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0632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48" y="-54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FA426-1D4B-4310-8F33-162ED76D8CD4}" type="datetimeFigureOut">
              <a:rPr lang="en-US" smtClean="0"/>
              <a:t>9/17/2014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92BDC-54D1-44CF-AD79-C7659423C389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FA426-1D4B-4310-8F33-162ED76D8CD4}" type="datetimeFigureOut">
              <a:rPr lang="en-US" smtClean="0"/>
              <a:t>9/17/2014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92BDC-54D1-44CF-AD79-C7659423C389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FA426-1D4B-4310-8F33-162ED76D8CD4}" type="datetimeFigureOut">
              <a:rPr lang="en-US" smtClean="0"/>
              <a:t>9/17/2014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92BDC-54D1-44CF-AD79-C7659423C389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FA426-1D4B-4310-8F33-162ED76D8CD4}" type="datetimeFigureOut">
              <a:rPr lang="en-US" smtClean="0"/>
              <a:t>9/17/2014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92BDC-54D1-44CF-AD79-C7659423C389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FA426-1D4B-4310-8F33-162ED76D8CD4}" type="datetimeFigureOut">
              <a:rPr lang="en-US" smtClean="0"/>
              <a:t>9/17/2014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92BDC-54D1-44CF-AD79-C7659423C389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FA426-1D4B-4310-8F33-162ED76D8CD4}" type="datetimeFigureOut">
              <a:rPr lang="en-US" smtClean="0"/>
              <a:t>9/17/2014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92BDC-54D1-44CF-AD79-C7659423C389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FA426-1D4B-4310-8F33-162ED76D8CD4}" type="datetimeFigureOut">
              <a:rPr lang="en-US" smtClean="0"/>
              <a:t>9/17/2014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92BDC-54D1-44CF-AD79-C7659423C389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FA426-1D4B-4310-8F33-162ED76D8CD4}" type="datetimeFigureOut">
              <a:rPr lang="en-US" smtClean="0"/>
              <a:t>9/17/2014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92BDC-54D1-44CF-AD79-C7659423C389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FA426-1D4B-4310-8F33-162ED76D8CD4}" type="datetimeFigureOut">
              <a:rPr lang="en-US" smtClean="0"/>
              <a:t>9/17/2014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92BDC-54D1-44CF-AD79-C7659423C389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FA426-1D4B-4310-8F33-162ED76D8CD4}" type="datetimeFigureOut">
              <a:rPr lang="en-US" smtClean="0"/>
              <a:t>9/17/2014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92BDC-54D1-44CF-AD79-C7659423C389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FA426-1D4B-4310-8F33-162ED76D8CD4}" type="datetimeFigureOut">
              <a:rPr lang="en-US" smtClean="0"/>
              <a:t>9/17/2014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92BDC-54D1-44CF-AD79-C7659423C389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DFA426-1D4B-4310-8F33-162ED76D8CD4}" type="datetimeFigureOut">
              <a:rPr lang="en-US" smtClean="0"/>
              <a:t>9/17/2014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92BDC-54D1-44CF-AD79-C7659423C389}" type="slidenum">
              <a:rPr lang="en-AU" smtClean="0"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ausgoal.gov.au/" TargetMode="External"/><Relationship Id="rId3" Type="http://schemas.openxmlformats.org/officeDocument/2006/relationships/hyperlink" Target="mailto:n.suzor@qut.edu.au" TargetMode="External"/><Relationship Id="rId7" Type="http://schemas.openxmlformats.org/officeDocument/2006/relationships/hyperlink" Target="http://www.smartcopying.edu.au/" TargetMode="External"/><Relationship Id="rId12" Type="http://schemas.openxmlformats.org/officeDocument/2006/relationships/hyperlink" Target="http://creativecommons.org/licenses/by/2.0/deed.en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.png"/><Relationship Id="rId11" Type="http://schemas.openxmlformats.org/officeDocument/2006/relationships/hyperlink" Target="http://www.flickr.com/photos/glutnix/2079709803/in/pool-ccswagcontest07" TargetMode="External"/><Relationship Id="rId5" Type="http://schemas.openxmlformats.org/officeDocument/2006/relationships/image" Target="../media/image2.jpeg"/><Relationship Id="rId10" Type="http://schemas.openxmlformats.org/officeDocument/2006/relationships/image" Target="../media/image5.jpeg"/><Relationship Id="rId4" Type="http://schemas.openxmlformats.org/officeDocument/2006/relationships/hyperlink" Target="mailto:n.quatermass@qut.edu.au" TargetMode="External"/><Relationship Id="rId9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g.gov.au/Consultations/Documents/OnlineCopyrightInfringement/OnlineCopyrightInfringement-CreativeCommonsAustraliaAndOrganizationForTransformativeWorks.pdf" TargetMode="External"/><Relationship Id="rId7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jpeg"/><Relationship Id="rId5" Type="http://schemas.openxmlformats.org/officeDocument/2006/relationships/hyperlink" Target="http://creativecommons.org/licenses/by/2.0/deed.en" TargetMode="External"/><Relationship Id="rId4" Type="http://schemas.openxmlformats.org/officeDocument/2006/relationships/hyperlink" Target="http://www.flickr.com/photos/glutnix/2079709803/in/pool-ccswagcontest07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>
                <a:solidFill>
                  <a:schemeClr val="accent1"/>
                </a:solidFill>
                <a:latin typeface="AkzidenzGrotesk" pitchFamily="2" charset="0"/>
              </a:rPr>
              <a:t>Creative Commons Australia</a:t>
            </a:r>
            <a:endParaRPr lang="en-AU" dirty="0">
              <a:solidFill>
                <a:schemeClr val="accent1"/>
              </a:solidFill>
              <a:latin typeface="AkzidenzGrotesk" pitchFamily="2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AU" sz="2400" b="1" dirty="0" smtClean="0">
                <a:solidFill>
                  <a:schemeClr val="bg2"/>
                </a:solidFill>
              </a:rPr>
              <a:t>Project lead:</a:t>
            </a:r>
            <a:r>
              <a:rPr lang="en-AU" sz="2400" dirty="0" smtClean="0">
                <a:solidFill>
                  <a:schemeClr val="bg2"/>
                </a:solidFill>
              </a:rPr>
              <a:t> </a:t>
            </a:r>
          </a:p>
          <a:p>
            <a:pPr lvl="1"/>
            <a:r>
              <a:rPr lang="en-AU" sz="2000" dirty="0" smtClean="0">
                <a:solidFill>
                  <a:schemeClr val="bg2"/>
                </a:solidFill>
              </a:rPr>
              <a:t>Nicolas </a:t>
            </a:r>
            <a:r>
              <a:rPr lang="en-AU" sz="2000" dirty="0" err="1" smtClean="0">
                <a:solidFill>
                  <a:schemeClr val="bg2"/>
                </a:solidFill>
              </a:rPr>
              <a:t>Suzor</a:t>
            </a:r>
            <a:r>
              <a:rPr lang="en-AU" sz="2000" dirty="0" smtClean="0">
                <a:solidFill>
                  <a:schemeClr val="bg2"/>
                </a:solidFill>
              </a:rPr>
              <a:t> </a:t>
            </a:r>
            <a:r>
              <a:rPr lang="en-AU" sz="2000" dirty="0" smtClean="0">
                <a:solidFill>
                  <a:schemeClr val="bg2"/>
                </a:solidFill>
                <a:hlinkClick r:id="rId3"/>
              </a:rPr>
              <a:t>n.suzor@qut.edu.au</a:t>
            </a:r>
            <a:r>
              <a:rPr lang="en-AU" sz="2000" dirty="0" smtClean="0">
                <a:solidFill>
                  <a:schemeClr val="bg2"/>
                </a:solidFill>
              </a:rPr>
              <a:t> 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281518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AU" sz="2400" b="1" dirty="0" smtClean="0">
                <a:solidFill>
                  <a:schemeClr val="bg2"/>
                </a:solidFill>
              </a:rPr>
              <a:t>Project manager</a:t>
            </a:r>
            <a:r>
              <a:rPr lang="en-AU" sz="2400" dirty="0" smtClean="0">
                <a:solidFill>
                  <a:schemeClr val="bg2"/>
                </a:solidFill>
              </a:rPr>
              <a:t>: </a:t>
            </a:r>
          </a:p>
          <a:p>
            <a:pPr lvl="1"/>
            <a:r>
              <a:rPr lang="en-AU" dirty="0" err="1" smtClean="0">
                <a:solidFill>
                  <a:schemeClr val="bg2"/>
                </a:solidFill>
              </a:rPr>
              <a:t>Nerida</a:t>
            </a:r>
            <a:r>
              <a:rPr lang="en-AU" dirty="0" smtClean="0">
                <a:solidFill>
                  <a:schemeClr val="bg2"/>
                </a:solidFill>
              </a:rPr>
              <a:t> </a:t>
            </a:r>
            <a:r>
              <a:rPr lang="en-AU" dirty="0" err="1" smtClean="0">
                <a:solidFill>
                  <a:schemeClr val="bg2"/>
                </a:solidFill>
              </a:rPr>
              <a:t>Quatermass</a:t>
            </a:r>
            <a:r>
              <a:rPr lang="en-AU" dirty="0" smtClean="0">
                <a:solidFill>
                  <a:schemeClr val="bg2"/>
                </a:solidFill>
              </a:rPr>
              <a:t> </a:t>
            </a:r>
            <a:r>
              <a:rPr lang="en-AU" dirty="0" smtClean="0">
                <a:solidFill>
                  <a:schemeClr val="bg2"/>
                </a:solidFill>
                <a:hlinkClick r:id="rId4"/>
              </a:rPr>
              <a:t>n.quatermass@qut.edu.au</a:t>
            </a:r>
            <a:endParaRPr lang="en-AU" dirty="0">
              <a:solidFill>
                <a:schemeClr val="bg2"/>
              </a:solidFill>
            </a:endParaRPr>
          </a:p>
        </p:txBody>
      </p:sp>
      <p:pic>
        <p:nvPicPr>
          <p:cNvPr id="7" name="Picture 6" descr="qv_common_image.display.jpe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500694" y="2857496"/>
            <a:ext cx="1143008" cy="1224651"/>
          </a:xfrm>
          <a:prstGeom prst="rect">
            <a:avLst/>
          </a:prstGeom>
        </p:spPr>
      </p:pic>
      <p:pic>
        <p:nvPicPr>
          <p:cNvPr id="9" name="Picture 8" descr="Suzor Nic 2014 - square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285852" y="2786058"/>
            <a:ext cx="1285884" cy="1287076"/>
          </a:xfrm>
          <a:prstGeom prst="rect">
            <a:avLst/>
          </a:prstGeom>
        </p:spPr>
      </p:pic>
      <p:sp>
        <p:nvSpPr>
          <p:cNvPr id="11" name="Content Placeholder 4"/>
          <p:cNvSpPr txBox="1">
            <a:spLocks/>
          </p:cNvSpPr>
          <p:nvPr/>
        </p:nvSpPr>
        <p:spPr>
          <a:xfrm>
            <a:off x="642910" y="4429132"/>
            <a:ext cx="6500858" cy="22399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AU" sz="2400" b="1" dirty="0" smtClean="0">
                <a:solidFill>
                  <a:schemeClr val="accent1"/>
                </a:solidFill>
                <a:latin typeface="AkzidenzGrotesk" pitchFamily="2" charset="0"/>
              </a:rPr>
              <a:t>Potential n</a:t>
            </a:r>
            <a:r>
              <a:rPr kumimoji="0" lang="en-AU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kzidenzGrotesk" pitchFamily="2" charset="0"/>
              </a:rPr>
              <a:t>ew</a:t>
            </a:r>
            <a:r>
              <a:rPr kumimoji="0" lang="en-AU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kzidenzGrotesk" pitchFamily="2" charset="0"/>
              </a:rPr>
              <a:t> affiliates</a:t>
            </a:r>
            <a:r>
              <a:rPr kumimoji="0" lang="en-AU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kzidenzGrotesk" pitchFamily="2" charset="0"/>
              </a:rPr>
              <a:t>:</a:t>
            </a:r>
            <a:endParaRPr kumimoji="0" lang="en-AU" sz="2400" b="0" i="0" u="none" strike="noStrike" kern="1200" cap="none" spc="0" normalizeH="0" baseline="0" noProof="0" dirty="0" smtClean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kzidenzGrotesk" pitchFamily="2" charset="0"/>
            </a:endParaRP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kumimoji="0" lang="en-AU" sz="200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kzidenzGrotesk" pitchFamily="2" charset="0"/>
              </a:rPr>
              <a:t>Education lead</a:t>
            </a:r>
            <a:r>
              <a:rPr kumimoji="0" lang="en-AU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kzidenzGrotesk" pitchFamily="2" charset="0"/>
              </a:rPr>
              <a:t>: Delia Browne, National Copyright</a:t>
            </a:r>
            <a:r>
              <a:rPr lang="en-AU" sz="2000" dirty="0">
                <a:solidFill>
                  <a:schemeClr val="bg2"/>
                </a:solidFill>
                <a:latin typeface="AkzidenzGrotesk" pitchFamily="2" charset="0"/>
              </a:rPr>
              <a:t> Unit </a:t>
            </a:r>
            <a:r>
              <a:rPr lang="en-AU" sz="2000" dirty="0">
                <a:solidFill>
                  <a:schemeClr val="bg2"/>
                </a:solidFill>
                <a:latin typeface="AkzidenzGrotesk" pitchFamily="2" charset="0"/>
                <a:hlinkClick r:id="rId7"/>
              </a:rPr>
              <a:t>http://</a:t>
            </a:r>
            <a:r>
              <a:rPr lang="en-AU" sz="2000" dirty="0" smtClean="0">
                <a:solidFill>
                  <a:schemeClr val="bg2"/>
                </a:solidFill>
                <a:latin typeface="AkzidenzGrotesk" pitchFamily="2" charset="0"/>
                <a:hlinkClick r:id="rId7"/>
              </a:rPr>
              <a:t>www.smartcopying.edu.au</a:t>
            </a:r>
            <a:endParaRPr lang="en-AU" sz="2000" dirty="0" smtClean="0">
              <a:solidFill>
                <a:schemeClr val="bg2"/>
              </a:solidFill>
              <a:latin typeface="AkzidenzGrotesk" pitchFamily="2" charset="0"/>
            </a:endParaRP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kumimoji="0" lang="en-AU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kzidenzGrotesk" pitchFamily="2" charset="0"/>
              </a:rPr>
              <a:t>Government lead</a:t>
            </a:r>
            <a:r>
              <a:rPr kumimoji="0" lang="en-AU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kzidenzGrotesk" pitchFamily="2" charset="0"/>
              </a:rPr>
              <a:t>: Baden </a:t>
            </a:r>
            <a:r>
              <a:rPr kumimoji="0" lang="en-AU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kzidenzGrotesk" pitchFamily="2" charset="0"/>
              </a:rPr>
              <a:t>Appleyard</a:t>
            </a:r>
            <a:r>
              <a:rPr lang="en-AU" sz="2000" dirty="0" smtClean="0">
                <a:solidFill>
                  <a:schemeClr val="bg2"/>
                </a:solidFill>
                <a:latin typeface="AkzidenzGrotesk" pitchFamily="2" charset="0"/>
              </a:rPr>
              <a:t>, </a:t>
            </a:r>
            <a:r>
              <a:rPr lang="en-AU" sz="2000" dirty="0" err="1" smtClean="0">
                <a:solidFill>
                  <a:schemeClr val="bg2"/>
                </a:solidFill>
                <a:latin typeface="AkzidenzGrotesk" pitchFamily="2" charset="0"/>
              </a:rPr>
              <a:t>AusGOAL</a:t>
            </a:r>
            <a:r>
              <a:rPr lang="en-AU" sz="2000" dirty="0" smtClean="0">
                <a:solidFill>
                  <a:schemeClr val="bg2"/>
                </a:solidFill>
                <a:latin typeface="AkzidenzGrotesk" pitchFamily="2" charset="0"/>
              </a:rPr>
              <a:t> </a:t>
            </a:r>
            <a:r>
              <a:rPr lang="en-AU" sz="2000" dirty="0" smtClean="0">
                <a:solidFill>
                  <a:schemeClr val="bg2"/>
                </a:solidFill>
                <a:latin typeface="AkzidenzGrotesk" pitchFamily="2" charset="0"/>
                <a:hlinkClick r:id="rId8"/>
              </a:rPr>
              <a:t>www.ausgoal.gov.au/</a:t>
            </a:r>
            <a:r>
              <a:rPr lang="en-AU" sz="2000" dirty="0" smtClean="0">
                <a:solidFill>
                  <a:schemeClr val="bg2"/>
                </a:solidFill>
                <a:latin typeface="AkzidenzGrotesk" pitchFamily="2" charset="0"/>
              </a:rPr>
              <a:t> </a:t>
            </a:r>
            <a:endParaRPr kumimoji="0" lang="en-AU" sz="2000" b="0" i="0" u="none" strike="noStrike" kern="1200" cap="none" spc="0" normalizeH="0" baseline="0" noProof="0" dirty="0" smtClean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kzidenzGrotesk" pitchFamily="2" charset="0"/>
            </a:endParaRPr>
          </a:p>
        </p:txBody>
      </p:sp>
      <p:pic>
        <p:nvPicPr>
          <p:cNvPr id="12" name="Picture 11" descr="baden-appleyard.jp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929586" y="5572140"/>
            <a:ext cx="965996" cy="965996"/>
          </a:xfrm>
          <a:prstGeom prst="rect">
            <a:avLst/>
          </a:prstGeom>
        </p:spPr>
      </p:pic>
      <p:pic>
        <p:nvPicPr>
          <p:cNvPr id="13" name="Picture 12" descr="Delia.jp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143768" y="4500570"/>
            <a:ext cx="1042315" cy="1168402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0" y="142852"/>
            <a:ext cx="430887" cy="6500858"/>
          </a:xfrm>
          <a:prstGeom prst="rect">
            <a:avLst/>
          </a:prstGeom>
          <a:noFill/>
        </p:spPr>
        <p:txBody>
          <a:bodyPr vert="vert" wrap="square" rtlCol="0" anchor="b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800" dirty="0" smtClean="0">
                <a:solidFill>
                  <a:srgbClr val="FFFFFF"/>
                </a:solidFill>
                <a:latin typeface="AkzidenzGrotesk" pitchFamily="2" charset="0"/>
                <a:ea typeface="Lucida Sans Unicode" pitchFamily="32" charset="0"/>
                <a:cs typeface="Lucida Sans Unicode" pitchFamily="32" charset="0"/>
              </a:rPr>
              <a:t>Carpeted commons by </a:t>
            </a:r>
            <a:r>
              <a:rPr lang="en-GB" sz="800" dirty="0" err="1" smtClean="0">
                <a:solidFill>
                  <a:srgbClr val="FFFFFF"/>
                </a:solidFill>
                <a:latin typeface="AkzidenzGrotesk" pitchFamily="2" charset="0"/>
                <a:ea typeface="Lucida Sans Unicode" pitchFamily="32" charset="0"/>
                <a:cs typeface="Lucida Sans Unicode" pitchFamily="32" charset="0"/>
              </a:rPr>
              <a:t>Glutnix</a:t>
            </a:r>
            <a:r>
              <a:rPr lang="en-GB" sz="800" dirty="0" smtClean="0">
                <a:solidFill>
                  <a:srgbClr val="FFFFFF"/>
                </a:solidFill>
                <a:latin typeface="AkzidenzGrotesk" pitchFamily="2" charset="0"/>
                <a:ea typeface="Lucida Sans Unicode" pitchFamily="32" charset="0"/>
                <a:cs typeface="Lucida Sans Unicode" pitchFamily="32" charset="0"/>
              </a:rPr>
              <a:t>, </a:t>
            </a:r>
            <a:r>
              <a:rPr lang="en-GB" sz="800" dirty="0" smtClean="0">
                <a:solidFill>
                  <a:srgbClr val="FFFFFF"/>
                </a:solidFill>
                <a:latin typeface="AkzidenzGrotesk" pitchFamily="2" charset="0"/>
                <a:ea typeface="Lucida Sans Unicode" pitchFamily="32" charset="0"/>
                <a:cs typeface="Lucida Sans Unicode" pitchFamily="32" charset="0"/>
                <a:hlinkClick r:id="rId11"/>
              </a:rPr>
              <a:t>http://www.flickr.com/photos/glutnix/2079709803/in/pool-ccswagcontest07</a:t>
            </a:r>
            <a:r>
              <a:rPr lang="en-GB" sz="800" dirty="0" smtClean="0">
                <a:solidFill>
                  <a:srgbClr val="FFFFFF"/>
                </a:solidFill>
                <a:latin typeface="AkzidenzGrotesk" pitchFamily="2" charset="0"/>
                <a:ea typeface="Lucida Sans Unicode" pitchFamily="32" charset="0"/>
                <a:cs typeface="Lucida Sans Unicode" pitchFamily="32" charset="0"/>
              </a:rPr>
              <a:t> available under a Creative Commons Attribution 2.0 licence, </a:t>
            </a:r>
            <a:r>
              <a:rPr lang="en-GB" sz="800" dirty="0" smtClean="0">
                <a:solidFill>
                  <a:srgbClr val="FFFFFF"/>
                </a:solidFill>
                <a:latin typeface="AkzidenzGrotesk" pitchFamily="2" charset="0"/>
                <a:ea typeface="Lucida Sans Unicode" pitchFamily="32" charset="0"/>
                <a:cs typeface="Lucida Sans Unicode" pitchFamily="32" charset="0"/>
                <a:hlinkClick r:id="rId12"/>
              </a:rPr>
              <a:t>http://creativecommons.org/licenses/by/2.0/deed.en</a:t>
            </a:r>
            <a:r>
              <a:rPr lang="en-GB" sz="800" dirty="0" smtClean="0">
                <a:solidFill>
                  <a:srgbClr val="FFFFFF"/>
                </a:solidFill>
                <a:latin typeface="AkzidenzGrotesk" pitchFamily="2" charset="0"/>
                <a:ea typeface="Lucida Sans Unicode" pitchFamily="32" charset="0"/>
                <a:cs typeface="Lucida Sans Unicode" pitchFamily="32" charset="0"/>
              </a:rPr>
              <a:t> </a:t>
            </a:r>
            <a:endParaRPr lang="en-GB" sz="800" dirty="0">
              <a:solidFill>
                <a:srgbClr val="FFFFFF"/>
              </a:solidFill>
              <a:latin typeface="AkzidenzGrotesk" pitchFamily="2" charset="0"/>
              <a:ea typeface="Lucida Sans Unicode" pitchFamily="32" charset="0"/>
              <a:cs typeface="Lucida Sans Unicode" pitchFamily="32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>
                <a:solidFill>
                  <a:schemeClr val="accent1"/>
                </a:solidFill>
                <a:latin typeface="AkzidenzGrotesk" pitchFamily="2" charset="0"/>
              </a:rPr>
              <a:t>Creative Commons Australia</a:t>
            </a:r>
            <a:endParaRPr lang="en-AU" dirty="0">
              <a:solidFill>
                <a:schemeClr val="accent1"/>
              </a:solidFill>
              <a:latin typeface="AkzidenzGrotesk" pitchFamily="2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AU" sz="2000" dirty="0" smtClean="0">
                <a:solidFill>
                  <a:schemeClr val="accent2"/>
                </a:solidFill>
                <a:latin typeface="AkzidenzGrotesk" pitchFamily="2" charset="0"/>
              </a:rPr>
              <a:t>And wonderful volunteers:</a:t>
            </a:r>
          </a:p>
          <a:p>
            <a:pPr lvl="1"/>
            <a:r>
              <a:rPr lang="en-AU" sz="1600" dirty="0" smtClean="0">
                <a:solidFill>
                  <a:schemeClr val="bg2"/>
                </a:solidFill>
                <a:latin typeface="AkzidenzGrotesk" pitchFamily="2" charset="0"/>
              </a:rPr>
              <a:t>Jess Coates!</a:t>
            </a:r>
          </a:p>
          <a:p>
            <a:pPr lvl="1"/>
            <a:r>
              <a:rPr lang="en-AU" sz="1600" dirty="0" smtClean="0">
                <a:solidFill>
                  <a:schemeClr val="bg2"/>
                </a:solidFill>
                <a:latin typeface="AkzidenzGrotesk" pitchFamily="2" charset="0"/>
              </a:rPr>
              <a:t>Elliott Bledsoe!</a:t>
            </a:r>
          </a:p>
          <a:p>
            <a:pPr lvl="1"/>
            <a:r>
              <a:rPr lang="en-AU" sz="1600" dirty="0" smtClean="0">
                <a:solidFill>
                  <a:schemeClr val="bg2"/>
                </a:solidFill>
                <a:latin typeface="AkzidenzGrotesk" pitchFamily="2" charset="0"/>
              </a:rPr>
              <a:t>QUT students and external volunteers: Nat Cameron, Shannon Miller, Ray Dowling, Rex Cho, Jessica Price, Jessica </a:t>
            </a:r>
            <a:r>
              <a:rPr lang="en-AU" sz="1600" dirty="0" err="1" smtClean="0">
                <a:solidFill>
                  <a:schemeClr val="bg2"/>
                </a:solidFill>
                <a:latin typeface="AkzidenzGrotesk" pitchFamily="2" charset="0"/>
              </a:rPr>
              <a:t>Pietsch</a:t>
            </a:r>
            <a:endParaRPr lang="en-AU" sz="1600" dirty="0" smtClean="0">
              <a:solidFill>
                <a:schemeClr val="bg2"/>
              </a:solidFill>
              <a:latin typeface="AkzidenzGrotesk" pitchFamily="2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281518" cy="4525963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AU" dirty="0" smtClean="0">
                <a:solidFill>
                  <a:schemeClr val="accent2"/>
                </a:solidFill>
                <a:latin typeface="AkzidenzGrotesk" pitchFamily="2" charset="0"/>
              </a:rPr>
              <a:t>Roadmap 2014:</a:t>
            </a:r>
          </a:p>
          <a:p>
            <a:r>
              <a:rPr lang="en-AU" dirty="0" smtClean="0">
                <a:solidFill>
                  <a:schemeClr val="bg2"/>
                </a:solidFill>
                <a:latin typeface="AkzidenzGrotesk" pitchFamily="2" charset="0"/>
              </a:rPr>
              <a:t>New series of fact sheets ready soon</a:t>
            </a:r>
          </a:p>
          <a:p>
            <a:r>
              <a:rPr lang="en-AU" dirty="0" smtClean="0">
                <a:solidFill>
                  <a:schemeClr val="bg2"/>
                </a:solidFill>
                <a:latin typeface="AkzidenzGrotesk" pitchFamily="2" charset="0"/>
              </a:rPr>
              <a:t>Copyright policy advocacy:</a:t>
            </a:r>
          </a:p>
          <a:p>
            <a:pPr lvl="1"/>
            <a:r>
              <a:rPr lang="en-AU" dirty="0" smtClean="0">
                <a:solidFill>
                  <a:schemeClr val="bg2"/>
                </a:solidFill>
                <a:latin typeface="AkzidenzGrotesk" pitchFamily="2" charset="0"/>
              </a:rPr>
              <a:t>Fair use in Australia</a:t>
            </a:r>
          </a:p>
          <a:p>
            <a:pPr lvl="1"/>
            <a:r>
              <a:rPr lang="en-AU" dirty="0" smtClean="0">
                <a:solidFill>
                  <a:schemeClr val="bg2"/>
                </a:solidFill>
                <a:latin typeface="AkzidenzGrotesk" pitchFamily="2" charset="0"/>
                <a:hlinkClick r:id="rId3"/>
              </a:rPr>
              <a:t>Submission opposing graduated response scheme</a:t>
            </a:r>
            <a:r>
              <a:rPr lang="en-AU" dirty="0" smtClean="0">
                <a:solidFill>
                  <a:schemeClr val="bg2"/>
                </a:solidFill>
                <a:latin typeface="AkzidenzGrotesk" pitchFamily="2" charset="0"/>
              </a:rPr>
              <a:t> (with Office for Transformative Works)</a:t>
            </a:r>
          </a:p>
          <a:p>
            <a:r>
              <a:rPr lang="en-AU" dirty="0" smtClean="0">
                <a:solidFill>
                  <a:schemeClr val="bg2"/>
                </a:solidFill>
                <a:latin typeface="AkzidenzGrotesk" pitchFamily="2" charset="0"/>
              </a:rPr>
              <a:t>Supporting schools, universities, governments, GLAM</a:t>
            </a:r>
          </a:p>
          <a:p>
            <a:r>
              <a:rPr lang="en-AU" dirty="0" smtClean="0">
                <a:solidFill>
                  <a:schemeClr val="bg2"/>
                </a:solidFill>
                <a:latin typeface="AkzidenzGrotesk" pitchFamily="2" charset="0"/>
              </a:rPr>
              <a:t>Re-engaging creators!</a:t>
            </a:r>
          </a:p>
          <a:p>
            <a:pPr>
              <a:buNone/>
            </a:pPr>
            <a:endParaRPr lang="en-AU" dirty="0" smtClean="0">
              <a:solidFill>
                <a:schemeClr val="bg2"/>
              </a:solidFill>
              <a:latin typeface="AkzidenzGrotesk" pitchFamily="2" charset="0"/>
            </a:endParaRPr>
          </a:p>
          <a:p>
            <a:pPr>
              <a:buNone/>
            </a:pPr>
            <a:endParaRPr lang="en-AU" dirty="0">
              <a:solidFill>
                <a:schemeClr val="bg2"/>
              </a:solidFill>
              <a:latin typeface="AkzidenzGrotesk" pitchFamily="2" charset="0"/>
            </a:endParaRPr>
          </a:p>
        </p:txBody>
      </p:sp>
      <p:sp>
        <p:nvSpPr>
          <p:cNvPr id="11" name="Content Placeholder 4"/>
          <p:cNvSpPr txBox="1">
            <a:spLocks/>
          </p:cNvSpPr>
          <p:nvPr/>
        </p:nvSpPr>
        <p:spPr>
          <a:xfrm>
            <a:off x="642910" y="4429132"/>
            <a:ext cx="7715304" cy="22399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AU" sz="2000" b="0" i="0" u="none" strike="noStrike" kern="1200" cap="none" spc="0" normalizeH="0" baseline="0" noProof="0" dirty="0" smtClean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142852"/>
            <a:ext cx="430887" cy="6500858"/>
          </a:xfrm>
          <a:prstGeom prst="rect">
            <a:avLst/>
          </a:prstGeom>
          <a:noFill/>
        </p:spPr>
        <p:txBody>
          <a:bodyPr vert="vert" wrap="square" rtlCol="0" anchor="b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800" dirty="0" smtClean="0">
                <a:solidFill>
                  <a:srgbClr val="FFFFFF"/>
                </a:solidFill>
                <a:latin typeface="AkzidenzGrotesk" pitchFamily="2" charset="0"/>
                <a:ea typeface="Lucida Sans Unicode" pitchFamily="32" charset="0"/>
                <a:cs typeface="Lucida Sans Unicode" pitchFamily="32" charset="0"/>
              </a:rPr>
              <a:t>Carpeted commons by </a:t>
            </a:r>
            <a:r>
              <a:rPr lang="en-GB" sz="800" dirty="0" err="1" smtClean="0">
                <a:solidFill>
                  <a:srgbClr val="FFFFFF"/>
                </a:solidFill>
                <a:latin typeface="AkzidenzGrotesk" pitchFamily="2" charset="0"/>
                <a:ea typeface="Lucida Sans Unicode" pitchFamily="32" charset="0"/>
                <a:cs typeface="Lucida Sans Unicode" pitchFamily="32" charset="0"/>
              </a:rPr>
              <a:t>Glutnix</a:t>
            </a:r>
            <a:r>
              <a:rPr lang="en-GB" sz="800" dirty="0" smtClean="0">
                <a:solidFill>
                  <a:srgbClr val="FFFFFF"/>
                </a:solidFill>
                <a:latin typeface="AkzidenzGrotesk" pitchFamily="2" charset="0"/>
                <a:ea typeface="Lucida Sans Unicode" pitchFamily="32" charset="0"/>
                <a:cs typeface="Lucida Sans Unicode" pitchFamily="32" charset="0"/>
              </a:rPr>
              <a:t>, </a:t>
            </a:r>
            <a:r>
              <a:rPr lang="en-GB" sz="800" dirty="0" smtClean="0">
                <a:solidFill>
                  <a:srgbClr val="FFFFFF"/>
                </a:solidFill>
                <a:latin typeface="AkzidenzGrotesk" pitchFamily="2" charset="0"/>
                <a:ea typeface="Lucida Sans Unicode" pitchFamily="32" charset="0"/>
                <a:cs typeface="Lucida Sans Unicode" pitchFamily="32" charset="0"/>
                <a:hlinkClick r:id="rId4"/>
              </a:rPr>
              <a:t>http://www.flickr.com/photos/glutnix/2079709803/in/pool-ccswagcontest07</a:t>
            </a:r>
            <a:r>
              <a:rPr lang="en-GB" sz="800" dirty="0" smtClean="0">
                <a:solidFill>
                  <a:srgbClr val="FFFFFF"/>
                </a:solidFill>
                <a:latin typeface="AkzidenzGrotesk" pitchFamily="2" charset="0"/>
                <a:ea typeface="Lucida Sans Unicode" pitchFamily="32" charset="0"/>
                <a:cs typeface="Lucida Sans Unicode" pitchFamily="32" charset="0"/>
              </a:rPr>
              <a:t> available under a Creative Commons Attribution 2.0 licence, </a:t>
            </a:r>
            <a:r>
              <a:rPr lang="en-GB" sz="800" dirty="0" smtClean="0">
                <a:solidFill>
                  <a:srgbClr val="FFFFFF"/>
                </a:solidFill>
                <a:latin typeface="AkzidenzGrotesk" pitchFamily="2" charset="0"/>
                <a:ea typeface="Lucida Sans Unicode" pitchFamily="32" charset="0"/>
                <a:cs typeface="Lucida Sans Unicode" pitchFamily="32" charset="0"/>
                <a:hlinkClick r:id="rId5"/>
              </a:rPr>
              <a:t>http://creativecommons.org/licenses/by/2.0/deed.en</a:t>
            </a:r>
            <a:r>
              <a:rPr lang="en-GB" sz="800" dirty="0" smtClean="0">
                <a:solidFill>
                  <a:srgbClr val="FFFFFF"/>
                </a:solidFill>
                <a:latin typeface="AkzidenzGrotesk" pitchFamily="2" charset="0"/>
                <a:ea typeface="Lucida Sans Unicode" pitchFamily="32" charset="0"/>
                <a:cs typeface="Lucida Sans Unicode" pitchFamily="32" charset="0"/>
              </a:rPr>
              <a:t> </a:t>
            </a:r>
            <a:endParaRPr lang="en-GB" sz="800" dirty="0">
              <a:solidFill>
                <a:srgbClr val="FFFFFF"/>
              </a:solidFill>
              <a:latin typeface="AkzidenzGrotesk" pitchFamily="2" charset="0"/>
              <a:ea typeface="Lucida Sans Unicode" pitchFamily="32" charset="0"/>
              <a:cs typeface="Lucida Sans Unicode" pitchFamily="32" charset="0"/>
            </a:endParaRPr>
          </a:p>
        </p:txBody>
      </p:sp>
      <p:pic>
        <p:nvPicPr>
          <p:cNvPr id="17" name="Picture 16" descr="f45981cd2e1240712a926be98fd0da8d_400x400.jpe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571736" y="4071942"/>
            <a:ext cx="2000264" cy="2000264"/>
          </a:xfrm>
          <a:prstGeom prst="rect">
            <a:avLst/>
          </a:prstGeom>
        </p:spPr>
      </p:pic>
      <p:pic>
        <p:nvPicPr>
          <p:cNvPr id="18" name="Picture 17" descr="jessica-coates1.jpg"/>
          <p:cNvPicPr>
            <a:picLocks noChangeAspect="1"/>
          </p:cNvPicPr>
          <p:nvPr/>
        </p:nvPicPr>
        <p:blipFill>
          <a:blip r:embed="rId7" cstate="print"/>
          <a:srcRect t="5949" b="24650"/>
          <a:stretch>
            <a:fillRect/>
          </a:stretch>
        </p:blipFill>
        <p:spPr>
          <a:xfrm>
            <a:off x="571472" y="4071942"/>
            <a:ext cx="1921459" cy="200026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157</Words>
  <Application>Microsoft Office PowerPoint</Application>
  <PresentationFormat>On-screen Show (4:3)</PresentationFormat>
  <Paragraphs>22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Creative Commons Australia</vt:lpstr>
      <vt:lpstr>Creative Commons Australia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Creative Commons Australia</dc:title>
  <dc:creator>Nicolas Suzor</dc:creator>
  <cp:lastModifiedBy>Nicolas Suzor</cp:lastModifiedBy>
  <cp:revision>11</cp:revision>
  <dcterms:created xsi:type="dcterms:W3CDTF">2014-09-16T20:58:52Z</dcterms:created>
  <dcterms:modified xsi:type="dcterms:W3CDTF">2014-09-16T21:54:27Z</dcterms:modified>
</cp:coreProperties>
</file>