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22"/>
  </p:notesMasterIdLst>
  <p:sldIdLst>
    <p:sldId id="262" r:id="rId4"/>
    <p:sldId id="290" r:id="rId5"/>
    <p:sldId id="277" r:id="rId6"/>
    <p:sldId id="291" r:id="rId7"/>
    <p:sldId id="295" r:id="rId8"/>
    <p:sldId id="296" r:id="rId9"/>
    <p:sldId id="257" r:id="rId10"/>
    <p:sldId id="258" r:id="rId11"/>
    <p:sldId id="263" r:id="rId12"/>
    <p:sldId id="279" r:id="rId13"/>
    <p:sldId id="292" r:id="rId14"/>
    <p:sldId id="284" r:id="rId15"/>
    <p:sldId id="285" r:id="rId16"/>
    <p:sldId id="283" r:id="rId17"/>
    <p:sldId id="288" r:id="rId18"/>
    <p:sldId id="293" r:id="rId19"/>
    <p:sldId id="294"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4" autoAdjust="0"/>
    <p:restoredTop sz="80445" autoAdjust="0"/>
  </p:normalViewPr>
  <p:slideViewPr>
    <p:cSldViewPr>
      <p:cViewPr>
        <p:scale>
          <a:sx n="75" d="100"/>
          <a:sy n="75" d="100"/>
        </p:scale>
        <p:origin x="-344"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5331C4-9690-41E8-8875-4F3A220088CC}" type="datetimeFigureOut">
              <a:rPr lang="en-US" smtClean="0"/>
              <a:pPr/>
              <a:t>5/30/12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A1F01C-8668-4323-A203-70D955EE92FF}" type="slidenum">
              <a:rPr lang="en-US" smtClean="0"/>
              <a:pPr/>
              <a:t>‹#›</a:t>
            </a:fld>
            <a:endParaRPr lang="en-US"/>
          </a:p>
        </p:txBody>
      </p:sp>
    </p:spTree>
    <p:extLst>
      <p:ext uri="{BB962C8B-B14F-4D97-AF65-F5344CB8AC3E}">
        <p14:creationId xmlns:p14="http://schemas.microsoft.com/office/powerpoint/2010/main" val="102277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45 Helvetica Light" charset="0"/>
                <a:ea typeface="ＭＳ Ｐゴシック" charset="0"/>
                <a:cs typeface="Geneva" charset="0"/>
              </a:defRPr>
            </a:lvl1pPr>
            <a:lvl2pPr marL="742950" indent="-285750">
              <a:defRPr sz="2400">
                <a:solidFill>
                  <a:schemeClr val="tx1"/>
                </a:solidFill>
                <a:latin typeface="45 Helvetica Light" charset="0"/>
                <a:ea typeface="Geneva" charset="0"/>
                <a:cs typeface="Geneva" charset="0"/>
              </a:defRPr>
            </a:lvl2pPr>
            <a:lvl3pPr marL="1143000" indent="-228600">
              <a:defRPr sz="2400">
                <a:solidFill>
                  <a:schemeClr val="tx1"/>
                </a:solidFill>
                <a:latin typeface="45 Helvetica Light" charset="0"/>
                <a:ea typeface="Geneva" charset="0"/>
                <a:cs typeface="Geneva" charset="0"/>
              </a:defRPr>
            </a:lvl3pPr>
            <a:lvl4pPr marL="1600200" indent="-228600">
              <a:defRPr sz="2400">
                <a:solidFill>
                  <a:schemeClr val="tx1"/>
                </a:solidFill>
                <a:latin typeface="45 Helvetica Light" charset="0"/>
                <a:ea typeface="Geneva" charset="0"/>
                <a:cs typeface="Geneva" charset="0"/>
              </a:defRPr>
            </a:lvl4pPr>
            <a:lvl5pPr marL="2057400" indent="-228600">
              <a:defRPr sz="2400">
                <a:solidFill>
                  <a:schemeClr val="tx1"/>
                </a:solidFill>
                <a:latin typeface="45 Helvetica Light" charset="0"/>
                <a:ea typeface="Geneva" charset="0"/>
                <a:cs typeface="Geneva" charset="0"/>
              </a:defRPr>
            </a:lvl5pPr>
            <a:lvl6pPr marL="2514600" indent="-228600" eaLnBrk="0" fontAlgn="base" hangingPunct="0">
              <a:spcBef>
                <a:spcPct val="0"/>
              </a:spcBef>
              <a:spcAft>
                <a:spcPct val="0"/>
              </a:spcAft>
              <a:defRPr sz="2400">
                <a:solidFill>
                  <a:schemeClr val="tx1"/>
                </a:solidFill>
                <a:latin typeface="45 Helvetica Light" charset="0"/>
                <a:ea typeface="Geneva" charset="0"/>
                <a:cs typeface="Geneva" charset="0"/>
              </a:defRPr>
            </a:lvl6pPr>
            <a:lvl7pPr marL="2971800" indent="-228600" eaLnBrk="0" fontAlgn="base" hangingPunct="0">
              <a:spcBef>
                <a:spcPct val="0"/>
              </a:spcBef>
              <a:spcAft>
                <a:spcPct val="0"/>
              </a:spcAft>
              <a:defRPr sz="2400">
                <a:solidFill>
                  <a:schemeClr val="tx1"/>
                </a:solidFill>
                <a:latin typeface="45 Helvetica Light" charset="0"/>
                <a:ea typeface="Geneva" charset="0"/>
                <a:cs typeface="Geneva" charset="0"/>
              </a:defRPr>
            </a:lvl7pPr>
            <a:lvl8pPr marL="3429000" indent="-228600" eaLnBrk="0" fontAlgn="base" hangingPunct="0">
              <a:spcBef>
                <a:spcPct val="0"/>
              </a:spcBef>
              <a:spcAft>
                <a:spcPct val="0"/>
              </a:spcAft>
              <a:defRPr sz="2400">
                <a:solidFill>
                  <a:schemeClr val="tx1"/>
                </a:solidFill>
                <a:latin typeface="45 Helvetica Light" charset="0"/>
                <a:ea typeface="Geneva" charset="0"/>
                <a:cs typeface="Geneva" charset="0"/>
              </a:defRPr>
            </a:lvl8pPr>
            <a:lvl9pPr marL="3886200" indent="-228600" eaLnBrk="0" fontAlgn="base" hangingPunct="0">
              <a:spcBef>
                <a:spcPct val="0"/>
              </a:spcBef>
              <a:spcAft>
                <a:spcPct val="0"/>
              </a:spcAft>
              <a:defRPr sz="2400">
                <a:solidFill>
                  <a:schemeClr val="tx1"/>
                </a:solidFill>
                <a:latin typeface="45 Helvetica Light" charset="0"/>
                <a:ea typeface="Geneva" charset="0"/>
                <a:cs typeface="Geneva" charset="0"/>
              </a:defRPr>
            </a:lvl9pPr>
          </a:lstStyle>
          <a:p>
            <a:fld id="{26B2548C-8123-AF4A-83D4-6A9002EB4B23}" type="slidenum">
              <a:rPr lang="en-US" sz="1200"/>
              <a:pPr/>
              <a:t>1</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charset="0"/>
              <a:cs typeface="Genev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296680D-6DEE-D349-88B1-B1D9AF097153}" type="slidenum">
              <a:rPr lang="en-US"/>
              <a:pPr>
                <a:defRPr/>
              </a:pPr>
              <a:t>18</a:t>
            </a:fld>
            <a:endParaRPr lang="en-US"/>
          </a:p>
        </p:txBody>
      </p:sp>
      <p:sp>
        <p:nvSpPr>
          <p:cNvPr id="40961" name="Rectangle 1"/>
          <p:cNvSpPr>
            <a:spLocks noGrp="1" noRot="1" noChangeAspect="1" noChangeArrowheads="1"/>
          </p:cNvSpPr>
          <p:nvPr>
            <p:ph type="sldImg"/>
          </p:nvPr>
        </p:nvSpPr>
        <p:spPr>
          <a:ln/>
          <a:extLst>
            <a:ext uri="{FAA26D3D-D897-4be2-8F04-BA451C77F1D7}">
              <ma14:placeholderFlag xmlns:ma14="http://schemas.microsoft.com/office/mac/drawingml/2011/main" val="1"/>
            </a:ext>
          </a:extLst>
        </p:spPr>
      </p:sp>
      <p:sp>
        <p:nvSpPr>
          <p:cNvPr id="40962" name="Rectangle 2"/>
          <p:cNvSpPr>
            <a:spLocks noGrp="1" noChangeArrowheads="1"/>
          </p:cNvSpPr>
          <p:nvPr>
            <p:ph type="body" idx="1"/>
          </p:nvPr>
        </p:nvSpPr>
        <p:spPr/>
        <p:txBody>
          <a:bodyPr lIns="0" tIns="0" rIns="0" bIns="0"/>
          <a:lstStyle/>
          <a:p>
            <a:pPr eaLnBrk="1" hangingPunct="1">
              <a:lnSpc>
                <a:spcPct val="95000"/>
              </a:lnSpc>
              <a:spcBef>
                <a:spcPct val="0"/>
              </a:spcBef>
              <a:defRPr/>
            </a:pPr>
            <a:endParaRPr lang="en-US" sz="1600" dirty="0" smtClean="0">
              <a:solidFill>
                <a:srgbClr val="000000"/>
              </a:solidFill>
              <a:latin typeface="Arial"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FEFAFEF-573B-1C46-871C-F67B443ED0FD}" type="slidenum">
              <a:rPr lang="en-US" smtClean="0">
                <a:solidFill>
                  <a:prstClr val="black"/>
                </a:solidFill>
              </a:rPr>
              <a:pPr/>
              <a:t>3</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most powerful feature of web based instruction is the ability to collect data on student interactions</a:t>
            </a:r>
          </a:p>
          <a:p>
            <a:endParaRPr lang="en-US" dirty="0" smtClean="0"/>
          </a:p>
          <a:p>
            <a:r>
              <a:rPr lang="en-US" dirty="0" smtClean="0"/>
              <a:t>and use that data to provide timely, contextual feedback to the student and instructor.</a:t>
            </a:r>
          </a:p>
          <a:p>
            <a:endParaRPr lang="en-US" dirty="0" smtClean="0"/>
          </a:p>
          <a:p>
            <a:r>
              <a:rPr lang="en-US" dirty="0" smtClean="0"/>
              <a:t>This data can also be used to drive iterative improvement of course materials</a:t>
            </a:r>
          </a:p>
          <a:p>
            <a:endParaRPr lang="en-US" dirty="0" smtClean="0"/>
          </a:p>
          <a:p>
            <a:r>
              <a:rPr lang="en-US" dirty="0" smtClean="0"/>
              <a:t>and improve our understanding of human learning.</a:t>
            </a:r>
            <a:endParaRPr lang="en-US" dirty="0"/>
          </a:p>
        </p:txBody>
      </p:sp>
      <p:sp>
        <p:nvSpPr>
          <p:cNvPr id="4" name="Slide Number Placeholder 3"/>
          <p:cNvSpPr>
            <a:spLocks noGrp="1"/>
          </p:cNvSpPr>
          <p:nvPr>
            <p:ph type="sldNum" sz="quarter" idx="10"/>
          </p:nvPr>
        </p:nvSpPr>
        <p:spPr/>
        <p:txBody>
          <a:bodyPr/>
          <a:lstStyle/>
          <a:p>
            <a:fld id="{38A1F01C-8668-4323-A203-70D955EE92FF}"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instructor Learning Dashboard provides instructors with a real-time, outcomes centered view of student progress.</a:t>
            </a:r>
          </a:p>
          <a:p>
            <a:endParaRPr lang="en-US" baseline="0" dirty="0" smtClean="0"/>
          </a:p>
          <a:p>
            <a:r>
              <a:rPr lang="en-US" baseline="0" dirty="0" smtClean="0"/>
              <a:t>In a blended mode course, students complete an OLI module as homework.  As they are working the system collects data about their learning.  Instructors access the Learning Dashboard before class.  With a few clicks, the Learning Dashboard allows instructors to see where students are succeeding and where they need support.  For each learning outcome in the module, the Learning Dashboard offers an estimate level of learning for each student.  Grey = students are not practicing, Red = students either need more practice or having difficulty, Orange = students are on their way, and Green = we predict students are able to demonstrate the learning outcome successfully. </a:t>
            </a:r>
          </a:p>
        </p:txBody>
      </p:sp>
      <p:sp>
        <p:nvSpPr>
          <p:cNvPr id="4" name="Slide Number Placeholder 3"/>
          <p:cNvSpPr>
            <a:spLocks noGrp="1"/>
          </p:cNvSpPr>
          <p:nvPr>
            <p:ph type="sldNum" sz="quarter" idx="10"/>
          </p:nvPr>
        </p:nvSpPr>
        <p:spPr/>
        <p:txBody>
          <a:bodyPr/>
          <a:lstStyle/>
          <a:p>
            <a:fld id="{FFEFAFEF-573B-1C46-871C-F67B443ED0FD}" type="slidenum">
              <a:rPr lang="en-US" smtClean="0"/>
              <a:pPr/>
              <a:t>8</a:t>
            </a:fld>
            <a:endParaRPr lang="en-US"/>
          </a:p>
        </p:txBody>
      </p:sp>
    </p:spTree>
    <p:extLst>
      <p:ext uri="{BB962C8B-B14F-4D97-AF65-F5344CB8AC3E}">
        <p14:creationId xmlns:p14="http://schemas.microsoft.com/office/powerpoint/2010/main" val="3602705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Our recommendations for ensuring success </a:t>
            </a:r>
            <a:r>
              <a:rPr lang="en-US" sz="1200" baseline="0" dirty="0" smtClean="0"/>
              <a:t>online…</a:t>
            </a:r>
            <a:endParaRPr lang="en-US" sz="1200" dirty="0" smtClean="0"/>
          </a:p>
        </p:txBody>
      </p:sp>
      <p:sp>
        <p:nvSpPr>
          <p:cNvPr id="4" name="Slide Number Placeholder 3"/>
          <p:cNvSpPr>
            <a:spLocks noGrp="1"/>
          </p:cNvSpPr>
          <p:nvPr>
            <p:ph type="sldNum" sz="quarter" idx="10"/>
          </p:nvPr>
        </p:nvSpPr>
        <p:spPr/>
        <p:txBody>
          <a:bodyPr/>
          <a:lstStyle/>
          <a:p>
            <a:fld id="{FFEFAFEF-573B-1C46-871C-F67B443ED0FD}"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We’ve seen some impressive</a:t>
            </a:r>
            <a:r>
              <a:rPr lang="en-US" baseline="0" dirty="0" smtClean="0"/>
              <a:t> results…</a:t>
            </a:r>
            <a:endParaRPr lang="en-US" dirty="0"/>
          </a:p>
        </p:txBody>
      </p:sp>
      <p:sp>
        <p:nvSpPr>
          <p:cNvPr id="4" name="Slide Number Placeholder 3"/>
          <p:cNvSpPr>
            <a:spLocks noGrp="1"/>
          </p:cNvSpPr>
          <p:nvPr>
            <p:ph type="sldNum" sz="quarter" idx="10"/>
          </p:nvPr>
        </p:nvSpPr>
        <p:spPr/>
        <p:txBody>
          <a:bodyPr/>
          <a:lstStyle/>
          <a:p>
            <a:fld id="{B8FF243B-2EEB-48BC-9F70-157627752B3A}"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a:lstStyle/>
          <a:p>
            <a:fld id="{CD899357-0CCA-460C-8153-704AA895DAA0}" type="slidenum">
              <a:rPr lang="en-US"/>
              <a:pPr/>
              <a:t>12</a:t>
            </a:fld>
            <a:endParaRPr lang="en-US"/>
          </a:p>
        </p:txBody>
      </p:sp>
      <p:sp>
        <p:nvSpPr>
          <p:cNvPr id="47107"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4C3F5DD4-57A7-40F4-9A6F-E7D459E50B75}" type="slidenum">
              <a:rPr lang="en-US" sz="1200">
                <a:latin typeface="Calibri" pitchFamily="-112" charset="0"/>
              </a:rPr>
              <a:pPr algn="r"/>
              <a:t>12</a:t>
            </a:fld>
            <a:endParaRPr lang="en-US" sz="1200">
              <a:latin typeface="Calibri" pitchFamily="-112" charset="0"/>
            </a:endParaRPr>
          </a:p>
        </p:txBody>
      </p:sp>
      <p:sp>
        <p:nvSpPr>
          <p:cNvPr id="47108" name="Rectangle 2"/>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7109" name="Rectangle 3"/>
          <p:cNvSpPr>
            <a:spLocks noGrp="1" noChangeArrowheads="1"/>
          </p:cNvSpPr>
          <p:nvPr>
            <p:ph type="body" idx="1"/>
          </p:nvPr>
        </p:nvSpPr>
        <p:spPr bwMode="auto">
          <a:solidFill>
            <a:srgbClr val="FFFFFF"/>
          </a:solidFill>
          <a:ln>
            <a:solidFill>
              <a:srgbClr val="000000"/>
            </a:solidFill>
            <a:miter lim="800000"/>
            <a:headEnd/>
            <a:tailEnd/>
          </a:ln>
        </p:spPr>
        <p:txBody>
          <a:bodyPr/>
          <a:lstStyle/>
          <a:p>
            <a:pPr eaLnBrk="1" hangingPunct="1">
              <a:spcBef>
                <a:spcPct val="0"/>
              </a:spcBef>
            </a:pPr>
            <a:r>
              <a:rPr lang="en-US" smtClean="0">
                <a:ea typeface="ＭＳ Ｐゴシック" pitchFamily="-112" charset="-128"/>
              </a:rPr>
              <a:t>We are being asked to address the seemingly impossible challenge of making higher education less expensive and more accessible while also increasing its effectiveness. The difficulty is heightened by the fact that faculty and institutions must support not only an increase in the number of students but also greater variability in the student population's background knowledge, relevant skills and future goals.  </a:t>
            </a:r>
          </a:p>
          <a:p>
            <a:pPr eaLnBrk="1" hangingPunct="1">
              <a:spcBef>
                <a:spcPct val="0"/>
              </a:spcBef>
            </a:pPr>
            <a:endParaRPr lang="en-US" smtClean="0">
              <a:ea typeface="ＭＳ Ｐゴシック" pitchFamily="-112" charset="-128"/>
            </a:endParaRPr>
          </a:p>
          <a:p>
            <a:pPr eaLnBrk="1" hangingPunct="1">
              <a:spcBef>
                <a:spcPct val="0"/>
              </a:spcBef>
            </a:pPr>
            <a:r>
              <a:rPr lang="en-US" smtClean="0">
                <a:ea typeface="ＭＳ Ｐゴシック" pitchFamily="-112" charset="-128"/>
              </a:rPr>
              <a:t>OER can be a key component of success, but only if it leverages the results and methodologies of learning science to create transformational innovations that fundamentally change the way higher education is developed, delivered and improved year-after-year.  </a:t>
            </a:r>
          </a:p>
          <a:p>
            <a:pPr eaLnBrk="1" hangingPunct="1">
              <a:spcBef>
                <a:spcPct val="0"/>
              </a:spcBef>
            </a:pPr>
            <a:endParaRPr lang="en-US" smtClean="0">
              <a:latin typeface="Arial" charset="0"/>
              <a:ea typeface="ＭＳ Ｐゴシック" pitchFamily="-112"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55299" name="Rectangle 2"/>
          <p:cNvSpPr>
            <a:spLocks noGrp="1" noChangeArrowheads="1"/>
          </p:cNvSpPr>
          <p:nvPr>
            <p:ph type="body" idx="1"/>
          </p:nvPr>
        </p:nvSpPr>
        <p:spPr bwMode="auto">
          <a:noFill/>
        </p:spPr>
        <p:txBody>
          <a:bodyPr/>
          <a:lstStyle/>
          <a:p>
            <a:r>
              <a:rPr lang="en-US" smtClean="0">
                <a:ea typeface="ＭＳ Ｐゴシック" pitchFamily="-112" charset="-128"/>
              </a:rPr>
              <a:t>OLI will offer three tiers of support to grantees: </a:t>
            </a:r>
          </a:p>
          <a:p>
            <a:pPr lvl="1"/>
            <a:r>
              <a:rPr lang="en-US" smtClean="0">
                <a:ea typeface="ＭＳ Ｐゴシック" pitchFamily="-112" charset="-128"/>
              </a:rPr>
              <a:t>Information and support on effective course design and evaluation.</a:t>
            </a:r>
          </a:p>
          <a:p>
            <a:pPr lvl="1"/>
            <a:r>
              <a:rPr lang="en-US" smtClean="0">
                <a:ea typeface="ＭＳ Ｐゴシック" pitchFamily="-112" charset="-128"/>
              </a:rPr>
              <a:t>Course delivery and data capture for 25 grantees via out </a:t>
            </a:r>
            <a:r>
              <a:rPr lang="en-US" b="1" smtClean="0">
                <a:ea typeface="ＭＳ Ｐゴシック" pitchFamily="-112" charset="-128"/>
              </a:rPr>
              <a:t>Platform+</a:t>
            </a:r>
            <a:r>
              <a:rPr lang="en-US" smtClean="0">
                <a:ea typeface="ＭＳ Ｐゴシック" pitchFamily="-112" charset="-128"/>
              </a:rPr>
              <a:t> program.</a:t>
            </a:r>
          </a:p>
          <a:p>
            <a:pPr lvl="1"/>
            <a:r>
              <a:rPr lang="en-US" smtClean="0">
                <a:ea typeface="ＭＳ Ｐゴシック" pitchFamily="-112" charset="-128"/>
              </a:rPr>
              <a:t>Three teams of grantees will be selected to participate with OLI in full </a:t>
            </a:r>
            <a:r>
              <a:rPr lang="en-US" b="1" smtClean="0">
                <a:ea typeface="ＭＳ Ｐゴシック" pitchFamily="-112" charset="-128"/>
              </a:rPr>
              <a:t>Co-development </a:t>
            </a:r>
            <a:r>
              <a:rPr lang="en-US" smtClean="0">
                <a:ea typeface="ＭＳ Ｐゴシック" pitchFamily="-112" charset="-128"/>
              </a:rPr>
              <a:t>efforts.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8A1F01C-8668-4323-A203-70D955EE92FF}"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4E0FDA-B34F-4499-A2D9-20B518176231}" type="datetimeFigureOut">
              <a:rPr lang="en-US" smtClean="0"/>
              <a:pPr/>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E0FDA-B34F-4499-A2D9-20B518176231}" type="datetimeFigureOut">
              <a:rPr lang="en-US" smtClean="0"/>
              <a:pPr/>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E0FDA-B34F-4499-A2D9-20B518176231}" type="datetimeFigureOut">
              <a:rPr lang="en-US" smtClean="0"/>
              <a:pPr/>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17F6CAD8-8C24-3B4B-9C18-9FC7DE2FBEBC}"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1278733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9C8102B1-8A88-AA45-94DF-69E5CED17784}"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2716279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Footer Placeholder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7" name="Slide Number Placeholder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E22BE644-B123-8B44-B182-BA05D2089902}"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4154649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8"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9"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CCCC2E8F-9DE3-C346-B4E4-D6BE8E0EF4A0}"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4245812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4"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B2DD4E0B-6370-1A4D-A409-E789256F1A56}"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333755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3"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4"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67BEF065-928C-224D-A2CD-B7D155716F08}"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2993991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4E0FDA-B34F-4499-A2D9-20B518176231}" type="datetimeFigureOut">
              <a:rPr lang="en-US" smtClean="0"/>
              <a:pPr/>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Footer Placeholder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7" name="Slide Number Placeholder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BF88D7F2-C57D-CA45-AED3-3FF9FA44B4AC}"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3104286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Footer Placeholder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7" name="Slide Number Placeholder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E98C2ADC-824B-C04A-9246-BD8FECC6E25D}"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10345140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4916A07A-7B69-1D48-97E3-6AB66BC74F3B}"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3053796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F490FC73-E949-904C-8B1D-F926A20E39F7}"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2957284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267"/>
            <a:ext cx="7772400" cy="1470183"/>
          </a:xfrm>
          <a:prstGeom prst="rect">
            <a:avLst/>
          </a:prstGeom>
        </p:spPr>
        <p:txBody>
          <a:bodyPr lIns="82296" tIns="41148" rIns="82296" bIns="41148"/>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3077"/>
          </a:xfrm>
          <a:prstGeom prst="rect">
            <a:avLst/>
          </a:prstGeom>
        </p:spPr>
        <p:txBody>
          <a:bodyPr lIns="82296" tIns="41148" rIns="82296" bIns="41148"/>
          <a:lstStyle>
            <a:lvl1pPr marL="0" indent="0" algn="ctr">
              <a:buNone/>
              <a:defRPr/>
            </a:lvl1pPr>
            <a:lvl2pPr marL="411480" indent="0" algn="ctr">
              <a:buNone/>
              <a:defRPr/>
            </a:lvl2pPr>
            <a:lvl3pPr marL="822960" indent="0" algn="ctr">
              <a:buNone/>
              <a:defRPr/>
            </a:lvl3pPr>
            <a:lvl4pPr marL="1234440" indent="0" algn="ctr">
              <a:buNone/>
              <a:defRPr/>
            </a:lvl4pPr>
            <a:lvl5pPr marL="1645920" indent="0" algn="ctr">
              <a:buNone/>
              <a:defRPr/>
            </a:lvl5pPr>
            <a:lvl6pPr marL="2057400" indent="0" algn="ctr">
              <a:buNone/>
              <a:defRPr/>
            </a:lvl6pPr>
            <a:lvl7pPr marL="2468880" indent="0" algn="ctr">
              <a:buNone/>
              <a:defRPr/>
            </a:lvl7pPr>
            <a:lvl8pPr marL="2880360" indent="0" algn="ctr">
              <a:buNone/>
              <a:defRPr/>
            </a:lvl8pPr>
            <a:lvl9pPr marL="329184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xfrm>
            <a:off x="685800" y="6247925"/>
            <a:ext cx="1905953" cy="458628"/>
          </a:xfrm>
          <a:prstGeom prst="rect">
            <a:avLst/>
          </a:prstGeom>
          <a:ln/>
        </p:spPr>
        <p:txBody>
          <a:bodyPr lIns="82296" tIns="41148" rIns="82296" bIns="41148"/>
          <a:lstStyle>
            <a:lvl1pPr>
              <a:defRPr/>
            </a:lvl1pPr>
          </a:lstStyle>
          <a:p>
            <a:pPr eaLnBrk="0" fontAlgn="base" hangingPunct="0">
              <a:spcBef>
                <a:spcPct val="0"/>
              </a:spcBef>
              <a:spcAft>
                <a:spcPct val="0"/>
              </a:spcAft>
              <a:defRPr/>
            </a:pPr>
            <a:endParaRPr lang="en-US" sz="2400">
              <a:solidFill>
                <a:srgbClr val="000000"/>
              </a:solidFill>
              <a:latin typeface="45 Helvetica Light" charset="0"/>
              <a:ea typeface="ＭＳ Ｐゴシック" charset="0"/>
            </a:endParaRPr>
          </a:p>
        </p:txBody>
      </p:sp>
      <p:sp>
        <p:nvSpPr>
          <p:cNvPr id="5" name="Rectangle 5"/>
          <p:cNvSpPr>
            <a:spLocks noGrp="1" noChangeArrowheads="1"/>
          </p:cNvSpPr>
          <p:nvPr>
            <p:ph type="ftr" sz="quarter" idx="11"/>
          </p:nvPr>
        </p:nvSpPr>
        <p:spPr>
          <a:xfrm>
            <a:off x="3123248" y="6247925"/>
            <a:ext cx="2897505" cy="458628"/>
          </a:xfrm>
          <a:prstGeom prst="rect">
            <a:avLst/>
          </a:prstGeom>
          <a:ln/>
        </p:spPr>
        <p:txBody>
          <a:bodyPr lIns="82296" tIns="41148" rIns="82296" bIns="41148"/>
          <a:lstStyle>
            <a:lvl1pPr>
              <a:defRPr/>
            </a:lvl1pPr>
          </a:lstStyle>
          <a:p>
            <a:pPr eaLnBrk="0" fontAlgn="base" hangingPunct="0">
              <a:spcBef>
                <a:spcPct val="0"/>
              </a:spcBef>
              <a:spcAft>
                <a:spcPct val="0"/>
              </a:spcAft>
              <a:defRPr/>
            </a:pPr>
            <a:endParaRPr lang="en-US" sz="2400">
              <a:solidFill>
                <a:srgbClr val="000000"/>
              </a:solidFill>
              <a:latin typeface="45 Helvetica Light" charset="0"/>
              <a:ea typeface="ＭＳ Ｐゴシック" charset="0"/>
            </a:endParaRPr>
          </a:p>
        </p:txBody>
      </p:sp>
      <p:sp>
        <p:nvSpPr>
          <p:cNvPr id="6" name="Rectangle 6"/>
          <p:cNvSpPr>
            <a:spLocks noGrp="1" noChangeArrowheads="1"/>
          </p:cNvSpPr>
          <p:nvPr>
            <p:ph type="sldNum" sz="quarter" idx="12"/>
          </p:nvPr>
        </p:nvSpPr>
        <p:spPr>
          <a:xfrm>
            <a:off x="6552248" y="6247925"/>
            <a:ext cx="1907382" cy="458628"/>
          </a:xfrm>
          <a:prstGeom prst="rect">
            <a:avLst/>
          </a:prstGeom>
          <a:ln/>
        </p:spPr>
        <p:txBody>
          <a:bodyPr lIns="82296" tIns="41148" rIns="82296" bIns="41148"/>
          <a:lstStyle>
            <a:lvl1pPr>
              <a:defRPr/>
            </a:lvl1pPr>
          </a:lstStyle>
          <a:p>
            <a:pPr eaLnBrk="0" fontAlgn="base" hangingPunct="0">
              <a:spcBef>
                <a:spcPct val="0"/>
              </a:spcBef>
              <a:spcAft>
                <a:spcPct val="0"/>
              </a:spcAft>
              <a:defRPr/>
            </a:pPr>
            <a:fld id="{4E8CA4A1-622E-204E-8BD5-92E04C0BC587}" type="slidenum">
              <a:rPr lang="en-US" sz="2400">
                <a:solidFill>
                  <a:srgbClr val="000000"/>
                </a:solidFill>
                <a:latin typeface="45 Helvetica Light" charset="0"/>
                <a:ea typeface="ＭＳ Ｐゴシック" charset="0"/>
              </a:rPr>
              <a:pPr eaLnBrk="0" fontAlgn="base" hangingPunct="0">
                <a:spcBef>
                  <a:spcPct val="0"/>
                </a:spcBef>
                <a:spcAft>
                  <a:spcPct val="0"/>
                </a:spcAft>
                <a:defRPr/>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4511486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3029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vert="horz"/>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17F6CAD8-8C24-3B4B-9C18-9FC7DE2FBEBC}"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12787339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9C8102B1-8A88-AA45-94DF-69E5CED17784}"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2716279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Footer Placeholder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7" name="Slide Number Placeholder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E22BE644-B123-8B44-B182-BA05D2089902}"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41546493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8"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9"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CCCC2E8F-9DE3-C346-B4E4-D6BE8E0EF4A0}"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4245812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4E0FDA-B34F-4499-A2D9-20B518176231}" type="datetimeFigureOut">
              <a:rPr lang="en-US" smtClean="0"/>
              <a:pPr/>
              <a:t>5/30/12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4"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B2DD4E0B-6370-1A4D-A409-E789256F1A56}"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3337553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3"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4"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67BEF065-928C-224D-A2CD-B7D155716F08}"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29939917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Footer Placeholder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7" name="Slide Number Placeholder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BF88D7F2-C57D-CA45-AED3-3FF9FA44B4AC}"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31042866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Footer Placeholder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7" name="Slide Number Placeholder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E98C2ADC-824B-C04A-9246-BD8FECC6E25D}"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10345140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4916A07A-7B69-1D48-97E3-6AB66BC74F3B}"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30537967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xfrm>
            <a:off x="1447800" y="5410200"/>
            <a:ext cx="1905000" cy="4572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5" name="Rectangle 5"/>
          <p:cNvSpPr>
            <a:spLocks noGrp="1" noChangeArrowheads="1"/>
          </p:cNvSpPr>
          <p:nvPr>
            <p:ph type="ftr" sz="quarter" idx="11"/>
          </p:nvPr>
        </p:nvSpPr>
        <p:spPr>
          <a:xfrm>
            <a:off x="685800" y="3962400"/>
            <a:ext cx="9144000" cy="1447800"/>
          </a:xfrm>
          <a:prstGeom prst="rect">
            <a:avLst/>
          </a:prstGeom>
        </p:spPr>
        <p:txBody>
          <a:bodyPr/>
          <a:lstStyle>
            <a:lvl1pPr>
              <a:defRPr>
                <a:latin typeface="45 Helvetica Light" pitchFamily="-110" charset="0"/>
                <a:ea typeface="Geneva" pitchFamily="-110" charset="-128"/>
                <a:cs typeface="Geneva" pitchFamily="-110" charset="-128"/>
              </a:defRPr>
            </a:lvl1pPr>
          </a:lstStyle>
          <a:p>
            <a:pPr eaLnBrk="0" fontAlgn="base" hangingPunct="0">
              <a:spcBef>
                <a:spcPct val="0"/>
              </a:spcBef>
              <a:spcAft>
                <a:spcPct val="0"/>
              </a:spcAft>
              <a:defRPr/>
            </a:pPr>
            <a:endParaRPr lang="en-US" sz="2400">
              <a:solidFill>
                <a:srgbClr val="000000"/>
              </a:solidFill>
            </a:endParaRPr>
          </a:p>
        </p:txBody>
      </p:sp>
      <p:sp>
        <p:nvSpPr>
          <p:cNvPr id="6" name="Rectangle 6"/>
          <p:cNvSpPr>
            <a:spLocks noGrp="1" noChangeArrowheads="1"/>
          </p:cNvSpPr>
          <p:nvPr>
            <p:ph type="sldNum" sz="quarter" idx="12"/>
          </p:nvPr>
        </p:nvSpPr>
        <p:spPr>
          <a:xfrm>
            <a:off x="5715000" y="5105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eaLnBrk="0" fontAlgn="base" hangingPunct="0">
              <a:spcBef>
                <a:spcPct val="0"/>
              </a:spcBef>
              <a:spcAft>
                <a:spcPct val="0"/>
              </a:spcAft>
            </a:pPr>
            <a:fld id="{F490FC73-E949-904C-8B1D-F926A20E39F7}" type="slidenum">
              <a:rPr lang="en-US" sz="2400">
                <a:solidFill>
                  <a:srgbClr val="000000"/>
                </a:solidFill>
                <a:latin typeface="45 Helvetica Light" charset="0"/>
                <a:ea typeface="ＭＳ Ｐゴシック" charset="0"/>
              </a:rPr>
              <a:pPr eaLnBrk="0" fontAlgn="base" hangingPunct="0">
                <a:spcBef>
                  <a:spcPct val="0"/>
                </a:spcBef>
                <a:spcAft>
                  <a:spcPct val="0"/>
                </a:spcAft>
              </a:pPr>
              <a:t>‹#›</a:t>
            </a:fld>
            <a:endParaRPr lang="en-US" sz="2400">
              <a:solidFill>
                <a:srgbClr val="000000"/>
              </a:solidFill>
              <a:latin typeface="45 Helvetica Light" charset="0"/>
              <a:ea typeface="ＭＳ Ｐゴシック" charset="0"/>
            </a:endParaRPr>
          </a:p>
        </p:txBody>
      </p:sp>
    </p:spTree>
    <p:extLst>
      <p:ext uri="{BB962C8B-B14F-4D97-AF65-F5344CB8AC3E}">
        <p14:creationId xmlns:p14="http://schemas.microsoft.com/office/powerpoint/2010/main" val="295728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4E0FDA-B34F-4499-A2D9-20B518176231}" type="datetimeFigureOut">
              <a:rPr lang="en-US" smtClean="0"/>
              <a:pPr/>
              <a:t>5/30/12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4E0FDA-B34F-4499-A2D9-20B518176231}" type="datetimeFigureOut">
              <a:rPr lang="en-US" smtClean="0"/>
              <a:pPr/>
              <a:t>5/30/12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4E0FDA-B34F-4499-A2D9-20B518176231}" type="datetimeFigureOut">
              <a:rPr lang="en-US" smtClean="0"/>
              <a:pPr/>
              <a:t>5/30/12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E0FDA-B34F-4499-A2D9-20B518176231}" type="datetimeFigureOut">
              <a:rPr lang="en-US" smtClean="0"/>
              <a:pPr/>
              <a:t>5/30/12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E0FDA-B34F-4499-A2D9-20B518176231}" type="datetimeFigureOut">
              <a:rPr lang="en-US" smtClean="0"/>
              <a:pPr/>
              <a:t>5/30/12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4E0FDA-B34F-4499-A2D9-20B518176231}" type="datetimeFigureOut">
              <a:rPr lang="en-US" smtClean="0"/>
              <a:pPr/>
              <a:t>5/30/12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97291-D43A-49F5-B393-F6790B61BF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3.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4E0FDA-B34F-4499-A2D9-20B518176231}" type="datetimeFigureOut">
              <a:rPr lang="en-US" smtClean="0"/>
              <a:pPr/>
              <a:t>5/30/12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97291-D43A-49F5-B393-F6790B61BF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itlepage_2_footer_187.png"/>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0" y="6172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oli_logo_all.png"/>
          <p:cNvPicPr>
            <a:picLocks noChangeAspect="1"/>
          </p:cNvPicPr>
          <p:nvPr userDrawn="1"/>
        </p:nvPicPr>
        <p:blipFill>
          <a:blip r:embed="rId15" cstate="print"/>
          <a:stretch>
            <a:fillRect/>
          </a:stretch>
        </p:blipFill>
        <p:spPr>
          <a:xfrm>
            <a:off x="304801" y="6400800"/>
            <a:ext cx="2743200" cy="23771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2pPr>
      <a:lvl3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3pPr>
      <a:lvl4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4pPr>
      <a:lvl5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5pPr>
      <a:lvl6pPr marL="4572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6pPr>
      <a:lvl7pPr marL="9144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7pPr>
      <a:lvl8pPr marL="13716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8pPr>
      <a:lvl9pPr marL="18288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110" charset="0"/>
          <a:ea typeface="+mn-ea"/>
          <a:cs typeface="+mn-cs"/>
        </a:defRPr>
      </a:lvl2pPr>
      <a:lvl3pPr marL="1143000" indent="-228600" algn="l" rtl="0" eaLnBrk="0" fontAlgn="base" hangingPunct="0">
        <a:spcBef>
          <a:spcPct val="20000"/>
        </a:spcBef>
        <a:spcAft>
          <a:spcPct val="0"/>
        </a:spcAft>
        <a:defRPr sz="2400">
          <a:solidFill>
            <a:schemeClr val="tx1"/>
          </a:solidFill>
          <a:latin typeface="Arial" pitchFamily="-110" charset="0"/>
          <a:ea typeface="+mn-ea"/>
          <a:cs typeface="+mn-cs"/>
        </a:defRPr>
      </a:lvl3pPr>
      <a:lvl4pPr marL="1600200" indent="-228600" algn="l" rtl="0" eaLnBrk="0" fontAlgn="base" hangingPunct="0">
        <a:spcBef>
          <a:spcPct val="20000"/>
        </a:spcBef>
        <a:spcAft>
          <a:spcPct val="0"/>
        </a:spcAft>
        <a:defRPr sz="2000">
          <a:solidFill>
            <a:schemeClr val="tx1"/>
          </a:solidFill>
          <a:latin typeface="Arial" pitchFamily="-110" charset="0"/>
          <a:ea typeface="+mn-ea"/>
          <a:cs typeface="+mn-cs"/>
        </a:defRPr>
      </a:lvl4pPr>
      <a:lvl5pPr marL="2057400" indent="-228600" algn="l" rtl="0" eaLnBrk="0" fontAlgn="base" hangingPunct="0">
        <a:spcBef>
          <a:spcPct val="20000"/>
        </a:spcBef>
        <a:spcAft>
          <a:spcPct val="0"/>
        </a:spcAft>
        <a:buChar char="»"/>
        <a:defRPr sz="2000">
          <a:solidFill>
            <a:schemeClr val="tx1"/>
          </a:solidFill>
          <a:latin typeface="Arial" pitchFamily="-110" charset="0"/>
          <a:ea typeface="+mn-ea"/>
          <a:cs typeface="+mn-cs"/>
        </a:defRPr>
      </a:lvl5pPr>
      <a:lvl6pPr marL="2514600" indent="-228600" algn="l" rtl="0" fontAlgn="base">
        <a:spcBef>
          <a:spcPct val="20000"/>
        </a:spcBef>
        <a:spcAft>
          <a:spcPct val="0"/>
        </a:spcAft>
        <a:buChar char="»"/>
        <a:defRPr sz="2000">
          <a:solidFill>
            <a:schemeClr val="tx1"/>
          </a:solidFill>
          <a:latin typeface="Arial" pitchFamily="-110" charset="0"/>
          <a:ea typeface="+mn-ea"/>
          <a:cs typeface="+mn-cs"/>
        </a:defRPr>
      </a:lvl6pPr>
      <a:lvl7pPr marL="2971800" indent="-228600" algn="l" rtl="0" fontAlgn="base">
        <a:spcBef>
          <a:spcPct val="20000"/>
        </a:spcBef>
        <a:spcAft>
          <a:spcPct val="0"/>
        </a:spcAft>
        <a:buChar char="»"/>
        <a:defRPr sz="2000">
          <a:solidFill>
            <a:schemeClr val="tx1"/>
          </a:solidFill>
          <a:latin typeface="Arial" pitchFamily="-110" charset="0"/>
          <a:ea typeface="+mn-ea"/>
          <a:cs typeface="+mn-cs"/>
        </a:defRPr>
      </a:lvl7pPr>
      <a:lvl8pPr marL="3429000" indent="-228600" algn="l" rtl="0" fontAlgn="base">
        <a:spcBef>
          <a:spcPct val="20000"/>
        </a:spcBef>
        <a:spcAft>
          <a:spcPct val="0"/>
        </a:spcAft>
        <a:buChar char="»"/>
        <a:defRPr sz="2000">
          <a:solidFill>
            <a:schemeClr val="tx1"/>
          </a:solidFill>
          <a:latin typeface="Arial" pitchFamily="-110" charset="0"/>
          <a:ea typeface="+mn-ea"/>
          <a:cs typeface="+mn-cs"/>
        </a:defRPr>
      </a:lvl8pPr>
      <a:lvl9pPr marL="3886200" indent="-228600" algn="l" rtl="0" fontAlgn="base">
        <a:spcBef>
          <a:spcPct val="20000"/>
        </a:spcBef>
        <a:spcAft>
          <a:spcPct val="0"/>
        </a:spcAft>
        <a:buChar char="»"/>
        <a:defRPr sz="2000">
          <a:solidFill>
            <a:schemeClr val="tx1"/>
          </a:solidFill>
          <a:latin typeface="Arial" pitchFamily="-110"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titlepage_2_footer_187.png"/>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17220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oli_logo_all.png"/>
          <p:cNvPicPr>
            <a:picLocks noChangeAspect="1"/>
          </p:cNvPicPr>
          <p:nvPr userDrawn="1"/>
        </p:nvPicPr>
        <p:blipFill>
          <a:blip r:embed="rId14" cstate="print"/>
          <a:stretch>
            <a:fillRect/>
          </a:stretch>
        </p:blipFill>
        <p:spPr>
          <a:xfrm>
            <a:off x="304801" y="6400800"/>
            <a:ext cx="2743200" cy="237713"/>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2pPr>
      <a:lvl3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3pPr>
      <a:lvl4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4pPr>
      <a:lvl5pPr algn="l" rtl="0" eaLnBrk="0" fontAlgn="base" hangingPunct="0">
        <a:spcBef>
          <a:spcPct val="0"/>
        </a:spcBef>
        <a:spcAft>
          <a:spcPct val="0"/>
        </a:spcAft>
        <a:defRPr sz="4200">
          <a:solidFill>
            <a:schemeClr val="tx2"/>
          </a:solidFill>
          <a:latin typeface="Times" pitchFamily="-110" charset="0"/>
          <a:ea typeface="Osaka" pitchFamily="-110" charset="-128"/>
          <a:cs typeface="Osaka" pitchFamily="-110" charset="-128"/>
        </a:defRPr>
      </a:lvl5pPr>
      <a:lvl6pPr marL="4572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6pPr>
      <a:lvl7pPr marL="9144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7pPr>
      <a:lvl8pPr marL="13716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8pPr>
      <a:lvl9pPr marL="1828800" algn="l" rtl="0" fontAlgn="base">
        <a:spcBef>
          <a:spcPct val="0"/>
        </a:spcBef>
        <a:spcAft>
          <a:spcPct val="0"/>
        </a:spcAft>
        <a:defRPr sz="4200">
          <a:solidFill>
            <a:schemeClr val="tx2"/>
          </a:solidFill>
          <a:latin typeface="Times" pitchFamily="-110" charset="0"/>
          <a:ea typeface="Osaka" pitchFamily="-110" charset="-128"/>
          <a:cs typeface="Osaka" pitchFamily="-110" charset="-128"/>
        </a:defRPr>
      </a:lvl9pPr>
    </p:titleStyle>
    <p:bodyStyle>
      <a:lvl1pPr marL="342900" indent="-342900" algn="l" rtl="0" eaLnBrk="0" fontAlgn="base" hangingPunct="0">
        <a:spcBef>
          <a:spcPct val="20000"/>
        </a:spcBef>
        <a:spcAft>
          <a:spcPct val="0"/>
        </a:spcAft>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Arial" pitchFamily="-110" charset="0"/>
          <a:ea typeface="+mn-ea"/>
          <a:cs typeface="+mn-cs"/>
        </a:defRPr>
      </a:lvl2pPr>
      <a:lvl3pPr marL="1143000" indent="-228600" algn="l" rtl="0" eaLnBrk="0" fontAlgn="base" hangingPunct="0">
        <a:spcBef>
          <a:spcPct val="20000"/>
        </a:spcBef>
        <a:spcAft>
          <a:spcPct val="0"/>
        </a:spcAft>
        <a:defRPr sz="2400">
          <a:solidFill>
            <a:schemeClr val="tx1"/>
          </a:solidFill>
          <a:latin typeface="Arial" pitchFamily="-110" charset="0"/>
          <a:ea typeface="+mn-ea"/>
          <a:cs typeface="+mn-cs"/>
        </a:defRPr>
      </a:lvl3pPr>
      <a:lvl4pPr marL="1600200" indent="-228600" algn="l" rtl="0" eaLnBrk="0" fontAlgn="base" hangingPunct="0">
        <a:spcBef>
          <a:spcPct val="20000"/>
        </a:spcBef>
        <a:spcAft>
          <a:spcPct val="0"/>
        </a:spcAft>
        <a:defRPr sz="2000">
          <a:solidFill>
            <a:schemeClr val="tx1"/>
          </a:solidFill>
          <a:latin typeface="Arial" pitchFamily="-110" charset="0"/>
          <a:ea typeface="+mn-ea"/>
          <a:cs typeface="+mn-cs"/>
        </a:defRPr>
      </a:lvl4pPr>
      <a:lvl5pPr marL="2057400" indent="-228600" algn="l" rtl="0" eaLnBrk="0" fontAlgn="base" hangingPunct="0">
        <a:spcBef>
          <a:spcPct val="20000"/>
        </a:spcBef>
        <a:spcAft>
          <a:spcPct val="0"/>
        </a:spcAft>
        <a:buChar char="»"/>
        <a:defRPr sz="2000">
          <a:solidFill>
            <a:schemeClr val="tx1"/>
          </a:solidFill>
          <a:latin typeface="Arial" pitchFamily="-110" charset="0"/>
          <a:ea typeface="+mn-ea"/>
          <a:cs typeface="+mn-cs"/>
        </a:defRPr>
      </a:lvl5pPr>
      <a:lvl6pPr marL="2514600" indent="-228600" algn="l" rtl="0" fontAlgn="base">
        <a:spcBef>
          <a:spcPct val="20000"/>
        </a:spcBef>
        <a:spcAft>
          <a:spcPct val="0"/>
        </a:spcAft>
        <a:buChar char="»"/>
        <a:defRPr sz="2000">
          <a:solidFill>
            <a:schemeClr val="tx1"/>
          </a:solidFill>
          <a:latin typeface="Arial" pitchFamily="-110" charset="0"/>
          <a:ea typeface="+mn-ea"/>
          <a:cs typeface="+mn-cs"/>
        </a:defRPr>
      </a:lvl6pPr>
      <a:lvl7pPr marL="2971800" indent="-228600" algn="l" rtl="0" fontAlgn="base">
        <a:spcBef>
          <a:spcPct val="20000"/>
        </a:spcBef>
        <a:spcAft>
          <a:spcPct val="0"/>
        </a:spcAft>
        <a:buChar char="»"/>
        <a:defRPr sz="2000">
          <a:solidFill>
            <a:schemeClr val="tx1"/>
          </a:solidFill>
          <a:latin typeface="Arial" pitchFamily="-110" charset="0"/>
          <a:ea typeface="+mn-ea"/>
          <a:cs typeface="+mn-cs"/>
        </a:defRPr>
      </a:lvl7pPr>
      <a:lvl8pPr marL="3429000" indent="-228600" algn="l" rtl="0" fontAlgn="base">
        <a:spcBef>
          <a:spcPct val="20000"/>
        </a:spcBef>
        <a:spcAft>
          <a:spcPct val="0"/>
        </a:spcAft>
        <a:buChar char="»"/>
        <a:defRPr sz="2000">
          <a:solidFill>
            <a:schemeClr val="tx1"/>
          </a:solidFill>
          <a:latin typeface="Arial" pitchFamily="-110" charset="0"/>
          <a:ea typeface="+mn-ea"/>
          <a:cs typeface="+mn-cs"/>
        </a:defRPr>
      </a:lvl8pPr>
      <a:lvl9pPr marL="3886200" indent="-228600" algn="l" rtl="0" fontAlgn="base">
        <a:spcBef>
          <a:spcPct val="20000"/>
        </a:spcBef>
        <a:spcAft>
          <a:spcPct val="0"/>
        </a:spcAft>
        <a:buChar char="»"/>
        <a:defRPr sz="2000">
          <a:solidFill>
            <a:schemeClr val="tx1"/>
          </a:solidFill>
          <a:latin typeface="Arial" pitchFamily="-110"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microsoft.com/office/2007/relationships/hdphoto" Target="../media/hdphoto1.wdp"/><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Ppt_cover_global_187_F.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13"/>
          <p:cNvSpPr>
            <a:spLocks noChangeArrowheads="1"/>
          </p:cNvSpPr>
          <p:nvPr/>
        </p:nvSpPr>
        <p:spPr bwMode="auto">
          <a:xfrm>
            <a:off x="990600" y="3429000"/>
            <a:ext cx="937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90000"/>
              </a:lnSpc>
            </a:pPr>
            <a:r>
              <a:rPr lang="en-US" sz="4000" dirty="0" smtClean="0">
                <a:solidFill>
                  <a:schemeClr val="bg1"/>
                </a:solidFill>
                <a:latin typeface="Times" charset="0"/>
                <a:ea typeface="Osaka" charset="0"/>
                <a:cs typeface="Osaka" charset="0"/>
              </a:rPr>
              <a:t>Overview: OLI</a:t>
            </a:r>
            <a:endParaRPr lang="en-US" sz="4000" dirty="0">
              <a:solidFill>
                <a:schemeClr val="tx2"/>
              </a:solidFill>
              <a:latin typeface="Times" charset="0"/>
              <a:ea typeface="Osaka" charset="0"/>
              <a:cs typeface="Osaka" charset="0"/>
            </a:endParaRPr>
          </a:p>
        </p:txBody>
      </p:sp>
      <p:sp>
        <p:nvSpPr>
          <p:cNvPr id="12292" name="Rectangle 14"/>
          <p:cNvSpPr>
            <a:spLocks noChangeArrowheads="1"/>
          </p:cNvSpPr>
          <p:nvPr/>
        </p:nvSpPr>
        <p:spPr bwMode="auto">
          <a:xfrm>
            <a:off x="1066800" y="4343400"/>
            <a:ext cx="563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20000"/>
              </a:spcBef>
            </a:pPr>
            <a:endParaRPr lang="en-US" sz="1600" dirty="0">
              <a:latin typeface="75 Helvetica Bold" charset="0"/>
              <a:ea typeface="Osaka" charset="0"/>
              <a:cs typeface="Osaka" charset="0"/>
            </a:endParaRPr>
          </a:p>
          <a:p>
            <a:pPr eaLnBrk="1" hangingPunct="1">
              <a:spcBef>
                <a:spcPct val="20000"/>
              </a:spcBef>
            </a:pPr>
            <a:r>
              <a:rPr lang="en-US" sz="1500" i="1" dirty="0">
                <a:solidFill>
                  <a:schemeClr val="bg1"/>
                </a:solidFill>
                <a:latin typeface="Helvetica" charset="0"/>
                <a:ea typeface="Osaka" charset="0"/>
                <a:cs typeface="Osaka" charset="0"/>
              </a:rPr>
              <a:t> </a:t>
            </a:r>
            <a:r>
              <a:rPr lang="en-US" b="1" dirty="0" smtClean="0">
                <a:solidFill>
                  <a:schemeClr val="bg1"/>
                </a:solidFill>
                <a:latin typeface="Helvetica" charset="0"/>
                <a:ea typeface="Osaka" charset="0"/>
                <a:cs typeface="Osaka" charset="0"/>
              </a:rPr>
              <a:t>Norman Bier	@</a:t>
            </a:r>
            <a:r>
              <a:rPr lang="en-US" b="1" dirty="0" err="1" smtClean="0">
                <a:solidFill>
                  <a:schemeClr val="bg1"/>
                </a:solidFill>
                <a:latin typeface="Helvetica" charset="0"/>
                <a:ea typeface="Osaka" charset="0"/>
                <a:cs typeface="Osaka" charset="0"/>
              </a:rPr>
              <a:t>NormanBier</a:t>
            </a:r>
            <a:endParaRPr lang="en-US" b="1" dirty="0" smtClean="0">
              <a:solidFill>
                <a:schemeClr val="bg1"/>
              </a:solidFill>
              <a:latin typeface="Helvetica" charset="0"/>
              <a:ea typeface="Osaka" charset="0"/>
              <a:cs typeface="Osaka" charset="0"/>
            </a:endParaRPr>
          </a:p>
          <a:p>
            <a:pPr>
              <a:spcBef>
                <a:spcPct val="20000"/>
              </a:spcBef>
            </a:pPr>
            <a:r>
              <a:rPr lang="en-US" b="1" dirty="0" smtClean="0">
                <a:solidFill>
                  <a:schemeClr val="bg1"/>
                </a:solidFill>
                <a:latin typeface="Helvetica" charset="0"/>
                <a:ea typeface="Osaka" charset="0"/>
                <a:cs typeface="Osaka" charset="0"/>
              </a:rPr>
              <a:t>John </a:t>
            </a:r>
            <a:r>
              <a:rPr lang="en-US" b="1" dirty="0" err="1" smtClean="0">
                <a:solidFill>
                  <a:schemeClr val="bg1"/>
                </a:solidFill>
                <a:latin typeface="Helvetica" charset="0"/>
                <a:ea typeface="Osaka" charset="0"/>
                <a:cs typeface="Osaka" charset="0"/>
              </a:rPr>
              <a:t>Rinderle</a:t>
            </a:r>
            <a:r>
              <a:rPr lang="en-US" b="1" dirty="0" smtClean="0">
                <a:solidFill>
                  <a:schemeClr val="bg1"/>
                </a:solidFill>
                <a:latin typeface="Helvetica" charset="0"/>
                <a:ea typeface="Osaka" charset="0"/>
                <a:cs typeface="Osaka" charset="0"/>
              </a:rPr>
              <a:t>	@</a:t>
            </a:r>
            <a:r>
              <a:rPr lang="en-US" b="1" dirty="0" err="1" smtClean="0">
                <a:solidFill>
                  <a:schemeClr val="bg1"/>
                </a:solidFill>
                <a:latin typeface="Helvetica" charset="0"/>
                <a:ea typeface="Osaka" charset="0"/>
                <a:cs typeface="Osaka" charset="0"/>
              </a:rPr>
              <a:t>JohnRinderle</a:t>
            </a:r>
            <a:endParaRPr lang="en-US" b="1" dirty="0" smtClean="0">
              <a:solidFill>
                <a:schemeClr val="bg1"/>
              </a:solidFill>
              <a:latin typeface="Helvetica" charset="0"/>
              <a:ea typeface="Osaka" charset="0"/>
              <a:cs typeface="Osaka" charset="0"/>
            </a:endParaRPr>
          </a:p>
          <a:p>
            <a:pPr eaLnBrk="1" hangingPunct="1">
              <a:spcBef>
                <a:spcPct val="20000"/>
              </a:spcBef>
            </a:pPr>
            <a:endParaRPr lang="en-US" b="1" dirty="0">
              <a:solidFill>
                <a:schemeClr val="bg1"/>
              </a:solidFill>
              <a:latin typeface="Helvetica" charset="0"/>
              <a:ea typeface="Osaka" charset="0"/>
              <a:cs typeface="Osaka" charset="0"/>
            </a:endParaRPr>
          </a:p>
          <a:p>
            <a:pPr eaLnBrk="1" hangingPunct="1">
              <a:spcBef>
                <a:spcPct val="20000"/>
              </a:spcBef>
            </a:pPr>
            <a:endParaRPr lang="en-US" sz="1500" dirty="0">
              <a:ea typeface="Osaka" charset="0"/>
              <a:cs typeface="Osaka" charset="0"/>
            </a:endParaRPr>
          </a:p>
          <a:p>
            <a:pPr eaLnBrk="1" hangingPunct="1">
              <a:spcBef>
                <a:spcPct val="20000"/>
              </a:spcBef>
            </a:pPr>
            <a:endParaRPr lang="en-US" sz="1500" dirty="0">
              <a:latin typeface="75 Helvetica Bold" charset="0"/>
              <a:ea typeface="Osaka" charset="0"/>
              <a:cs typeface="Osaka" charset="0"/>
            </a:endParaRPr>
          </a:p>
        </p:txBody>
      </p:sp>
      <p:pic>
        <p:nvPicPr>
          <p:cNvPr id="7" name="Picture 6" descr="oli_logo_all.png"/>
          <p:cNvPicPr>
            <a:picLocks noChangeAspect="1"/>
          </p:cNvPicPr>
          <p:nvPr/>
        </p:nvPicPr>
        <p:blipFill>
          <a:blip r:embed="rId4" cstate="print"/>
          <a:stretch>
            <a:fillRect/>
          </a:stretch>
        </p:blipFill>
        <p:spPr>
          <a:xfrm>
            <a:off x="1143000" y="5410200"/>
            <a:ext cx="3130093" cy="271239"/>
          </a:xfrm>
          <a:prstGeom prst="rect">
            <a:avLst/>
          </a:prstGeom>
        </p:spPr>
      </p:pic>
    </p:spTree>
    <p:extLst>
      <p:ext uri="{BB962C8B-B14F-4D97-AF65-F5344CB8AC3E}">
        <p14:creationId xmlns:p14="http://schemas.microsoft.com/office/powerpoint/2010/main" val="47945572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p:txBody>
          <a:bodyPr/>
          <a:lstStyle/>
          <a:p>
            <a:r>
              <a:rPr lang="en-US" dirty="0" smtClean="0"/>
              <a:t>Accelerated Learning</a:t>
            </a:r>
          </a:p>
        </p:txBody>
      </p:sp>
      <p:sp>
        <p:nvSpPr>
          <p:cNvPr id="50178" name="Rectangle 2"/>
          <p:cNvSpPr>
            <a:spLocks noGrp="1" noChangeArrowheads="1"/>
          </p:cNvSpPr>
          <p:nvPr>
            <p:ph idx="1"/>
          </p:nvPr>
        </p:nvSpPr>
        <p:spPr>
          <a:xfrm>
            <a:off x="457200" y="1036637"/>
            <a:ext cx="8229600" cy="4906963"/>
          </a:xfrm>
        </p:spPr>
        <p:txBody>
          <a:bodyPr>
            <a:normAutofit lnSpcReduction="10000"/>
          </a:bodyPr>
          <a:lstStyle/>
          <a:p>
            <a:r>
              <a:rPr lang="en-US" sz="2400" dirty="0" smtClean="0"/>
              <a:t>With the OLI Statistics course, the Accelerated students:</a:t>
            </a:r>
          </a:p>
          <a:p>
            <a:endParaRPr lang="en-US" sz="1400" dirty="0" smtClean="0"/>
          </a:p>
          <a:p>
            <a:pPr>
              <a:buFont typeface="Arial" pitchFamily="34" charset="0"/>
              <a:buChar char="•"/>
            </a:pPr>
            <a:r>
              <a:rPr lang="en-US" sz="2400" dirty="0" smtClean="0"/>
              <a:t>Completed the course in </a:t>
            </a:r>
            <a:r>
              <a:rPr lang="en-US" sz="2400" b="1" dirty="0" smtClean="0"/>
              <a:t>half as many weeks</a:t>
            </a:r>
            <a:r>
              <a:rPr lang="en-US" sz="2400" dirty="0" smtClean="0"/>
              <a:t> with </a:t>
            </a:r>
            <a:r>
              <a:rPr lang="en-US" sz="2400" b="1" dirty="0" smtClean="0"/>
              <a:t>half as many class meetings per week </a:t>
            </a:r>
            <a:r>
              <a:rPr lang="en-US" sz="2400" dirty="0" smtClean="0"/>
              <a:t/>
            </a:r>
            <a:br>
              <a:rPr lang="en-US" sz="2400" dirty="0" smtClean="0"/>
            </a:br>
            <a:endParaRPr lang="en-US" sz="1400" dirty="0" smtClean="0"/>
          </a:p>
          <a:p>
            <a:pPr>
              <a:buFont typeface="Arial" pitchFamily="34" charset="0"/>
              <a:buChar char="•"/>
            </a:pPr>
            <a:r>
              <a:rPr lang="en-US" sz="2400" dirty="0" smtClean="0"/>
              <a:t>Spent the </a:t>
            </a:r>
            <a:r>
              <a:rPr lang="en-US" sz="2400" b="1" dirty="0" smtClean="0"/>
              <a:t>same amount of time in a given week</a:t>
            </a:r>
            <a:r>
              <a:rPr lang="en-US" sz="2400" dirty="0" smtClean="0"/>
              <a:t> on coursework outside of class as traditional students</a:t>
            </a:r>
            <a:br>
              <a:rPr lang="en-US" sz="2400" dirty="0" smtClean="0"/>
            </a:br>
            <a:endParaRPr lang="en-US" sz="1400" dirty="0" smtClean="0"/>
          </a:p>
          <a:p>
            <a:pPr>
              <a:buFont typeface="Arial" pitchFamily="34" charset="0"/>
              <a:buChar char="•"/>
            </a:pPr>
            <a:r>
              <a:rPr lang="en-US" sz="2400" b="1" dirty="0" smtClean="0"/>
              <a:t>Gained much more </a:t>
            </a:r>
            <a:r>
              <a:rPr lang="en-US" sz="2400" dirty="0" smtClean="0"/>
              <a:t>on the CAOS test than did the traditional controls</a:t>
            </a:r>
            <a:br>
              <a:rPr lang="en-US" sz="2400" dirty="0" smtClean="0"/>
            </a:br>
            <a:endParaRPr lang="en-US" sz="1400" dirty="0" smtClean="0"/>
          </a:p>
          <a:p>
            <a:pPr>
              <a:buFont typeface="Arial" pitchFamily="34" charset="0"/>
              <a:buChar char="•"/>
            </a:pPr>
            <a:r>
              <a:rPr lang="en-US" sz="2400" b="1" dirty="0" smtClean="0"/>
              <a:t>Retained their knowledge </a:t>
            </a:r>
            <a:r>
              <a:rPr lang="en-US" sz="2400" dirty="0" smtClean="0"/>
              <a:t>and maintained an advantage over traditional students in retention tests given 1+ semesters later.</a:t>
            </a:r>
          </a:p>
        </p:txBody>
      </p:sp>
      <p:sp>
        <p:nvSpPr>
          <p:cNvPr id="5" name="Rectangle 4"/>
          <p:cNvSpPr/>
          <p:nvPr/>
        </p:nvSpPr>
        <p:spPr>
          <a:xfrm>
            <a:off x="457200" y="5648980"/>
            <a:ext cx="8458200" cy="523220"/>
          </a:xfrm>
          <a:prstGeom prst="rect">
            <a:avLst/>
          </a:prstGeom>
        </p:spPr>
        <p:txBody>
          <a:bodyPr>
            <a:spAutoFit/>
          </a:bodyPr>
          <a:lstStyle/>
          <a:p>
            <a:pPr>
              <a:defRPr/>
            </a:pPr>
            <a:r>
              <a:rPr lang="en-US" sz="1400" dirty="0" smtClean="0">
                <a:ln w="18000">
                  <a:solidFill>
                    <a:schemeClr val="accent2">
                      <a:satMod val="140000"/>
                    </a:schemeClr>
                  </a:solidFill>
                  <a:prstDash val="solid"/>
                  <a:miter lim="800000"/>
                </a:ln>
                <a:solidFill>
                  <a:schemeClr val="bg1">
                    <a:lumMod val="65000"/>
                  </a:schemeClr>
                </a:solidFill>
                <a:latin typeface="Times" charset="0"/>
                <a:ea typeface="ＭＳ Ｐゴシック" charset="-128"/>
              </a:rPr>
              <a:t>M. Lovett, O. Meyer, &amp; C. </a:t>
            </a:r>
            <a:r>
              <a:rPr lang="en-US" sz="1400" dirty="0" err="1" smtClean="0">
                <a:ln w="18000">
                  <a:solidFill>
                    <a:schemeClr val="accent2">
                      <a:satMod val="140000"/>
                    </a:schemeClr>
                  </a:solidFill>
                  <a:prstDash val="solid"/>
                  <a:miter lim="800000"/>
                </a:ln>
                <a:solidFill>
                  <a:schemeClr val="bg1">
                    <a:lumMod val="65000"/>
                  </a:schemeClr>
                </a:solidFill>
                <a:latin typeface="Times" charset="0"/>
                <a:ea typeface="ＭＳ Ｐゴシック" charset="-128"/>
              </a:rPr>
              <a:t>Thille</a:t>
            </a:r>
            <a:r>
              <a:rPr lang="en-US" sz="1400" dirty="0" smtClean="0">
                <a:ln w="18000">
                  <a:solidFill>
                    <a:schemeClr val="accent2">
                      <a:satMod val="140000"/>
                    </a:schemeClr>
                  </a:solidFill>
                  <a:prstDash val="solid"/>
                  <a:miter lim="800000"/>
                </a:ln>
                <a:solidFill>
                  <a:schemeClr val="bg1">
                    <a:lumMod val="65000"/>
                  </a:schemeClr>
                </a:solidFill>
                <a:latin typeface="Times" charset="0"/>
                <a:ea typeface="ＭＳ Ｐゴシック" charset="-128"/>
              </a:rPr>
              <a:t>, C., “The Open Learning Initiative: Measuring the effectiveness of the OLI statistics course in accelerating student learning</a:t>
            </a:r>
            <a:r>
              <a:rPr lang="en-US" sz="1400" i="1" dirty="0" smtClean="0">
                <a:ln w="18000">
                  <a:solidFill>
                    <a:schemeClr val="accent2">
                      <a:satMod val="140000"/>
                    </a:schemeClr>
                  </a:solidFill>
                  <a:prstDash val="solid"/>
                  <a:miter lim="800000"/>
                </a:ln>
                <a:solidFill>
                  <a:schemeClr val="bg1">
                    <a:lumMod val="65000"/>
                  </a:schemeClr>
                </a:solidFill>
                <a:latin typeface="Times" charset="0"/>
                <a:ea typeface="ＭＳ Ｐゴシック" charset="-128"/>
              </a:rPr>
              <a:t>,” Journal of Interactive Media in Education</a:t>
            </a:r>
            <a:r>
              <a:rPr lang="en-US" sz="1400" dirty="0" smtClean="0">
                <a:ln w="18000">
                  <a:solidFill>
                    <a:schemeClr val="accent2">
                      <a:satMod val="140000"/>
                    </a:schemeClr>
                  </a:solidFill>
                  <a:prstDash val="solid"/>
                  <a:miter lim="800000"/>
                </a:ln>
                <a:solidFill>
                  <a:schemeClr val="bg1">
                    <a:lumMod val="65000"/>
                  </a:schemeClr>
                </a:solidFill>
                <a:latin typeface="Times" charset="0"/>
                <a:ea typeface="ＭＳ Ｐゴシック" charset="-128"/>
              </a:rPr>
              <a:t> (2008).</a:t>
            </a:r>
            <a:endParaRPr lang="en-US" sz="1400" dirty="0">
              <a:ln w="18000">
                <a:solidFill>
                  <a:schemeClr val="accent2">
                    <a:satMod val="140000"/>
                  </a:schemeClr>
                </a:solidFill>
                <a:prstDash val="solid"/>
                <a:miter lim="800000"/>
              </a:ln>
              <a:solidFill>
                <a:schemeClr val="bg1">
                  <a:lumMod val="65000"/>
                </a:schemeClr>
              </a:solidFill>
              <a:latin typeface="Times" charset="0"/>
              <a:ea typeface="Geneva"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charset="0"/>
                <a:ea typeface="ＭＳ Ｐゴシック" charset="0"/>
                <a:cs typeface="ＭＳ Ｐゴシック" charset="0"/>
              </a:rPr>
              <a:t>Other Class Results</a:t>
            </a:r>
            <a:endParaRPr lang="en-US" dirty="0"/>
          </a:p>
        </p:txBody>
      </p:sp>
      <p:sp>
        <p:nvSpPr>
          <p:cNvPr id="3" name="Content Placeholder 2"/>
          <p:cNvSpPr>
            <a:spLocks noGrp="1"/>
          </p:cNvSpPr>
          <p:nvPr>
            <p:ph idx="1"/>
          </p:nvPr>
        </p:nvSpPr>
        <p:spPr>
          <a:xfrm>
            <a:off x="457200" y="1295400"/>
            <a:ext cx="8229600" cy="4525963"/>
          </a:xfrm>
        </p:spPr>
        <p:txBody>
          <a:bodyPr/>
          <a:lstStyle/>
          <a:p>
            <a:pPr>
              <a:lnSpc>
                <a:spcPct val="95000"/>
              </a:lnSpc>
              <a:buFont typeface="Arial" pitchFamily="34" charset="0"/>
              <a:buChar char="•"/>
            </a:pPr>
            <a:r>
              <a:rPr lang="en-US" sz="2400" dirty="0" smtClean="0">
                <a:latin typeface="75 Helvetica Bold" charset="0"/>
                <a:ea typeface="ＭＳ Ｐゴシック" charset="0"/>
                <a:cs typeface="ＭＳ Ｐゴシック" charset="0"/>
              </a:rPr>
              <a:t>Large Public University: OLI Online vs. traditional.  OLI 99% completion rate </a:t>
            </a:r>
            <a:r>
              <a:rPr lang="en-US" sz="2400" dirty="0" err="1" smtClean="0">
                <a:latin typeface="75 Helvetica Bold" charset="0"/>
                <a:ea typeface="ＭＳ Ｐゴシック" charset="0"/>
                <a:cs typeface="ＭＳ Ｐゴシック" charset="0"/>
              </a:rPr>
              <a:t>vs</a:t>
            </a:r>
            <a:r>
              <a:rPr lang="en-US" sz="2400" dirty="0" smtClean="0">
                <a:latin typeface="75 Helvetica Bold" charset="0"/>
                <a:ea typeface="ＭＳ Ｐゴシック" charset="0"/>
                <a:cs typeface="ＭＳ Ｐゴシック" charset="0"/>
              </a:rPr>
              <a:t> 41% completion rate traditional. </a:t>
            </a:r>
            <a:br>
              <a:rPr lang="en-US" sz="2400" dirty="0" smtClean="0">
                <a:latin typeface="75 Helvetica Bold" charset="0"/>
                <a:ea typeface="ＭＳ Ｐゴシック" charset="0"/>
                <a:cs typeface="ＭＳ Ｐゴシック" charset="0"/>
              </a:rPr>
            </a:br>
            <a:endParaRPr lang="en-US" sz="2400" dirty="0" smtClean="0">
              <a:latin typeface="75 Helvetica Bold" charset="0"/>
              <a:ea typeface="ＭＳ Ｐゴシック" charset="0"/>
              <a:cs typeface="ＭＳ Ｐゴシック" charset="0"/>
            </a:endParaRPr>
          </a:p>
          <a:p>
            <a:pPr>
              <a:lnSpc>
                <a:spcPct val="95000"/>
              </a:lnSpc>
              <a:buFont typeface="Arial" pitchFamily="34" charset="0"/>
              <a:buChar char="•"/>
            </a:pPr>
            <a:r>
              <a:rPr lang="en-US" sz="2400" dirty="0" smtClean="0">
                <a:latin typeface="75 Helvetica Bold" charset="0"/>
                <a:ea typeface="ＭＳ Ｐゴシック" charset="0"/>
                <a:cs typeface="ＭＳ Ｐゴシック" charset="0"/>
              </a:rPr>
              <a:t>Community College accelerated learning study in Logic: An instructor with minimal experience in logic. Students obtained high levels of performance on more advanced content (~33%) not covered in traditional instruction. </a:t>
            </a:r>
            <a:br>
              <a:rPr lang="en-US" sz="2400" dirty="0" smtClean="0">
                <a:latin typeface="75 Helvetica Bold" charset="0"/>
                <a:ea typeface="ＭＳ Ｐゴシック" charset="0"/>
                <a:cs typeface="ＭＳ Ｐゴシック" charset="0"/>
              </a:rPr>
            </a:br>
            <a:endParaRPr lang="en-US" sz="2400" dirty="0" smtClean="0">
              <a:latin typeface="75 Helvetica Bold" charset="0"/>
              <a:ea typeface="ＭＳ Ｐゴシック" charset="0"/>
              <a:cs typeface="ＭＳ Ｐゴシック" charset="0"/>
            </a:endParaRPr>
          </a:p>
          <a:p>
            <a:pPr>
              <a:lnSpc>
                <a:spcPct val="95000"/>
              </a:lnSpc>
              <a:buFont typeface="Arial" pitchFamily="34" charset="0"/>
              <a:buChar char="•"/>
            </a:pPr>
            <a:r>
              <a:rPr lang="en-US" sz="2400" dirty="0" smtClean="0">
                <a:latin typeface="75 Helvetica Bold" charset="0"/>
                <a:ea typeface="ＭＳ Ｐゴシック" charset="0"/>
                <a:cs typeface="ＭＳ Ｐゴシック" charset="0"/>
              </a:rPr>
              <a:t>OLI </a:t>
            </a:r>
            <a:r>
              <a:rPr lang="en-US" sz="2400" dirty="0" err="1" smtClean="0">
                <a:latin typeface="75 Helvetica Bold" charset="0"/>
                <a:ea typeface="ＭＳ Ｐゴシック" charset="0"/>
                <a:cs typeface="ＭＳ Ｐゴシック" charset="0"/>
              </a:rPr>
              <a:t>stoichiometry</a:t>
            </a:r>
            <a:r>
              <a:rPr lang="en-US" sz="2400" dirty="0" smtClean="0">
                <a:latin typeface="75 Helvetica Bold" charset="0"/>
                <a:ea typeface="ＭＳ Ｐゴシック" charset="0"/>
                <a:cs typeface="ＭＳ Ｐゴシック" charset="0"/>
              </a:rPr>
              <a:t> course:</a:t>
            </a:r>
            <a:r>
              <a:rPr lang="en-US" sz="2000" dirty="0" smtClean="0">
                <a:latin typeface="75 Helvetica Bold" charset="0"/>
                <a:ea typeface="ＭＳ Ｐゴシック" charset="0"/>
                <a:cs typeface="ＭＳ Ｐゴシック" charset="0"/>
              </a:rPr>
              <a:t> </a:t>
            </a:r>
            <a:r>
              <a:rPr lang="en-US" sz="2400" dirty="0" smtClean="0">
                <a:latin typeface="75 Helvetica Bold" charset="0"/>
                <a:ea typeface="ＭＳ Ｐゴシック" charset="0"/>
                <a:cs typeface="ＭＳ Ｐゴシック" charset="0"/>
              </a:rPr>
              <a:t>The number of interactions with the virtual lab outweighed ALL other factors including gender and SAT score as the predictor of positive learning outcome.</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4294967295"/>
          </p:nvPr>
        </p:nvSpPr>
        <p:spPr>
          <a:xfrm>
            <a:off x="682625" y="1828800"/>
            <a:ext cx="7772400" cy="3124200"/>
          </a:xfrm>
          <a:prstGeom prst="rect">
            <a:avLst/>
          </a:prstGeom>
        </p:spPr>
        <p:txBody>
          <a:bodyPr/>
          <a:lstStyle/>
          <a:p>
            <a:pPr eaLnBrk="1" hangingPunct="1">
              <a:spcBef>
                <a:spcPct val="0"/>
              </a:spcBef>
            </a:pPr>
            <a:r>
              <a:rPr lang="ja-JP" altLang="en-US" sz="3200" smtClean="0">
                <a:ea typeface="ＭＳ Ｐゴシック" pitchFamily="-112" charset="-128"/>
                <a:cs typeface="Times New Roman" pitchFamily="-112" charset="0"/>
              </a:rPr>
              <a:t>“</a:t>
            </a:r>
            <a:r>
              <a:rPr lang="en-US" altLang="ja-JP" sz="3200" dirty="0" smtClean="0">
                <a:ea typeface="ＭＳ Ｐゴシック" pitchFamily="-112" charset="-128"/>
                <a:cs typeface="Times New Roman" pitchFamily="-112" charset="0"/>
              </a:rPr>
              <a:t>TAACCCT will support institutions that are committed to using data to continuously assess the effectiveness of their strategies in order to improve their program… and build evidence about effective practice..</a:t>
            </a:r>
            <a:r>
              <a:rPr lang="ja-JP" altLang="en-US" sz="3200" smtClean="0">
                <a:ea typeface="ＭＳ Ｐゴシック" pitchFamily="-112" charset="-128"/>
                <a:cs typeface="Times New Roman" pitchFamily="-112" charset="0"/>
              </a:rPr>
              <a:t>”</a:t>
            </a:r>
            <a:endParaRPr lang="en-US" sz="3200" dirty="0" smtClean="0">
              <a:ea typeface="ＭＳ Ｐゴシック" pitchFamily="-112" charset="-128"/>
              <a:cs typeface="Times New Roman" pitchFamily="-112" charset="0"/>
            </a:endParaRPr>
          </a:p>
        </p:txBody>
      </p:sp>
      <p:sp>
        <p:nvSpPr>
          <p:cNvPr id="46083" name="Rectangle 2"/>
          <p:cNvSpPr txBox="1">
            <a:spLocks noChangeArrowheads="1"/>
          </p:cNvSpPr>
          <p:nvPr/>
        </p:nvSpPr>
        <p:spPr bwMode="auto">
          <a:xfrm>
            <a:off x="204788" y="304800"/>
            <a:ext cx="8686800" cy="1103313"/>
          </a:xfrm>
          <a:prstGeom prst="rect">
            <a:avLst/>
          </a:prstGeom>
          <a:noFill/>
          <a:ln w="9525">
            <a:noFill/>
            <a:miter lim="800000"/>
            <a:headEnd/>
            <a:tailEnd/>
          </a:ln>
        </p:spPr>
        <p:txBody>
          <a:bodyPr/>
          <a:lstStyle/>
          <a:p>
            <a:pPr algn="ctr"/>
            <a:r>
              <a:rPr lang="en-US" sz="3200" b="1">
                <a:latin typeface="News Gothic MT" pitchFamily="-112" charset="0"/>
                <a:cs typeface="Times New Roman" pitchFamily="-112" charset="0"/>
              </a:rPr>
              <a:t>Strengthen Online and </a:t>
            </a:r>
            <a:br>
              <a:rPr lang="en-US" sz="3200" b="1">
                <a:latin typeface="News Gothic MT" pitchFamily="-112" charset="0"/>
                <a:cs typeface="Times New Roman" pitchFamily="-112" charset="0"/>
              </a:rPr>
            </a:br>
            <a:r>
              <a:rPr lang="en-US" sz="3200" b="1">
                <a:latin typeface="News Gothic MT" pitchFamily="-112" charset="0"/>
                <a:cs typeface="Times New Roman" pitchFamily="-112" charset="0"/>
              </a:rPr>
              <a:t>Technology-Enabled Learning</a:t>
            </a:r>
            <a:endParaRPr lang="en-US" sz="3200">
              <a:latin typeface="News Gothic MT" pitchFamily="-112" charset="0"/>
              <a:cs typeface="Times New Roman" pitchFamily="-112" charset="0"/>
            </a:endParaRPr>
          </a:p>
          <a:p>
            <a:r>
              <a:rPr lang="en-US" sz="4200">
                <a:solidFill>
                  <a:schemeClr val="tx2"/>
                </a:solidFill>
                <a:latin typeface="News Gothic MT" pitchFamily="-112" charset="0"/>
              </a:rPr>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0707">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p:cNvSpPr>
            <a:spLocks noGrp="1" noChangeArrowheads="1"/>
          </p:cNvSpPr>
          <p:nvPr>
            <p:ph type="title"/>
          </p:nvPr>
        </p:nvSpPr>
        <p:spPr/>
        <p:txBody>
          <a:bodyPr anchor="t"/>
          <a:lstStyle/>
          <a:p>
            <a:r>
              <a:rPr lang="en-US" dirty="0" smtClean="0">
                <a:ea typeface="ＭＳ Ｐゴシック" pitchFamily="-112" charset="-128"/>
              </a:rPr>
              <a:t>OLI Supported Development</a:t>
            </a:r>
          </a:p>
        </p:txBody>
      </p:sp>
      <p:sp>
        <p:nvSpPr>
          <p:cNvPr id="54275" name="Rectangle 6"/>
          <p:cNvSpPr>
            <a:spLocks noGrp="1" noChangeArrowheads="1"/>
          </p:cNvSpPr>
          <p:nvPr>
            <p:ph type="body" idx="1"/>
          </p:nvPr>
        </p:nvSpPr>
        <p:spPr>
          <a:xfrm>
            <a:off x="457200" y="1371601"/>
            <a:ext cx="8077200" cy="4446588"/>
          </a:xfrm>
        </p:spPr>
        <p:txBody>
          <a:bodyPr/>
          <a:lstStyle/>
          <a:p>
            <a:pPr>
              <a:spcBef>
                <a:spcPct val="0"/>
              </a:spcBef>
              <a:spcAft>
                <a:spcPts val="1800"/>
              </a:spcAft>
              <a:buFontTx/>
              <a:buChar char="•"/>
            </a:pPr>
            <a:r>
              <a:rPr lang="en-US" sz="2400" b="1" dirty="0" smtClean="0">
                <a:ea typeface="ＭＳ Ｐゴシック" pitchFamily="-112" charset="-128"/>
              </a:rPr>
              <a:t>Best Practices (all projects): </a:t>
            </a:r>
            <a:r>
              <a:rPr lang="en-US" sz="2400" dirty="0" smtClean="0">
                <a:ea typeface="ＭＳ Ｐゴシック" pitchFamily="-112" charset="-128"/>
              </a:rPr>
              <a:t>Apply learning science research and scientific method to OER development, implementation and evaluation.</a:t>
            </a:r>
          </a:p>
          <a:p>
            <a:pPr>
              <a:spcBef>
                <a:spcPct val="0"/>
              </a:spcBef>
              <a:spcAft>
                <a:spcPts val="1800"/>
              </a:spcAft>
              <a:buFontTx/>
              <a:buChar char="•"/>
            </a:pPr>
            <a:r>
              <a:rPr lang="en-US" sz="2400" b="1" dirty="0" smtClean="0">
                <a:ea typeface="ＭＳ Ｐゴシック" pitchFamily="-112" charset="-128"/>
              </a:rPr>
              <a:t>Platform+ (25 projects):</a:t>
            </a:r>
            <a:r>
              <a:rPr lang="en-US" sz="2400" dirty="0" smtClean="0">
                <a:ea typeface="ＭＳ Ｐゴシック" pitchFamily="-112" charset="-128"/>
              </a:rPr>
              <a:t> Use rich data gathered from student interactions to drive multiple feedback loops for continuous improvement.</a:t>
            </a:r>
          </a:p>
          <a:p>
            <a:pPr>
              <a:spcBef>
                <a:spcPct val="0"/>
              </a:spcBef>
              <a:spcAft>
                <a:spcPts val="1800"/>
              </a:spcAft>
              <a:buFontTx/>
              <a:buChar char="•"/>
            </a:pPr>
            <a:r>
              <a:rPr lang="en-US" sz="2400" b="1" dirty="0" smtClean="0">
                <a:ea typeface="ＭＳ Ｐゴシック" pitchFamily="-112" charset="-128"/>
              </a:rPr>
              <a:t>Co-development (3 teams):</a:t>
            </a:r>
            <a:r>
              <a:rPr lang="en-US" sz="2400" dirty="0" smtClean="0">
                <a:ea typeface="ＭＳ Ｐゴシック" pitchFamily="-112" charset="-128"/>
              </a:rPr>
              <a:t> Develop OER collaboratively: Teams of TAACCCT grantees with OLI learning scientists, human computer interaction experts &amp; software engineers.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Practices</a:t>
            </a:r>
            <a:endParaRPr lang="en-US" dirty="0"/>
          </a:p>
        </p:txBody>
      </p:sp>
      <p:sp>
        <p:nvSpPr>
          <p:cNvPr id="3" name="Content Placeholder 2"/>
          <p:cNvSpPr>
            <a:spLocks noGrp="1"/>
          </p:cNvSpPr>
          <p:nvPr>
            <p:ph idx="1"/>
          </p:nvPr>
        </p:nvSpPr>
        <p:spPr>
          <a:xfrm>
            <a:off x="457200" y="1295400"/>
            <a:ext cx="8229600" cy="4525963"/>
          </a:xfrm>
        </p:spPr>
        <p:txBody>
          <a:bodyPr/>
          <a:lstStyle/>
          <a:p>
            <a:pPr>
              <a:buFont typeface="Arial" pitchFamily="34" charset="0"/>
              <a:buChar char="•"/>
            </a:pPr>
            <a:r>
              <a:rPr lang="en-US" sz="2400" dirty="0" smtClean="0"/>
              <a:t>Resources for effective course design and evaluation</a:t>
            </a:r>
          </a:p>
          <a:p>
            <a:pPr>
              <a:buFont typeface="Arial" pitchFamily="34" charset="0"/>
              <a:buChar char="•"/>
            </a:pPr>
            <a:endParaRPr lang="en-US" sz="2400" dirty="0" smtClean="0"/>
          </a:p>
          <a:p>
            <a:pPr>
              <a:buFont typeface="Arial" pitchFamily="34" charset="0"/>
              <a:buChar char="•"/>
            </a:pPr>
            <a:r>
              <a:rPr lang="en-US" sz="2400" dirty="0" smtClean="0"/>
              <a:t>Pointers to current findings in learning science and how to apply them to your work</a:t>
            </a:r>
          </a:p>
          <a:p>
            <a:pPr>
              <a:buFont typeface="Arial" pitchFamily="34" charset="0"/>
              <a:buChar char="•"/>
            </a:pPr>
            <a:endParaRPr lang="en-US" sz="2400" dirty="0" smtClean="0"/>
          </a:p>
          <a:p>
            <a:pPr>
              <a:buFont typeface="Arial" pitchFamily="34" charset="0"/>
              <a:buChar char="•"/>
            </a:pPr>
            <a:r>
              <a:rPr lang="en-US" sz="2400" dirty="0" smtClean="0"/>
              <a:t>Share in OLI’s best practices and lessons learned</a:t>
            </a:r>
          </a:p>
          <a:p>
            <a:pPr>
              <a:buFont typeface="Arial" pitchFamily="34" charset="0"/>
              <a:buChar char="•"/>
            </a:pPr>
            <a:endParaRPr lang="en-US" sz="2400" dirty="0" smtClean="0"/>
          </a:p>
          <a:p>
            <a:pPr>
              <a:buFont typeface="Arial" pitchFamily="34" charset="0"/>
              <a:buChar char="•"/>
            </a:pPr>
            <a:r>
              <a:rPr lang="en-US" sz="2400" dirty="0" smtClean="0"/>
              <a:t>Opportunities to engage with OLI</a:t>
            </a:r>
            <a:r>
              <a:rPr lang="en-US" sz="2400" dirty="0" smtClean="0"/>
              <a:t>, CAST, </a:t>
            </a:r>
            <a:r>
              <a:rPr lang="en-US" sz="2400" dirty="0" smtClean="0"/>
              <a:t>the OPEN team and other grantees</a:t>
            </a:r>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a:t>
            </a:r>
            <a:endParaRPr lang="en-US" dirty="0"/>
          </a:p>
        </p:txBody>
      </p:sp>
      <p:sp>
        <p:nvSpPr>
          <p:cNvPr id="3" name="Content Placeholder 2"/>
          <p:cNvSpPr>
            <a:spLocks noGrp="1"/>
          </p:cNvSpPr>
          <p:nvPr>
            <p:ph idx="1"/>
          </p:nvPr>
        </p:nvSpPr>
        <p:spPr>
          <a:xfrm>
            <a:off x="381000" y="1371600"/>
            <a:ext cx="8229600" cy="4525963"/>
          </a:xfrm>
        </p:spPr>
        <p:txBody>
          <a:bodyPr/>
          <a:lstStyle/>
          <a:p>
            <a:r>
              <a:rPr lang="en-US" dirty="0" smtClean="0"/>
              <a:t>Available to 25 projects:</a:t>
            </a:r>
          </a:p>
          <a:p>
            <a:pPr>
              <a:buFont typeface="Arial" pitchFamily="34" charset="0"/>
              <a:buChar char="•"/>
            </a:pPr>
            <a:r>
              <a:rPr lang="en-US" dirty="0" smtClean="0"/>
              <a:t>Project space and hosting</a:t>
            </a:r>
          </a:p>
          <a:p>
            <a:pPr>
              <a:buFont typeface="Arial" pitchFamily="34" charset="0"/>
              <a:buChar char="•"/>
            </a:pPr>
            <a:r>
              <a:rPr lang="en-US" dirty="0" smtClean="0"/>
              <a:t>Training and support</a:t>
            </a:r>
          </a:p>
          <a:p>
            <a:pPr>
              <a:buFont typeface="Arial" pitchFamily="34" charset="0"/>
              <a:buChar char="•"/>
            </a:pPr>
            <a:r>
              <a:rPr lang="en-US" dirty="0" smtClean="0"/>
              <a:t>Authoring tools</a:t>
            </a:r>
          </a:p>
          <a:p>
            <a:pPr>
              <a:buFont typeface="Arial" pitchFamily="34" charset="0"/>
              <a:buChar char="•"/>
            </a:pPr>
            <a:r>
              <a:rPr lang="en-US" dirty="0" smtClean="0"/>
              <a:t>Advanced Mini-Tutors, Assessments</a:t>
            </a:r>
          </a:p>
          <a:p>
            <a:pPr>
              <a:buFont typeface="Arial" pitchFamily="34" charset="0"/>
              <a:buChar char="•"/>
            </a:pPr>
            <a:r>
              <a:rPr lang="en-US" dirty="0" smtClean="0"/>
              <a:t>Data capture and reporting</a:t>
            </a:r>
          </a:p>
          <a:p>
            <a:pPr>
              <a:buFont typeface="Arial" pitchFamily="34" charset="0"/>
              <a:buChar char="•"/>
            </a:pPr>
            <a:r>
              <a:rPr lang="en-US" dirty="0" smtClean="0"/>
              <a:t>CC licensing and metadata</a:t>
            </a:r>
          </a:p>
          <a:p>
            <a:pPr>
              <a:buFont typeface="Arial" pitchFamily="34" charset="0"/>
              <a:buChar char="•"/>
            </a:pPr>
            <a:r>
              <a:rPr lang="en-US" dirty="0" smtClean="0"/>
              <a:t>Accessibility compliance</a:t>
            </a:r>
          </a:p>
          <a:p>
            <a:pPr>
              <a:buFont typeface="Arial" pitchFamily="34" charset="0"/>
              <a:buChar char="•"/>
            </a:pPr>
            <a:r>
              <a:rPr lang="en-US" dirty="0" smtClean="0"/>
              <a:t>UDL enhanced</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Co-Development</a:t>
            </a:r>
            <a:endParaRPr lang="en-US" dirty="0"/>
          </a:p>
        </p:txBody>
      </p:sp>
      <p:sp>
        <p:nvSpPr>
          <p:cNvPr id="3" name="Content Placeholder 2"/>
          <p:cNvSpPr>
            <a:spLocks noGrp="1"/>
          </p:cNvSpPr>
          <p:nvPr>
            <p:ph idx="1"/>
          </p:nvPr>
        </p:nvSpPr>
        <p:spPr>
          <a:xfrm>
            <a:off x="457200" y="1371600"/>
            <a:ext cx="8229600" cy="4525963"/>
          </a:xfrm>
        </p:spPr>
        <p:txBody>
          <a:bodyPr/>
          <a:lstStyle/>
          <a:p>
            <a:r>
              <a:rPr lang="en-US" sz="2400" dirty="0" smtClean="0"/>
              <a:t>OLI led development process: learning design, development, evaluation, and iterative improvement</a:t>
            </a:r>
          </a:p>
          <a:p>
            <a:endParaRPr lang="en-US" dirty="0" smtClean="0"/>
          </a:p>
          <a:p>
            <a:r>
              <a:rPr lang="en-US" sz="2400" dirty="0" smtClean="0"/>
              <a:t>Bring together projects working in same content areas committed to:</a:t>
            </a:r>
          </a:p>
          <a:p>
            <a:pPr>
              <a:buFont typeface="Arial" pitchFamily="34" charset="0"/>
              <a:buChar char="•"/>
            </a:pPr>
            <a:r>
              <a:rPr lang="en-US" sz="2400" dirty="0" smtClean="0"/>
              <a:t>Align on desired learning outcomes</a:t>
            </a:r>
          </a:p>
          <a:p>
            <a:pPr>
              <a:buFont typeface="Arial" pitchFamily="34" charset="0"/>
              <a:buChar char="•"/>
            </a:pPr>
            <a:r>
              <a:rPr lang="en-US" sz="2400" dirty="0" smtClean="0"/>
              <a:t>Collaborate and engage in shared process</a:t>
            </a:r>
          </a:p>
          <a:p>
            <a:pPr>
              <a:buFont typeface="Arial" pitchFamily="34" charset="0"/>
              <a:buChar char="•"/>
            </a:pPr>
            <a:r>
              <a:rPr lang="en-US" sz="2400" dirty="0" smtClean="0"/>
              <a:t>Take a scientific, research driven approach</a:t>
            </a:r>
          </a:p>
          <a:p>
            <a:pPr>
              <a:buFont typeface="Arial" pitchFamily="34" charset="0"/>
              <a:buChar char="•"/>
            </a:pPr>
            <a:r>
              <a:rPr lang="en-US" sz="2400" dirty="0" smtClean="0"/>
              <a:t>Incorporate outside expertise in project</a:t>
            </a:r>
            <a:br>
              <a:rPr lang="en-US" sz="2400" dirty="0" smtClean="0"/>
            </a:br>
            <a:r>
              <a:rPr lang="en-US" sz="2400" dirty="0" smtClean="0"/>
              <a:t>management, technology, learning science</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Co-Development</a:t>
            </a:r>
            <a:endParaRPr lang="en-US" dirty="0"/>
          </a:p>
        </p:txBody>
      </p:sp>
      <p:sp>
        <p:nvSpPr>
          <p:cNvPr id="3" name="Content Placeholder 2"/>
          <p:cNvSpPr>
            <a:spLocks noGrp="1"/>
          </p:cNvSpPr>
          <p:nvPr>
            <p:ph idx="1"/>
          </p:nvPr>
        </p:nvSpPr>
        <p:spPr>
          <a:xfrm>
            <a:off x="457200" y="1447800"/>
            <a:ext cx="8229600" cy="4525963"/>
          </a:xfrm>
        </p:spPr>
        <p:txBody>
          <a:bodyPr/>
          <a:lstStyle/>
          <a:p>
            <a:r>
              <a:rPr lang="en-US" dirty="0" smtClean="0"/>
              <a:t>Build learning environments which</a:t>
            </a:r>
          </a:p>
          <a:p>
            <a:pPr lvl="1">
              <a:buFont typeface="Arial" pitchFamily="34" charset="0"/>
              <a:buChar char="•"/>
            </a:pPr>
            <a:r>
              <a:rPr lang="en-US" dirty="0" smtClean="0"/>
              <a:t>Target the mutual needs of participant projects</a:t>
            </a:r>
          </a:p>
          <a:p>
            <a:pPr lvl="1">
              <a:buFont typeface="Arial" pitchFamily="34" charset="0"/>
              <a:buChar char="•"/>
            </a:pPr>
            <a:r>
              <a:rPr lang="en-US" dirty="0" smtClean="0"/>
              <a:t>Embed frequent opportunities for goal directed practice and targeted feedback</a:t>
            </a:r>
          </a:p>
          <a:p>
            <a:pPr lvl="1">
              <a:buFont typeface="Arial" pitchFamily="34" charset="0"/>
              <a:buChar char="•"/>
            </a:pPr>
            <a:r>
              <a:rPr lang="en-US" dirty="0" smtClean="0"/>
              <a:t>Capture data and deliver timely feedback to the learner, instructor, and course development team</a:t>
            </a:r>
          </a:p>
          <a:p>
            <a:pPr lvl="1">
              <a:buFont typeface="Arial" pitchFamily="34" charset="0"/>
              <a:buChar char="•"/>
            </a:pPr>
            <a:r>
              <a:rPr lang="en-US" dirty="0" smtClean="0"/>
              <a:t>Demonstrate effectiveness through research and evaluation</a:t>
            </a:r>
          </a:p>
          <a:p>
            <a:pPr lvl="1">
              <a:buFont typeface="Arial" pitchFamily="34" charset="0"/>
              <a:buChar char="•"/>
            </a:pPr>
            <a:r>
              <a:rPr lang="en-US" dirty="0" smtClean="0"/>
              <a:t>Increase adoption through goal alignment</a:t>
            </a:r>
          </a:p>
          <a:p>
            <a:pPr lvl="1">
              <a:buFont typeface="Arial" pitchFamily="34" charset="0"/>
              <a:buChar char="•"/>
            </a:pPr>
            <a:r>
              <a:rPr lang="en-US" dirty="0" smtClean="0"/>
              <a:t>Satisfy your TAACCCT obligations for effectiveness evaluation</a:t>
            </a:r>
          </a:p>
          <a:p>
            <a:pPr>
              <a:buFont typeface="Arial" pitchFamily="34" charset="0"/>
              <a:buChar char="•"/>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222885" y="1645920"/>
            <a:ext cx="8698230" cy="4937760"/>
          </a:xfrm>
        </p:spPr>
        <p:txBody>
          <a:bodyPr lIns="0" tIns="0" rIns="0" bIns="0"/>
          <a:lstStyle/>
          <a:p>
            <a:pPr marL="0" indent="0" eaLnBrk="1" hangingPunct="1">
              <a:lnSpc>
                <a:spcPct val="95000"/>
              </a:lnSpc>
              <a:spcBef>
                <a:spcPct val="0"/>
              </a:spcBef>
              <a:defRPr/>
            </a:pPr>
            <a:r>
              <a:rPr lang="en-US" sz="2400" dirty="0">
                <a:solidFill>
                  <a:srgbClr val="000000"/>
                </a:solidFill>
                <a:latin typeface="Arial" charset="0"/>
              </a:rPr>
              <a:t> </a:t>
            </a:r>
          </a:p>
        </p:txBody>
      </p:sp>
      <p:sp>
        <p:nvSpPr>
          <p:cNvPr id="5" name="Rectangle 3"/>
          <p:cNvSpPr txBox="1">
            <a:spLocks noChangeArrowheads="1"/>
          </p:cNvSpPr>
          <p:nvPr/>
        </p:nvSpPr>
        <p:spPr bwMode="auto">
          <a:xfrm>
            <a:off x="990600" y="1447800"/>
            <a:ext cx="7772400" cy="4191000"/>
          </a:xfrm>
          <a:prstGeom prst="rect">
            <a:avLst/>
          </a:prstGeom>
          <a:noFill/>
          <a:ln>
            <a:miter lim="800000"/>
            <a:headEnd/>
            <a:tailEnd/>
          </a:ln>
        </p:spPr>
        <p:txBody>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chemeClr val="tx1"/>
              </a:solidFill>
              <a:effectLst/>
              <a:uLnTx/>
              <a:uFillTx/>
              <a:latin typeface="Arial" pitchFamily="34" charset="0"/>
              <a:ea typeface="ＭＳ Ｐゴシック" charset="-128"/>
              <a:cs typeface="Arial" pitchFamily="34"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Arial" pitchFamily="34" charset="0"/>
                <a:ea typeface="ＭＳ Ｐゴシック" charset="-128"/>
                <a:cs typeface="Arial" pitchFamily="34" charset="0"/>
              </a:rPr>
              <a:t>	</a:t>
            </a:r>
            <a:r>
              <a:rPr kumimoji="0" lang="en-US" sz="3200" b="0" i="1" u="none" strike="noStrike" kern="0" cap="none" spc="0" normalizeH="0" baseline="0" noProof="0" dirty="0" smtClean="0">
                <a:ln>
                  <a:noFill/>
                </a:ln>
                <a:solidFill>
                  <a:schemeClr val="tx1"/>
                </a:solidFill>
                <a:effectLst/>
                <a:uLnTx/>
                <a:uFillTx/>
                <a:latin typeface="Arial" pitchFamily="34" charset="0"/>
                <a:ea typeface="ＭＳ Ｐゴシック" charset="-128"/>
                <a:cs typeface="Arial" pitchFamily="34" charset="0"/>
              </a:rPr>
              <a:t>“Improvement in Post Secondary Education will require converting teaching from a ‘solo sport’ to a community based research activity.”  </a:t>
            </a:r>
            <a:endParaRPr kumimoji="0" lang="en-US" sz="3600" b="0" i="1" u="none" strike="noStrike" kern="0" cap="none" spc="0" normalizeH="0" baseline="0" noProof="0" dirty="0" smtClean="0">
              <a:ln>
                <a:noFill/>
              </a:ln>
              <a:solidFill>
                <a:schemeClr val="tx1"/>
              </a:solidFill>
              <a:effectLst/>
              <a:uLnTx/>
              <a:uFillTx/>
              <a:latin typeface="Arial" pitchFamily="34" charset="0"/>
              <a:ea typeface="ＭＳ Ｐゴシック" charset="-128"/>
              <a:cs typeface="Arial" pitchFamily="34"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sz="3600" b="0" i="1" u="none" strike="noStrike" kern="0" cap="none" spc="0" normalizeH="0" baseline="0" noProof="0" dirty="0" smtClean="0">
                <a:ln>
                  <a:noFill/>
                </a:ln>
                <a:solidFill>
                  <a:schemeClr val="tx1"/>
                </a:solidFill>
                <a:effectLst/>
                <a:uLnTx/>
                <a:uFillTx/>
                <a:latin typeface="Arial" pitchFamily="34" charset="0"/>
                <a:ea typeface="ＭＳ Ｐゴシック" charset="-128"/>
                <a:cs typeface="Arial" pitchFamily="34" charset="0"/>
              </a:rPr>
              <a:t>	</a:t>
            </a:r>
            <a:r>
              <a:rPr kumimoji="0" lang="en-US" sz="1800" b="0" i="1" u="none" strike="noStrike" kern="0" cap="none" spc="0" normalizeH="0" baseline="0" noProof="0" dirty="0" smtClean="0">
                <a:ln>
                  <a:noFill/>
                </a:ln>
                <a:solidFill>
                  <a:schemeClr val="tx1"/>
                </a:solidFill>
                <a:effectLst/>
                <a:uLnTx/>
                <a:uFillTx/>
                <a:latin typeface="Arial" pitchFamily="34" charset="0"/>
                <a:ea typeface="ＭＳ Ｐゴシック" charset="-128"/>
                <a:cs typeface="Arial" pitchFamily="34" charset="0"/>
              </a:rPr>
              <a:t>					    </a:t>
            </a:r>
            <a:r>
              <a:rPr kumimoji="0" lang="en-US" sz="2800" b="0" i="1" u="none" strike="noStrike" kern="0" cap="none" spc="0" normalizeH="0" baseline="0" noProof="0" dirty="0" smtClean="0">
                <a:ln>
                  <a:noFill/>
                </a:ln>
                <a:solidFill>
                  <a:schemeClr val="tx1"/>
                </a:solidFill>
                <a:effectLst/>
                <a:uLnTx/>
                <a:uFillTx/>
                <a:latin typeface="Arial" pitchFamily="34" charset="0"/>
                <a:ea typeface="ＭＳ Ｐゴシック" charset="-128"/>
                <a:cs typeface="Arial" pitchFamily="34" charset="0"/>
              </a:rPr>
              <a:t>—Herbert Simon</a:t>
            </a:r>
            <a:endParaRPr kumimoji="0" lang="en-US" sz="1800" b="0" i="1" u="none" strike="noStrike" kern="0" cap="none" spc="0" normalizeH="0" baseline="0" noProof="0" dirty="0" smtClean="0">
              <a:ln>
                <a:noFill/>
              </a:ln>
              <a:solidFill>
                <a:schemeClr val="tx1"/>
              </a:solidFill>
              <a:effectLst/>
              <a:uLnTx/>
              <a:uFillTx/>
              <a:latin typeface="Arial" pitchFamily="34" charset="0"/>
              <a:ea typeface="ＭＳ Ｐゴシック" charset="-128"/>
              <a:cs typeface="Arial" pitchFamily="34" charset="0"/>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en-US" sz="1800" b="0" i="1" u="none" strike="noStrike" kern="0" cap="none" spc="0" normalizeH="0" baseline="0" noProof="0" dirty="0" smtClean="0">
              <a:ln>
                <a:noFill/>
              </a:ln>
              <a:solidFill>
                <a:schemeClr val="tx1"/>
              </a:solidFill>
              <a:effectLst/>
              <a:uLnTx/>
              <a:uFillTx/>
              <a:latin typeface="Arial" pitchFamily="34" charset="0"/>
              <a:ea typeface="ＭＳ Ｐゴシック" charset="-128"/>
              <a:cs typeface="Arial" pitchFamily="34" charset="0"/>
            </a:endParaRPr>
          </a:p>
        </p:txBody>
      </p:sp>
    </p:spTree>
    <p:extLst>
      <p:ext uri="{BB962C8B-B14F-4D97-AF65-F5344CB8AC3E}">
        <p14:creationId xmlns:p14="http://schemas.microsoft.com/office/powerpoint/2010/main" val="27025131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57200" y="228600"/>
            <a:ext cx="82296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0" compatLnSpc="1">
            <a:prstTxWarp prst="textNoShape">
              <a:avLst/>
            </a:prstTxWarp>
          </a:bodyPr>
          <a:lstStyle/>
          <a:p>
            <a:pPr marL="0" marR="0" lvl="0" indent="0" algn="l" defTabSz="914400" rtl="0" eaLnBrk="0" fontAlgn="base" latinLnBrk="0" hangingPunct="0">
              <a:lnSpc>
                <a:spcPts val="42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Times" charset="0"/>
                <a:ea typeface="Osaka" charset="0"/>
                <a:cs typeface="Osaka" charset="0"/>
              </a:rPr>
              <a:t>What is CMU’s Open Learning Initiative? </a:t>
            </a:r>
            <a:endParaRPr kumimoji="0" lang="en-US" sz="3600" b="0" i="0" u="none" strike="noStrike" kern="0" cap="none" spc="0" normalizeH="0" baseline="0" noProof="0" dirty="0">
              <a:ln>
                <a:noFill/>
              </a:ln>
              <a:solidFill>
                <a:schemeClr val="tx2"/>
              </a:solidFill>
              <a:effectLst/>
              <a:uLnTx/>
              <a:uFillTx/>
              <a:latin typeface="Times" charset="0"/>
              <a:ea typeface="Osaka" charset="0"/>
              <a:cs typeface="Osaka" charset="0"/>
            </a:endParaRPr>
          </a:p>
        </p:txBody>
      </p:sp>
      <p:sp>
        <p:nvSpPr>
          <p:cNvPr id="5" name="Text Placeholder 12"/>
          <p:cNvSpPr txBox="1">
            <a:spLocks/>
          </p:cNvSpPr>
          <p:nvPr/>
        </p:nvSpPr>
        <p:spPr bwMode="auto">
          <a:xfrm>
            <a:off x="152400" y="1600200"/>
            <a:ext cx="2667000" cy="403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75 Helvetica Bold" charset="0"/>
                <a:ea typeface="Osaka" charset="0"/>
                <a:cs typeface="Osaka" charset="0"/>
              </a:rPr>
              <a:t>Scientifically-based online learning environments designed to improve both quality and productivity in </a:t>
            </a:r>
            <a:br>
              <a:rPr kumimoji="0" lang="en-US" sz="2400" b="0" i="0" u="none" strike="noStrike" kern="0" cap="none" spc="0" normalizeH="0" baseline="0" noProof="0" dirty="0" smtClean="0">
                <a:ln>
                  <a:noFill/>
                </a:ln>
                <a:solidFill>
                  <a:schemeClr val="tx1"/>
                </a:solidFill>
                <a:effectLst/>
                <a:uLnTx/>
                <a:uFillTx/>
                <a:latin typeface="75 Helvetica Bold" charset="0"/>
                <a:ea typeface="Osaka" charset="0"/>
                <a:cs typeface="Osaka" charset="0"/>
              </a:rPr>
            </a:br>
            <a:r>
              <a:rPr kumimoji="0" lang="en-US" sz="2400" b="0" i="0" u="none" strike="noStrike" kern="0" cap="none" spc="0" normalizeH="0" baseline="0" noProof="0" dirty="0" smtClean="0">
                <a:ln>
                  <a:noFill/>
                </a:ln>
                <a:solidFill>
                  <a:schemeClr val="tx1"/>
                </a:solidFill>
                <a:effectLst/>
                <a:uLnTx/>
                <a:uFillTx/>
                <a:latin typeface="75 Helvetica Bold" charset="0"/>
                <a:ea typeface="Osaka" charset="0"/>
                <a:cs typeface="Osaka" charset="0"/>
              </a:rPr>
              <a:t>higher education</a:t>
            </a:r>
            <a:endParaRPr kumimoji="0" lang="en-US" sz="2400" b="0" i="0" u="none" strike="noStrike" kern="0" cap="none" spc="0" normalizeH="0" baseline="0" noProof="0" dirty="0">
              <a:ln>
                <a:noFill/>
              </a:ln>
              <a:solidFill>
                <a:schemeClr val="tx1"/>
              </a:solidFill>
              <a:effectLst/>
              <a:uLnTx/>
              <a:uFillTx/>
              <a:latin typeface="75 Helvetica Bold" charset="0"/>
              <a:ea typeface="Osaka" charset="0"/>
              <a:cs typeface="Osaka" charset="0"/>
            </a:endParaRPr>
          </a:p>
        </p:txBody>
      </p:sp>
      <p:pic>
        <p:nvPicPr>
          <p:cNvPr id="6" name="Picture 11" descr="courseimages-02.png"/>
          <p:cNvPicPr>
            <a:picLocks noChangeAspect="1"/>
          </p:cNvPicPr>
          <p:nvPr/>
        </p:nvPicPr>
        <p:blipFill>
          <a:blip r:embed="rId2" cstate="print">
            <a:extLst>
              <a:ext uri="{28A0092B-C50C-407E-A947-70E740481C1C}">
                <a14:useLocalDpi xmlns:a14="http://schemas.microsoft.com/office/drawing/2010/main" val="0"/>
              </a:ext>
            </a:extLst>
          </a:blip>
          <a:srcRect l="10831" t="4440" r="9998" b="16664"/>
          <a:stretch>
            <a:fillRect/>
          </a:stretch>
        </p:blipFill>
        <p:spPr bwMode="auto">
          <a:xfrm>
            <a:off x="2667000" y="914400"/>
            <a:ext cx="662940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Learning Initiative</a:t>
            </a:r>
            <a:endParaRPr lang="en-US" dirty="0"/>
          </a:p>
        </p:txBody>
      </p:sp>
      <p:sp>
        <p:nvSpPr>
          <p:cNvPr id="3" name="Content Placeholder 2"/>
          <p:cNvSpPr>
            <a:spLocks noGrp="1"/>
          </p:cNvSpPr>
          <p:nvPr>
            <p:ph idx="1"/>
          </p:nvPr>
        </p:nvSpPr>
        <p:spPr/>
        <p:txBody>
          <a:bodyPr/>
          <a:lstStyle/>
          <a:p>
            <a:r>
              <a:rPr lang="en-US" sz="2400" dirty="0" smtClean="0"/>
              <a:t>Produce courses and course materials which </a:t>
            </a:r>
            <a:r>
              <a:rPr lang="en-US" sz="2400" i="1" dirty="0" smtClean="0"/>
              <a:t>enact</a:t>
            </a:r>
            <a:r>
              <a:rPr lang="en-US" sz="2400" dirty="0" smtClean="0"/>
              <a:t> instruction and support instructors</a:t>
            </a:r>
          </a:p>
          <a:p>
            <a:endParaRPr lang="en-US" sz="2400" dirty="0" smtClean="0"/>
          </a:p>
          <a:p>
            <a:r>
              <a:rPr lang="en-US" sz="2400" dirty="0" smtClean="0"/>
              <a:t>Provide open access to these courses and materials</a:t>
            </a:r>
          </a:p>
          <a:p>
            <a:endParaRPr lang="en-US" sz="2400" dirty="0" smtClean="0"/>
          </a:p>
          <a:p>
            <a:r>
              <a:rPr lang="en-US" sz="2400" dirty="0" smtClean="0"/>
              <a:t>Develop communities of use, research and development that enable evaluation and continuous improvement</a:t>
            </a:r>
          </a:p>
          <a:p>
            <a:endParaRPr lang="en-US" sz="2400"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 learner-centered approach?</a:t>
            </a:r>
            <a:endParaRPr lang="en-US" dirty="0"/>
          </a:p>
        </p:txBody>
      </p:sp>
      <p:sp>
        <p:nvSpPr>
          <p:cNvPr id="4" name="Content Placeholder 3"/>
          <p:cNvSpPr>
            <a:spLocks noGrp="1"/>
          </p:cNvSpPr>
          <p:nvPr>
            <p:ph sz="half" idx="1"/>
          </p:nvPr>
        </p:nvSpPr>
        <p:spPr/>
        <p:txBody>
          <a:bodyPr/>
          <a:lstStyle/>
          <a:p>
            <a:pPr>
              <a:buClr>
                <a:srgbClr val="A50021"/>
              </a:buClr>
              <a:buSzPct val="75000"/>
            </a:pPr>
            <a:r>
              <a:rPr lang="en-US" sz="2400" dirty="0" smtClean="0">
                <a:latin typeface="Times New Roman" charset="0"/>
              </a:rPr>
              <a:t>	Learning results from what the student does and thinks and only from what the student does and thinks.  The teacher can advance learning only by influencing what the student does to learn.</a:t>
            </a:r>
          </a:p>
          <a:p>
            <a:pPr>
              <a:buClr>
                <a:srgbClr val="A50021"/>
              </a:buClr>
              <a:buSzPct val="75000"/>
            </a:pPr>
            <a:endParaRPr lang="en-US" sz="2400" dirty="0" smtClean="0">
              <a:latin typeface="Times New Roman" charset="0"/>
            </a:endParaRPr>
          </a:p>
          <a:p>
            <a:pPr>
              <a:buClr>
                <a:srgbClr val="A50021"/>
              </a:buClr>
              <a:buSzPct val="75000"/>
            </a:pPr>
            <a:r>
              <a:rPr lang="en-US" sz="1600" dirty="0" smtClean="0">
                <a:latin typeface="Times New Roman" charset="0"/>
              </a:rPr>
              <a:t>Herbert Simon, 2001</a:t>
            </a:r>
          </a:p>
          <a:p>
            <a:endParaRPr lang="en-US" sz="2400" dirty="0"/>
          </a:p>
        </p:txBody>
      </p:sp>
      <p:sp>
        <p:nvSpPr>
          <p:cNvPr id="5" name="Content Placeholder 4"/>
          <p:cNvSpPr>
            <a:spLocks noGrp="1"/>
          </p:cNvSpPr>
          <p:nvPr>
            <p:ph sz="half" idx="2"/>
          </p:nvPr>
        </p:nvSpPr>
        <p:spPr/>
        <p:txBody>
          <a:bodyPr/>
          <a:lstStyle/>
          <a:p>
            <a:pPr>
              <a:buClr>
                <a:srgbClr val="A50021"/>
              </a:buClr>
              <a:buSzPct val="75000"/>
            </a:pPr>
            <a:r>
              <a:rPr lang="en-US" sz="2400" dirty="0" smtClean="0">
                <a:latin typeface="Times New Roman" charset="0"/>
              </a:rPr>
              <a:t>	It’s not teaching that causes learning. </a:t>
            </a:r>
            <a:r>
              <a:rPr lang="en-US" sz="2400" i="1" dirty="0" smtClean="0">
                <a:latin typeface="Times New Roman" charset="0"/>
              </a:rPr>
              <a:t>Attempts</a:t>
            </a:r>
            <a:r>
              <a:rPr lang="en-US" sz="2400" dirty="0" smtClean="0">
                <a:latin typeface="Times New Roman" charset="0"/>
              </a:rPr>
              <a:t> by the learner to </a:t>
            </a:r>
            <a:r>
              <a:rPr lang="en-US" sz="2400" i="1" dirty="0" smtClean="0">
                <a:latin typeface="Times New Roman" charset="0"/>
              </a:rPr>
              <a:t>perform</a:t>
            </a:r>
            <a:r>
              <a:rPr lang="en-US" sz="2400" dirty="0" smtClean="0">
                <a:latin typeface="Times New Roman" charset="0"/>
              </a:rPr>
              <a:t> cause learning, dependent upon the</a:t>
            </a:r>
            <a:r>
              <a:rPr lang="en-US" sz="2400" i="1" dirty="0" smtClean="0">
                <a:latin typeface="Times New Roman" charset="0"/>
              </a:rPr>
              <a:t> quality of feedback and opportunities to use it.</a:t>
            </a:r>
            <a:endParaRPr lang="en-US" sz="2400" dirty="0" smtClean="0">
              <a:latin typeface="Times New Roman" charset="0"/>
            </a:endParaRPr>
          </a:p>
          <a:p>
            <a:pPr>
              <a:buClr>
                <a:srgbClr val="A50021"/>
              </a:buClr>
              <a:buSzPct val="75000"/>
            </a:pPr>
            <a:endParaRPr lang="en-US" sz="2400" dirty="0" smtClean="0">
              <a:latin typeface="Times New Roman" charset="0"/>
            </a:endParaRPr>
          </a:p>
          <a:p>
            <a:pPr>
              <a:buClr>
                <a:srgbClr val="A50021"/>
              </a:buClr>
              <a:buSzPct val="75000"/>
            </a:pPr>
            <a:endParaRPr lang="en-US" sz="1600" dirty="0" smtClean="0">
              <a:latin typeface="Times New Roman" charset="0"/>
            </a:endParaRPr>
          </a:p>
          <a:p>
            <a:pPr>
              <a:buClr>
                <a:srgbClr val="A50021"/>
              </a:buClr>
              <a:buSzPct val="75000"/>
            </a:pPr>
            <a:endParaRPr lang="en-US" sz="1600" dirty="0" smtClean="0">
              <a:latin typeface="Times New Roman" charset="0"/>
            </a:endParaRPr>
          </a:p>
          <a:p>
            <a:pPr>
              <a:buClr>
                <a:srgbClr val="A50021"/>
              </a:buClr>
              <a:buSzPct val="75000"/>
            </a:pPr>
            <a:r>
              <a:rPr lang="en-US" sz="1600" dirty="0" smtClean="0">
                <a:latin typeface="Times New Roman" charset="0"/>
              </a:rPr>
              <a:t>Grant Wiggins</a:t>
            </a:r>
          </a:p>
          <a:p>
            <a:pPr>
              <a:buClr>
                <a:srgbClr val="A50021"/>
              </a:buClr>
              <a:buSzPct val="75000"/>
            </a:pPr>
            <a:r>
              <a:rPr lang="en-US" sz="1600" dirty="0" smtClean="0">
                <a:latin typeface="Times New Roman" charset="0"/>
              </a:rPr>
              <a:t>President, Center of Learning Assessment</a:t>
            </a:r>
            <a:endParaRPr lang="en-US" sz="1600" dirty="0">
              <a:latin typeface="Times New Roman"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Team-based design and development</a:t>
            </a:r>
            <a:endParaRPr lang="en-US" dirty="0"/>
          </a:p>
        </p:txBody>
      </p:sp>
      <p:pic>
        <p:nvPicPr>
          <p:cNvPr id="4" name="Content Placeholder 3" descr="Macintosh HD:Users:nbier:Desktop:Team-for-OPEN.png"/>
          <p:cNvPicPr>
            <a:picLocks noGrp="1"/>
          </p:cNvPicPr>
          <p:nvPr>
            <p:ph idx="1"/>
          </p:nvPr>
        </p:nvPicPr>
        <p:blipFill>
          <a:blip r:embed="rId2">
            <a:extLst>
              <a:ext uri="{28A0092B-C50C-407E-A947-70E740481C1C}">
                <a14:useLocalDpi xmlns:a14="http://schemas.microsoft.com/office/drawing/2010/main" val="0"/>
              </a:ext>
            </a:extLst>
          </a:blip>
          <a:srcRect l="-37187" r="-37187"/>
          <a:stretch>
            <a:fillRect/>
          </a:stretch>
        </p:blipFill>
        <p:spPr bwMode="auto">
          <a:xfrm>
            <a:off x="457200" y="1295400"/>
            <a:ext cx="8229600" cy="4525963"/>
          </a:xfrm>
          <a:prstGeom prst="rect">
            <a:avLst/>
          </a:prstGeom>
          <a:noFill/>
          <a:ln>
            <a:noFill/>
          </a:ln>
          <a:extLst>
            <a:ext uri="{FAA26D3D-D897-4be2-8F04-BA451C77F1D7}">
              <ma14:placeholderFlag xmlns:ma14="http://schemas.microsoft.com/office/mac/drawingml/2011/main"/>
            </a:ext>
          </a:extLst>
        </p:spPr>
      </p:pic>
    </p:spTree>
    <p:extLst>
      <p:ext uri="{BB962C8B-B14F-4D97-AF65-F5344CB8AC3E}">
        <p14:creationId xmlns:p14="http://schemas.microsoft.com/office/powerpoint/2010/main" val="307093252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Community-based Research</a:t>
            </a:r>
            <a:endParaRPr lang="en-US" dirty="0"/>
          </a:p>
        </p:txBody>
      </p:sp>
      <p:pic>
        <p:nvPicPr>
          <p:cNvPr id="4" name="Content Placeholder 3" descr="Macintosh HD:Users:nbier:Desktop:Course_Dev_Process_02.png"/>
          <p:cNvPicPr>
            <a:picLocks noGrp="1"/>
          </p:cNvPicPr>
          <p:nvPr>
            <p:ph idx="1"/>
          </p:nvPr>
        </p:nvPicPr>
        <p:blipFill>
          <a:blip r:embed="rId2">
            <a:extLst>
              <a:ext uri="{28A0092B-C50C-407E-A947-70E740481C1C}">
                <a14:useLocalDpi xmlns:a14="http://schemas.microsoft.com/office/drawing/2010/main" val="0"/>
              </a:ext>
            </a:extLst>
          </a:blip>
          <a:srcRect l="-2561" r="-2561"/>
          <a:stretch>
            <a:fillRect/>
          </a:stretch>
        </p:blipFill>
        <p:spPr bwMode="auto">
          <a:xfrm>
            <a:off x="457200" y="1371600"/>
            <a:ext cx="8229600" cy="4525963"/>
          </a:xfrm>
          <a:prstGeom prst="rect">
            <a:avLst/>
          </a:prstGeom>
          <a:noFill/>
          <a:ln>
            <a:noFill/>
          </a:ln>
        </p:spPr>
      </p:pic>
    </p:spTree>
    <p:extLst>
      <p:ext uri="{BB962C8B-B14F-4D97-AF65-F5344CB8AC3E}">
        <p14:creationId xmlns:p14="http://schemas.microsoft.com/office/powerpoint/2010/main" val="16773678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
          <p:cNvSpPr>
            <a:spLocks noGrp="1" noChangeArrowheads="1"/>
          </p:cNvSpPr>
          <p:nvPr>
            <p:ph type="title"/>
          </p:nvPr>
        </p:nvSpPr>
        <p:spPr>
          <a:xfrm>
            <a:off x="457200" y="152400"/>
            <a:ext cx="8229600" cy="1143000"/>
          </a:xfrm>
        </p:spPr>
        <p:txBody>
          <a:bodyPr/>
          <a:lstStyle/>
          <a:p>
            <a:r>
              <a:rPr lang="en-US" dirty="0" smtClean="0"/>
              <a:t>Powerful Feedback Loops    </a:t>
            </a:r>
            <a:endParaRPr lang="en-US" dirty="0"/>
          </a:p>
        </p:txBody>
      </p:sp>
      <p:pic>
        <p:nvPicPr>
          <p:cNvPr id="11" name="Content Placeholder 4" descr="OLI-feedbackloop.png"/>
          <p:cNvPicPr>
            <a:picLocks noGrp="1" noChangeAspect="1"/>
          </p:cNvPicPr>
          <p:nvPr>
            <p:ph idx="1"/>
          </p:nvPr>
        </p:nvPicPr>
        <p:blipFill>
          <a:blip r:embed="rId3" cstate="print">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33922" r="-33922"/>
          <a:stretch>
            <a:fillRect/>
          </a:stretch>
        </p:blipFill>
        <p:spPr>
          <a:xfrm>
            <a:off x="-55486" y="990600"/>
            <a:ext cx="9199486" cy="5059363"/>
          </a:xfrm>
        </p:spPr>
      </p:pic>
    </p:spTree>
    <p:extLst>
      <p:ext uri="{BB962C8B-B14F-4D97-AF65-F5344CB8AC3E}">
        <p14:creationId xmlns:p14="http://schemas.microsoft.com/office/powerpoint/2010/main" val="23410711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C:\Users\jar2\Dropbox\OER '11\LD1.png"/>
          <p:cNvPicPr>
            <a:picLocks noChangeAspect="1" noChangeArrowheads="1"/>
          </p:cNvPicPr>
          <p:nvPr/>
        </p:nvPicPr>
        <p:blipFill>
          <a:blip r:embed="rId3" cstate="print"/>
          <a:srcRect/>
          <a:stretch>
            <a:fillRect/>
          </a:stretch>
        </p:blipFill>
        <p:spPr bwMode="auto">
          <a:xfrm>
            <a:off x="1066800" y="1066800"/>
            <a:ext cx="6749794" cy="4876800"/>
          </a:xfrm>
          <a:prstGeom prst="rect">
            <a:avLst/>
          </a:prstGeom>
          <a:noFill/>
        </p:spPr>
      </p:pic>
      <p:sp>
        <p:nvSpPr>
          <p:cNvPr id="4" name="Title 3"/>
          <p:cNvSpPr>
            <a:spLocks noGrp="1"/>
          </p:cNvSpPr>
          <p:nvPr>
            <p:ph type="title"/>
          </p:nvPr>
        </p:nvSpPr>
        <p:spPr/>
        <p:txBody>
          <a:bodyPr/>
          <a:lstStyle/>
          <a:p>
            <a:r>
              <a:rPr lang="en-US" dirty="0" smtClean="0"/>
              <a:t>Learning Dashboard</a:t>
            </a:r>
            <a:endParaRPr lang="en-US" dirty="0"/>
          </a:p>
        </p:txBody>
      </p:sp>
    </p:spTree>
    <p:extLst>
      <p:ext uri="{BB962C8B-B14F-4D97-AF65-F5344CB8AC3E}">
        <p14:creationId xmlns:p14="http://schemas.microsoft.com/office/powerpoint/2010/main" val="21933940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Ensuring Success Online</a:t>
            </a:r>
            <a:endParaRPr lang="en-US" dirty="0"/>
          </a:p>
        </p:txBody>
      </p:sp>
      <p:sp>
        <p:nvSpPr>
          <p:cNvPr id="3" name="Content Placeholder 2"/>
          <p:cNvSpPr>
            <a:spLocks noGrp="1"/>
          </p:cNvSpPr>
          <p:nvPr>
            <p:ph idx="1"/>
          </p:nvPr>
        </p:nvSpPr>
        <p:spPr>
          <a:xfrm>
            <a:off x="457200" y="1371600"/>
            <a:ext cx="8229600" cy="4525963"/>
          </a:xfrm>
        </p:spPr>
        <p:txBody>
          <a:bodyPr/>
          <a:lstStyle/>
          <a:p>
            <a:pPr>
              <a:spcBef>
                <a:spcPct val="0"/>
              </a:spcBef>
              <a:spcAft>
                <a:spcPts val="1800"/>
              </a:spcAft>
              <a:buFontTx/>
              <a:buChar char="•"/>
            </a:pPr>
            <a:r>
              <a:rPr lang="en-US" sz="2400" dirty="0" smtClean="0"/>
              <a:t>Develop, use, and evaluate learning environments </a:t>
            </a:r>
            <a:r>
              <a:rPr lang="en-US" sz="2400" b="1" dirty="0" smtClean="0"/>
              <a:t>collaboratively</a:t>
            </a:r>
            <a:r>
              <a:rPr lang="en-US" sz="2400" dirty="0" smtClean="0"/>
              <a:t>. (teams of content experts and novices, learning scientists, HCI specialists, software engineers)</a:t>
            </a:r>
          </a:p>
          <a:p>
            <a:pPr>
              <a:spcBef>
                <a:spcPct val="0"/>
              </a:spcBef>
              <a:spcAft>
                <a:spcPts val="1800"/>
              </a:spcAft>
              <a:buFontTx/>
              <a:buChar char="•"/>
            </a:pPr>
            <a:r>
              <a:rPr lang="en-US" sz="2400" b="1" dirty="0" smtClean="0"/>
              <a:t>Feedback</a:t>
            </a:r>
            <a:r>
              <a:rPr lang="en-US" sz="2400" dirty="0" smtClean="0"/>
              <a:t> loops for adaptive learning and continuous improvement</a:t>
            </a:r>
          </a:p>
          <a:p>
            <a:pPr>
              <a:spcBef>
                <a:spcPct val="0"/>
              </a:spcBef>
              <a:spcAft>
                <a:spcPts val="1800"/>
              </a:spcAft>
              <a:buFontTx/>
              <a:buChar char="•"/>
            </a:pPr>
            <a:r>
              <a:rPr lang="en-US" sz="2400" dirty="0" smtClean="0"/>
              <a:t>Apply </a:t>
            </a:r>
            <a:r>
              <a:rPr lang="en-US" sz="2400" b="1" dirty="0" smtClean="0"/>
              <a:t>learning science</a:t>
            </a:r>
            <a:r>
              <a:rPr lang="en-US" sz="2400" dirty="0" smtClean="0"/>
              <a:t> research and </a:t>
            </a:r>
            <a:r>
              <a:rPr lang="en-US" sz="2400" b="1" dirty="0" smtClean="0"/>
              <a:t>scientific</a:t>
            </a:r>
            <a:r>
              <a:rPr lang="en-US" sz="2400" dirty="0" smtClean="0"/>
              <a:t> </a:t>
            </a:r>
            <a:r>
              <a:rPr lang="en-US" sz="2400" b="1" dirty="0" smtClean="0"/>
              <a:t>method</a:t>
            </a:r>
            <a:r>
              <a:rPr lang="en-US" sz="2400" dirty="0" smtClean="0"/>
              <a:t> to course development, implementation and evaluation</a:t>
            </a:r>
          </a:p>
        </p:txBody>
      </p:sp>
      <p:sp>
        <p:nvSpPr>
          <p:cNvPr id="4" name="Rectangle 5"/>
          <p:cNvSpPr txBox="1">
            <a:spLocks noChangeArrowheads="1"/>
          </p:cNvSpPr>
          <p:nvPr/>
        </p:nvSpPr>
        <p:spPr bwMode="auto">
          <a:xfrm>
            <a:off x="533400" y="5105400"/>
            <a:ext cx="8229600" cy="1447800"/>
          </a:xfrm>
          <a:prstGeom prst="rect">
            <a:avLst/>
          </a:prstGeom>
          <a:noFill/>
          <a:ln w="9525">
            <a:noFill/>
            <a:miter lim="800000"/>
            <a:headEnd/>
            <a:tailEnd/>
          </a:ln>
        </p:spPr>
        <p:txBody>
          <a:bodyPr lIns="0" tIns="0" rIns="0" bIns="0"/>
          <a:lstStyle/>
          <a:p>
            <a:pPr>
              <a:defRPr/>
            </a:pPr>
            <a:r>
              <a:rPr lang="en-US" sz="4400" kern="0" dirty="0">
                <a:solidFill>
                  <a:srgbClr val="9D0000"/>
                </a:solidFill>
                <a:latin typeface="+mn-lt"/>
                <a:ea typeface="Geneva" charset="0"/>
              </a:rPr>
              <a:t>What Difference Does it Make</a:t>
            </a:r>
            <a:r>
              <a:rPr lang="en-US" sz="4400" kern="0" dirty="0">
                <a:solidFill>
                  <a:srgbClr val="9D0000"/>
                </a:solidFill>
                <a:latin typeface="+mj-lt"/>
                <a:ea typeface="Geneva" charset="0"/>
              </a:rPr>
              <a:t>?</a:t>
            </a: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Osaka"/>
        <a:cs typeface="Osaka"/>
      </a:majorFont>
      <a:minorFont>
        <a:latin typeface="75 Helvetica Bold"/>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Osaka"/>
        <a:cs typeface="Osaka"/>
      </a:majorFont>
      <a:minorFont>
        <a:latin typeface="75 Helvetica Bold"/>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45 Helvetica Light" pitchFamily="-110" charset="0"/>
            <a:ea typeface="Geneva" pitchFamily="-110" charset="-128"/>
            <a:cs typeface="Geneva" pitchFamily="-110"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1799</TotalTime>
  <Words>877</Words>
  <Application>Microsoft Macintosh PowerPoint</Application>
  <PresentationFormat>On-screen Show (4:3)</PresentationFormat>
  <Paragraphs>118</Paragraphs>
  <Slides>18</Slides>
  <Notes>10</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Blank Presentation</vt:lpstr>
      <vt:lpstr>1_Blank Presentation</vt:lpstr>
      <vt:lpstr>PowerPoint Presentation</vt:lpstr>
      <vt:lpstr>PowerPoint Presentation</vt:lpstr>
      <vt:lpstr>Open Learning Initiative</vt:lpstr>
      <vt:lpstr>Why a learner-centered approach?</vt:lpstr>
      <vt:lpstr>Team-based design and development</vt:lpstr>
      <vt:lpstr>Community-based Research</vt:lpstr>
      <vt:lpstr>Powerful Feedback Loops    </vt:lpstr>
      <vt:lpstr>Learning Dashboard</vt:lpstr>
      <vt:lpstr>Ensuring Success Online</vt:lpstr>
      <vt:lpstr>Accelerated Learning</vt:lpstr>
      <vt:lpstr>Other Class Results</vt:lpstr>
      <vt:lpstr>PowerPoint Presentation</vt:lpstr>
      <vt:lpstr>OLI Supported Development</vt:lpstr>
      <vt:lpstr>Best Practices</vt:lpstr>
      <vt:lpstr>Platform+</vt:lpstr>
      <vt:lpstr>Co-Development</vt:lpstr>
      <vt:lpstr>Co-Development</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Rinderle</dc:creator>
  <cp:lastModifiedBy>Norman Bier</cp:lastModifiedBy>
  <cp:revision>46</cp:revision>
  <dcterms:created xsi:type="dcterms:W3CDTF">2012-01-18T23:55:29Z</dcterms:created>
  <dcterms:modified xsi:type="dcterms:W3CDTF">2012-05-30T18:31:51Z</dcterms:modified>
</cp:coreProperties>
</file>