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60" r:id="rId4"/>
    <p:sldId id="261" r:id="rId5"/>
    <p:sldId id="257" r:id="rId6"/>
    <p:sldId id="259" r:id="rId7"/>
    <p:sldId id="262" r:id="rId8"/>
    <p:sldId id="263" r:id="rId9"/>
    <p:sldId id="264" r:id="rId10"/>
    <p:sldId id="268" r:id="rId11"/>
    <p:sldId id="267" r:id="rId12"/>
    <p:sldId id="266" r:id="rId1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655" autoAdjust="0"/>
  </p:normalViewPr>
  <p:slideViewPr>
    <p:cSldViewPr>
      <p:cViewPr>
        <p:scale>
          <a:sx n="82" d="100"/>
          <a:sy n="82" d="100"/>
        </p:scale>
        <p:origin x="-9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B35C2-DFDC-4DB9-BE69-64DE20AE47CB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ECEF8-BE8D-4616-8B7D-EEAEB97674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241805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79B863F-6832-4E00-94A1-75D87F7F163A}" type="datetimeFigureOut">
              <a:rPr lang="en-US" smtClean="0"/>
              <a:pPr/>
              <a:t>6/28/2013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AACA4BD-8551-4E9F-992F-C56BCDD9F9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5965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A4BD-8551-4E9F-992F-C56BCDD9F9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3136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A4BD-8551-4E9F-992F-C56BCDD9F9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53467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A4BD-8551-4E9F-992F-C56BCDD9F9B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A4BD-8551-4E9F-992F-C56BCDD9F9B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A4BD-8551-4E9F-992F-C56BCDD9F9B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A4BD-8551-4E9F-992F-C56BCDD9F9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648928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A4BD-8551-4E9F-992F-C56BCDD9F9B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A4BD-8551-4E9F-992F-C56BCDD9F9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847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A4BD-8551-4E9F-992F-C56BCDD9F9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643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ACA4BD-8551-4E9F-992F-C56BCDD9F9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5035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53818-E191-4B15-8CE5-C77DD5708397}" type="datetime1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70018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64DE0-F885-463F-8C15-E032A6FDA1E9}" type="datetime1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768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17EAA-84C7-4944-A08B-9FD399FEC6AA}" type="datetime1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7710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4170-7473-408D-B21C-581C8FEB6637}" type="datetime1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113368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49649-4885-4D72-A3D9-1E1B2D6108F1}" type="datetime1">
              <a:rPr lang="en-US" smtClean="0"/>
              <a:pPr/>
              <a:t>6/28/2013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4992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C4579-0288-4E5E-BFA8-7B96CDF1AB8F}" type="datetime1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81951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B1A13-5FCE-46F0-A435-A8192DFB3DAD}" type="datetime1">
              <a:rPr lang="en-US" smtClean="0"/>
              <a:pPr/>
              <a:t>6/28/2013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687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4E35-6285-4375-868F-3C3DF7941D2E}" type="datetime1">
              <a:rPr lang="en-US" smtClean="0"/>
              <a:pPr/>
              <a:t>6/28/2013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227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2E4BC-8FAF-40B2-BA35-8EFC80BCF83A}" type="datetime1">
              <a:rPr lang="en-US" smtClean="0"/>
              <a:pPr/>
              <a:t>6/28/2013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1639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B76A-71E0-4FE3-A3B7-9DDA5B6E7959}" type="datetime1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832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A660-32BA-4664-9847-6797F7565B2E}" type="datetime1">
              <a:rPr lang="en-US" smtClean="0"/>
              <a:pPr/>
              <a:t>6/28/2013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565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DA306-295B-4C0D-870F-57CC886DB1BF}" type="datetime1">
              <a:rPr lang="en-US" smtClean="0"/>
              <a:pPr/>
              <a:t>6/28/2013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F698-6B44-4528-B300-CFC879A831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8321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bchae@sbctc.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open4u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304800"/>
            <a:ext cx="8153400" cy="2362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Best Practices </a:t>
            </a:r>
            <a:r>
              <a:rPr lang="en-US" sz="3600" dirty="0" smtClean="0">
                <a:solidFill>
                  <a:schemeClr val="bg1"/>
                </a:solidFill>
              </a:rPr>
              <a:t>in </a:t>
            </a:r>
            <a:r>
              <a:rPr lang="en-US" sz="3600" dirty="0">
                <a:solidFill>
                  <a:schemeClr val="bg1"/>
                </a:solidFill>
              </a:rPr>
              <a:t>Creating and Managing </a:t>
            </a:r>
            <a:r>
              <a:rPr lang="en-US" sz="3600" dirty="0" smtClean="0">
                <a:solidFill>
                  <a:schemeClr val="bg1"/>
                </a:solidFill>
              </a:rPr>
              <a:t/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Open Educational </a:t>
            </a:r>
            <a:r>
              <a:rPr lang="en-US" sz="36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4267200"/>
            <a:ext cx="8458200" cy="17526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Boyoung Chae, Ph.D.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Washington State Board for Community and Technical Colleges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June 21, 2013</a:t>
            </a:r>
          </a:p>
        </p:txBody>
      </p:sp>
    </p:spTree>
    <p:extLst>
      <p:ext uri="{BB962C8B-B14F-4D97-AF65-F5344CB8AC3E}">
        <p14:creationId xmlns="" xmlns:p14="http://schemas.microsoft.com/office/powerpoint/2010/main" val="30558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manage </a:t>
            </a:r>
            <a:r>
              <a:rPr lang="en-US" b="1" dirty="0" smtClean="0">
                <a:solidFill>
                  <a:srgbClr val="0070C0"/>
                </a:solidFill>
              </a:rPr>
              <a:t>DELIVERABLES</a:t>
            </a:r>
            <a:r>
              <a:rPr lang="en-US" dirty="0" smtClean="0"/>
              <a:t>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home for the materials. Do not completely reply on a Learning Management System</a:t>
            </a:r>
          </a:p>
          <a:p>
            <a:r>
              <a:rPr lang="en-US" dirty="0" smtClean="0"/>
              <a:t>Think about sustainability of the delivery system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Come to a Breakout session</a:t>
            </a:r>
            <a:br>
              <a:rPr lang="en-US" dirty="0" smtClean="0"/>
            </a:br>
            <a:r>
              <a:rPr lang="en-US" dirty="0" smtClean="0"/>
              <a:t>2:10-3:10 PM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Hands-on experience on how/where to find OER</a:t>
            </a:r>
          </a:p>
          <a:p>
            <a:r>
              <a:rPr lang="en-US" dirty="0" smtClean="0"/>
              <a:t>Q&amp;A session for the detailed information on how we managed the OER project, such as the project timeline, budget, communication, and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7993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Questions and Comments on OER use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318933"/>
            <a:ext cx="5486400" cy="233866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5100" dirty="0" smtClean="0"/>
              <a:t>Boyoung Chae, Ph.D.</a:t>
            </a:r>
          </a:p>
          <a:p>
            <a:pPr marL="0" indent="0">
              <a:buNone/>
            </a:pPr>
            <a:r>
              <a:rPr lang="en-US" sz="5100" dirty="0" smtClean="0"/>
              <a:t>Program Admin of Open Education and eLearning</a:t>
            </a:r>
          </a:p>
          <a:p>
            <a:pPr marL="0" indent="0">
              <a:buNone/>
            </a:pPr>
            <a:r>
              <a:rPr lang="en-US" sz="5100" dirty="0" smtClean="0"/>
              <a:t>Washington State Board for Community and Technical Colleges  (SBCTC)</a:t>
            </a:r>
          </a:p>
          <a:p>
            <a:pPr marL="0" indent="0">
              <a:buNone/>
            </a:pPr>
            <a:r>
              <a:rPr lang="en-US" sz="5100" dirty="0" smtClean="0">
                <a:hlinkClick r:id="rId3"/>
              </a:rPr>
              <a:t>bchae@sbctc.edu</a:t>
            </a:r>
            <a:endParaRPr lang="en-US" sz="5100" dirty="0" smtClean="0"/>
          </a:p>
          <a:p>
            <a:pPr marL="0" indent="0">
              <a:buNone/>
            </a:pPr>
            <a:r>
              <a:rPr lang="en-US" sz="5100" dirty="0" smtClean="0"/>
              <a:t>360-628-3549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9" y="1905000"/>
            <a:ext cx="1238250" cy="14668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5748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Department of Labor mandates that their </a:t>
            </a:r>
            <a:r>
              <a:rPr lang="en-US" i="1" dirty="0"/>
              <a:t>grantees </a:t>
            </a:r>
            <a:r>
              <a:rPr lang="en-US" i="1" dirty="0" smtClean="0"/>
              <a:t>release </a:t>
            </a:r>
            <a:r>
              <a:rPr lang="en-US" i="1" dirty="0"/>
              <a:t>content they build with grant money under </a:t>
            </a:r>
            <a:r>
              <a:rPr lang="en-US" i="1" dirty="0">
                <a:solidFill>
                  <a:srgbClr val="0070C0"/>
                </a:solidFill>
              </a:rPr>
              <a:t>open </a:t>
            </a:r>
            <a:r>
              <a:rPr lang="en-US" i="1" dirty="0" smtClean="0">
                <a:solidFill>
                  <a:srgbClr val="0070C0"/>
                </a:solidFill>
              </a:rPr>
              <a:t>licenses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endParaRPr lang="en-US" i="1" dirty="0" smtClean="0"/>
          </a:p>
          <a:p>
            <a:r>
              <a:rPr lang="en-US" dirty="0" smtClean="0"/>
              <a:t>Discuss what </a:t>
            </a:r>
            <a:r>
              <a:rPr lang="en-US" dirty="0"/>
              <a:t>it takes to develop an open </a:t>
            </a:r>
            <a:r>
              <a:rPr lang="en-US" dirty="0" smtClean="0"/>
              <a:t>course package, such as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to ensure the content is </a:t>
            </a:r>
            <a:r>
              <a:rPr lang="en-US" b="1" dirty="0" smtClean="0">
                <a:solidFill>
                  <a:srgbClr val="0070C0"/>
                </a:solidFill>
              </a:rPr>
              <a:t>open</a:t>
            </a:r>
            <a:r>
              <a:rPr lang="en-US" dirty="0" smtClean="0"/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to assure the </a:t>
            </a:r>
            <a:r>
              <a:rPr lang="en-US" b="1" dirty="0" smtClean="0">
                <a:solidFill>
                  <a:srgbClr val="0070C0"/>
                </a:solidFill>
              </a:rPr>
              <a:t>quality</a:t>
            </a:r>
            <a:r>
              <a:rPr lang="en-US" dirty="0" smtClean="0"/>
              <a:t> of the materials, and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to manage </a:t>
            </a:r>
            <a:r>
              <a:rPr lang="en-US" b="1" dirty="0" smtClean="0">
                <a:solidFill>
                  <a:srgbClr val="0070C0"/>
                </a:solidFill>
              </a:rPr>
              <a:t>deliverables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100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How to ensure the content is </a:t>
            </a:r>
            <a:r>
              <a:rPr lang="en-US" sz="3600" b="1" dirty="0" smtClean="0">
                <a:solidFill>
                  <a:srgbClr val="0070C0"/>
                </a:solidFill>
              </a:rPr>
              <a:t>OPEN (1)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 original content should use Creative Commons CC BY.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• If copyrighted materials are included in the content, proper citation and permission from the original author should be obtained.</a:t>
            </a:r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19400"/>
            <a:ext cx="8001000" cy="161488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836074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to ensure the </a:t>
            </a:r>
            <a:r>
              <a:rPr lang="en-US" sz="3600" dirty="0" smtClean="0"/>
              <a:t>content is </a:t>
            </a:r>
            <a:r>
              <a:rPr lang="en-US" sz="3600" b="1" dirty="0" smtClean="0">
                <a:solidFill>
                  <a:srgbClr val="0070C0"/>
                </a:solidFill>
              </a:rPr>
              <a:t>OPEN 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 smtClean="0"/>
              <a:t>It is recommended to include a Citation </a:t>
            </a:r>
            <a:r>
              <a:rPr lang="en-US" dirty="0"/>
              <a:t>and Copyright </a:t>
            </a:r>
            <a:r>
              <a:rPr lang="en-US" dirty="0" smtClean="0"/>
              <a:t>folder in each course package:</a:t>
            </a:r>
          </a:p>
          <a:p>
            <a:pPr marL="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Citation and Copyright folder</a:t>
            </a:r>
          </a:p>
          <a:p>
            <a:pPr lvl="2"/>
            <a:r>
              <a:rPr lang="en-US" sz="2800" dirty="0" smtClean="0"/>
              <a:t>Copyright Permissions</a:t>
            </a:r>
          </a:p>
          <a:p>
            <a:pPr lvl="2"/>
            <a:r>
              <a:rPr lang="en-US" sz="2800" dirty="0" smtClean="0"/>
              <a:t>Copyright Statement</a:t>
            </a:r>
          </a:p>
          <a:p>
            <a:pPr lvl="2"/>
            <a:r>
              <a:rPr lang="en-US" sz="2800" dirty="0" smtClean="0"/>
              <a:t>References</a:t>
            </a:r>
          </a:p>
          <a:p>
            <a:pPr lvl="2"/>
            <a:r>
              <a:rPr lang="en-US" sz="2800" dirty="0" smtClean="0"/>
              <a:t>Materials Audit</a:t>
            </a:r>
          </a:p>
          <a:p>
            <a:pPr lvl="2"/>
            <a:r>
              <a:rPr lang="en-US" sz="2800" dirty="0" smtClean="0"/>
              <a:t>Video List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92103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How to ensure the </a:t>
            </a:r>
            <a:r>
              <a:rPr lang="en-US" sz="3600" dirty="0" smtClean="0"/>
              <a:t>content is </a:t>
            </a:r>
            <a:r>
              <a:rPr lang="en-US" sz="3600" b="1" dirty="0">
                <a:solidFill>
                  <a:srgbClr val="0070C0"/>
                </a:solidFill>
              </a:rPr>
              <a:t>OPEN </a:t>
            </a:r>
            <a:r>
              <a:rPr lang="en-US" sz="3600" b="1" dirty="0" smtClean="0">
                <a:solidFill>
                  <a:srgbClr val="0070C0"/>
                </a:solidFill>
              </a:rPr>
              <a:t>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Project managers should consider:</a:t>
            </a:r>
          </a:p>
          <a:p>
            <a:r>
              <a:rPr lang="en-US" dirty="0" smtClean="0"/>
              <a:t>Ensuring that all course developers are aware of the requirement of open licensing. </a:t>
            </a:r>
          </a:p>
          <a:p>
            <a:r>
              <a:rPr lang="en-US" dirty="0" smtClean="0"/>
              <a:t>Becoming familiar </a:t>
            </a:r>
            <a:r>
              <a:rPr lang="en-US" dirty="0"/>
              <a:t>with the </a:t>
            </a:r>
            <a:r>
              <a:rPr lang="en-US" dirty="0" smtClean="0"/>
              <a:t>concept of OER. </a:t>
            </a:r>
            <a:r>
              <a:rPr lang="en-US" dirty="0"/>
              <a:t>Information </a:t>
            </a:r>
            <a:r>
              <a:rPr lang="en-US" dirty="0" smtClean="0"/>
              <a:t>is available </a:t>
            </a:r>
            <a:r>
              <a:rPr lang="en-US" dirty="0"/>
              <a:t>at </a:t>
            </a:r>
            <a:r>
              <a:rPr lang="en-US" dirty="0">
                <a:hlinkClick r:id="rId3"/>
              </a:rPr>
              <a:t>http://open4us.org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Encouraging </a:t>
            </a:r>
            <a:r>
              <a:rPr lang="en-US" dirty="0"/>
              <a:t>the course developers </a:t>
            </a:r>
            <a:r>
              <a:rPr lang="en-US" dirty="0" smtClean="0"/>
              <a:t>to develop </a:t>
            </a:r>
            <a:r>
              <a:rPr lang="en-US" dirty="0"/>
              <a:t>the original </a:t>
            </a:r>
            <a:r>
              <a:rPr lang="en-US" dirty="0" smtClean="0"/>
              <a:t>resources or use open sources only.</a:t>
            </a:r>
          </a:p>
          <a:p>
            <a:r>
              <a:rPr lang="en-US" dirty="0" smtClean="0"/>
              <a:t>Having a copyright expert (e.g., college librarian) who is knowledgeable with open licensing review the content.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813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How to control the </a:t>
            </a:r>
            <a:r>
              <a:rPr lang="en-US" sz="4000" b="1" dirty="0" smtClean="0">
                <a:solidFill>
                  <a:srgbClr val="0070C0"/>
                </a:solidFill>
              </a:rPr>
              <a:t>QUALITY</a:t>
            </a:r>
            <a:r>
              <a:rPr lang="en-US" sz="4000" dirty="0" smtClean="0"/>
              <a:t> of materials (1)</a:t>
            </a:r>
            <a:r>
              <a:rPr lang="en-US" sz="3600" dirty="0" smtClean="0"/>
              <a:t>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Instructional Design Review </a:t>
            </a:r>
          </a:p>
          <a:p>
            <a:pPr lvl="1"/>
            <a:r>
              <a:rPr lang="en-US" dirty="0" smtClean="0"/>
              <a:t>OCL used the QM rubric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Course level objectives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Module level objectives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Course map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Learning activities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Assessment with rubrics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Syllabus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41924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Autofit/>
          </a:bodyPr>
          <a:lstStyle/>
          <a:p>
            <a:r>
              <a:rPr lang="en-US" sz="3600" dirty="0"/>
              <a:t>How to control the </a:t>
            </a:r>
            <a:r>
              <a:rPr lang="en-US" sz="3600" b="1" dirty="0">
                <a:solidFill>
                  <a:srgbClr val="0070C0"/>
                </a:solidFill>
              </a:rPr>
              <a:t>QUALITY</a:t>
            </a:r>
            <a:r>
              <a:rPr lang="en-US" sz="3600" dirty="0"/>
              <a:t> of materials </a:t>
            </a:r>
            <a:r>
              <a:rPr lang="en-US" sz="3600" dirty="0" smtClean="0"/>
              <a:t>(2)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Content Review</a:t>
            </a:r>
          </a:p>
          <a:p>
            <a:pPr lvl="1"/>
            <a:r>
              <a:rPr lang="en-US" dirty="0" smtClean="0"/>
              <a:t>2 Subject Matter Experts (SME) Review</a:t>
            </a:r>
          </a:p>
          <a:p>
            <a:pPr lvl="1"/>
            <a:r>
              <a:rPr lang="en-US" dirty="0" smtClean="0"/>
              <a:t>Strict criteria in </a:t>
            </a:r>
            <a:r>
              <a:rPr lang="en-US" dirty="0"/>
              <a:t>selecting </a:t>
            </a:r>
            <a:r>
              <a:rPr lang="en-US" dirty="0" smtClean="0"/>
              <a:t>SME</a:t>
            </a:r>
          </a:p>
          <a:p>
            <a:pPr lvl="1"/>
            <a:r>
              <a:rPr lang="en-US" dirty="0" smtClean="0"/>
              <a:t>Review template provided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292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Autofit/>
          </a:bodyPr>
          <a:lstStyle/>
          <a:p>
            <a:r>
              <a:rPr lang="en-US" sz="3600" dirty="0"/>
              <a:t>How to control the </a:t>
            </a:r>
            <a:r>
              <a:rPr lang="en-US" sz="3600" b="1" dirty="0">
                <a:solidFill>
                  <a:srgbClr val="0070C0"/>
                </a:solidFill>
              </a:rPr>
              <a:t>QUALITY</a:t>
            </a:r>
            <a:r>
              <a:rPr lang="en-US" sz="3600" dirty="0"/>
              <a:t> of materials </a:t>
            </a:r>
            <a:r>
              <a:rPr lang="en-US" sz="3600" dirty="0" smtClean="0"/>
              <a:t>(3)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Project managers should consider:</a:t>
            </a:r>
          </a:p>
          <a:p>
            <a:r>
              <a:rPr lang="en-US" dirty="0" smtClean="0"/>
              <a:t>Having a professional instructional designer review the design of the material.</a:t>
            </a:r>
          </a:p>
          <a:p>
            <a:r>
              <a:rPr lang="en-US" dirty="0" smtClean="0"/>
              <a:t>Providing templates for each instructional design process with examples.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669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How to manage </a:t>
            </a:r>
            <a:r>
              <a:rPr lang="en-US" sz="3600" b="1" dirty="0" smtClean="0">
                <a:solidFill>
                  <a:srgbClr val="0070C0"/>
                </a:solidFill>
              </a:rPr>
              <a:t>DELIVERABLES</a:t>
            </a:r>
            <a:r>
              <a:rPr lang="en-US" sz="3600" dirty="0" smtClean="0"/>
              <a:t> (1)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70C0"/>
                </a:solidFill>
              </a:rPr>
              <a:t>Project managers should consider:</a:t>
            </a:r>
          </a:p>
          <a:p>
            <a:r>
              <a:rPr lang="en-US" dirty="0" smtClean="0"/>
              <a:t>Providing a deliverables list with</a:t>
            </a:r>
          </a:p>
          <a:p>
            <a:pPr lvl="1"/>
            <a:r>
              <a:rPr lang="en-US" dirty="0" smtClean="0"/>
              <a:t>Clear expectations</a:t>
            </a:r>
          </a:p>
          <a:p>
            <a:pPr lvl="1"/>
            <a:r>
              <a:rPr lang="en-US" dirty="0" smtClean="0"/>
              <a:t>Specific due dates </a:t>
            </a:r>
          </a:p>
          <a:p>
            <a:r>
              <a:rPr lang="en-US" dirty="0" smtClean="0"/>
              <a:t>Sharing deliverables tracking document with all team members and using it to determine the status of work.</a:t>
            </a:r>
          </a:p>
          <a:p>
            <a:r>
              <a:rPr lang="en-US" dirty="0" smtClean="0"/>
              <a:t>Constantly reminding the team members of the due dates and the consequences.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6460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498</Words>
  <Application>Microsoft Office PowerPoint</Application>
  <PresentationFormat>On-screen Show (4:3)</PresentationFormat>
  <Paragraphs>84</Paragraphs>
  <Slides>12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Best Practices in Creating and Managing  Open Educational Resources</vt:lpstr>
      <vt:lpstr>Purpose of the session</vt:lpstr>
      <vt:lpstr>How to ensure the content is OPEN (1)</vt:lpstr>
      <vt:lpstr>How to ensure the content is OPEN (2)</vt:lpstr>
      <vt:lpstr>How to ensure the content is OPEN (3)</vt:lpstr>
      <vt:lpstr>How to control the QUALITY of materials (1) </vt:lpstr>
      <vt:lpstr>How to control the QUALITY of materials (2)</vt:lpstr>
      <vt:lpstr>How to control the QUALITY of materials (3)</vt:lpstr>
      <vt:lpstr>How to manage DELIVERABLES (1)</vt:lpstr>
      <vt:lpstr>How to manage DELIVERABLES (2)</vt:lpstr>
      <vt:lpstr>Come to a Breakout session 2:10-3:10 PM</vt:lpstr>
      <vt:lpstr>Questions and Comments on OER use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Focus Gro</dc:title>
  <dc:creator>Boyoung</dc:creator>
  <cp:lastModifiedBy>boyoungc</cp:lastModifiedBy>
  <cp:revision>283</cp:revision>
  <cp:lastPrinted>2013-05-01T00:09:10Z</cp:lastPrinted>
  <dcterms:created xsi:type="dcterms:W3CDTF">2012-07-26T16:25:37Z</dcterms:created>
  <dcterms:modified xsi:type="dcterms:W3CDTF">2013-06-28T15:21:10Z</dcterms:modified>
</cp:coreProperties>
</file>