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Lexend Medium"/>
      <p:regular r:id="rId21"/>
      <p:bold r:id="rId22"/>
    </p:embeddedFont>
    <p:embeddedFont>
      <p:font typeface="Lexen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LexendMedium-bold.fntdata"/><Relationship Id="rId10" Type="http://schemas.openxmlformats.org/officeDocument/2006/relationships/slide" Target="slides/slide5.xml"/><Relationship Id="rId21" Type="http://schemas.openxmlformats.org/officeDocument/2006/relationships/font" Target="fonts/LexendMedium-regular.fntdata"/><Relationship Id="rId13" Type="http://schemas.openxmlformats.org/officeDocument/2006/relationships/slide" Target="slides/slide8.xml"/><Relationship Id="rId24" Type="http://schemas.openxmlformats.org/officeDocument/2006/relationships/font" Target="fonts/Lexend-bold.fntdata"/><Relationship Id="rId12" Type="http://schemas.openxmlformats.org/officeDocument/2006/relationships/slide" Target="slides/slide7.xml"/><Relationship Id="rId23" Type="http://schemas.openxmlformats.org/officeDocument/2006/relationships/font" Target="fonts/Lexen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a36ba4a64b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a36ba4a64b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a36ba4a64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a36ba4a64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a36ba4a64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a36ba4a64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a36ba4a64b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a36ba4a64b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a36ba4a64b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a36ba4a64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a36ba4a64b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a36ba4a64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a36ba4a64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a36ba4a64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a36ba4a64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a36ba4a64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a36ba4a64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a36ba4a64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36ba4a64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a36ba4a64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a36ba4a64b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a36ba4a64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a36ba4a64b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a36ba4a64b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a36ba4a64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a36ba4a64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a36ba4a64b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a36ba4a64b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creativedean/morseCode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youtube.com/watch?v=eOXo3Lke_Ak" TargetMode="External"/><Relationship Id="rId4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hyperlink" Target="https://www.tinkercad.com/things/5QWQv7iCB4S-morsecode-20?sharecode=iqfeBmxvApgJMbCintRoHNcL_X1jrRQF-Wau-fPUiPQ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4.jpg"/><Relationship Id="rId5" Type="http://schemas.openxmlformats.org/officeDocument/2006/relationships/image" Target="../media/image3.jpg"/><Relationship Id="rId6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443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latin typeface="Lexend"/>
                <a:ea typeface="Lexend"/>
                <a:cs typeface="Lexend"/>
                <a:sym typeface="Lexend"/>
              </a:rPr>
              <a:t>Projeto código Morse 2.0​</a:t>
            </a:r>
            <a:endParaRPr b="1" sz="44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787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Lexend Medium"/>
                <a:ea typeface="Lexend Medium"/>
                <a:cs typeface="Lexend Medium"/>
                <a:sym typeface="Lexend Medium"/>
              </a:rPr>
              <a:t>Por: Mickael Coelho e Jean Oliveira</a:t>
            </a:r>
            <a:br>
              <a:rPr lang="pt-BR" sz="1800">
                <a:solidFill>
                  <a:schemeClr val="dk1"/>
                </a:solidFill>
                <a:latin typeface="Lexend Medium"/>
                <a:ea typeface="Lexend Medium"/>
                <a:cs typeface="Lexend Medium"/>
                <a:sym typeface="Lexend Medium"/>
              </a:rPr>
            </a:br>
            <a:br>
              <a:rPr lang="pt-BR" sz="1800">
                <a:solidFill>
                  <a:schemeClr val="dk1"/>
                </a:solidFill>
                <a:latin typeface="Lexend Medium"/>
                <a:ea typeface="Lexend Medium"/>
                <a:cs typeface="Lexend Medium"/>
                <a:sym typeface="Lexend Medium"/>
              </a:rPr>
            </a:br>
            <a:r>
              <a:rPr lang="pt-BR" sz="1800">
                <a:solidFill>
                  <a:schemeClr val="dk1"/>
                </a:solidFill>
                <a:latin typeface="Lexend Medium"/>
                <a:ea typeface="Lexend Medium"/>
                <a:cs typeface="Lexend Medium"/>
                <a:sym typeface="Lexend Medium"/>
              </a:rPr>
              <a:t>Curso </a:t>
            </a:r>
            <a:r>
              <a:rPr lang="pt-BR" sz="1800">
                <a:solidFill>
                  <a:schemeClr val="dk1"/>
                </a:solidFill>
                <a:latin typeface="Lexend Medium"/>
                <a:ea typeface="Lexend Medium"/>
                <a:cs typeface="Lexend Medium"/>
                <a:sym typeface="Lexend Medium"/>
              </a:rPr>
              <a:t>Técnico</a:t>
            </a:r>
            <a:r>
              <a:rPr lang="pt-BR" sz="1800">
                <a:solidFill>
                  <a:schemeClr val="dk1"/>
                </a:solidFill>
                <a:latin typeface="Lexend Medium"/>
                <a:ea typeface="Lexend Medium"/>
                <a:cs typeface="Lexend Medium"/>
                <a:sym typeface="Lexend Medium"/>
              </a:rPr>
              <a:t> de </a:t>
            </a:r>
            <a:r>
              <a:rPr lang="pt-BR" sz="1800">
                <a:solidFill>
                  <a:schemeClr val="dk1"/>
                </a:solidFill>
                <a:latin typeface="Lexend Medium"/>
                <a:ea typeface="Lexend Medium"/>
                <a:cs typeface="Lexend Medium"/>
                <a:sym typeface="Lexend Medium"/>
              </a:rPr>
              <a:t>Eletrónica</a:t>
            </a:r>
            <a:r>
              <a:rPr lang="pt-BR" sz="1800">
                <a:solidFill>
                  <a:schemeClr val="dk1"/>
                </a:solidFill>
                <a:latin typeface="Lexend Medium"/>
                <a:ea typeface="Lexend Medium"/>
                <a:cs typeface="Lexend Medium"/>
                <a:sym typeface="Lexend Medium"/>
              </a:rPr>
              <a:t> e </a:t>
            </a:r>
            <a:r>
              <a:rPr lang="pt-BR" sz="1800">
                <a:solidFill>
                  <a:schemeClr val="dk1"/>
                </a:solidFill>
                <a:latin typeface="Lexend Medium"/>
                <a:ea typeface="Lexend Medium"/>
                <a:cs typeface="Lexend Medium"/>
                <a:sym typeface="Lexend Medium"/>
              </a:rPr>
              <a:t>Telecomunicações</a:t>
            </a:r>
            <a:endParaRPr sz="1800">
              <a:solidFill>
                <a:schemeClr val="dk1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2225" y="1605575"/>
            <a:ext cx="2439551" cy="210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/>
          <p:nvPr/>
        </p:nvSpPr>
        <p:spPr>
          <a:xfrm>
            <a:off x="5309300" y="3374100"/>
            <a:ext cx="3425400" cy="952500"/>
          </a:xfrm>
          <a:prstGeom prst="rect">
            <a:avLst/>
          </a:prstGeom>
          <a:solidFill>
            <a:srgbClr val="1F1F1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Lexend"/>
                <a:ea typeface="Lexend"/>
                <a:cs typeface="Lexend"/>
                <a:sym typeface="Lexend"/>
              </a:rPr>
              <a:t>Código</a:t>
            </a:r>
            <a:endParaRPr b="1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67" name="Google Shape;167;p22"/>
          <p:cNvSpPr/>
          <p:nvPr/>
        </p:nvSpPr>
        <p:spPr>
          <a:xfrm>
            <a:off x="6734150" y="4703625"/>
            <a:ext cx="327000" cy="327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7257175" y="4730775"/>
            <a:ext cx="1052100" cy="272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8505300" y="4703625"/>
            <a:ext cx="327000" cy="327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7357875" y="0"/>
            <a:ext cx="1879500" cy="399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6667700" y="-30000"/>
            <a:ext cx="459900" cy="4599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97500" y="4630725"/>
            <a:ext cx="399900" cy="3999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591749" y="4630725"/>
            <a:ext cx="399900" cy="3999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2"/>
          <p:cNvSpPr txBox="1"/>
          <p:nvPr/>
        </p:nvSpPr>
        <p:spPr>
          <a:xfrm>
            <a:off x="1986750" y="4568875"/>
            <a:ext cx="51705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Link:</a:t>
            </a:r>
            <a:r>
              <a:rPr lang="pt-BR" sz="1300" u="sng">
                <a:solidFill>
                  <a:schemeClr val="hlink"/>
                </a:solidFill>
                <a:latin typeface="Lexend"/>
                <a:ea typeface="Lexend"/>
                <a:cs typeface="Lexend"/>
                <a:sym typeface="Lexend"/>
                <a:hlinkClick r:id="rId3"/>
              </a:rPr>
              <a:t>https://github.com/creativedean/morseCode</a:t>
            </a:r>
            <a:endParaRPr sz="13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75" name="Google Shape;17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375" y="1017725"/>
            <a:ext cx="2364350" cy="3308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85475" y="1017725"/>
            <a:ext cx="3355274" cy="239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74725" y="1017725"/>
            <a:ext cx="2610751" cy="3308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Lexend"/>
                <a:ea typeface="Lexend"/>
                <a:cs typeface="Lexend"/>
                <a:sym typeface="Lexend"/>
              </a:rPr>
              <a:t>Demonstração</a:t>
            </a:r>
            <a:endParaRPr b="1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83" name="Google Shape;183;p23"/>
          <p:cNvSpPr/>
          <p:nvPr/>
        </p:nvSpPr>
        <p:spPr>
          <a:xfrm>
            <a:off x="7977425" y="110175"/>
            <a:ext cx="433800" cy="433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3"/>
          <p:cNvSpPr/>
          <p:nvPr/>
        </p:nvSpPr>
        <p:spPr>
          <a:xfrm>
            <a:off x="0" y="4862025"/>
            <a:ext cx="1670400" cy="353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3"/>
          <p:cNvSpPr/>
          <p:nvPr/>
        </p:nvSpPr>
        <p:spPr>
          <a:xfrm>
            <a:off x="8552925" y="110175"/>
            <a:ext cx="433800" cy="433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3"/>
          <p:cNvSpPr/>
          <p:nvPr/>
        </p:nvSpPr>
        <p:spPr>
          <a:xfrm>
            <a:off x="1880300" y="4862025"/>
            <a:ext cx="433800" cy="433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3"/>
          <p:cNvSpPr/>
          <p:nvPr/>
        </p:nvSpPr>
        <p:spPr>
          <a:xfrm rot="5400000">
            <a:off x="8473427" y="4349993"/>
            <a:ext cx="1080900" cy="5061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ojeto de conclusão UCFD 6073" id="188" name="Google Shape;188;p23" title="Projeto morseCode 2.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3024" y="1164175"/>
            <a:ext cx="6037950" cy="339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Lexend"/>
                <a:ea typeface="Lexend"/>
                <a:cs typeface="Lexend"/>
                <a:sym typeface="Lexend"/>
              </a:rPr>
              <a:t>Possíveis implementações futuras</a:t>
            </a:r>
            <a:endParaRPr b="1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4" name="Google Shape;194;p24"/>
          <p:cNvSpPr txBox="1"/>
          <p:nvPr>
            <p:ph idx="1" type="body"/>
          </p:nvPr>
        </p:nvSpPr>
        <p:spPr>
          <a:xfrm>
            <a:off x="311700" y="1540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Expansão do Alfabeto e Inclusão de Caracteres Especiais:</a:t>
            </a:r>
            <a:endParaRPr b="1" sz="15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Atualmente, o projeto descodifica letras de A a Z e números de 0 a 9. Para uma aplicação mais abrangente, implementar a expansão do alfabeto para incluir caracteres especiais.</a:t>
            </a:r>
            <a:br>
              <a:rPr lang="pt-BR" sz="1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</a:br>
            <a:br>
              <a:rPr lang="pt-BR" sz="1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</a:br>
            <a:r>
              <a:rPr b="1" lang="pt-BR" sz="1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Integração de Conectividade Sem Fio:</a:t>
            </a:r>
            <a:br>
              <a:rPr b="1" lang="pt-BR" sz="1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</a:br>
            <a:r>
              <a:rPr lang="pt-BR" sz="1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Explorar a adição de um módulo de transmissão e receção de rádio para possibilitar a comunicação sem fio. Isso permitirá que o descodificador de Morse receba mensagens de fontes externas, ampliando as possibilidades de uso.</a:t>
            </a:r>
            <a:endParaRPr sz="15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5" name="Google Shape;195;p24"/>
          <p:cNvSpPr/>
          <p:nvPr/>
        </p:nvSpPr>
        <p:spPr>
          <a:xfrm>
            <a:off x="6706625" y="149175"/>
            <a:ext cx="415800" cy="41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4"/>
          <p:cNvSpPr/>
          <p:nvPr/>
        </p:nvSpPr>
        <p:spPr>
          <a:xfrm>
            <a:off x="7352200" y="180375"/>
            <a:ext cx="1670400" cy="353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4"/>
          <p:cNvSpPr/>
          <p:nvPr/>
        </p:nvSpPr>
        <p:spPr>
          <a:xfrm rot="2700000">
            <a:off x="-407811" y="4488504"/>
            <a:ext cx="1081025" cy="506147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4"/>
          <p:cNvSpPr/>
          <p:nvPr/>
        </p:nvSpPr>
        <p:spPr>
          <a:xfrm>
            <a:off x="8235123" y="4390350"/>
            <a:ext cx="1078500" cy="10785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Lexend"/>
                <a:ea typeface="Lexend"/>
                <a:cs typeface="Lexend"/>
                <a:sym typeface="Lexend"/>
              </a:rPr>
              <a:t>Possíveis implementações futuras</a:t>
            </a:r>
            <a:endParaRPr b="1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4" name="Google Shape;204;p25"/>
          <p:cNvSpPr txBox="1"/>
          <p:nvPr>
            <p:ph idx="1" type="body"/>
          </p:nvPr>
        </p:nvSpPr>
        <p:spPr>
          <a:xfrm>
            <a:off x="311700" y="11825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Design Físico Compacto com Placa Impressa e Case 3D:</a:t>
            </a:r>
            <a:endParaRPr b="1" sz="15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exend"/>
              <a:buChar char="●"/>
            </a:pPr>
            <a:r>
              <a:rPr lang="pt-BR" sz="1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Migração da configuração atual na breadboard para uma placa de circuito impresso (PCB), o que não apenas proporciona uma montagem mais permanente, mas também contribui para uma aparência mais profissional e compacta.</a:t>
            </a:r>
            <a:endParaRPr sz="15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exend"/>
              <a:buChar char="●"/>
            </a:pPr>
            <a:r>
              <a:rPr lang="pt-BR" sz="1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Explorar a criação de um case usando impressão 3D para proteger os componentes e oferecer um design esteticamente agradável.</a:t>
            </a:r>
            <a:br>
              <a:rPr lang="pt-BR" sz="1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</a:br>
            <a:endParaRPr sz="15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Uso de Bateria:</a:t>
            </a:r>
            <a:br>
              <a:rPr b="1" lang="pt-BR" sz="1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</a:br>
            <a:r>
              <a:rPr lang="pt-BR" sz="1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Tornar o projeto mais portátil eliminando a necessidade de um cabo de alimentação externo, por meio de baterias recarregáveis.</a:t>
            </a:r>
            <a:endParaRPr sz="15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5" name="Google Shape;205;p25"/>
          <p:cNvSpPr/>
          <p:nvPr/>
        </p:nvSpPr>
        <p:spPr>
          <a:xfrm>
            <a:off x="8416301" y="4620300"/>
            <a:ext cx="415800" cy="41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5"/>
          <p:cNvSpPr/>
          <p:nvPr/>
        </p:nvSpPr>
        <p:spPr>
          <a:xfrm>
            <a:off x="73075" y="4799308"/>
            <a:ext cx="850500" cy="2370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5"/>
          <p:cNvSpPr/>
          <p:nvPr/>
        </p:nvSpPr>
        <p:spPr>
          <a:xfrm>
            <a:off x="1043676" y="4763750"/>
            <a:ext cx="308100" cy="3081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5"/>
          <p:cNvSpPr/>
          <p:nvPr/>
        </p:nvSpPr>
        <p:spPr>
          <a:xfrm>
            <a:off x="6641775" y="4651525"/>
            <a:ext cx="731400" cy="353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5"/>
          <p:cNvSpPr/>
          <p:nvPr/>
        </p:nvSpPr>
        <p:spPr>
          <a:xfrm>
            <a:off x="6080665" y="4620300"/>
            <a:ext cx="415800" cy="41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5"/>
          <p:cNvSpPr/>
          <p:nvPr/>
        </p:nvSpPr>
        <p:spPr>
          <a:xfrm>
            <a:off x="7968000" y="254800"/>
            <a:ext cx="415800" cy="415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5"/>
          <p:cNvSpPr/>
          <p:nvPr/>
        </p:nvSpPr>
        <p:spPr>
          <a:xfrm>
            <a:off x="8485875" y="254800"/>
            <a:ext cx="415800" cy="4158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5"/>
          <p:cNvSpPr/>
          <p:nvPr/>
        </p:nvSpPr>
        <p:spPr>
          <a:xfrm>
            <a:off x="7529038" y="4651525"/>
            <a:ext cx="731400" cy="353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Lexend"/>
                <a:ea typeface="Lexend"/>
                <a:cs typeface="Lexend"/>
                <a:sym typeface="Lexend"/>
              </a:rPr>
              <a:t>Conclusão</a:t>
            </a:r>
            <a:endParaRPr b="1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8" name="Google Shape;21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Não subestime um projeto que parece simples de realizar.</a:t>
            </a:r>
            <a:br>
              <a:rPr lang="pt-BR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</a:br>
            <a:br>
              <a:rPr lang="pt-BR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</a:br>
            <a:r>
              <a:rPr lang="pt-BR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Enfrentamos desafios técnicos, desde garantir a correta impressão no LCD até a otimização do código para implementar funções específicas. Cada desafio nos incentivou a aprimorar as nossas habilidades e a buscar soluções.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9" name="Google Shape;219;p26"/>
          <p:cNvSpPr/>
          <p:nvPr/>
        </p:nvSpPr>
        <p:spPr>
          <a:xfrm>
            <a:off x="6661675" y="4530075"/>
            <a:ext cx="495900" cy="4962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6"/>
          <p:cNvSpPr/>
          <p:nvPr/>
        </p:nvSpPr>
        <p:spPr>
          <a:xfrm>
            <a:off x="7388175" y="4601475"/>
            <a:ext cx="1670400" cy="353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6"/>
          <p:cNvSpPr/>
          <p:nvPr/>
        </p:nvSpPr>
        <p:spPr>
          <a:xfrm>
            <a:off x="8216832" y="91625"/>
            <a:ext cx="353100" cy="353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6"/>
          <p:cNvSpPr/>
          <p:nvPr/>
        </p:nvSpPr>
        <p:spPr>
          <a:xfrm>
            <a:off x="8705464" y="91625"/>
            <a:ext cx="353100" cy="353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6"/>
          <p:cNvSpPr/>
          <p:nvPr/>
        </p:nvSpPr>
        <p:spPr>
          <a:xfrm>
            <a:off x="-318550" y="4783825"/>
            <a:ext cx="813000" cy="171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6"/>
          <p:cNvSpPr/>
          <p:nvPr/>
        </p:nvSpPr>
        <p:spPr>
          <a:xfrm>
            <a:off x="634150" y="4783825"/>
            <a:ext cx="813000" cy="171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Lexend"/>
                <a:ea typeface="Lexend"/>
                <a:cs typeface="Lexend"/>
                <a:sym typeface="Lexend"/>
              </a:rPr>
              <a:t>Obrigado pela atenção</a:t>
            </a:r>
            <a:endParaRPr b="1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0" name="Google Shape;230;p27"/>
          <p:cNvSpPr txBox="1"/>
          <p:nvPr>
            <p:ph idx="1" type="body"/>
          </p:nvPr>
        </p:nvSpPr>
        <p:spPr>
          <a:xfrm>
            <a:off x="359675" y="1152475"/>
            <a:ext cx="847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9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Bebam água e coma legumes.</a:t>
            </a:r>
            <a:endParaRPr sz="19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1" name="Google Shape;231;p27"/>
          <p:cNvSpPr/>
          <p:nvPr/>
        </p:nvSpPr>
        <p:spPr>
          <a:xfrm>
            <a:off x="-603950" y="3067375"/>
            <a:ext cx="2923800" cy="2923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7"/>
          <p:cNvSpPr/>
          <p:nvPr/>
        </p:nvSpPr>
        <p:spPr>
          <a:xfrm>
            <a:off x="6390050" y="321225"/>
            <a:ext cx="1670400" cy="353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7"/>
          <p:cNvSpPr/>
          <p:nvPr/>
        </p:nvSpPr>
        <p:spPr>
          <a:xfrm>
            <a:off x="8347800" y="255675"/>
            <a:ext cx="484500" cy="484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27"/>
          <p:cNvPicPr preferRelativeResize="0"/>
          <p:nvPr/>
        </p:nvPicPr>
        <p:blipFill rotWithShape="1">
          <a:blip r:embed="rId3">
            <a:alphaModFix/>
          </a:blip>
          <a:srcRect b="0" l="1240" r="-1239" t="26221"/>
          <a:stretch/>
        </p:blipFill>
        <p:spPr>
          <a:xfrm>
            <a:off x="5204925" y="1017725"/>
            <a:ext cx="2895751" cy="3794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Lexend"/>
                <a:ea typeface="Lexend"/>
                <a:cs typeface="Lexend"/>
                <a:sym typeface="Lexend"/>
              </a:rPr>
              <a:t>O Projeto</a:t>
            </a:r>
            <a:endParaRPr b="1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11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O nosso projeto consiste num descodificador de código Morse utilizando Arduino. O projeto combina a eletrónica do Arduino com a linguagem clássica de comunicação por código Morse.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-648925" y="3821650"/>
            <a:ext cx="1795200" cy="17952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3559100" y="3612706"/>
            <a:ext cx="759900" cy="16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8530600" y="-196750"/>
            <a:ext cx="759900" cy="7599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3218800" y="3564550"/>
            <a:ext cx="257100" cy="2571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4429700" y="3612706"/>
            <a:ext cx="759900" cy="16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5300300" y="3564550"/>
            <a:ext cx="257100" cy="2571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5668100" y="3564550"/>
            <a:ext cx="257100" cy="2571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 rot="7948044">
            <a:off x="7780969" y="4381899"/>
            <a:ext cx="1569825" cy="404716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7028900" y="4703625"/>
            <a:ext cx="494400" cy="494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Lexend"/>
                <a:ea typeface="Lexend"/>
                <a:cs typeface="Lexend"/>
                <a:sym typeface="Lexend"/>
              </a:rPr>
              <a:t>Objetivo do Projeto</a:t>
            </a:r>
            <a:endParaRPr b="1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O objetivo principal deste projeto é criar um dispositivo capaz de descodificar sinais de código Morse para alfabeto convencional e exibi-los num display LCD.</a:t>
            </a:r>
            <a:br>
              <a:rPr lang="pt-BR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</a:br>
            <a:br>
              <a:rPr lang="pt-BR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</a:br>
            <a:r>
              <a:rPr lang="pt-BR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Além disso, incorporamos um buzzer para criar uma experiência auditiva, tornando a descodificação mais envolvente.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8523050" y="4524125"/>
            <a:ext cx="759900" cy="7599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6920575" y="294850"/>
            <a:ext cx="696300" cy="314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8520275" y="273850"/>
            <a:ext cx="356700" cy="3567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-143850" y="4909700"/>
            <a:ext cx="908100" cy="147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863150" y="4888850"/>
            <a:ext cx="189000" cy="189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7720425" y="294850"/>
            <a:ext cx="696300" cy="314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1151050" y="4888850"/>
            <a:ext cx="189000" cy="189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Lexend"/>
                <a:ea typeface="Lexend"/>
                <a:cs typeface="Lexend"/>
                <a:sym typeface="Lexend"/>
              </a:rPr>
              <a:t>Lista de Materiais</a:t>
            </a:r>
            <a:endParaRPr b="1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pt-BR" sz="1657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1x Arduino UNO</a:t>
            </a:r>
            <a:endParaRPr sz="1657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pt-BR" sz="1657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1x LCD Cristal</a:t>
            </a:r>
            <a:endParaRPr sz="1657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pt-BR" sz="1657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1x Buzzer</a:t>
            </a:r>
            <a:endParaRPr sz="1657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pt-BR" sz="1657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3x Tactile Button (Botões táteis)</a:t>
            </a:r>
            <a:endParaRPr sz="1657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pt-BR" sz="1657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1x </a:t>
            </a:r>
            <a:r>
              <a:rPr lang="pt-BR" sz="1657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Resistência</a:t>
            </a:r>
            <a:r>
              <a:rPr lang="pt-BR" sz="1657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 220Ω</a:t>
            </a:r>
            <a:endParaRPr sz="1657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pt-BR" sz="1657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3x Resistências 10kΩ</a:t>
            </a:r>
            <a:endParaRPr sz="1657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pt-BR" sz="1657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1x Breadboard</a:t>
            </a:r>
            <a:endParaRPr sz="1657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pt-BR" sz="1657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Jumpers para conectar os componentes</a:t>
            </a:r>
            <a:endParaRPr sz="1657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8335700" y="-205750"/>
            <a:ext cx="1154100" cy="11589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6410475" y="4014800"/>
            <a:ext cx="1365600" cy="288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7440000" y="-490150"/>
            <a:ext cx="759900" cy="7599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6410475" y="4455725"/>
            <a:ext cx="353400" cy="3534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6884150" y="4487973"/>
            <a:ext cx="1365300" cy="2889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7896050" y="3982550"/>
            <a:ext cx="353400" cy="353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Lexend"/>
                <a:ea typeface="Lexend"/>
                <a:cs typeface="Lexend"/>
                <a:sym typeface="Lexend"/>
              </a:rPr>
              <a:t>Esquema</a:t>
            </a:r>
            <a:endParaRPr b="1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02" name="Google Shape;102;p17"/>
          <p:cNvSpPr/>
          <p:nvPr/>
        </p:nvSpPr>
        <p:spPr>
          <a:xfrm>
            <a:off x="6580750" y="152830"/>
            <a:ext cx="292200" cy="2922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6951058" y="166134"/>
            <a:ext cx="1255500" cy="265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8284652" y="139526"/>
            <a:ext cx="292200" cy="2922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900" y="953475"/>
            <a:ext cx="6826201" cy="386864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/>
          <p:nvPr/>
        </p:nvSpPr>
        <p:spPr>
          <a:xfrm>
            <a:off x="8654960" y="139526"/>
            <a:ext cx="292200" cy="2922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100500" y="4822125"/>
            <a:ext cx="211500" cy="211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"/>
          <p:cNvSpPr/>
          <p:nvPr/>
        </p:nvSpPr>
        <p:spPr>
          <a:xfrm>
            <a:off x="390951" y="4822128"/>
            <a:ext cx="211500" cy="211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8382751" y="4379175"/>
            <a:ext cx="719100" cy="7191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Lexend"/>
                <a:ea typeface="Lexend"/>
                <a:cs typeface="Lexend"/>
                <a:sym typeface="Lexend"/>
              </a:rPr>
              <a:t>Montagem em Tinkercad</a:t>
            </a:r>
            <a:endParaRPr b="1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15" name="Google Shape;115;p18"/>
          <p:cNvSpPr/>
          <p:nvPr/>
        </p:nvSpPr>
        <p:spPr>
          <a:xfrm>
            <a:off x="7024200" y="243875"/>
            <a:ext cx="353400" cy="353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7454398" y="274925"/>
            <a:ext cx="1377900" cy="291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/>
          <p:nvPr/>
        </p:nvSpPr>
        <p:spPr>
          <a:xfrm>
            <a:off x="6594000" y="243875"/>
            <a:ext cx="353400" cy="353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7649" y="1105600"/>
            <a:ext cx="4301198" cy="347566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 txBox="1"/>
          <p:nvPr/>
        </p:nvSpPr>
        <p:spPr>
          <a:xfrm>
            <a:off x="2391000" y="4669150"/>
            <a:ext cx="38145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Link: </a:t>
            </a:r>
            <a:r>
              <a:rPr lang="pt-BR" sz="1500" u="sng">
                <a:solidFill>
                  <a:schemeClr val="hlink"/>
                </a:solidFill>
                <a:latin typeface="Lexend"/>
                <a:ea typeface="Lexend"/>
                <a:cs typeface="Lexend"/>
                <a:sym typeface="Lexend"/>
                <a:hlinkClick r:id="rId4"/>
              </a:rPr>
              <a:t>www.tinkercad.com</a:t>
            </a:r>
            <a:endParaRPr sz="15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20" name="Google Shape;120;p18"/>
          <p:cNvSpPr/>
          <p:nvPr/>
        </p:nvSpPr>
        <p:spPr>
          <a:xfrm>
            <a:off x="193476" y="4749765"/>
            <a:ext cx="165900" cy="1659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 rot="5400000">
            <a:off x="-115748" y="4208855"/>
            <a:ext cx="784200" cy="16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175800" y="3632824"/>
            <a:ext cx="201300" cy="201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7913100" y="4683900"/>
            <a:ext cx="683400" cy="683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Lexend"/>
                <a:ea typeface="Lexend"/>
                <a:cs typeface="Lexend"/>
                <a:sym typeface="Lexend"/>
              </a:rPr>
              <a:t>Fotografias do projeto</a:t>
            </a:r>
            <a:endParaRPr b="1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29" name="Google Shape;129;p19"/>
          <p:cNvSpPr/>
          <p:nvPr/>
        </p:nvSpPr>
        <p:spPr>
          <a:xfrm>
            <a:off x="6527453" y="258225"/>
            <a:ext cx="477300" cy="479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9"/>
          <p:cNvSpPr/>
          <p:nvPr/>
        </p:nvSpPr>
        <p:spPr>
          <a:xfrm>
            <a:off x="7161900" y="321225"/>
            <a:ext cx="1670400" cy="353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169475" y="4855775"/>
            <a:ext cx="477900" cy="1332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780475" y="4855775"/>
            <a:ext cx="477900" cy="1332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1391475" y="4835825"/>
            <a:ext cx="173100" cy="1731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5935225" y="258225"/>
            <a:ext cx="477300" cy="479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19"/>
          <p:cNvPicPr preferRelativeResize="0"/>
          <p:nvPr/>
        </p:nvPicPr>
        <p:blipFill rotWithShape="1">
          <a:blip r:embed="rId3">
            <a:alphaModFix/>
          </a:blip>
          <a:srcRect b="0" l="18969" r="0" t="0"/>
          <a:stretch/>
        </p:blipFill>
        <p:spPr>
          <a:xfrm>
            <a:off x="202475" y="1446687"/>
            <a:ext cx="2755429" cy="268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7520" y="1446687"/>
            <a:ext cx="2062322" cy="268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9"/>
          <p:cNvPicPr preferRelativeResize="0"/>
          <p:nvPr/>
        </p:nvPicPr>
        <p:blipFill rotWithShape="1">
          <a:blip r:embed="rId5">
            <a:alphaModFix/>
          </a:blip>
          <a:srcRect b="17122" l="0" r="0" t="0"/>
          <a:stretch/>
        </p:blipFill>
        <p:spPr>
          <a:xfrm>
            <a:off x="7069849" y="1446687"/>
            <a:ext cx="1871663" cy="268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9"/>
          <p:cNvPicPr preferRelativeResize="0"/>
          <p:nvPr/>
        </p:nvPicPr>
        <p:blipFill rotWithShape="1">
          <a:blip r:embed="rId6">
            <a:alphaModFix/>
          </a:blip>
          <a:srcRect b="0" l="12466" r="12481" t="0"/>
          <a:stretch/>
        </p:blipFill>
        <p:spPr>
          <a:xfrm>
            <a:off x="2957917" y="1446687"/>
            <a:ext cx="2118103" cy="268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pt-BR">
                <a:latin typeface="Lexend"/>
                <a:ea typeface="Lexend"/>
                <a:cs typeface="Lexend"/>
                <a:sym typeface="Lexend"/>
              </a:rPr>
              <a:t>Desafios de Montagem e Desenvolvimento</a:t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311700" y="1017725"/>
            <a:ext cx="8520600" cy="38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Impressão Correta no LCD:</a:t>
            </a:r>
            <a:endParaRPr sz="15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exend"/>
              <a:buChar char="●"/>
            </a:pPr>
            <a:r>
              <a:rPr lang="pt-BR" sz="1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Desafio: Garantir que as mensagens descodificadas sejam impressas corretamente no LCD, respeitando os limites de caracteres por linha e o total de caracteres.</a:t>
            </a:r>
            <a:endParaRPr sz="15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exend"/>
              <a:buChar char="●"/>
            </a:pPr>
            <a:r>
              <a:rPr lang="pt-BR" sz="1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Solução: Ajustei a lógica de impressão no código, considerando a troca de linha no LCD quando necessário e implementando contadores.</a:t>
            </a:r>
            <a:br>
              <a:rPr lang="pt-BR" sz="1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</a:br>
            <a:endParaRPr sz="15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Implementação de Funções no Código:</a:t>
            </a:r>
            <a:endParaRPr sz="15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exend"/>
              <a:buChar char="●"/>
            </a:pPr>
            <a:r>
              <a:rPr lang="pt-BR" sz="1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Desafio: Definir a utilização do botão "blank" para criar um espaço.</a:t>
            </a:r>
            <a:endParaRPr sz="15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exend"/>
              <a:buChar char="●"/>
            </a:pPr>
            <a:r>
              <a:rPr lang="pt-BR" sz="1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Solução: Utilizei técnicas de debouncing para evitar leituras erráticas do botão e ajustar a lógica no código para garantir que a função de espaço seja acionada corretamente.</a:t>
            </a:r>
            <a:endParaRPr sz="2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5" name="Google Shape;145;p20"/>
          <p:cNvSpPr/>
          <p:nvPr/>
        </p:nvSpPr>
        <p:spPr>
          <a:xfrm>
            <a:off x="6445875" y="4775900"/>
            <a:ext cx="759900" cy="7599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7473600" y="4903650"/>
            <a:ext cx="1670400" cy="353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-182775" y="4497150"/>
            <a:ext cx="759900" cy="7599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0"/>
          <p:cNvSpPr/>
          <p:nvPr/>
        </p:nvSpPr>
        <p:spPr>
          <a:xfrm>
            <a:off x="7248800" y="285258"/>
            <a:ext cx="850500" cy="2370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0"/>
          <p:cNvSpPr/>
          <p:nvPr/>
        </p:nvSpPr>
        <p:spPr>
          <a:xfrm>
            <a:off x="8219401" y="249700"/>
            <a:ext cx="308100" cy="3081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0"/>
          <p:cNvSpPr/>
          <p:nvPr/>
        </p:nvSpPr>
        <p:spPr>
          <a:xfrm>
            <a:off x="8607501" y="249700"/>
            <a:ext cx="308100" cy="3081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Lexend"/>
                <a:ea typeface="Lexend"/>
                <a:cs typeface="Lexend"/>
                <a:sym typeface="Lexend"/>
              </a:rPr>
              <a:t>Desafios de Montagem e Desenvolvimento</a:t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56" name="Google Shape;156;p21"/>
          <p:cNvSpPr txBox="1"/>
          <p:nvPr>
            <p:ph idx="1" type="body"/>
          </p:nvPr>
        </p:nvSpPr>
        <p:spPr>
          <a:xfrm>
            <a:off x="311700" y="1017725"/>
            <a:ext cx="8520600" cy="38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Montagem do Circuito Dentro do Case de Madeira:</a:t>
            </a:r>
            <a:endParaRPr sz="15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exend"/>
              <a:buChar char="●"/>
            </a:pPr>
            <a:r>
              <a:rPr lang="pt-BR" sz="1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Desafio: Realizar a montagem do circuito num case de madeira, utilizando uma breadboard.</a:t>
            </a:r>
            <a:endParaRPr sz="15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exend"/>
              <a:buChar char="●"/>
            </a:pPr>
            <a:r>
              <a:rPr lang="pt-BR" sz="1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Solução: Planear cuidadosamente o layout dentro do case, garantindo espaço suficiente e organização. Fixar a breadboard de maneira segura e garantir conexões estáveis.</a:t>
            </a:r>
            <a:br>
              <a:rPr lang="pt-BR" sz="1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</a:br>
            <a:endParaRPr sz="15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Dificuldade na Ligação dos Botões Táteis:</a:t>
            </a:r>
            <a:endParaRPr sz="15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exend"/>
              <a:buChar char="●"/>
            </a:pPr>
            <a:r>
              <a:rPr lang="pt-BR" sz="1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Desafio: Garantir a leitura correta dos botões táteis pelo Arduino, evitando leituras erráticas e interferências.</a:t>
            </a:r>
            <a:endParaRPr sz="15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exend"/>
              <a:buChar char="●"/>
            </a:pPr>
            <a:r>
              <a:rPr lang="pt-BR" sz="1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Solução: Utilização de resistências (pull-up ou pull-down) para estabilizar as leituras dos botões. A inserção de resistências adequadas no circuito ajudará a garantir um sinal elétrico consistente e confiável.</a:t>
            </a:r>
            <a:endParaRPr sz="15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57" name="Google Shape;157;p21"/>
          <p:cNvSpPr/>
          <p:nvPr/>
        </p:nvSpPr>
        <p:spPr>
          <a:xfrm>
            <a:off x="8147743" y="125525"/>
            <a:ext cx="237000" cy="237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1"/>
          <p:cNvSpPr/>
          <p:nvPr/>
        </p:nvSpPr>
        <p:spPr>
          <a:xfrm>
            <a:off x="8464586" y="152871"/>
            <a:ext cx="599400" cy="182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1"/>
          <p:cNvSpPr/>
          <p:nvPr/>
        </p:nvSpPr>
        <p:spPr>
          <a:xfrm>
            <a:off x="8219696" y="4497150"/>
            <a:ext cx="1454400" cy="14544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1"/>
          <p:cNvSpPr/>
          <p:nvPr/>
        </p:nvSpPr>
        <p:spPr>
          <a:xfrm>
            <a:off x="7468355" y="152871"/>
            <a:ext cx="599400" cy="182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