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8" r:id="rId10"/>
    <p:sldId id="259" r:id="rId11"/>
    <p:sldId id="268" r:id="rId12"/>
    <p:sldId id="292" r:id="rId13"/>
    <p:sldId id="269" r:id="rId14"/>
    <p:sldId id="270" r:id="rId15"/>
    <p:sldId id="271" r:id="rId16"/>
    <p:sldId id="288" r:id="rId17"/>
    <p:sldId id="273" r:id="rId18"/>
    <p:sldId id="291" r:id="rId19"/>
    <p:sldId id="274" r:id="rId20"/>
    <p:sldId id="275" r:id="rId21"/>
    <p:sldId id="276" r:id="rId22"/>
    <p:sldId id="293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4" r:id="rId35"/>
    <p:sldId id="296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7" r:id="rId46"/>
    <p:sldId id="305" r:id="rId47"/>
    <p:sldId id="29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Jenkins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Auto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5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Credentials for Jenkins</a:t>
            </a:r>
            <a:endParaRPr lang="en-IN" dirty="0"/>
          </a:p>
        </p:txBody>
      </p:sp>
      <p:pic>
        <p:nvPicPr>
          <p:cNvPr id="4" name="Content Placeholder 3" descr="D:\jenkinshots\loginjenkins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3644396"/>
            <a:ext cx="4395787" cy="102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400" dirty="0" smtClean="0"/>
              <a:t>Username: </a:t>
            </a:r>
            <a:r>
              <a:rPr lang="en-IN" sz="2400" dirty="0" err="1" smtClean="0"/>
              <a:t>htcjai</a:t>
            </a:r>
            <a:endParaRPr lang="en-IN" sz="2400" dirty="0" smtClean="0"/>
          </a:p>
          <a:p>
            <a:r>
              <a:rPr lang="en-IN" sz="2400" dirty="0" smtClean="0"/>
              <a:t>Password: htc@123</a:t>
            </a:r>
          </a:p>
          <a:p>
            <a:r>
              <a:rPr lang="en-IN" sz="2400" dirty="0" smtClean="0"/>
              <a:t>We created this credentials using Jenkins Authorization setup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38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Plugins in 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Plugins are used in Jenkins for additional features like MS build plugin to build .NET project and Git plugin to check-in and checkout application code </a:t>
            </a:r>
          </a:p>
          <a:p>
            <a:r>
              <a:rPr lang="en-IN" dirty="0" smtClean="0"/>
              <a:t>Performencetest plugin to create </a:t>
            </a:r>
            <a:r>
              <a:rPr lang="en-IN" dirty="0" err="1" smtClean="0"/>
              <a:t>jmeter</a:t>
            </a:r>
            <a:r>
              <a:rPr lang="en-IN" dirty="0" smtClean="0"/>
              <a:t> reports and html report plugin to generate html plugin etc.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5993" y="3503892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51500" y="1447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Plugins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Click on manage Jenkins </a:t>
            </a:r>
          </a:p>
          <a:p>
            <a:r>
              <a:rPr lang="en-IN" dirty="0" smtClean="0"/>
              <a:t>Click on manage plugins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5993" y="3503892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51500" y="1447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361841"/>
              </p:ext>
            </p:extLst>
          </p:nvPr>
        </p:nvGraphicFramePr>
        <p:xfrm>
          <a:off x="5651500" y="1447800"/>
          <a:ext cx="56292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447800"/>
                        <a:ext cx="5629275" cy="3495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4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Plugin installation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685" y="1853248"/>
            <a:ext cx="4396339" cy="4195763"/>
          </a:xfrm>
        </p:spPr>
        <p:txBody>
          <a:bodyPr/>
          <a:lstStyle/>
          <a:p>
            <a:r>
              <a:rPr lang="en-IN" dirty="0" smtClean="0"/>
              <a:t>Select </a:t>
            </a:r>
            <a:r>
              <a:rPr lang="en-IN" dirty="0"/>
              <a:t>M</a:t>
            </a:r>
            <a:r>
              <a:rPr lang="en-IN" dirty="0" smtClean="0"/>
              <a:t>s-build plugin for example.</a:t>
            </a:r>
          </a:p>
          <a:p>
            <a:r>
              <a:rPr lang="en-IN" dirty="0"/>
              <a:t>Select install without restart button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893" y="4314312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218" y="229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057642"/>
              </p:ext>
            </p:extLst>
          </p:nvPr>
        </p:nvGraphicFramePr>
        <p:xfrm>
          <a:off x="704850" y="4066224"/>
          <a:ext cx="562927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066224"/>
                        <a:ext cx="5629275" cy="27241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7400" y="22582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142067"/>
              </p:ext>
            </p:extLst>
          </p:nvPr>
        </p:nvGraphicFramePr>
        <p:xfrm>
          <a:off x="6397290" y="3970974"/>
          <a:ext cx="56292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Picture" r:id="rId5" imgW="0" imgH="0" progId="StaticMetafile">
                  <p:embed/>
                </p:oleObj>
              </mc:Choice>
              <mc:Fallback>
                <p:oleObj name="Picture" r:id="rId5" imgW="0" imgH="0" progId="StaticMetafile">
                  <p:embed/>
                  <p:pic>
                    <p:nvPicPr>
                      <p:cNvPr id="0" name="rectole000000003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290" y="3970974"/>
                        <a:ext cx="5629275" cy="2819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Plugin installation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We have to provide installation paths for some of plugins which need’s to be  install software's &amp;&amp; plugin by clicking  Jenkins Home </a:t>
            </a:r>
            <a:r>
              <a:rPr lang="en-IN" dirty="0" smtClean="0">
                <a:sym typeface="Wingdings" panose="05000000000000000000" pitchFamily="2" charset="2"/>
              </a:rPr>
              <a:t> Manage Jenkins  Configure System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Ex: Git,MSBuild,Java.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193" y="3313392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00700" y="125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582527"/>
              </p:ext>
            </p:extLst>
          </p:nvPr>
        </p:nvGraphicFramePr>
        <p:xfrm>
          <a:off x="5600700" y="1257300"/>
          <a:ext cx="562927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257300"/>
                        <a:ext cx="5629275" cy="4514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2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 Jenkins URL and Fill some basic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 Jenkins </a:t>
            </a:r>
            <a:r>
              <a:rPr lang="en-IN" dirty="0"/>
              <a:t>U</a:t>
            </a:r>
            <a:r>
              <a:rPr lang="en-IN" dirty="0" smtClean="0"/>
              <a:t>RL </a:t>
            </a:r>
            <a:r>
              <a:rPr lang="en-IN" dirty="0"/>
              <a:t>Replace localhost with  </a:t>
            </a:r>
            <a:r>
              <a:rPr lang="en-IN" dirty="0" err="1"/>
              <a:t>ip</a:t>
            </a:r>
            <a:r>
              <a:rPr lang="en-IN" dirty="0"/>
              <a:t> </a:t>
            </a:r>
            <a:r>
              <a:rPr lang="en-IN" dirty="0" smtClean="0"/>
              <a:t>address. So </a:t>
            </a:r>
            <a:r>
              <a:rPr lang="en-IN" dirty="0"/>
              <a:t>that we can access in our </a:t>
            </a:r>
            <a:r>
              <a:rPr lang="en-IN" dirty="0" smtClean="0"/>
              <a:t>network. Fill </a:t>
            </a:r>
            <a:r>
              <a:rPr lang="en-IN" dirty="0"/>
              <a:t>some basic details like git username email. And then click save. Now try to access in browser with  this </a:t>
            </a:r>
            <a:r>
              <a:rPr lang="en-IN" dirty="0" err="1" smtClean="0"/>
              <a:t>url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4144" y="3199092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9651" y="1143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124423"/>
              </p:ext>
            </p:extLst>
          </p:nvPr>
        </p:nvGraphicFramePr>
        <p:xfrm>
          <a:off x="5493670" y="1536700"/>
          <a:ext cx="6029325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3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670" y="1536700"/>
                        <a:ext cx="6029325" cy="4019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5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Sample Home Page url: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http://</a:t>
            </a:r>
            <a:r>
              <a:rPr lang="en-IN" dirty="0" smtClean="0"/>
              <a:t>10.188.0.167:8080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85" y="1853248"/>
            <a:ext cx="8082915" cy="4195762"/>
          </a:xfrm>
        </p:spPr>
      </p:pic>
    </p:spTree>
    <p:extLst>
      <p:ext uri="{BB962C8B-B14F-4D97-AF65-F5344CB8AC3E}">
        <p14:creationId xmlns:p14="http://schemas.microsoft.com/office/powerpoint/2010/main" val="25417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 Sample Job </a:t>
            </a:r>
            <a:r>
              <a:rPr lang="en-IN" dirty="0"/>
              <a:t>for </a:t>
            </a:r>
            <a:r>
              <a:rPr lang="en-IN" dirty="0" smtClean="0"/>
              <a:t>Deployment in Master.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Select new </a:t>
            </a:r>
            <a:r>
              <a:rPr lang="en-IN" dirty="0" smtClean="0"/>
              <a:t>item in Jenkins Home page</a:t>
            </a:r>
            <a:endParaRPr lang="en-IN" dirty="0"/>
          </a:p>
          <a:p>
            <a:r>
              <a:rPr lang="en-IN" dirty="0"/>
              <a:t>Provide item name as ‘</a:t>
            </a:r>
            <a:r>
              <a:rPr lang="en-IN" dirty="0" err="1"/>
              <a:t>TestJenkin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Select Freestyle project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769" y="5319992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99651" y="172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62625" y="1536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17512"/>
              </p:ext>
            </p:extLst>
          </p:nvPr>
        </p:nvGraphicFramePr>
        <p:xfrm>
          <a:off x="6677025" y="2085975"/>
          <a:ext cx="562927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2085975"/>
                        <a:ext cx="5629275" cy="3571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8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Selecting Custom work space for job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We can select custom workspace. in this location only GitHub code or any other source code(SVN,CVS) will be saved.</a:t>
            </a:r>
          </a:p>
          <a:p>
            <a:r>
              <a:rPr lang="en-IN" dirty="0" smtClean="0"/>
              <a:t>In this folder path the  job will perform  actions 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5" y="1756094"/>
            <a:ext cx="4395788" cy="3885562"/>
          </a:xfrm>
        </p:spPr>
      </p:pic>
    </p:spTree>
    <p:extLst>
      <p:ext uri="{BB962C8B-B14F-4D97-AF65-F5344CB8AC3E}">
        <p14:creationId xmlns:p14="http://schemas.microsoft.com/office/powerpoint/2010/main" val="41141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Git Plugin in job to manage GitHub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now click on </a:t>
            </a:r>
            <a:r>
              <a:rPr lang="en-IN" dirty="0" smtClean="0"/>
              <a:t>Test Jenkin&gt;configure</a:t>
            </a:r>
            <a:endParaRPr lang="en-IN" dirty="0"/>
          </a:p>
          <a:p>
            <a:r>
              <a:rPr lang="en-IN" dirty="0" smtClean="0"/>
              <a:t>In source code management section select Git . And fill-up the details like Repository URL &amp;branch Name</a:t>
            </a:r>
          </a:p>
          <a:p>
            <a:r>
              <a:rPr lang="en-IN" dirty="0" smtClean="0"/>
              <a:t>Credentials option we can add git credentials or we can just select the credentials if already available.</a:t>
            </a:r>
          </a:p>
          <a:p>
            <a:r>
              <a:rPr lang="en-IN" dirty="0" smtClean="0"/>
              <a:t>Refspec and branches to be build</a:t>
            </a:r>
            <a:r>
              <a:rPr lang="en-IN" dirty="0"/>
              <a:t> option</a:t>
            </a:r>
            <a:r>
              <a:rPr lang="en-IN" dirty="0" smtClean="0"/>
              <a:t> is   </a:t>
            </a:r>
            <a:r>
              <a:rPr lang="en-IN" dirty="0"/>
              <a:t>for checkout specific </a:t>
            </a:r>
            <a:r>
              <a:rPr lang="en-IN" dirty="0" smtClean="0"/>
              <a:t>branch. In screenshot we can see master branch as example.</a:t>
            </a:r>
          </a:p>
          <a:p>
            <a:r>
              <a:rPr lang="en-IN" dirty="0" smtClean="0"/>
              <a:t>In additional behaviour add Advance clone behaviour option to set timeout. We need this option if source code is taking too long to pull the code into machine</a:t>
            </a:r>
          </a:p>
          <a:p>
            <a:r>
              <a:rPr lang="en-IN" dirty="0" smtClean="0"/>
              <a:t>Same as we can select other options also like CVS,SVN etc. </a:t>
            </a:r>
          </a:p>
          <a:p>
            <a:r>
              <a:rPr lang="en-IN" dirty="0" smtClean="0"/>
              <a:t>We can select NONE option if we are not using source code repositories like </a:t>
            </a:r>
            <a:r>
              <a:rPr lang="en-IN" dirty="0" err="1" smtClean="0"/>
              <a:t>Git,SVN,CVS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593" y="3453092"/>
            <a:ext cx="4396341" cy="4200245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71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863921"/>
              </p:ext>
            </p:extLst>
          </p:nvPr>
        </p:nvGraphicFramePr>
        <p:xfrm>
          <a:off x="6007100" y="1397000"/>
          <a:ext cx="56197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Picture" r:id="rId3" imgW="9380952" imgH="7257143" progId="StaticDib">
                  <p:embed/>
                </p:oleObj>
              </mc:Choice>
              <mc:Fallback>
                <p:oleObj name="Picture" r:id="rId3" imgW="9380952" imgH="7257143" progId="StaticDib">
                  <p:embed/>
                  <p:pic>
                    <p:nvPicPr>
                      <p:cNvPr id="0" name="rectole000000003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1397000"/>
                        <a:ext cx="5619750" cy="4343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7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Software's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Jenkins windows exe</a:t>
            </a:r>
          </a:p>
          <a:p>
            <a:r>
              <a:rPr lang="en-IN" sz="2400" dirty="0" smtClean="0"/>
              <a:t>Java 1.7 or 1.8</a:t>
            </a:r>
          </a:p>
          <a:p>
            <a:r>
              <a:rPr lang="en-IN" sz="2400" dirty="0" smtClean="0"/>
              <a:t>Git1.9.5 version or later versions</a:t>
            </a:r>
          </a:p>
          <a:p>
            <a:r>
              <a:rPr lang="en-IN" sz="2400" dirty="0" smtClean="0"/>
              <a:t>.NET </a:t>
            </a:r>
            <a:r>
              <a:rPr lang="en-IN" sz="2400" dirty="0"/>
              <a:t>Framework </a:t>
            </a:r>
            <a:r>
              <a:rPr lang="en-IN" sz="2400" dirty="0" smtClean="0"/>
              <a:t>3.5 for ASP.NET applications</a:t>
            </a:r>
          </a:p>
          <a:p>
            <a:r>
              <a:rPr lang="en-IN" sz="2400" dirty="0"/>
              <a:t>MS </a:t>
            </a:r>
            <a:r>
              <a:rPr lang="en-IN" sz="2400" dirty="0" smtClean="0"/>
              <a:t>BUILD </a:t>
            </a:r>
            <a:r>
              <a:rPr lang="en-IN" sz="2400" dirty="0"/>
              <a:t>for ASP.NET </a:t>
            </a:r>
            <a:r>
              <a:rPr lang="en-IN" sz="2400" dirty="0" smtClean="0"/>
              <a:t>applications</a:t>
            </a:r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MS build Plugin in job to build 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 build click add build step we can select any one option in that either 1.Build a visual studio project or solution using MS build. Or 2.Execute windows batch command</a:t>
            </a:r>
          </a:p>
          <a:p>
            <a:r>
              <a:rPr lang="en-IN" dirty="0"/>
              <a:t>S</a:t>
            </a:r>
            <a:r>
              <a:rPr lang="en-IN" dirty="0" smtClean="0"/>
              <a:t>pecify </a:t>
            </a:r>
            <a:r>
              <a:rPr lang="en-IN" dirty="0"/>
              <a:t>the paths of .sln files </a:t>
            </a:r>
            <a:r>
              <a:rPr lang="en-IN" dirty="0" smtClean="0"/>
              <a:t>here . This </a:t>
            </a:r>
            <a:r>
              <a:rPr lang="en-IN" dirty="0"/>
              <a:t>is </a:t>
            </a: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option of building </a:t>
            </a:r>
            <a:r>
              <a:rPr lang="en-IN" dirty="0"/>
              <a:t>process by using </a:t>
            </a:r>
            <a:r>
              <a:rPr lang="en-IN" dirty="0" smtClean="0"/>
              <a:t>MS build plugin</a:t>
            </a:r>
          </a:p>
          <a:p>
            <a:r>
              <a:rPr lang="en-IN" dirty="0"/>
              <a:t>B</a:t>
            </a:r>
            <a:r>
              <a:rPr lang="en-IN" dirty="0" smtClean="0"/>
              <a:t>ut </a:t>
            </a:r>
            <a:r>
              <a:rPr lang="en-IN" dirty="0"/>
              <a:t>we are not using this because </a:t>
            </a:r>
            <a:r>
              <a:rPr lang="en-IN" dirty="0" smtClean="0"/>
              <a:t>if any new </a:t>
            </a:r>
            <a:r>
              <a:rPr lang="en-IN" dirty="0"/>
              <a:t>.sln files </a:t>
            </a:r>
            <a:r>
              <a:rPr lang="en-IN" dirty="0" smtClean="0"/>
              <a:t> added  </a:t>
            </a:r>
            <a:r>
              <a:rPr lang="en-IN" dirty="0"/>
              <a:t>to </a:t>
            </a:r>
            <a:r>
              <a:rPr lang="en-IN" dirty="0" smtClean="0"/>
              <a:t>GitHub </a:t>
            </a:r>
            <a:r>
              <a:rPr lang="en-IN" dirty="0"/>
              <a:t>code at that time we have to specify the path manually </a:t>
            </a:r>
            <a:r>
              <a:rPr lang="en-IN" dirty="0" smtClean="0"/>
              <a:t>every time here. </a:t>
            </a:r>
            <a:r>
              <a:rPr lang="en-IN" dirty="0"/>
              <a:t>that's why we are going for windows batch command for building and deployment.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15693" y="8718549"/>
            <a:ext cx="4396341" cy="4200245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71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18200" y="1206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874009"/>
              </p:ext>
            </p:extLst>
          </p:nvPr>
        </p:nvGraphicFramePr>
        <p:xfrm>
          <a:off x="5918200" y="1206500"/>
          <a:ext cx="555307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Picture" r:id="rId3" imgW="7114286" imgH="3914286" progId="StaticDib">
                  <p:embed/>
                </p:oleObj>
              </mc:Choice>
              <mc:Fallback>
                <p:oleObj name="Picture" r:id="rId3" imgW="7114286" imgH="3914286" progId="StaticDib">
                  <p:embed/>
                  <p:pic>
                    <p:nvPicPr>
                      <p:cNvPr id="0" name="rectole00000000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1206500"/>
                        <a:ext cx="5553075" cy="3057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18200" y="4264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969146"/>
              </p:ext>
            </p:extLst>
          </p:nvPr>
        </p:nvGraphicFramePr>
        <p:xfrm>
          <a:off x="5918200" y="4264025"/>
          <a:ext cx="55530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Picture" r:id="rId5" imgW="8390476" imgH="3142857" progId="StaticDib">
                  <p:embed/>
                </p:oleObj>
              </mc:Choice>
              <mc:Fallback>
                <p:oleObj name="Picture" r:id="rId5" imgW="8390476" imgH="3142857" progId="StaticDib">
                  <p:embed/>
                  <p:pic>
                    <p:nvPicPr>
                      <p:cNvPr id="0" name="rectole000000003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264025"/>
                        <a:ext cx="5553075" cy="2085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1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 Execute windows batch command in job to compile 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2" y="2259647"/>
            <a:ext cx="4396339" cy="4195763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By using batch command we can compile the code and deploy to application root folder.</a:t>
            </a:r>
          </a:p>
          <a:p>
            <a:r>
              <a:rPr lang="en-IN" dirty="0" smtClean="0"/>
              <a:t>For ex Here in the batch command we are compiling the GitHub pulled code located in D:\Jenkins\Source\Deploy\Desktopmodules  folder.</a:t>
            </a:r>
          </a:p>
          <a:p>
            <a:r>
              <a:rPr lang="en-IN" dirty="0" smtClean="0"/>
              <a:t>In this Step we are compiling all .sln files located in Desktop modules folders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71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18200" y="1206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18200" y="4264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76900" y="2259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58" y="1960283"/>
            <a:ext cx="85534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 Execute windows batch command in job to Deploy 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2" y="2259647"/>
            <a:ext cx="4396339" cy="4195763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By using batch command we can  deploy the source code  to application root folder.</a:t>
            </a:r>
          </a:p>
          <a:p>
            <a:r>
              <a:rPr lang="en-IN" dirty="0" smtClean="0"/>
              <a:t>For ex Here in the batch command the compiled code which locates in Jenkins folder we are deploying to application root folder.</a:t>
            </a:r>
          </a:p>
          <a:p>
            <a:r>
              <a:rPr lang="en-IN" dirty="0" smtClean="0"/>
              <a:t>Click save and Build Now.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71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18200" y="1206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18200" y="4264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76900" y="2259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9251" y="1803400"/>
            <a:ext cx="7018135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And Deployment completed successfully in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you </a:t>
            </a:r>
            <a:r>
              <a:rPr lang="en-IN" dirty="0"/>
              <a:t>can see the results in console </a:t>
            </a:r>
            <a:r>
              <a:rPr lang="en-IN" dirty="0" smtClean="0"/>
              <a:t>output by clicking on latest build number and console output link.</a:t>
            </a:r>
          </a:p>
          <a:p>
            <a:r>
              <a:rPr lang="en-IN" dirty="0" smtClean="0"/>
              <a:t>if </a:t>
            </a:r>
            <a:r>
              <a:rPr lang="en-IN" dirty="0"/>
              <a:t>build numbers turn to blue colour </a:t>
            </a:r>
            <a:r>
              <a:rPr lang="en-IN" dirty="0" smtClean="0"/>
              <a:t>it’s </a:t>
            </a:r>
            <a:r>
              <a:rPr lang="en-IN" dirty="0"/>
              <a:t>success symbol if it is red colour build get fails.</a:t>
            </a:r>
          </a:p>
          <a:p>
            <a:r>
              <a:rPr lang="en-IN" dirty="0" smtClean="0"/>
              <a:t>We are done with sample deployment process in master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55205" y="3909340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00712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011495"/>
              </p:ext>
            </p:extLst>
          </p:nvPr>
        </p:nvGraphicFramePr>
        <p:xfrm>
          <a:off x="5700712" y="1853248"/>
          <a:ext cx="555307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Picture" r:id="rId3" imgW="5676190" imgH="4285714" progId="StaticDib">
                  <p:embed/>
                </p:oleObj>
              </mc:Choice>
              <mc:Fallback>
                <p:oleObj name="Picture" r:id="rId3" imgW="5676190" imgH="4285714" progId="StaticDib">
                  <p:embed/>
                  <p:pic>
                    <p:nvPicPr>
                      <p:cNvPr id="0" name="rectole000000003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2" y="1853248"/>
                        <a:ext cx="5553075" cy="4191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3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Child Slaves for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Since For an any application  there will be minimum 3 environments like Development, staging, production. we need to make these as slaves for master.</a:t>
            </a:r>
          </a:p>
          <a:p>
            <a:r>
              <a:rPr lang="en-IN" dirty="0" smtClean="0"/>
              <a:t>So that only with one installation of Jenkins service we can do Auto deployment in all three servers.</a:t>
            </a:r>
          </a:p>
          <a:p>
            <a:r>
              <a:rPr lang="en-IN" dirty="0"/>
              <a:t>In slaves also all above </a:t>
            </a:r>
            <a:r>
              <a:rPr lang="en-IN" dirty="0" smtClean="0"/>
              <a:t>software's </a:t>
            </a:r>
            <a:r>
              <a:rPr lang="en-IN" dirty="0"/>
              <a:t>should be installed except </a:t>
            </a:r>
            <a:r>
              <a:rPr lang="en-IN" dirty="0" smtClean="0"/>
              <a:t>Jenkins installation.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5659" y="1521740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00712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child Slaves for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2" y="2060575"/>
            <a:ext cx="4396339" cy="4195763"/>
          </a:xfrm>
        </p:spPr>
        <p:txBody>
          <a:bodyPr/>
          <a:lstStyle/>
          <a:p>
            <a:r>
              <a:rPr lang="en-IN" dirty="0" smtClean="0"/>
              <a:t>To set up slaves </a:t>
            </a:r>
          </a:p>
          <a:p>
            <a:r>
              <a:rPr lang="en-IN" dirty="0"/>
              <a:t>click </a:t>
            </a:r>
            <a:r>
              <a:rPr lang="en-IN" dirty="0" smtClean="0"/>
              <a:t>Manage Jenkins-</a:t>
            </a:r>
            <a:r>
              <a:rPr lang="en-IN" dirty="0"/>
              <a:t>&gt;Manage nodes-&gt;New </a:t>
            </a:r>
            <a:r>
              <a:rPr lang="en-IN" dirty="0" smtClean="0"/>
              <a:t>node.</a:t>
            </a:r>
          </a:p>
          <a:p>
            <a:r>
              <a:rPr lang="en-IN" dirty="0" smtClean="0"/>
              <a:t>Enter Node name like (</a:t>
            </a:r>
            <a:r>
              <a:rPr lang="en-IN" dirty="0" err="1" smtClean="0"/>
              <a:t>Production,development,staging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  <a:p>
            <a:r>
              <a:rPr lang="en-IN" dirty="0"/>
              <a:t>Select Dumb slave .Click ok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Now we are making production environment as a slave for master.</a:t>
            </a: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0059" y="3147340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00712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94400" y="1625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25600"/>
            <a:ext cx="7010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child Slaves for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020411"/>
            <a:ext cx="4396339" cy="41957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Fill the details </a:t>
            </a:r>
          </a:p>
          <a:p>
            <a:r>
              <a:rPr lang="en-IN" dirty="0" smtClean="0"/>
              <a:t>#of executors : 2 (No of users can build at a time)</a:t>
            </a:r>
          </a:p>
          <a:p>
            <a:r>
              <a:rPr lang="en-IN" dirty="0" smtClean="0"/>
              <a:t>Remote root directory: for ex D:\Jenkins(folder path to save code or execute jobs)</a:t>
            </a:r>
          </a:p>
          <a:p>
            <a:r>
              <a:rPr lang="en-IN" dirty="0" smtClean="0"/>
              <a:t>Labels :Production(This label will be used in job to specify that job should run in specific environment)</a:t>
            </a:r>
          </a:p>
          <a:p>
            <a:r>
              <a:rPr lang="en-IN" dirty="0" smtClean="0"/>
              <a:t>Launch method : Launch slave agents via java web start</a:t>
            </a:r>
          </a:p>
          <a:p>
            <a:r>
              <a:rPr lang="en-IN" dirty="0" smtClean="0"/>
              <a:t>Availability: keep this slave on line as much as possible</a:t>
            </a:r>
          </a:p>
          <a:p>
            <a:r>
              <a:rPr lang="en-IN" dirty="0"/>
              <a:t>Here root directory and labels and launch methods are mandatory</a:t>
            </a:r>
            <a:endParaRPr lang="en-IN" dirty="0" smtClean="0"/>
          </a:p>
          <a:p>
            <a:r>
              <a:rPr lang="en-IN" dirty="0" smtClean="0"/>
              <a:t>Click save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0059" y="3147340"/>
            <a:ext cx="4396341" cy="4200245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00712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94400" y="1625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450" y="1338262"/>
            <a:ext cx="73152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child Slaves for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27000" y="1877696"/>
            <a:ext cx="4396339" cy="4195763"/>
          </a:xfrm>
        </p:spPr>
        <p:txBody>
          <a:bodyPr/>
          <a:lstStyle/>
          <a:p>
            <a:r>
              <a:rPr lang="en-IN" dirty="0" smtClean="0"/>
              <a:t>Click on Production</a:t>
            </a:r>
          </a:p>
          <a:p>
            <a:r>
              <a:rPr lang="en-IN" dirty="0" smtClean="0"/>
              <a:t>Initially it will be in offline mode.</a:t>
            </a:r>
          </a:p>
          <a:p>
            <a:r>
              <a:rPr lang="en-IN" dirty="0" smtClean="0"/>
              <a:t>We can see X mark on production.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39" y="1446689"/>
            <a:ext cx="81534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child Slaves for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27000" y="1877696"/>
            <a:ext cx="4396339" cy="4195763"/>
          </a:xfrm>
        </p:spPr>
        <p:txBody>
          <a:bodyPr/>
          <a:lstStyle/>
          <a:p>
            <a:r>
              <a:rPr lang="en-IN" dirty="0" smtClean="0"/>
              <a:t>Now we </a:t>
            </a:r>
            <a:r>
              <a:rPr lang="en-IN" dirty="0" err="1" smtClean="0"/>
              <a:t>wiil</a:t>
            </a:r>
            <a:r>
              <a:rPr lang="en-IN" dirty="0" smtClean="0"/>
              <a:t> make this slave as online by entering same </a:t>
            </a:r>
            <a:r>
              <a:rPr lang="en-IN" dirty="0" err="1" smtClean="0"/>
              <a:t>url</a:t>
            </a:r>
            <a:r>
              <a:rPr lang="en-IN" dirty="0" smtClean="0"/>
              <a:t> in production server browser(chrome or any) and by clicking Launch button.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62" y="1228231"/>
            <a:ext cx="92106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child Slaves for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27000" y="1877696"/>
            <a:ext cx="4396339" cy="41957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will download one slave agent exe double click on it . Click run on that pop up.</a:t>
            </a:r>
          </a:p>
          <a:p>
            <a:r>
              <a:rPr lang="en-IN" dirty="0" smtClean="0"/>
              <a:t>Finally </a:t>
            </a:r>
            <a:r>
              <a:rPr lang="en-IN" dirty="0"/>
              <a:t>Now We </a:t>
            </a:r>
            <a:r>
              <a:rPr lang="en-IN" dirty="0" smtClean="0"/>
              <a:t>successfully </a:t>
            </a:r>
            <a:r>
              <a:rPr lang="en-IN" dirty="0"/>
              <a:t>connected to master from </a:t>
            </a:r>
            <a:r>
              <a:rPr lang="en-IN" dirty="0" smtClean="0"/>
              <a:t>production slave.</a:t>
            </a:r>
          </a:p>
          <a:p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</a:t>
            </a:r>
            <a:r>
              <a:rPr lang="en-IN" dirty="0" smtClean="0"/>
              <a:t>: During  deployment process we </a:t>
            </a:r>
            <a:r>
              <a:rPr lang="en-IN" dirty="0"/>
              <a:t>have to make sure always </a:t>
            </a:r>
            <a:r>
              <a:rPr lang="en-IN" dirty="0" smtClean="0"/>
              <a:t>Jenkins </a:t>
            </a:r>
            <a:r>
              <a:rPr lang="en-IN" dirty="0"/>
              <a:t>slave agent is </a:t>
            </a:r>
            <a:r>
              <a:rPr lang="en-IN" dirty="0" smtClean="0"/>
              <a:t>connected. If </a:t>
            </a:r>
            <a:r>
              <a:rPr lang="en-IN" dirty="0"/>
              <a:t>slaves shows offline in master  we have to launch from slave machine by using same </a:t>
            </a:r>
            <a:r>
              <a:rPr lang="en-IN" dirty="0" err="1"/>
              <a:t>url</a:t>
            </a:r>
            <a:r>
              <a:rPr lang="en-IN" dirty="0"/>
              <a:t> as we discussed above</a:t>
            </a:r>
            <a:r>
              <a:rPr lang="en-IN" dirty="0" smtClean="0"/>
              <a:t>. Or in downloads slave agent exe will be there just double click it.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2975" y="1002348"/>
            <a:ext cx="4395788" cy="2576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579189"/>
            <a:ext cx="4191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Installation process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Double click on setup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41140" y="1041680"/>
            <a:ext cx="4396341" cy="4200245"/>
          </a:xfrm>
        </p:spPr>
        <p:txBody>
          <a:bodyPr/>
          <a:lstStyle/>
          <a:p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Double click and next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Finish the setup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74800" y="199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044898"/>
              </p:ext>
            </p:extLst>
          </p:nvPr>
        </p:nvGraphicFramePr>
        <p:xfrm>
          <a:off x="181584" y="1993900"/>
          <a:ext cx="46386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84" y="1993900"/>
                        <a:ext cx="4638675" cy="3248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32400" y="19272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911272"/>
              </p:ext>
            </p:extLst>
          </p:nvPr>
        </p:nvGraphicFramePr>
        <p:xfrm>
          <a:off x="4941793" y="2344102"/>
          <a:ext cx="3971925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Picture" r:id="rId5" imgW="0" imgH="0" progId="StaticMetafile">
                  <p:embed/>
                </p:oleObj>
              </mc:Choice>
              <mc:Fallback>
                <p:oleObj name="Picture" r:id="rId5" imgW="0" imgH="0" progId="StaticMetafile">
                  <p:embed/>
                  <p:pic>
                    <p:nvPicPr>
                      <p:cNvPr id="0" name="rectole000000000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793" y="2344102"/>
                        <a:ext cx="3971925" cy="30384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269285" y="2979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</a:t>
            </a:r>
            <a:r>
              <a:rPr lang="en-IN" dirty="0"/>
              <a:t>a sample job in Production slave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steps for creating a new job in slave is same as master .And additionally we have to select one option which is must and </a:t>
            </a:r>
            <a:r>
              <a:rPr lang="en-IN" dirty="0" smtClean="0"/>
              <a:t>should </a:t>
            </a:r>
            <a:r>
              <a:rPr lang="en-IN" dirty="0"/>
              <a:t>be selected</a:t>
            </a:r>
            <a:r>
              <a:rPr lang="en-IN" dirty="0" smtClean="0"/>
              <a:t>.</a:t>
            </a:r>
          </a:p>
          <a:p>
            <a:r>
              <a:rPr lang="en-IN" dirty="0"/>
              <a:t>check restrict where this project can be run and mention the label name  which we gave while creating </a:t>
            </a:r>
            <a:r>
              <a:rPr lang="en-IN" dirty="0" smtClean="0"/>
              <a:t>node(production).</a:t>
            </a:r>
          </a:p>
          <a:p>
            <a:r>
              <a:rPr lang="en-IN" dirty="0" smtClean="0"/>
              <a:t>If we give any different label name it will start executing job in other server.</a:t>
            </a:r>
          </a:p>
          <a:p>
            <a:r>
              <a:rPr lang="en-IN" dirty="0"/>
              <a:t>Done same process for any slaves to connect the </a:t>
            </a:r>
            <a:r>
              <a:rPr lang="en-IN" dirty="0" smtClean="0"/>
              <a:t>master. Now </a:t>
            </a:r>
            <a:r>
              <a:rPr lang="en-IN" dirty="0"/>
              <a:t>we are done </a:t>
            </a:r>
            <a:r>
              <a:rPr lang="en-IN" dirty="0" smtClean="0"/>
              <a:t>up to </a:t>
            </a:r>
            <a:r>
              <a:rPr lang="en-IN" dirty="0"/>
              <a:t>building and deployment and connecting to master and slaves.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74" y="1508841"/>
            <a:ext cx="4949825" cy="4464548"/>
          </a:xfrm>
        </p:spPr>
      </p:pic>
    </p:spTree>
    <p:extLst>
      <p:ext uri="{BB962C8B-B14F-4D97-AF65-F5344CB8AC3E}">
        <p14:creationId xmlns:p14="http://schemas.microsoft.com/office/powerpoint/2010/main" val="24842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9900" y="1117600"/>
            <a:ext cx="11036300" cy="3659781"/>
          </a:xfrm>
        </p:spPr>
        <p:txBody>
          <a:bodyPr/>
          <a:lstStyle/>
          <a:p>
            <a:r>
              <a:rPr lang="en-IN" dirty="0"/>
              <a:t>Build and Deployment completed successfully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Both in master and slaves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3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AutoDBDeployment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We can implement windows exe through .NET code to execute procedures and we can trigger this using windows plugin in Jenkins.</a:t>
            </a:r>
          </a:p>
          <a:p>
            <a:r>
              <a:rPr lang="en-IN" dirty="0" smtClean="0"/>
              <a:t>We need to provide the exe paths as mentioned earlier.</a:t>
            </a:r>
          </a:p>
          <a:p>
            <a:r>
              <a:rPr lang="en-IN" dirty="0" smtClean="0"/>
              <a:t>We need to include this exe in job.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6575" y="388266"/>
            <a:ext cx="4395788" cy="3632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09" y="4158456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 </a:t>
            </a:r>
            <a:r>
              <a:rPr lang="en-IN" dirty="0" err="1"/>
              <a:t>J</a:t>
            </a:r>
            <a:r>
              <a:rPr lang="en-IN" dirty="0" err="1" smtClean="0"/>
              <a:t>Meter</a:t>
            </a:r>
            <a:r>
              <a:rPr lang="en-IN" dirty="0" smtClean="0"/>
              <a:t> with Jenkins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We need to prepare </a:t>
            </a:r>
            <a:r>
              <a:rPr lang="en-IN" dirty="0" err="1" smtClean="0"/>
              <a:t>jmeter</a:t>
            </a:r>
            <a:r>
              <a:rPr lang="en-IN" dirty="0" smtClean="0"/>
              <a:t> script and we need to trigger that </a:t>
            </a:r>
            <a:r>
              <a:rPr lang="en-IN" dirty="0" err="1" smtClean="0"/>
              <a:t>jmeter</a:t>
            </a:r>
            <a:r>
              <a:rPr lang="en-IN" dirty="0" smtClean="0"/>
              <a:t> script using windows batch command in Jenkins.</a:t>
            </a:r>
          </a:p>
          <a:p>
            <a:r>
              <a:rPr lang="en-IN" dirty="0" smtClean="0"/>
              <a:t>We need to install performance report plugin and include in job .</a:t>
            </a:r>
          </a:p>
          <a:p>
            <a:endParaRPr lang="en-IN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4883" y="1739900"/>
            <a:ext cx="8138550" cy="1739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3939381"/>
            <a:ext cx="7877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1037046" cy="3329581"/>
          </a:xfrm>
        </p:spPr>
        <p:txBody>
          <a:bodyPr/>
          <a:lstStyle/>
          <a:p>
            <a:r>
              <a:rPr lang="en-IN" dirty="0"/>
              <a:t>Jenkins </a:t>
            </a:r>
            <a:r>
              <a:rPr lang="en-IN" dirty="0" smtClean="0"/>
              <a:t>process </a:t>
            </a:r>
            <a:r>
              <a:rPr lang="en-IN" dirty="0"/>
              <a:t>for Every S2 and Production Release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applicable to </a:t>
            </a:r>
            <a:r>
              <a:rPr lang="en-IN" dirty="0" smtClean="0"/>
              <a:t>Cengage Team 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80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Cengage Jenkins Config setup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1304628"/>
            <a:ext cx="760201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htcjkasiviswanathan account for deployment in any server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Check with all Developers to make sure Updated code pushed to </a:t>
            </a:r>
            <a:r>
              <a:rPr lang="en-IN" dirty="0" smtClean="0"/>
              <a:t>GitHub.</a:t>
            </a:r>
          </a:p>
          <a:p>
            <a:r>
              <a:rPr lang="en-IN" dirty="0"/>
              <a:t>Files to be compare exclusively by </a:t>
            </a:r>
            <a:r>
              <a:rPr lang="en-IN" dirty="0" smtClean="0"/>
              <a:t>GitHub </a:t>
            </a:r>
            <a:r>
              <a:rPr lang="en-IN" dirty="0"/>
              <a:t>code and </a:t>
            </a:r>
            <a:r>
              <a:rPr lang="en-IN" dirty="0" smtClean="0"/>
              <a:t>application code.</a:t>
            </a:r>
            <a:endParaRPr lang="en-IN" dirty="0"/>
          </a:p>
          <a:p>
            <a:r>
              <a:rPr lang="en-IN" dirty="0"/>
              <a:t>web.config</a:t>
            </a:r>
          </a:p>
          <a:p>
            <a:r>
              <a:rPr lang="en-IN" dirty="0"/>
              <a:t>default.js</a:t>
            </a:r>
          </a:p>
          <a:p>
            <a:r>
              <a:rPr lang="en-IN" dirty="0"/>
              <a:t>default.aspx</a:t>
            </a:r>
          </a:p>
          <a:p>
            <a:r>
              <a:rPr lang="en-IN" dirty="0"/>
              <a:t>default.aspx.cs</a:t>
            </a:r>
          </a:p>
          <a:p>
            <a:r>
              <a:rPr lang="en-IN" dirty="0"/>
              <a:t>supportdefault.js</a:t>
            </a:r>
          </a:p>
          <a:p>
            <a:r>
              <a:rPr lang="en-IN" dirty="0"/>
              <a:t>supportdefaultau.js</a:t>
            </a:r>
          </a:p>
          <a:p>
            <a:r>
              <a:rPr lang="en-IN" dirty="0" smtClean="0"/>
              <a:t>supportdefaultnz.js</a:t>
            </a:r>
          </a:p>
          <a:p>
            <a:r>
              <a:rPr lang="en-IN" dirty="0" smtClean="0"/>
              <a:t>You can refer screenshot for   application related files  which are deploying through </a:t>
            </a:r>
            <a:r>
              <a:rPr lang="en-IN" dirty="0" err="1" smtClean="0"/>
              <a:t>jenkins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1840548"/>
            <a:ext cx="590439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689100"/>
            <a:ext cx="6769806" cy="3619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Windows service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need to check any  windows service code modified or added and make sure  it is pushed to GitHub . </a:t>
            </a:r>
          </a:p>
          <a:p>
            <a:r>
              <a:rPr lang="en-IN" dirty="0"/>
              <a:t>You can refer screenshot for   </a:t>
            </a:r>
            <a:r>
              <a:rPr lang="en-IN" dirty="0" smtClean="0"/>
              <a:t>windows service related </a:t>
            </a:r>
            <a:r>
              <a:rPr lang="en-IN" dirty="0"/>
              <a:t>files  which are </a:t>
            </a:r>
            <a:r>
              <a:rPr lang="en-IN" dirty="0" smtClean="0"/>
              <a:t>compiling and deploying </a:t>
            </a:r>
            <a:r>
              <a:rPr lang="en-IN" dirty="0"/>
              <a:t>through </a:t>
            </a:r>
            <a:r>
              <a:rPr lang="en-IN" dirty="0" smtClean="0"/>
              <a:t>Jenkins.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9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DBDeployment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184400"/>
            <a:ext cx="4396339" cy="4071938"/>
          </a:xfrm>
        </p:spPr>
        <p:txBody>
          <a:bodyPr>
            <a:normAutofit/>
          </a:bodyPr>
          <a:lstStyle/>
          <a:p>
            <a:r>
              <a:rPr lang="en-IN" dirty="0" smtClean="0"/>
              <a:t>We need to Make </a:t>
            </a:r>
            <a:r>
              <a:rPr lang="en-IN" dirty="0"/>
              <a:t>sure all modified/created procedures pushed to </a:t>
            </a:r>
            <a:r>
              <a:rPr lang="en-IN" dirty="0" smtClean="0"/>
              <a:t>GitHub </a:t>
            </a:r>
            <a:r>
              <a:rPr lang="en-IN" dirty="0"/>
              <a:t>to following folder and save it in </a:t>
            </a:r>
            <a:r>
              <a:rPr lang="en-IN" dirty="0" smtClean="0"/>
              <a:t>following format</a:t>
            </a:r>
          </a:p>
          <a:p>
            <a:r>
              <a:rPr lang="en-IN" dirty="0" smtClean="0"/>
              <a:t> Fold path for ex :D\4.5.0Release\Source\Procedures.</a:t>
            </a:r>
          </a:p>
          <a:p>
            <a:r>
              <a:rPr lang="en-IN" dirty="0" smtClean="0"/>
              <a:t>Format : </a:t>
            </a:r>
            <a:r>
              <a:rPr lang="en-IN" dirty="0" err="1" smtClean="0"/>
              <a:t>Procedurename.sql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8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S2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Login through RDP in S2 server(10.188.7.235).</a:t>
            </a:r>
          </a:p>
          <a:p>
            <a:r>
              <a:rPr lang="en-IN" dirty="0"/>
              <a:t>Enter </a:t>
            </a:r>
            <a:r>
              <a:rPr lang="en-IN" dirty="0" smtClean="0"/>
              <a:t>Jenkins homepage  </a:t>
            </a:r>
            <a:r>
              <a:rPr lang="en-IN" dirty="0"/>
              <a:t>URL </a:t>
            </a:r>
            <a:r>
              <a:rPr lang="en-IN" b="1" dirty="0" smtClean="0"/>
              <a:t>10.188.0.167:8080</a:t>
            </a:r>
          </a:p>
          <a:p>
            <a:r>
              <a:rPr lang="en-IN" dirty="0"/>
              <a:t>Click on the </a:t>
            </a:r>
            <a:r>
              <a:rPr lang="en-IN" dirty="0" smtClean="0"/>
              <a:t>job S2AutoDeployment</a:t>
            </a:r>
          </a:p>
          <a:p>
            <a:r>
              <a:rPr lang="en-IN" dirty="0" smtClean="0"/>
              <a:t>Check whether slave is online or offline.</a:t>
            </a:r>
          </a:p>
          <a:p>
            <a:r>
              <a:rPr lang="en-IN" dirty="0" smtClean="0"/>
              <a:t>If it is in offline make it online by following the steps as mentioned in document.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Production</a:t>
            </a:r>
            <a:endParaRPr lang="en-IN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Login through RDP in </a:t>
            </a:r>
            <a:r>
              <a:rPr lang="en-IN" dirty="0" smtClean="0"/>
              <a:t>production server(10.188.7.237)</a:t>
            </a:r>
          </a:p>
          <a:p>
            <a:r>
              <a:rPr lang="en-IN" dirty="0"/>
              <a:t>Enter Jenkins URL </a:t>
            </a:r>
            <a:r>
              <a:rPr lang="en-IN" b="1" dirty="0"/>
              <a:t>10.188.0.167:8080</a:t>
            </a:r>
            <a:endParaRPr lang="en-IN" dirty="0" smtClean="0"/>
          </a:p>
          <a:p>
            <a:r>
              <a:rPr lang="en-IN" dirty="0"/>
              <a:t>Click on the </a:t>
            </a:r>
            <a:r>
              <a:rPr lang="en-IN" dirty="0" smtClean="0"/>
              <a:t>job </a:t>
            </a:r>
            <a:r>
              <a:rPr lang="en-IN" dirty="0" err="1" smtClean="0"/>
              <a:t>ProductionAutoDeployment</a:t>
            </a:r>
            <a:endParaRPr lang="en-IN" dirty="0" smtClean="0"/>
          </a:p>
          <a:p>
            <a:r>
              <a:rPr lang="en-IN" dirty="0"/>
              <a:t>Check whether slave is online or offline.</a:t>
            </a:r>
          </a:p>
          <a:p>
            <a:r>
              <a:rPr lang="en-IN" dirty="0" smtClean="0"/>
              <a:t>Same as S2.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6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Installed successfully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5993" y="4621492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8089562"/>
              </p:ext>
            </p:extLst>
          </p:nvPr>
        </p:nvGraphicFramePr>
        <p:xfrm>
          <a:off x="163513" y="1215537"/>
          <a:ext cx="4395787" cy="340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1215537"/>
                        <a:ext cx="4395787" cy="340595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51500" y="256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557485"/>
              </p:ext>
            </p:extLst>
          </p:nvPr>
        </p:nvGraphicFramePr>
        <p:xfrm>
          <a:off x="4904157" y="1152983"/>
          <a:ext cx="562927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name="Picture" r:id="rId5" imgW="0" imgH="0" progId="StaticMetafile">
                  <p:embed/>
                </p:oleObj>
              </mc:Choice>
              <mc:Fallback>
                <p:oleObj name="Picture" r:id="rId5" imgW="0" imgH="0" progId="StaticMetafile">
                  <p:embed/>
                  <p:pic>
                    <p:nvPicPr>
                      <p:cNvPr id="0" name="rectole000000000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157" y="1152983"/>
                        <a:ext cx="5629275" cy="27146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04157" y="32656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049107"/>
              </p:ext>
            </p:extLst>
          </p:nvPr>
        </p:nvGraphicFramePr>
        <p:xfrm>
          <a:off x="4904157" y="3265665"/>
          <a:ext cx="5629275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Picture" r:id="rId7" imgW="0" imgH="0" progId="StaticMetafile">
                  <p:embed/>
                </p:oleObj>
              </mc:Choice>
              <mc:Fallback>
                <p:oleObj name="Picture" r:id="rId7" imgW="0" imgH="0" progId="StaticMetafile">
                  <p:embed/>
                  <p:pic>
                    <p:nvPicPr>
                      <p:cNvPr id="0" name="rectole000000000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157" y="3265665"/>
                        <a:ext cx="5629275" cy="3133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2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S2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Click configure and  Make </a:t>
            </a:r>
            <a:r>
              <a:rPr lang="en-IN" dirty="0"/>
              <a:t>sure that the labels are  referring in </a:t>
            </a:r>
            <a:r>
              <a:rPr lang="en-IN" dirty="0" smtClean="0"/>
              <a:t>S2AutoDeployment job : S2</a:t>
            </a:r>
          </a:p>
          <a:p>
            <a:r>
              <a:rPr lang="en-IN" dirty="0" smtClean="0"/>
              <a:t>If the label pointed to production in S2 job it will start executing in Production server. We need to check this for every s2 deployment</a:t>
            </a:r>
          </a:p>
          <a:p>
            <a:r>
              <a:rPr lang="en-IN" dirty="0"/>
              <a:t>Check whether correct </a:t>
            </a:r>
            <a:r>
              <a:rPr lang="en-IN" dirty="0" smtClean="0"/>
              <a:t>GitHub </a:t>
            </a:r>
            <a:r>
              <a:rPr lang="en-IN" dirty="0"/>
              <a:t>branch mapped to job.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Production</a:t>
            </a:r>
            <a:endParaRPr lang="en-IN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Click configure </a:t>
            </a:r>
            <a:r>
              <a:rPr lang="en-IN" dirty="0" smtClean="0"/>
              <a:t>Make </a:t>
            </a:r>
            <a:r>
              <a:rPr lang="en-IN" dirty="0"/>
              <a:t>sure that the labels are  referring in </a:t>
            </a:r>
            <a:r>
              <a:rPr lang="en-IN" dirty="0" err="1" smtClean="0"/>
              <a:t>productionAutoDeployment</a:t>
            </a:r>
            <a:r>
              <a:rPr lang="en-IN" dirty="0"/>
              <a:t> </a:t>
            </a:r>
            <a:r>
              <a:rPr lang="en-IN" dirty="0" smtClean="0"/>
              <a:t>job : </a:t>
            </a:r>
            <a:r>
              <a:rPr lang="en-IN" dirty="0" err="1" smtClean="0"/>
              <a:t>Productio</a:t>
            </a:r>
            <a:endParaRPr lang="en-IN" dirty="0" smtClean="0"/>
          </a:p>
          <a:p>
            <a:r>
              <a:rPr lang="en-IN" dirty="0"/>
              <a:t>If the label pointed to </a:t>
            </a:r>
            <a:r>
              <a:rPr lang="en-IN" dirty="0" smtClean="0"/>
              <a:t>S2 in Production job </a:t>
            </a:r>
            <a:r>
              <a:rPr lang="en-IN" dirty="0"/>
              <a:t>it will start executing in </a:t>
            </a:r>
            <a:r>
              <a:rPr lang="en-IN" dirty="0" smtClean="0"/>
              <a:t>S2 server</a:t>
            </a:r>
            <a:r>
              <a:rPr lang="en-IN" dirty="0"/>
              <a:t>. We need to check this for every </a:t>
            </a:r>
            <a:r>
              <a:rPr lang="en-IN" dirty="0" smtClean="0"/>
              <a:t>Production deployment</a:t>
            </a:r>
          </a:p>
          <a:p>
            <a:r>
              <a:rPr lang="en-IN" dirty="0"/>
              <a:t>Check whether correct </a:t>
            </a:r>
            <a:r>
              <a:rPr lang="en-IN" dirty="0" smtClean="0"/>
              <a:t>GitHub </a:t>
            </a:r>
            <a:r>
              <a:rPr lang="en-IN" dirty="0"/>
              <a:t>branch mapped to job.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1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windows batch command.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Check each and every command mentioned in Jenkins custom script</a:t>
            </a:r>
            <a:r>
              <a:rPr lang="en-IN" dirty="0"/>
              <a:t> for application as well as windows service so that no files will move from wrong location to target folder 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any file or folder missed we need to include in  the Jenkins script command.</a:t>
            </a:r>
          </a:p>
          <a:p>
            <a:r>
              <a:rPr lang="en-IN" dirty="0" smtClean="0"/>
              <a:t>In this  screen shot we mentioned only application related files.</a:t>
            </a:r>
          </a:p>
          <a:p>
            <a:r>
              <a:rPr lang="en-IN" dirty="0" smtClean="0"/>
              <a:t>We are maintaining 2 windows batch command in job to deploy application code as well as windows service code.</a:t>
            </a:r>
            <a:endParaRPr lang="en-IN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4" y="1714500"/>
            <a:ext cx="5961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4311" y="139905"/>
            <a:ext cx="9404723" cy="1400530"/>
          </a:xfrm>
        </p:spPr>
        <p:txBody>
          <a:bodyPr/>
          <a:lstStyle/>
          <a:p>
            <a:r>
              <a:rPr lang="en-IN" dirty="0" smtClean="0"/>
              <a:t>windows service batch </a:t>
            </a:r>
            <a:r>
              <a:rPr lang="en-IN" dirty="0"/>
              <a:t>command.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0" y="1955519"/>
            <a:ext cx="4396339" cy="4195763"/>
          </a:xfrm>
        </p:spPr>
        <p:txBody>
          <a:bodyPr>
            <a:normAutofit/>
          </a:bodyPr>
          <a:lstStyle/>
          <a:p>
            <a:r>
              <a:rPr lang="en-IN" dirty="0" smtClean="0"/>
              <a:t>For windows service deployment  we have to refer this screenshot to add/modify script command.</a:t>
            </a:r>
          </a:p>
          <a:p>
            <a:r>
              <a:rPr lang="en-IN" dirty="0" smtClean="0"/>
              <a:t>We need to check whether source and target folders mapped correctly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39" y="739775"/>
            <a:ext cx="84296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AutoDbDeployment</a:t>
            </a:r>
            <a:r>
              <a:rPr lang="en-IN" dirty="0" smtClean="0"/>
              <a:t> windows exe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For S2 Deployment  check </a:t>
            </a:r>
            <a:r>
              <a:rPr lang="en-IN" dirty="0" err="1" smtClean="0"/>
              <a:t>Cengage_upgrade</a:t>
            </a:r>
            <a:r>
              <a:rPr lang="en-IN" dirty="0" smtClean="0"/>
              <a:t> exe mapped or not.</a:t>
            </a:r>
          </a:p>
          <a:p>
            <a:r>
              <a:rPr lang="en-IN" dirty="0" smtClean="0"/>
              <a:t>For production Deployment check </a:t>
            </a:r>
            <a:r>
              <a:rPr lang="en-IN" dirty="0" err="1" smtClean="0"/>
              <a:t>ECOMMProductionDb</a:t>
            </a:r>
            <a:r>
              <a:rPr lang="en-IN" dirty="0" smtClean="0"/>
              <a:t> exe mapped or not.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5046" y="1853248"/>
            <a:ext cx="6041654" cy="1604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3664738"/>
            <a:ext cx="6581775" cy="15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SSIS Auto Deployment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S2	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Check latest packages pushed to GitHub or not.</a:t>
            </a:r>
          </a:p>
          <a:p>
            <a:r>
              <a:rPr lang="en-IN" dirty="0" smtClean="0"/>
              <a:t>Location in GitHub for S2Packages is:</a:t>
            </a:r>
          </a:p>
          <a:p>
            <a:r>
              <a:rPr lang="en-IN" dirty="0" smtClean="0"/>
              <a:t>D</a:t>
            </a:r>
            <a:r>
              <a:rPr lang="en-IN" dirty="0"/>
              <a:t>:\jenkins\Source\SSIS\LatestSSISPackages\S2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Production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dirty="0"/>
              <a:t>Check latest packages pushed to GitHub or not.</a:t>
            </a:r>
          </a:p>
          <a:p>
            <a:r>
              <a:rPr lang="en-IN" dirty="0"/>
              <a:t>Location in GitHub for </a:t>
            </a:r>
            <a:r>
              <a:rPr lang="en-IN" dirty="0" smtClean="0"/>
              <a:t>Production Packages </a:t>
            </a:r>
            <a:r>
              <a:rPr lang="en-IN" dirty="0"/>
              <a:t>is:</a:t>
            </a:r>
          </a:p>
          <a:p>
            <a:r>
              <a:rPr lang="en-IN" dirty="0"/>
              <a:t>D:\</a:t>
            </a:r>
            <a:r>
              <a:rPr lang="en-IN" dirty="0" smtClean="0"/>
              <a:t>jenkins\Source\SSIS\LatestSSISPackages\Production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SSIS Auto Deployment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S2	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Login through RDP in </a:t>
            </a:r>
            <a:r>
              <a:rPr lang="en-IN" dirty="0" smtClean="0"/>
              <a:t>S2DBserver(10.188.0.212).</a:t>
            </a:r>
            <a:endParaRPr lang="en-IN" dirty="0"/>
          </a:p>
          <a:p>
            <a:r>
              <a:rPr lang="en-IN" dirty="0"/>
              <a:t>Enter Jenkins homepage  URL </a:t>
            </a:r>
            <a:r>
              <a:rPr lang="en-IN" b="1" dirty="0"/>
              <a:t>10.188.0.167:8080</a:t>
            </a:r>
          </a:p>
          <a:p>
            <a:r>
              <a:rPr lang="en-IN" dirty="0"/>
              <a:t>Click on the job </a:t>
            </a:r>
            <a:r>
              <a:rPr lang="en-IN" dirty="0" smtClean="0"/>
              <a:t>S2AutoSSISDeployment Check </a:t>
            </a:r>
            <a:r>
              <a:rPr lang="en-IN" dirty="0"/>
              <a:t>whether slave is online or offline.</a:t>
            </a:r>
          </a:p>
          <a:p>
            <a:r>
              <a:rPr lang="en-IN" dirty="0"/>
              <a:t>If it is in offline make it online by following the steps as mentioned in document.</a:t>
            </a:r>
          </a:p>
          <a:p>
            <a:r>
              <a:rPr lang="en-IN" dirty="0" smtClean="0"/>
              <a:t>Check label is pointing to 212 or not.</a:t>
            </a:r>
          </a:p>
          <a:p>
            <a:r>
              <a:rPr lang="en-IN" dirty="0" smtClean="0"/>
              <a:t>In this job we are having one windows batch command to </a:t>
            </a:r>
            <a:r>
              <a:rPr lang="en-IN" dirty="0"/>
              <a:t>deploy </a:t>
            </a:r>
            <a:r>
              <a:rPr lang="en-IN" dirty="0" smtClean="0"/>
              <a:t>packages to C</a:t>
            </a:r>
            <a:r>
              <a:rPr lang="en-IN" dirty="0"/>
              <a:t>:\Program Files (x86)\Microsoft SQL </a:t>
            </a:r>
            <a:r>
              <a:rPr lang="en-IN" dirty="0" smtClean="0"/>
              <a:t>Server\100\DTS\Packages folder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Production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Login through RDP in </a:t>
            </a:r>
            <a:r>
              <a:rPr lang="en-IN" dirty="0" smtClean="0"/>
              <a:t>S2DBserver(10.188.0.205).</a:t>
            </a:r>
            <a:endParaRPr lang="en-IN" dirty="0"/>
          </a:p>
          <a:p>
            <a:r>
              <a:rPr lang="en-IN" dirty="0"/>
              <a:t>Enter Jenkins homepage  URL </a:t>
            </a:r>
            <a:r>
              <a:rPr lang="en-IN" b="1" dirty="0"/>
              <a:t>10.188.0.167:8080</a:t>
            </a:r>
          </a:p>
          <a:p>
            <a:r>
              <a:rPr lang="en-IN" dirty="0"/>
              <a:t>Click on the job </a:t>
            </a:r>
            <a:r>
              <a:rPr lang="en-IN" dirty="0" err="1" smtClean="0"/>
              <a:t>ProductionAutoSSISDeployment</a:t>
            </a:r>
            <a:r>
              <a:rPr lang="en-IN" dirty="0" smtClean="0"/>
              <a:t> </a:t>
            </a:r>
            <a:r>
              <a:rPr lang="en-IN" dirty="0"/>
              <a:t>Check whether slave is online or offline.</a:t>
            </a:r>
          </a:p>
          <a:p>
            <a:r>
              <a:rPr lang="en-IN" dirty="0"/>
              <a:t>If it is in offline make it online by following the steps as mentioned in document.</a:t>
            </a:r>
          </a:p>
          <a:p>
            <a:r>
              <a:rPr lang="en-IN" dirty="0"/>
              <a:t>Check label is pointing to </a:t>
            </a:r>
            <a:r>
              <a:rPr lang="en-IN" dirty="0" smtClean="0"/>
              <a:t>205 or not</a:t>
            </a:r>
          </a:p>
          <a:p>
            <a:r>
              <a:rPr lang="en-IN" dirty="0"/>
              <a:t>In this job we are having one windows batch command to deploy packages to C:\Program Files (x86)\Microsoft SQL Server\100\DTS\Packages folder</a:t>
            </a:r>
          </a:p>
          <a:p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9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Cautions</a:t>
            </a:r>
            <a:r>
              <a:rPr lang="en-IN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Make sure all code and procedures pushed to GitHub.</a:t>
            </a:r>
          </a:p>
          <a:p>
            <a:r>
              <a:rPr lang="en-IN" dirty="0" smtClean="0"/>
              <a:t>Check </a:t>
            </a:r>
            <a:r>
              <a:rPr lang="en-IN" dirty="0"/>
              <a:t>Correct labels </a:t>
            </a:r>
            <a:r>
              <a:rPr lang="en-IN" dirty="0" smtClean="0"/>
              <a:t>and GitHub branch mapped </a:t>
            </a:r>
            <a:r>
              <a:rPr lang="en-IN" dirty="0"/>
              <a:t>to jobs.</a:t>
            </a:r>
          </a:p>
          <a:p>
            <a:r>
              <a:rPr lang="en-IN" dirty="0"/>
              <a:t>Check correct windows exe mapped to </a:t>
            </a:r>
            <a:r>
              <a:rPr lang="en-IN" dirty="0" smtClean="0"/>
              <a:t>jobs for Db deployment.</a:t>
            </a:r>
            <a:endParaRPr lang="en-IN" dirty="0"/>
          </a:p>
          <a:p>
            <a:r>
              <a:rPr lang="en-IN" dirty="0"/>
              <a:t>Login into ALL servers (10.188.7.237,10.188.7.235,10.188.7.250,10.188.7.239,10.188.0.167) to make sure Deployment target folder or files doesn't open in any </a:t>
            </a:r>
            <a:r>
              <a:rPr lang="en-IN" dirty="0" smtClean="0"/>
              <a:t>server. So </a:t>
            </a:r>
            <a:r>
              <a:rPr lang="en-IN" dirty="0"/>
              <a:t>that deployment goes </a:t>
            </a:r>
            <a:r>
              <a:rPr lang="en-IN" dirty="0" smtClean="0"/>
              <a:t>smoothly.</a:t>
            </a:r>
          </a:p>
          <a:p>
            <a:r>
              <a:rPr lang="en-IN" dirty="0"/>
              <a:t>Stop Windows services : </a:t>
            </a:r>
            <a:r>
              <a:rPr lang="en-IN" dirty="0" smtClean="0"/>
              <a:t>CengageIntegratedServices and start once deployment completed.</a:t>
            </a:r>
          </a:p>
          <a:p>
            <a:r>
              <a:rPr lang="en-IN" dirty="0"/>
              <a:t>Redirect cengage.com.au and cengage.co.nz </a:t>
            </a:r>
            <a:r>
              <a:rPr lang="en-IN" dirty="0" err="1"/>
              <a:t>url</a:t>
            </a:r>
            <a:r>
              <a:rPr lang="en-IN" dirty="0"/>
              <a:t> to  </a:t>
            </a:r>
            <a:r>
              <a:rPr lang="en-IN" b="1" dirty="0"/>
              <a:t>http://maint.cengagelearning.com.au/down.php</a:t>
            </a:r>
            <a:r>
              <a:rPr lang="en-IN" dirty="0"/>
              <a:t> </a:t>
            </a:r>
            <a:r>
              <a:rPr lang="en-IN" dirty="0" smtClean="0"/>
              <a:t> for production deployment</a:t>
            </a:r>
            <a:endParaRPr lang="en-IN" dirty="0"/>
          </a:p>
          <a:p>
            <a:r>
              <a:rPr lang="en-IN" b="1" dirty="0"/>
              <a:t>Check each and every command mentioned in Jenkins custom script</a:t>
            </a:r>
            <a:r>
              <a:rPr lang="en-IN" dirty="0"/>
              <a:t> for application as well as windows service so that no files will move from wrong location to target folder .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Once all these steps done click build now button and watch console output.</a:t>
            </a:r>
          </a:p>
          <a:p>
            <a:r>
              <a:rPr lang="en-IN" dirty="0"/>
              <a:t>Do cntrl+F-&gt;Access Is Denied and  cntrl+F-&gt;Being used By and cntrl+F -&gt;file creation error in console </a:t>
            </a:r>
            <a:r>
              <a:rPr lang="en-IN" dirty="0" smtClean="0"/>
              <a:t>output </a:t>
            </a:r>
            <a:r>
              <a:rPr lang="en-IN" dirty="0"/>
              <a:t>of a </a:t>
            </a:r>
            <a:r>
              <a:rPr lang="en-IN" dirty="0" smtClean="0"/>
              <a:t>job. If </a:t>
            </a:r>
            <a:r>
              <a:rPr lang="en-IN" dirty="0"/>
              <a:t>we found any words mentioned above it means that deployment fails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Revert back the redirect </a:t>
            </a:r>
            <a:r>
              <a:rPr lang="en-IN" dirty="0" err="1"/>
              <a:t>url</a:t>
            </a:r>
            <a:r>
              <a:rPr lang="en-IN" dirty="0"/>
              <a:t> to cengage.com.au and </a:t>
            </a:r>
            <a:r>
              <a:rPr lang="en-IN" dirty="0" smtClean="0"/>
              <a:t>cengage.co.nz.</a:t>
            </a:r>
          </a:p>
          <a:p>
            <a:r>
              <a:rPr lang="en-IN" dirty="0"/>
              <a:t>Check </a:t>
            </a:r>
            <a:r>
              <a:rPr lang="en-IN" dirty="0" smtClean="0"/>
              <a:t>DB deployment </a:t>
            </a:r>
            <a:r>
              <a:rPr lang="en-IN" dirty="0"/>
              <a:t>Report to make sure all procedures executed successfully in DBReportpath:D:\</a:t>
            </a:r>
            <a:r>
              <a:rPr lang="en-IN" dirty="0" smtClean="0"/>
              <a:t>BACKUP\</a:t>
            </a:r>
            <a:r>
              <a:rPr lang="en-IN" dirty="0" err="1" smtClean="0"/>
              <a:t>Spreport</a:t>
            </a:r>
            <a:r>
              <a:rPr lang="en-IN" dirty="0" smtClean="0"/>
              <a:t>\LatestDate.txt</a:t>
            </a:r>
          </a:p>
          <a:p>
            <a:r>
              <a:rPr lang="en-IN" dirty="0"/>
              <a:t>Once job completed successfully check </a:t>
            </a:r>
            <a:r>
              <a:rPr lang="en-IN" b="1" dirty="0"/>
              <a:t>RARAPI </a:t>
            </a:r>
            <a:r>
              <a:rPr lang="en-IN" dirty="0"/>
              <a:t>automated results in console output for S2Release. </a:t>
            </a:r>
            <a:endParaRPr lang="en-IN" dirty="0" smtClean="0"/>
          </a:p>
          <a:p>
            <a:r>
              <a:rPr lang="en-IN" dirty="0"/>
              <a:t>Check </a:t>
            </a:r>
            <a:r>
              <a:rPr lang="en-IN" dirty="0" err="1"/>
              <a:t>jmeter</a:t>
            </a:r>
            <a:r>
              <a:rPr lang="en-IN" dirty="0"/>
              <a:t> report for</a:t>
            </a:r>
            <a:r>
              <a:rPr lang="en-IN" b="1" dirty="0"/>
              <a:t> RAR</a:t>
            </a:r>
            <a:r>
              <a:rPr lang="en-IN" dirty="0"/>
              <a:t> </a:t>
            </a:r>
            <a:r>
              <a:rPr lang="en-IN" dirty="0" err="1"/>
              <a:t>api's</a:t>
            </a:r>
            <a:r>
              <a:rPr lang="en-IN" dirty="0"/>
              <a:t> by S2AutoDeployment-&gt;</a:t>
            </a:r>
            <a:r>
              <a:rPr lang="en-IN" dirty="0" err="1"/>
              <a:t>PerformenceTrend</a:t>
            </a:r>
            <a:r>
              <a:rPr lang="en-IN" dirty="0"/>
              <a:t>-&gt;</a:t>
            </a:r>
            <a:r>
              <a:rPr lang="en-IN" dirty="0" err="1"/>
              <a:t>Lastreport</a:t>
            </a:r>
            <a:r>
              <a:rPr lang="en-IN" dirty="0"/>
              <a:t>. 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4" y="550395"/>
            <a:ext cx="589207" cy="4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Any Queries</a:t>
            </a:r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???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Thank </a:t>
            </a:r>
            <a:r>
              <a:rPr lang="en-IN" dirty="0" smtClean="0"/>
              <a:t>you</a:t>
            </a:r>
          </a:p>
          <a:p>
            <a:r>
              <a:rPr lang="en-IN" smtClean="0"/>
              <a:t>Mohammad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6687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Java and Git Software's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Java is used in Jenkins  To build maven projects and to configure child slaves.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Git software is used for to pull the application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7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553" y="289559"/>
            <a:ext cx="3401064" cy="1447800"/>
          </a:xfrm>
        </p:spPr>
        <p:txBody>
          <a:bodyPr/>
          <a:lstStyle/>
          <a:p>
            <a:r>
              <a:rPr lang="en-IN" dirty="0" smtClean="0"/>
              <a:t>Installing .NET FRAMEWORK 3.5.0 Or Above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46385" y="6781800"/>
            <a:ext cx="5195997" cy="4572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28511" y="2000250"/>
            <a:ext cx="3401063" cy="2895599"/>
          </a:xfrm>
        </p:spPr>
        <p:txBody>
          <a:bodyPr/>
          <a:lstStyle/>
          <a:p>
            <a:r>
              <a:rPr lang="en-IN" dirty="0" smtClean="0"/>
              <a:t>Go to server manager, and select role and feature, add.</a:t>
            </a:r>
          </a:p>
          <a:p>
            <a:r>
              <a:rPr lang="en-IN" dirty="0" smtClean="0"/>
              <a:t>Select framework and click install</a:t>
            </a:r>
            <a:endParaRPr lang="en-IN" dirty="0"/>
          </a:p>
          <a:p>
            <a:endParaRPr lang="en-IN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800600" y="1447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730220"/>
              </p:ext>
            </p:extLst>
          </p:nvPr>
        </p:nvGraphicFramePr>
        <p:xfrm>
          <a:off x="129745" y="2854959"/>
          <a:ext cx="562927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45" y="2854959"/>
                        <a:ext cx="5629275" cy="4000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89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807487"/>
              </p:ext>
            </p:extLst>
          </p:nvPr>
        </p:nvGraphicFramePr>
        <p:xfrm>
          <a:off x="5759020" y="2847975"/>
          <a:ext cx="5629275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Picture" r:id="rId5" imgW="0" imgH="0" progId="StaticMetafile">
                  <p:embed/>
                </p:oleObj>
              </mc:Choice>
              <mc:Fallback>
                <p:oleObj name="Picture" r:id="rId5" imgW="0" imgH="0" progId="StaticMetafile">
                  <p:embed/>
                  <p:pic>
                    <p:nvPicPr>
                      <p:cNvPr id="0" name="rectole00000000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020" y="2847975"/>
                        <a:ext cx="5629275" cy="3933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1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514600" y="203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617927"/>
              </p:ext>
            </p:extLst>
          </p:nvPr>
        </p:nvGraphicFramePr>
        <p:xfrm>
          <a:off x="2514600" y="2032000"/>
          <a:ext cx="5629275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32000"/>
                        <a:ext cx="5629275" cy="4019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97289" y="426682"/>
            <a:ext cx="9404723" cy="1400530"/>
          </a:xfrm>
        </p:spPr>
        <p:txBody>
          <a:bodyPr/>
          <a:lstStyle/>
          <a:p>
            <a:r>
              <a:rPr lang="en-IN" dirty="0" smtClean="0"/>
              <a:t>.NET Framework installation completed</a:t>
            </a:r>
            <a:endParaRPr lang="en-IN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5654493" y="2032000"/>
            <a:ext cx="4396341" cy="4200245"/>
          </a:xfrm>
        </p:spPr>
        <p:txBody>
          <a:bodyPr/>
          <a:lstStyle/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1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MSBUILD INSTALLATION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Once installation of </a:t>
            </a:r>
            <a:r>
              <a:rPr lang="en-IN" dirty="0"/>
              <a:t>M</a:t>
            </a:r>
            <a:r>
              <a:rPr lang="en-IN" dirty="0" smtClean="0"/>
              <a:t>sbuildcommunity </a:t>
            </a:r>
            <a:r>
              <a:rPr lang="en-IN" dirty="0"/>
              <a:t>tasks </a:t>
            </a:r>
            <a:r>
              <a:rPr lang="en-IN" dirty="0" smtClean="0"/>
              <a:t>completed. Copy the visual </a:t>
            </a:r>
            <a:r>
              <a:rPr lang="en-IN" dirty="0"/>
              <a:t>studio folder from </a:t>
            </a:r>
            <a:r>
              <a:rPr lang="en-IN" dirty="0" smtClean="0"/>
              <a:t>development(or local) </a:t>
            </a:r>
            <a:r>
              <a:rPr lang="en-IN" dirty="0"/>
              <a:t>machine located in C:\Program Files (x86</a:t>
            </a:r>
            <a:r>
              <a:rPr lang="en-IN" dirty="0" smtClean="0"/>
              <a:t>)\MS Build\Microsoft\</a:t>
            </a:r>
            <a:r>
              <a:rPr lang="en-IN" dirty="0" err="1" smtClean="0"/>
              <a:t>VisualStudio</a:t>
            </a:r>
            <a:r>
              <a:rPr lang="en-IN" dirty="0" smtClean="0"/>
              <a:t> </a:t>
            </a:r>
            <a:r>
              <a:rPr lang="en-IN" dirty="0"/>
              <a:t>into </a:t>
            </a:r>
            <a:r>
              <a:rPr lang="en-IN" dirty="0" smtClean="0"/>
              <a:t>Jenkins server and slaves same </a:t>
            </a:r>
            <a:r>
              <a:rPr lang="en-IN" dirty="0"/>
              <a:t>location </a:t>
            </a:r>
            <a:r>
              <a:rPr lang="en-IN" dirty="0" smtClean="0"/>
              <a:t>.Since we can’t install visual studio IDE for Jenkins alone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3793" y="3478492"/>
            <a:ext cx="4396341" cy="4200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29300" y="142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104577"/>
              </p:ext>
            </p:extLst>
          </p:nvPr>
        </p:nvGraphicFramePr>
        <p:xfrm>
          <a:off x="5829300" y="1422400"/>
          <a:ext cx="5629275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1422400"/>
                        <a:ext cx="5629275" cy="3171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0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Authorization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73300"/>
            <a:ext cx="5535613" cy="39750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we can change security settings here</a:t>
            </a:r>
          </a:p>
          <a:p>
            <a:r>
              <a:rPr lang="en-IN" dirty="0" smtClean="0"/>
              <a:t>manage Jenkins-</a:t>
            </a:r>
            <a:r>
              <a:rPr lang="en-IN" dirty="0"/>
              <a:t>&gt;</a:t>
            </a:r>
            <a:r>
              <a:rPr lang="en-IN" dirty="0" err="1"/>
              <a:t>config</a:t>
            </a:r>
            <a:r>
              <a:rPr lang="en-IN" dirty="0"/>
              <a:t> </a:t>
            </a:r>
            <a:r>
              <a:rPr lang="en-IN" dirty="0" smtClean="0"/>
              <a:t>global </a:t>
            </a:r>
            <a:r>
              <a:rPr lang="en-IN" dirty="0"/>
              <a:t>security</a:t>
            </a:r>
          </a:p>
          <a:p>
            <a:r>
              <a:rPr lang="en-IN" dirty="0" smtClean="0"/>
              <a:t>We need to check Enable security and Jenkin’s own user database.</a:t>
            </a:r>
          </a:p>
          <a:p>
            <a:r>
              <a:rPr lang="en-IN" dirty="0" smtClean="0"/>
              <a:t>We should check allow user’s to sign up for 1</a:t>
            </a:r>
            <a:r>
              <a:rPr lang="en-IN" baseline="30000" dirty="0" smtClean="0"/>
              <a:t>st</a:t>
            </a:r>
            <a:r>
              <a:rPr lang="en-IN" dirty="0" smtClean="0"/>
              <a:t> time and then we have to uncheck this else any one can do signup and anyone can login.</a:t>
            </a:r>
          </a:p>
          <a:p>
            <a:r>
              <a:rPr lang="en-IN" dirty="0" smtClean="0"/>
              <a:t>We need </a:t>
            </a:r>
            <a:r>
              <a:rPr lang="en-IN" dirty="0"/>
              <a:t>to enable </a:t>
            </a:r>
            <a:r>
              <a:rPr lang="en-IN" dirty="0" smtClean="0"/>
              <a:t> </a:t>
            </a:r>
            <a:r>
              <a:rPr lang="en-IN" dirty="0"/>
              <a:t>Slave → Master Access </a:t>
            </a:r>
            <a:r>
              <a:rPr lang="en-IN" dirty="0" smtClean="0"/>
              <a:t>Control option for handling slaves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38925" y="1079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73790"/>
              </p:ext>
            </p:extLst>
          </p:nvPr>
        </p:nvGraphicFramePr>
        <p:xfrm>
          <a:off x="7019925" y="1680883"/>
          <a:ext cx="5553075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Picture" r:id="rId3" imgW="12190476" imgH="9752381" progId="StaticDib">
                  <p:embed/>
                </p:oleObj>
              </mc:Choice>
              <mc:Fallback>
                <p:oleObj name="Picture" r:id="rId3" imgW="12190476" imgH="9752381" progId="StaticDib">
                  <p:embed/>
                  <p:pic>
                    <p:nvPicPr>
                      <p:cNvPr id="0" name="rectole000000003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680883"/>
                        <a:ext cx="5553075" cy="4448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0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1774</TotalTime>
  <Words>2217</Words>
  <Application>Microsoft Office PowerPoint</Application>
  <PresentationFormat>Widescreen</PresentationFormat>
  <Paragraphs>225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Century Gothic</vt:lpstr>
      <vt:lpstr>Wingdings</vt:lpstr>
      <vt:lpstr>Wingdings 3</vt:lpstr>
      <vt:lpstr>Ion</vt:lpstr>
      <vt:lpstr>Picture</vt:lpstr>
      <vt:lpstr>Jenkins </vt:lpstr>
      <vt:lpstr>Prerequisites Software's </vt:lpstr>
      <vt:lpstr>Jenkins Installation process </vt:lpstr>
      <vt:lpstr>Jenkins Installed successfully</vt:lpstr>
      <vt:lpstr>Install Java and Git Software's </vt:lpstr>
      <vt:lpstr>Installing .NET FRAMEWORK 3.5.0 Or Above</vt:lpstr>
      <vt:lpstr>.NET Framework installation completed</vt:lpstr>
      <vt:lpstr>MSBUILD INSTALLATION </vt:lpstr>
      <vt:lpstr>Jenkins Authorization setup</vt:lpstr>
      <vt:lpstr>Login Credentials for Jenkins</vt:lpstr>
      <vt:lpstr>Plugins in Jenkins</vt:lpstr>
      <vt:lpstr>Installation of Plugins</vt:lpstr>
      <vt:lpstr>Plugin installation Process</vt:lpstr>
      <vt:lpstr>Plugin installation Process</vt:lpstr>
      <vt:lpstr>Enter Jenkins URL and Fill some basic details</vt:lpstr>
      <vt:lpstr>Jenkins Sample Home Page url: http://10.188.0.167:8080</vt:lpstr>
      <vt:lpstr>Configuring Sample Job for Deployment in Master.</vt:lpstr>
      <vt:lpstr>Selecting Custom work space for job</vt:lpstr>
      <vt:lpstr>Setting Git Plugin in job to manage GitHub code</vt:lpstr>
      <vt:lpstr>Setting MS build Plugin in job to build source code</vt:lpstr>
      <vt:lpstr>Setting  Execute windows batch command in job to compile source code</vt:lpstr>
      <vt:lpstr>Setting  Execute windows batch command in job to Deploy source code</vt:lpstr>
      <vt:lpstr>Build And Deployment completed successfully in Master</vt:lpstr>
      <vt:lpstr>Child Slaves for Master</vt:lpstr>
      <vt:lpstr>Setting child Slaves for Master</vt:lpstr>
      <vt:lpstr>Setting child Slaves for Master</vt:lpstr>
      <vt:lpstr>Setting child Slaves for Master</vt:lpstr>
      <vt:lpstr>Setting child Slaves for Master</vt:lpstr>
      <vt:lpstr>Setting child Slaves for Master</vt:lpstr>
      <vt:lpstr>Creating a sample job in Production slave</vt:lpstr>
      <vt:lpstr>Build and Deployment completed successfully</vt:lpstr>
      <vt:lpstr>AutoDBDeployment</vt:lpstr>
      <vt:lpstr>Configuring JMeter with Jenkins</vt:lpstr>
      <vt:lpstr>Jenkins process for Every S2 and Production Release</vt:lpstr>
      <vt:lpstr>Cengage Jenkins Config setup</vt:lpstr>
      <vt:lpstr>Use htcjkasiviswanathan account for deployment in any server</vt:lpstr>
      <vt:lpstr>Windows service</vt:lpstr>
      <vt:lpstr>DBDeployment</vt:lpstr>
      <vt:lpstr>PowerPoint Presentation</vt:lpstr>
      <vt:lpstr>PowerPoint Presentation</vt:lpstr>
      <vt:lpstr>Application windows batch command.</vt:lpstr>
      <vt:lpstr>windows service batch command.</vt:lpstr>
      <vt:lpstr>AutoDbDeployment windows exe</vt:lpstr>
      <vt:lpstr>SSIS Auto Deployment</vt:lpstr>
      <vt:lpstr>SSIS Auto Deployment</vt:lpstr>
      <vt:lpstr>Cautions </vt:lpstr>
      <vt:lpstr>Any Queries???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Process</dc:title>
  <dc:creator>Moghal Mohammed Alimoghal khajapeer</dc:creator>
  <cp:lastModifiedBy>Moghal Mohammed Alimoghal khajapeer</cp:lastModifiedBy>
  <cp:revision>75</cp:revision>
  <dcterms:created xsi:type="dcterms:W3CDTF">2016-06-28T05:20:37Z</dcterms:created>
  <dcterms:modified xsi:type="dcterms:W3CDTF">2016-06-30T06:50:47Z</dcterms:modified>
</cp:coreProperties>
</file>