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306" r:id="rId2"/>
    <p:sldId id="307" r:id="rId3"/>
    <p:sldId id="311" r:id="rId4"/>
    <p:sldId id="314" r:id="rId5"/>
    <p:sldId id="313" r:id="rId6"/>
    <p:sldId id="316" r:id="rId7"/>
    <p:sldId id="318" r:id="rId8"/>
    <p:sldId id="319" r:id="rId9"/>
    <p:sldId id="315" r:id="rId10"/>
    <p:sldId id="320" r:id="rId11"/>
    <p:sldId id="321" r:id="rId12"/>
    <p:sldId id="322" r:id="rId13"/>
    <p:sldId id="323" r:id="rId14"/>
    <p:sldId id="312" r:id="rId15"/>
  </p:sldIdLst>
  <p:sldSz cx="9144000" cy="5143500" type="screen16x9"/>
  <p:notesSz cx="7019925" cy="930592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5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4"/>
    <p:restoredTop sz="94592"/>
  </p:normalViewPr>
  <p:slideViewPr>
    <p:cSldViewPr snapToGrid="0" snapToObjects="1">
      <p:cViewPr>
        <p:scale>
          <a:sx n="120" d="100"/>
          <a:sy n="120" d="100"/>
        </p:scale>
        <p:origin x="-576" y="-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E730ACEC-5392-C848-B447-2AC8C3FE49B0}" type="datetimeFigureOut">
              <a:rPr lang="nl-NL" smtClean="0"/>
              <a:t>31-5-2017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210800F0-4722-E440-83B2-377120CB44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038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" y="3"/>
            <a:ext cx="9143999" cy="5143499"/>
          </a:xfrm>
          <a:solidFill>
            <a:schemeClr val="bg1">
              <a:lumMod val="85000"/>
            </a:schemeClr>
          </a:solidFill>
        </p:spPr>
        <p:txBody>
          <a:bodyPr lIns="360000" tIns="2808000" rIns="360000"/>
          <a:lstStyle>
            <a:lvl1pPr marL="0" indent="0" algn="ctr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noProof="1"/>
              <a:t>Click here to add a visual </a:t>
            </a:r>
            <a:br>
              <a:rPr lang="en-GB" noProof="1"/>
            </a:br>
            <a:r>
              <a:rPr lang="en-GB" noProof="1"/>
              <a:t>of Eneco Group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60000"/>
            <a:ext cx="8424000" cy="864000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a 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560000" y="4500000"/>
            <a:ext cx="1296000" cy="288000"/>
          </a:xfrm>
          <a:blipFill>
            <a:blip r:embed="rId2"/>
            <a:stretch>
              <a:fillRect/>
            </a:stretch>
          </a:blipFill>
        </p:spPr>
        <p:txBody>
          <a:bodyPr lIns="0" tIns="0" rIns="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noProof="0" dirty="0"/>
              <a:t>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59999" y="1331998"/>
            <a:ext cx="8424000" cy="28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add a sub 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9999" y="1692139"/>
            <a:ext cx="8424000" cy="28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4" name="Tijdelijke aanduiding voor tekst 33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4572000"/>
            <a:ext cx="2592001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Verdana" panose="020B0604030504040204" pitchFamily="34" charset="0"/>
              <a:buNone/>
              <a:defRPr sz="1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noProof="0" dirty="0"/>
              <a:t>&lt;Name presenter, department&gt;</a:t>
            </a:r>
          </a:p>
        </p:txBody>
      </p:sp>
      <p:sp>
        <p:nvSpPr>
          <p:cNvPr id="15" name="Tijdelijke aanduiding voor tekst 33"/>
          <p:cNvSpPr>
            <a:spLocks noGrp="1"/>
          </p:cNvSpPr>
          <p:nvPr>
            <p:ph type="body" sz="quarter" idx="19" hasCustomPrompt="1"/>
          </p:nvPr>
        </p:nvSpPr>
        <p:spPr>
          <a:xfrm>
            <a:off x="2952008" y="4572000"/>
            <a:ext cx="2159999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Verdana" panose="020B0604030504040204" pitchFamily="34" charset="0"/>
              <a:buNone/>
              <a:defRPr sz="1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noProof="0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21472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24000"/>
            <a:ext cx="8424000" cy="864000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4800"/>
            </a:lvl1pPr>
          </a:lstStyle>
          <a:p>
            <a:r>
              <a:rPr lang="en-GB" noProof="0" dirty="0"/>
              <a:t>Click to add a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4501488"/>
            <a:ext cx="1295400" cy="286512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59999" y="1331998"/>
            <a:ext cx="8424000" cy="28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add a sub 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9999" y="1692139"/>
            <a:ext cx="8424000" cy="28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20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4" name="Tijdelijke aanduiding voor tekst 33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4572000"/>
            <a:ext cx="2592001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Verdana" panose="020B0604030504040204" pitchFamily="34" charset="0"/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noProof="0" dirty="0"/>
              <a:t>&lt;Name presenter, department&gt;</a:t>
            </a:r>
          </a:p>
        </p:txBody>
      </p:sp>
      <p:sp>
        <p:nvSpPr>
          <p:cNvPr id="15" name="Tijdelijke aanduiding voor tekst 33"/>
          <p:cNvSpPr>
            <a:spLocks noGrp="1"/>
          </p:cNvSpPr>
          <p:nvPr>
            <p:ph type="body" sz="quarter" idx="19" hasCustomPrompt="1"/>
          </p:nvPr>
        </p:nvSpPr>
        <p:spPr>
          <a:xfrm>
            <a:off x="2952008" y="4572000"/>
            <a:ext cx="2159999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Verdana" panose="020B0604030504040204" pitchFamily="34" charset="0"/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noProof="0" dirty="0"/>
              <a:t>&lt;Date&gt;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28000" y="3"/>
            <a:ext cx="3816000" cy="5143499"/>
          </a:xfrm>
          <a:solidFill>
            <a:schemeClr val="bg1">
              <a:lumMod val="85000"/>
            </a:schemeClr>
          </a:solidFill>
        </p:spPr>
        <p:txBody>
          <a:bodyPr lIns="360000" tIns="720000" rIns="36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noProof="1"/>
              <a:t>Click here to add a visual </a:t>
            </a:r>
            <a:br>
              <a:rPr lang="en-GB" noProof="1"/>
            </a:br>
            <a:r>
              <a:rPr lang="en-GB" noProof="1"/>
              <a:t>of Eneco Group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99" y="324000"/>
            <a:ext cx="4752000" cy="1368000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4800"/>
            </a:lvl1pPr>
          </a:lstStyle>
          <a:p>
            <a:r>
              <a:rPr lang="en-GB" noProof="0" dirty="0"/>
              <a:t>Click to add a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59999" y="1692000"/>
            <a:ext cx="4752000" cy="28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add a sub 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9999" y="2052000"/>
            <a:ext cx="4752000" cy="28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20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560000" y="4500000"/>
            <a:ext cx="1296000" cy="288000"/>
          </a:xfrm>
          <a:blipFill>
            <a:blip r:embed="rId2"/>
            <a:stretch>
              <a:fillRect/>
            </a:stretch>
          </a:blipFill>
        </p:spPr>
        <p:txBody>
          <a:bodyPr lIns="0" tIns="0" rIns="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noProof="0" dirty="0"/>
              <a:t> </a:t>
            </a:r>
          </a:p>
        </p:txBody>
      </p:sp>
      <p:sp>
        <p:nvSpPr>
          <p:cNvPr id="11" name="Tijdelijke aanduiding voor tekst 33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4572000"/>
            <a:ext cx="2592001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Verdana" panose="020B0604030504040204" pitchFamily="34" charset="0"/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noProof="0" dirty="0"/>
              <a:t>&lt;Name presenter, department&gt;</a:t>
            </a:r>
          </a:p>
        </p:txBody>
      </p:sp>
      <p:sp>
        <p:nvSpPr>
          <p:cNvPr id="14" name="Tijdelijke aanduiding voor tekst 33"/>
          <p:cNvSpPr>
            <a:spLocks noGrp="1"/>
          </p:cNvSpPr>
          <p:nvPr>
            <p:ph type="body" sz="quarter" idx="19" hasCustomPrompt="1"/>
          </p:nvPr>
        </p:nvSpPr>
        <p:spPr>
          <a:xfrm>
            <a:off x="2952008" y="4572000"/>
            <a:ext cx="2159999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Verdana" panose="020B0604030504040204" pitchFamily="34" charset="0"/>
              <a:buNone/>
              <a:defRPr sz="12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noProof="0" dirty="0"/>
              <a:t>&lt;Date&gt;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258235" y="590774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endParaRPr lang="nl-NL" sz="1400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6552000" cy="612000"/>
          </a:xfrm>
        </p:spPr>
        <p:txBody>
          <a:bodyPr/>
          <a:lstStyle/>
          <a:p>
            <a:r>
              <a:rPr lang="en-GB" noProof="0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080000"/>
            <a:ext cx="6552000" cy="3708000"/>
          </a:xfrm>
        </p:spPr>
        <p:txBody>
          <a:bodyPr/>
          <a:lstStyle>
            <a:lvl1pPr>
              <a:lnSpc>
                <a:spcPct val="150000"/>
              </a:lnSpc>
              <a:spcBef>
                <a:spcPts val="400"/>
              </a:spcBef>
              <a:defRPr baseline="0"/>
            </a:lvl1pPr>
            <a:lvl2pPr>
              <a:lnSpc>
                <a:spcPct val="150000"/>
              </a:lnSpc>
              <a:defRPr baseline="0"/>
            </a:lvl2pPr>
          </a:lstStyle>
          <a:p>
            <a:pPr lvl="0"/>
            <a:r>
              <a:rPr lang="en-GB" noProof="0" dirty="0"/>
              <a:t>Click to add bullet text</a:t>
            </a:r>
          </a:p>
          <a:p>
            <a:pPr lvl="1"/>
            <a:r>
              <a:rPr lang="en-GB" noProof="0" dirty="0"/>
              <a:t>Click to add bullet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4501488"/>
            <a:ext cx="1295400" cy="286512"/>
          </a:xfrm>
          <a:prstGeom prst="rect">
            <a:avLst/>
          </a:prstGeom>
        </p:spPr>
      </p:pic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732000" y="4896000"/>
            <a:ext cx="2052000" cy="144000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84000" y="4896000"/>
            <a:ext cx="360000" cy="144000"/>
          </a:xfrm>
        </p:spPr>
        <p:txBody>
          <a:bodyPr/>
          <a:lstStyle/>
          <a:p>
            <a:fld id="{2A2A31B5-C30F-1941-86CC-A328709BE39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891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6552000" cy="1152000"/>
          </a:xfrm>
        </p:spPr>
        <p:txBody>
          <a:bodyPr/>
          <a:lstStyle/>
          <a:p>
            <a:r>
              <a:rPr lang="en-GB" noProof="0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016000"/>
            <a:ext cx="6552000" cy="24480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GB" noProof="0" dirty="0"/>
              <a:t>Click to add bullet text</a:t>
            </a:r>
          </a:p>
          <a:p>
            <a:pPr lvl="0"/>
            <a:r>
              <a:rPr lang="en-GB" noProof="0" dirty="0"/>
              <a:t>Click to add bullet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60002" y="1620000"/>
            <a:ext cx="6552001" cy="28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add a sub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4501488"/>
            <a:ext cx="1295400" cy="28651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6552000" cy="648000"/>
          </a:xfrm>
        </p:spPr>
        <p:txBody>
          <a:bodyPr/>
          <a:lstStyle/>
          <a:p>
            <a:r>
              <a:rPr lang="en-GB" noProof="0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476000"/>
            <a:ext cx="6552000" cy="29880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GB" noProof="0" dirty="0"/>
              <a:t>Click to add bullet text</a:t>
            </a:r>
          </a:p>
          <a:p>
            <a:pPr lvl="0"/>
            <a:r>
              <a:rPr lang="en-GB" noProof="0" dirty="0"/>
              <a:t>Click to add bullet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60002" y="1080000"/>
            <a:ext cx="6552001" cy="288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add a sub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4501488"/>
            <a:ext cx="1295400" cy="28651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440000"/>
            <a:ext cx="4068000" cy="3024000"/>
          </a:xfrm>
        </p:spPr>
        <p:txBody>
          <a:bodyPr/>
          <a:lstStyle/>
          <a:p>
            <a:pPr lvl="0"/>
            <a:r>
              <a:rPr lang="en-GB" noProof="0" dirty="0"/>
              <a:t>Click to add bullet text</a:t>
            </a:r>
          </a:p>
          <a:p>
            <a:pPr lvl="0"/>
            <a:r>
              <a:rPr lang="en-GB" noProof="0" dirty="0"/>
              <a:t>Click to add bullet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6000" y="1440000"/>
            <a:ext cx="4068000" cy="3024000"/>
          </a:xfrm>
        </p:spPr>
        <p:txBody>
          <a:bodyPr/>
          <a:lstStyle/>
          <a:p>
            <a:pPr lvl="0"/>
            <a:r>
              <a:rPr lang="en-GB" noProof="0" dirty="0"/>
              <a:t>Click to add bullet text</a:t>
            </a:r>
          </a:p>
          <a:p>
            <a:pPr lvl="0"/>
            <a:r>
              <a:rPr lang="en-GB" noProof="0" dirty="0"/>
              <a:t>Click to add bullet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4501488"/>
            <a:ext cx="1295400" cy="2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3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2160000"/>
            <a:ext cx="3240024" cy="107899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060000" y="2970000"/>
            <a:ext cx="302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1400" noProof="1">
                <a:solidFill>
                  <a:schemeClr val="accent1"/>
                </a:solidFill>
              </a:rPr>
              <a:t>www.enecogroup.com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8424000" cy="97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add a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016000"/>
            <a:ext cx="8424000" cy="24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noProof="0" smtClean="0"/>
              <a:t>Tekststijl van het model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000" y="4896000"/>
            <a:ext cx="205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ts val="1100"/>
              </a:lnSpc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00" y="4896000"/>
            <a:ext cx="637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100"/>
              </a:lnSpc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4000" y="4896000"/>
            <a:ext cx="36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lnSpc>
                <a:spcPts val="1100"/>
              </a:lnSpc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31B5-C30F-1941-86CC-A328709BE397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473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61" r:id="rId5"/>
    <p:sldLayoutId id="2147483663" r:id="rId6"/>
    <p:sldLayoutId id="2147483652" r:id="rId7"/>
    <p:sldLayoutId id="2147483658" r:id="rId8"/>
  </p:sldLayoutIdLst>
  <p:hf hdr="0" ftr="0" dt="0"/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36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180000" algn="l" defTabSz="685800" rtl="0" eaLnBrk="1" latinLnBrk="0" hangingPunct="1">
        <a:lnSpc>
          <a:spcPct val="150000"/>
        </a:lnSpc>
        <a:spcBef>
          <a:spcPts val="0"/>
        </a:spcBef>
        <a:buFont typeface=".HelveticaNeueDeskInterface-Regular" charset="-12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50000"/>
        </a:lnSpc>
        <a:spcBef>
          <a:spcPts val="0"/>
        </a:spcBef>
        <a:buFont typeface=".HelveticaNeueDeskInterface-Regular" charset="-12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50000"/>
        </a:lnSpc>
        <a:spcBef>
          <a:spcPts val="0"/>
        </a:spcBef>
        <a:buFont typeface=".HelveticaNeueDeskInterface-Regular" charset="-12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50000"/>
        </a:lnSpc>
        <a:spcBef>
          <a:spcPts val="0"/>
        </a:spcBef>
        <a:buFont typeface=".HelveticaNeueDeskInterface-Regular" charset="-12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50000"/>
        </a:lnSpc>
        <a:spcBef>
          <a:spcPts val="0"/>
        </a:spcBef>
        <a:buFont typeface=".HelveticaNeueDeskInterface-Regular" charset="-12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7" r="2526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Intro Imbalance market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0"/>
          </p:nvPr>
        </p:nvSpPr>
        <p:spPr>
          <a:xfrm>
            <a:off x="301216" y="2887251"/>
            <a:ext cx="4752000" cy="288000"/>
          </a:xfrm>
        </p:spPr>
        <p:txBody>
          <a:bodyPr/>
          <a:lstStyle/>
          <a:p>
            <a:r>
              <a:rPr lang="nl-NL" smtClean="0"/>
              <a:t>31-5-2017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56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</a:t>
            </a:r>
            <a:r>
              <a:rPr lang="en-US" smtClean="0"/>
              <a:t>a model </a:t>
            </a:r>
            <a:r>
              <a:rPr lang="en-US" smtClean="0"/>
              <a:t>to predict imbalance prices (Afnemen and invoeden)</a:t>
            </a:r>
          </a:p>
          <a:p>
            <a:endParaRPr lang="en-US" smtClean="0"/>
          </a:p>
          <a:p>
            <a:r>
              <a:rPr lang="en-US" smtClean="0"/>
              <a:t>At 10:00 every day you have to predict </a:t>
            </a:r>
            <a:r>
              <a:rPr lang="en-US" smtClean="0"/>
              <a:t>the </a:t>
            </a:r>
            <a:r>
              <a:rPr lang="en-US" smtClean="0"/>
              <a:t>imbalance </a:t>
            </a:r>
            <a:r>
              <a:rPr lang="en-US" smtClean="0"/>
              <a:t>price </a:t>
            </a:r>
            <a:r>
              <a:rPr lang="en-US" smtClean="0"/>
              <a:t>for </a:t>
            </a:r>
            <a:r>
              <a:rPr lang="en-US" smtClean="0"/>
              <a:t>all 96 PTU’s of the next day. Both [Afnemen] and [invoeden] need to be forecasted.</a:t>
            </a:r>
            <a:endParaRPr lang="en-US" smtClean="0"/>
          </a:p>
          <a:p>
            <a:pPr indent="0">
              <a:buNone/>
            </a:pPr>
            <a:endParaRPr lang="en-US" smtClean="0"/>
          </a:p>
          <a:p>
            <a:r>
              <a:rPr lang="en-US" smtClean="0"/>
              <a:t>Performance measure:</a:t>
            </a:r>
          </a:p>
          <a:p>
            <a:pPr lvl="1"/>
            <a:r>
              <a:rPr lang="en-US" smtClean="0"/>
              <a:t>Mean absolute error on validation set (=last 100 days)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1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set May 2014 – May 2016</a:t>
            </a:r>
          </a:p>
          <a:p>
            <a:r>
              <a:rPr lang="en-US" smtClean="0"/>
              <a:t>Different sources:</a:t>
            </a:r>
          </a:p>
          <a:p>
            <a:pPr lvl="1"/>
            <a:r>
              <a:rPr lang="en-US" smtClean="0"/>
              <a:t>Tennet</a:t>
            </a:r>
          </a:p>
          <a:p>
            <a:pPr lvl="1"/>
            <a:r>
              <a:rPr lang="en-US" smtClean="0"/>
              <a:t>Reuters</a:t>
            </a:r>
          </a:p>
          <a:p>
            <a:pPr lvl="1"/>
            <a:r>
              <a:rPr lang="en-US" smtClean="0"/>
              <a:t>APX</a:t>
            </a:r>
          </a:p>
          <a:p>
            <a:pPr lvl="1"/>
            <a:r>
              <a:rPr lang="en-US" smtClean="0"/>
              <a:t>Eneco</a:t>
            </a:r>
          </a:p>
          <a:p>
            <a:r>
              <a:rPr lang="en-US" smtClean="0"/>
              <a:t>Actual data versus forecasted data</a:t>
            </a:r>
          </a:p>
          <a:p>
            <a:r>
              <a:rPr lang="en-US" smtClean="0"/>
              <a:t>Actual data. You can only use lags in your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53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 regressive model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could start with the following AR model</a:t>
            </a:r>
          </a:p>
          <a:p>
            <a:r>
              <a:rPr lang="en-US" smtClean="0"/>
              <a:t>Y(t) = Y(t-2)+Y(t-3)+Y(t-4)+Y(t-7)+Y(t-14)+Y(t-21)+Y(t-28) + error</a:t>
            </a:r>
          </a:p>
          <a:p>
            <a:r>
              <a:rPr lang="en-US" smtClean="0"/>
              <a:t>Lags are in days</a:t>
            </a:r>
          </a:p>
          <a:p>
            <a:r>
              <a:rPr lang="en-US" smtClean="0"/>
              <a:t>NB: Y(t-1) cannot be used as you have to predict at 10:00 in the morning for the next day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17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Validator for python users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3252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nl-NL" noProof="0" smtClean="0"/>
              <a:t>14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795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Content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6552000" cy="3459343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050" smtClean="0"/>
              <a:t>Power market</a:t>
            </a:r>
            <a:endParaRPr lang="en-GB" sz="1050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050" smtClean="0"/>
              <a:t>Example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050" smtClean="0"/>
              <a:t>Imbalance market</a:t>
            </a:r>
            <a:endParaRPr lang="en-GB" sz="105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050" smtClean="0"/>
              <a:t>Assignment &amp; Data</a:t>
            </a:r>
            <a:endParaRPr lang="en-GB" sz="105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050" smtClean="0"/>
              <a:t>Validator (Huib)</a:t>
            </a: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07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3130"/>
            <a:ext cx="6552000" cy="612000"/>
          </a:xfrm>
        </p:spPr>
        <p:txBody>
          <a:bodyPr/>
          <a:lstStyle/>
          <a:p>
            <a:r>
              <a:rPr lang="en-US" smtClean="0"/>
              <a:t>Power market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683812"/>
            <a:ext cx="6552000" cy="4104188"/>
          </a:xfrm>
        </p:spPr>
        <p:txBody>
          <a:bodyPr/>
          <a:lstStyle/>
          <a:p>
            <a:r>
              <a:rPr lang="en-US" smtClean="0"/>
              <a:t>Three main markets:</a:t>
            </a:r>
            <a:endParaRPr lang="en-US"/>
          </a:p>
          <a:p>
            <a:pPr marL="162900" indent="-342900">
              <a:buFont typeface="+mj-lt"/>
              <a:buAutoNum type="arabicPeriod"/>
            </a:pPr>
            <a:r>
              <a:rPr lang="en-US" smtClean="0"/>
              <a:t>Forward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Granularity: Years, quarters, months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Base/peak </a:t>
            </a:r>
          </a:p>
          <a:p>
            <a:pPr marL="162900" indent="-342900">
              <a:buFont typeface="+mj-lt"/>
              <a:buAutoNum type="arabicPeriod"/>
            </a:pPr>
            <a:r>
              <a:rPr lang="en-US" smtClean="0"/>
              <a:t>Day ahead market (APX)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Granularity: hourly </a:t>
            </a:r>
            <a:r>
              <a:rPr lang="en-US" smtClean="0"/>
              <a:t> </a:t>
            </a: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Daily auction with gate closure at 12:00 </a:t>
            </a:r>
            <a:r>
              <a:rPr lang="en-US" smtClean="0"/>
              <a:t>the day before delivery</a:t>
            </a:r>
          </a:p>
          <a:p>
            <a:pPr marL="162900" indent="-342900">
              <a:buFont typeface="+mj-lt"/>
              <a:buAutoNum type="arabicPeriod"/>
            </a:pPr>
            <a:r>
              <a:rPr lang="en-US" smtClean="0"/>
              <a:t>Imbalance market (real time)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Granularity: 15 </a:t>
            </a:r>
            <a:r>
              <a:rPr lang="en-US" smtClean="0"/>
              <a:t>minutes [PTU;PTE]</a:t>
            </a: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Energy surplus/deficit balanced by tennet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Balancing has a price (i.e. asset that needs to ramp up)</a:t>
            </a:r>
            <a:endParaRPr lang="en-US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74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 market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5" name="Picture 2" descr="H:\Documents\Scriptjes Figures and Tables\Market Stages\MarketSt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1" y="1282010"/>
            <a:ext cx="7143432" cy="28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4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8481850" cy="612000"/>
          </a:xfrm>
        </p:spPr>
        <p:txBody>
          <a:bodyPr/>
          <a:lstStyle/>
          <a:p>
            <a:r>
              <a:rPr lang="en-US" sz="3000" smtClean="0"/>
              <a:t>Power market: example 100 MW wind</a:t>
            </a:r>
            <a:endParaRPr lang="nl-NL" sz="3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080000"/>
            <a:ext cx="8036577" cy="3708000"/>
          </a:xfrm>
        </p:spPr>
        <p:txBody>
          <a:bodyPr/>
          <a:lstStyle/>
          <a:p>
            <a:pPr marL="162900" indent="-342900">
              <a:buFont typeface="+mj-lt"/>
              <a:buAutoNum type="arabicPeriod"/>
            </a:pPr>
            <a:r>
              <a:rPr lang="en-US" smtClean="0"/>
              <a:t>Forward market: hedge 30 MW at 33 EUR/MWh for whole 2018</a:t>
            </a:r>
          </a:p>
          <a:p>
            <a:pPr marL="162900" indent="-342900">
              <a:buFont typeface="+mj-lt"/>
              <a:buAutoNum type="arabicPeriod"/>
            </a:pPr>
            <a:endParaRPr lang="en-US" smtClean="0"/>
          </a:p>
          <a:p>
            <a:pPr marL="162900" indent="-342900">
              <a:buFont typeface="+mj-lt"/>
              <a:buAutoNum type="arabicPeriod"/>
            </a:pPr>
            <a:r>
              <a:rPr lang="en-US" smtClean="0"/>
              <a:t>APX delivery 1-JAN-2018 hour 16:</a:t>
            </a:r>
          </a:p>
          <a:p>
            <a:pPr lvl="1"/>
            <a:r>
              <a:rPr lang="en-US" smtClean="0"/>
              <a:t>hedge additional 50 MW at APX prices (we expect 80 MW wind produciton at H16)</a:t>
            </a:r>
          </a:p>
          <a:p>
            <a:pPr lvl="1"/>
            <a:r>
              <a:rPr lang="en-US" smtClean="0"/>
              <a:t>APX for hour 16 clears at 25 EUR/MWh</a:t>
            </a:r>
          </a:p>
          <a:p>
            <a:pPr marL="162900" indent="-342900">
              <a:buFont typeface="+mj-lt"/>
              <a:buAutoNum type="arabicPeriod"/>
            </a:pPr>
            <a:endParaRPr lang="en-US" smtClean="0"/>
          </a:p>
          <a:p>
            <a:pPr marL="162900" indent="-342900">
              <a:buFont typeface="+mj-lt"/>
              <a:buAutoNum type="arabicPeriod"/>
            </a:pPr>
            <a:r>
              <a:rPr lang="en-US" smtClean="0"/>
              <a:t>Imbalance market (wind different than expected):</a:t>
            </a:r>
          </a:p>
          <a:p>
            <a:pPr lvl="1"/>
            <a:r>
              <a:rPr lang="en-US" smtClean="0"/>
              <a:t>15:00 – 15:15: wind = 85 -&gt; </a:t>
            </a:r>
            <a:r>
              <a:rPr lang="en-US" b="1" smtClean="0">
                <a:solidFill>
                  <a:srgbClr val="00B0F0"/>
                </a:solidFill>
              </a:rPr>
              <a:t>sell</a:t>
            </a:r>
            <a:r>
              <a:rPr lang="en-US" smtClean="0"/>
              <a:t> 5 MW against imbalance price of 15 EUR/MWh </a:t>
            </a:r>
          </a:p>
          <a:p>
            <a:pPr lvl="1"/>
            <a:r>
              <a:rPr lang="en-US" smtClean="0"/>
              <a:t>15:15 </a:t>
            </a:r>
            <a:r>
              <a:rPr lang="en-US"/>
              <a:t>– </a:t>
            </a:r>
            <a:r>
              <a:rPr lang="en-US" smtClean="0"/>
              <a:t>15:30: </a:t>
            </a:r>
            <a:r>
              <a:rPr lang="en-US"/>
              <a:t>wind = </a:t>
            </a:r>
            <a:r>
              <a:rPr lang="en-US" smtClean="0"/>
              <a:t>80 -&gt; no imbalance</a:t>
            </a:r>
            <a:endParaRPr lang="en-US"/>
          </a:p>
          <a:p>
            <a:pPr lvl="1"/>
            <a:r>
              <a:rPr lang="en-US" smtClean="0"/>
              <a:t>15:30 </a:t>
            </a:r>
            <a:r>
              <a:rPr lang="en-US"/>
              <a:t>– </a:t>
            </a:r>
            <a:r>
              <a:rPr lang="en-US" smtClean="0"/>
              <a:t>15:45: </a:t>
            </a:r>
            <a:r>
              <a:rPr lang="en-US"/>
              <a:t>wind = </a:t>
            </a:r>
            <a:r>
              <a:rPr lang="en-US" smtClean="0"/>
              <a:t>70 -&gt; </a:t>
            </a:r>
            <a:r>
              <a:rPr lang="en-US" b="1" smtClean="0">
                <a:solidFill>
                  <a:srgbClr val="FF0000"/>
                </a:solidFill>
              </a:rPr>
              <a:t>buy</a:t>
            </a:r>
            <a:r>
              <a:rPr lang="en-US" smtClean="0"/>
              <a:t> 10 MW at imbalance price of 30 EUR/MWh </a:t>
            </a:r>
            <a:endParaRPr lang="en-US"/>
          </a:p>
          <a:p>
            <a:pPr lvl="1"/>
            <a:r>
              <a:rPr lang="en-US" smtClean="0"/>
              <a:t>15:45 </a:t>
            </a:r>
            <a:r>
              <a:rPr lang="en-US"/>
              <a:t>– </a:t>
            </a:r>
            <a:r>
              <a:rPr lang="en-US" smtClean="0"/>
              <a:t>16:00: </a:t>
            </a:r>
            <a:r>
              <a:rPr lang="en-US"/>
              <a:t>wind = </a:t>
            </a:r>
            <a:r>
              <a:rPr lang="en-US" smtClean="0"/>
              <a:t>60 -&gt; </a:t>
            </a:r>
            <a:r>
              <a:rPr lang="en-US" b="1" smtClean="0">
                <a:solidFill>
                  <a:srgbClr val="FF0000"/>
                </a:solidFill>
              </a:rPr>
              <a:t>buy</a:t>
            </a:r>
            <a:r>
              <a:rPr lang="en-US" smtClean="0"/>
              <a:t> 20 MW at 35 EUR/MWh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39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Imbalance market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is there imbalance?</a:t>
            </a:r>
          </a:p>
          <a:p>
            <a:pPr lvl="1"/>
            <a:r>
              <a:rPr lang="en-US" smtClean="0"/>
              <a:t>Wind/solar/demand is different than expected</a:t>
            </a:r>
          </a:p>
          <a:p>
            <a:pPr lvl="1"/>
            <a:r>
              <a:rPr lang="en-US" smtClean="0"/>
              <a:t>Outages of power plants</a:t>
            </a:r>
          </a:p>
          <a:p>
            <a:pPr lvl="1"/>
            <a:r>
              <a:rPr lang="en-US" smtClean="0"/>
              <a:t>Hour versus quarter</a:t>
            </a:r>
          </a:p>
          <a:p>
            <a:pPr lvl="1"/>
            <a:endParaRPr lang="en-US"/>
          </a:p>
          <a:p>
            <a:r>
              <a:rPr lang="en-US" smtClean="0"/>
              <a:t>How is imbalance balanced?</a:t>
            </a:r>
          </a:p>
          <a:p>
            <a:pPr lvl="1"/>
            <a:r>
              <a:rPr lang="en-US" smtClean="0"/>
              <a:t>Tennet measures the imbalance then steers power plants down/up</a:t>
            </a:r>
          </a:p>
          <a:p>
            <a:pPr lvl="1"/>
            <a:r>
              <a:rPr lang="en-US" smtClean="0"/>
              <a:t>Tennet stops steering when imbalance is gone</a:t>
            </a:r>
          </a:p>
          <a:p>
            <a:pPr lvl="1"/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795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Imbalance price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imbalance price is determined by demand and supply</a:t>
            </a:r>
          </a:p>
          <a:p>
            <a:r>
              <a:rPr lang="en-US" smtClean="0"/>
              <a:t>Demand: the need for balancing energy</a:t>
            </a:r>
          </a:p>
          <a:p>
            <a:r>
              <a:rPr lang="en-US" smtClean="0"/>
              <a:t>Supply: flexible powerplants which can increase/reduce output very quickly</a:t>
            </a:r>
          </a:p>
          <a:p>
            <a:r>
              <a:rPr lang="en-US" smtClean="0"/>
              <a:t>The are two prices:</a:t>
            </a:r>
          </a:p>
          <a:p>
            <a:pPr lvl="1"/>
            <a:r>
              <a:rPr lang="en-US" smtClean="0"/>
              <a:t>[Afnemen]: </a:t>
            </a:r>
            <a:r>
              <a:rPr lang="en-US" smtClean="0"/>
              <a:t>this is the price </a:t>
            </a:r>
            <a:r>
              <a:rPr lang="en-US" smtClean="0"/>
              <a:t>you pay when </a:t>
            </a:r>
            <a:r>
              <a:rPr lang="en-US" smtClean="0"/>
              <a:t>you have a energy deficit</a:t>
            </a:r>
          </a:p>
          <a:p>
            <a:pPr lvl="1"/>
            <a:r>
              <a:rPr lang="en-US" smtClean="0"/>
              <a:t>[invoeden]: </a:t>
            </a:r>
            <a:r>
              <a:rPr lang="en-US" smtClean="0"/>
              <a:t>this is the price you receive when you have an energy surplus. This could go </a:t>
            </a:r>
            <a:r>
              <a:rPr lang="en-US" smtClean="0"/>
              <a:t>negative.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1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8424000" cy="612000"/>
          </a:xfrm>
        </p:spPr>
        <p:txBody>
          <a:bodyPr/>
          <a:lstStyle/>
          <a:p>
            <a:r>
              <a:rPr lang="en-US" smtClean="0"/>
              <a:t>Potential drivers of imbalance price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Demand:</a:t>
            </a:r>
          </a:p>
          <a:p>
            <a:pPr lvl="1"/>
            <a:r>
              <a:rPr lang="en-US" smtClean="0"/>
              <a:t>Forecast error in wind/solar/demand</a:t>
            </a:r>
          </a:p>
          <a:p>
            <a:pPr lvl="1"/>
            <a:r>
              <a:rPr lang="en-US" smtClean="0"/>
              <a:t>Outages</a:t>
            </a:r>
          </a:p>
          <a:p>
            <a:pPr lvl="1"/>
            <a:r>
              <a:rPr lang="en-US" smtClean="0"/>
              <a:t>Hour versus quarter</a:t>
            </a:r>
          </a:p>
          <a:p>
            <a:r>
              <a:rPr lang="en-US" smtClean="0"/>
              <a:t>Supply:</a:t>
            </a:r>
          </a:p>
          <a:p>
            <a:pPr lvl="1"/>
            <a:r>
              <a:rPr lang="en-US" smtClean="0"/>
              <a:t>Number of power plants running (i.e. low wind could mean many power plants running </a:t>
            </a:r>
            <a:r>
              <a:rPr lang="en-US" smtClean="0">
                <a:sym typeface="Wingdings" panose="05000000000000000000" pitchFamily="2" charset="2"/>
              </a:rPr>
              <a:t> lots of ramp down capacity  imbalance price can not go very low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Cross border capacity</a:t>
            </a:r>
            <a:endParaRPr lang="en-US" smtClean="0"/>
          </a:p>
          <a:p>
            <a:pPr lvl="1"/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02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this important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Eneco has relatively high share of renewables in portoflio</a:t>
            </a:r>
          </a:p>
          <a:p>
            <a:r>
              <a:rPr lang="en-US" smtClean="0"/>
              <a:t>Therefore very exposed to imbalance prices</a:t>
            </a:r>
          </a:p>
          <a:p>
            <a:r>
              <a:rPr lang="en-US" smtClean="0"/>
              <a:t>Current imbalance bill around 15MM</a:t>
            </a:r>
          </a:p>
          <a:p>
            <a:endParaRPr lang="en-US"/>
          </a:p>
          <a:p>
            <a:r>
              <a:rPr lang="en-US" smtClean="0"/>
              <a:t>If were able to predict imbalance prices we are able to make better hedging decisions. Therefore reducing the imbalance bill.</a:t>
            </a:r>
          </a:p>
          <a:p>
            <a:endParaRPr lang="en-US"/>
          </a:p>
          <a:p>
            <a:pPr indent="0">
              <a:buNone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1B5-C30F-1941-86CC-A328709BE397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06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co Presentatie">
  <a:themeElements>
    <a:clrScheme name="Eneco_Kleuren_201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C740F"/>
      </a:accent1>
      <a:accent2>
        <a:srgbClr val="D21242"/>
      </a:accent2>
      <a:accent3>
        <a:srgbClr val="00AFDB"/>
      </a:accent3>
      <a:accent4>
        <a:srgbClr val="85B919"/>
      </a:accent4>
      <a:accent5>
        <a:srgbClr val="FFC222"/>
      </a:accent5>
      <a:accent6>
        <a:srgbClr val="B7B7B7"/>
      </a:accent6>
      <a:hlink>
        <a:srgbClr val="000000"/>
      </a:hlink>
      <a:folHlink>
        <a:srgbClr val="000000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EnecoGroep_2017_EN_B_presentatie_v1" id="{5977C212-8A41-4DD6-8969-32C8B294E82F}" vid="{4148C9AA-7A9B-44D6-99C5-512679B94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EVD003560</Template>
  <TotalTime>960</TotalTime>
  <Words>571</Words>
  <Application>Microsoft Office PowerPoint</Application>
  <PresentationFormat>On-screen Show (16:9)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Eneco Presentatie</vt:lpstr>
      <vt:lpstr>Intro Imbalance market</vt:lpstr>
      <vt:lpstr>Content</vt:lpstr>
      <vt:lpstr>Power market</vt:lpstr>
      <vt:lpstr>Power market</vt:lpstr>
      <vt:lpstr>Power market: example 100 MW wind</vt:lpstr>
      <vt:lpstr>Imbalance market</vt:lpstr>
      <vt:lpstr>Imbalance price</vt:lpstr>
      <vt:lpstr>Potential drivers of imbalance price</vt:lpstr>
      <vt:lpstr>Why is this important</vt:lpstr>
      <vt:lpstr>Assignment</vt:lpstr>
      <vt:lpstr>Data</vt:lpstr>
      <vt:lpstr>Auto regressive model</vt:lpstr>
      <vt:lpstr>Validator for python users</vt:lpstr>
      <vt:lpstr>PowerPoint Presentation</vt:lpstr>
    </vt:vector>
  </TitlesOfParts>
  <Company>Eneco Energie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Ruis, MJG (Marijke)</dc:creator>
  <dc:description>Eneco Group presentation - version 1 - january 2017_x000d_
Template: Ton Persoon</dc:description>
  <cp:lastModifiedBy>vvisser</cp:lastModifiedBy>
  <cp:revision>84</cp:revision>
  <cp:lastPrinted>2017-05-31T07:23:24Z</cp:lastPrinted>
  <dcterms:created xsi:type="dcterms:W3CDTF">2017-02-13T12:47:58Z</dcterms:created>
  <dcterms:modified xsi:type="dcterms:W3CDTF">2017-05-31T07:50:12Z</dcterms:modified>
</cp:coreProperties>
</file>