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sldIdLst>
    <p:sldId id="256" r:id="rId3"/>
    <p:sldId id="273" r:id="rId4"/>
    <p:sldId id="274" r:id="rId5"/>
    <p:sldId id="278" r:id="rId6"/>
    <p:sldId id="279" r:id="rId7"/>
    <p:sldId id="280" r:id="rId8"/>
    <p:sldId id="281" r:id="rId9"/>
    <p:sldId id="285" r:id="rId10"/>
    <p:sldId id="284" r:id="rId11"/>
    <p:sldId id="282" r:id="rId12"/>
    <p:sldId id="287" r:id="rId13"/>
    <p:sldId id="286" r:id="rId14"/>
    <p:sldId id="272" r:id="rId15"/>
    <p:sldId id="257" r:id="rId16"/>
    <p:sldId id="276" r:id="rId17"/>
    <p:sldId id="275" r:id="rId18"/>
    <p:sldId id="277" r:id="rId19"/>
    <p:sldId id="283" r:id="rId20"/>
    <p:sldId id="270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82949" autoAdjust="0"/>
  </p:normalViewPr>
  <p:slideViewPr>
    <p:cSldViewPr showGuides="1"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42195-884A-4100-B2F1-B89DF8569030}" type="doc">
      <dgm:prSet loTypeId="urn:microsoft.com/office/officeart/2011/layout/ConvergingText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4B28457-DE66-4FB7-AD1D-F0CB025B59E2}">
      <dgm:prSet phldrT="[Text]" custT="1"/>
      <dgm:spPr/>
      <dgm:t>
        <a:bodyPr/>
        <a:lstStyle/>
        <a:p>
          <a:r>
            <a:rPr lang="en-US" sz="9600" dirty="0" smtClean="0"/>
            <a:t>X</a:t>
          </a:r>
          <a:endParaRPr lang="en-US" sz="9600" dirty="0"/>
        </a:p>
      </dgm:t>
    </dgm:pt>
    <dgm:pt modelId="{8D5EC648-EB6A-4857-BAC3-94E82CBB1236}" type="parTrans" cxnId="{CD6FD2DA-2833-49CC-9ECF-D5478C09A2D3}">
      <dgm:prSet/>
      <dgm:spPr/>
      <dgm:t>
        <a:bodyPr/>
        <a:lstStyle/>
        <a:p>
          <a:endParaRPr lang="en-US" sz="4400"/>
        </a:p>
      </dgm:t>
    </dgm:pt>
    <dgm:pt modelId="{035905D7-8716-4DD1-915A-5A808717E5E6}" type="sibTrans" cxnId="{CD6FD2DA-2833-49CC-9ECF-D5478C09A2D3}">
      <dgm:prSet/>
      <dgm:spPr/>
      <dgm:t>
        <a:bodyPr/>
        <a:lstStyle/>
        <a:p>
          <a:endParaRPr lang="en-US" sz="4400"/>
        </a:p>
      </dgm:t>
    </dgm:pt>
    <dgm:pt modelId="{7ED8A944-F5A5-4636-A65A-A9AE1287094E}">
      <dgm:prSet phldrT="[Text]" custT="1"/>
      <dgm:spPr/>
      <dgm:t>
        <a:bodyPr/>
        <a:lstStyle/>
        <a:p>
          <a:r>
            <a:rPr lang="en-US" sz="1600" dirty="0" smtClean="0"/>
            <a:t>XML Schema (XSD)</a:t>
          </a:r>
          <a:endParaRPr lang="en-US" sz="1600" dirty="0"/>
        </a:p>
      </dgm:t>
    </dgm:pt>
    <dgm:pt modelId="{D10F7B3B-AD06-43F2-81B7-84BFBDA2E495}" type="parTrans" cxnId="{0D2823C7-EDFA-4BFA-9B57-26CF7DEFF3C3}">
      <dgm:prSet/>
      <dgm:spPr/>
      <dgm:t>
        <a:bodyPr/>
        <a:lstStyle/>
        <a:p>
          <a:endParaRPr lang="en-US" sz="4400"/>
        </a:p>
      </dgm:t>
    </dgm:pt>
    <dgm:pt modelId="{E69E1D59-8DCE-4B2F-B9D8-437BAE1BF9B6}" type="sibTrans" cxnId="{0D2823C7-EDFA-4BFA-9B57-26CF7DEFF3C3}">
      <dgm:prSet/>
      <dgm:spPr/>
      <dgm:t>
        <a:bodyPr/>
        <a:lstStyle/>
        <a:p>
          <a:endParaRPr lang="en-US" sz="4400"/>
        </a:p>
      </dgm:t>
    </dgm:pt>
    <dgm:pt modelId="{085EFC00-8E72-4A34-B03F-197AD4BB1878}">
      <dgm:prSet phldrT="[Text]" custT="1"/>
      <dgm:spPr/>
      <dgm:t>
        <a:bodyPr/>
        <a:lstStyle/>
        <a:p>
          <a:r>
            <a:rPr lang="en-US" sz="1600" dirty="0" smtClean="0"/>
            <a:t/>
          </a:r>
          <a:br>
            <a:rPr lang="en-US" sz="1600" dirty="0" smtClean="0"/>
          </a:br>
          <a:r>
            <a:rPr lang="en-US" sz="1600" dirty="0" smtClean="0"/>
            <a:t/>
          </a:r>
          <a:br>
            <a:rPr lang="en-US" sz="1600" dirty="0" smtClean="0"/>
          </a:br>
          <a:endParaRPr lang="en-US" sz="1600" dirty="0" smtClean="0"/>
        </a:p>
        <a:p>
          <a:r>
            <a:rPr lang="en-US" sz="1600" dirty="0" smtClean="0"/>
            <a:t>XML</a:t>
          </a:r>
          <a:endParaRPr lang="en-US" sz="1600" dirty="0"/>
        </a:p>
      </dgm:t>
    </dgm:pt>
    <dgm:pt modelId="{838657C4-957F-4E6E-AB6A-8A5A73181F3B}" type="parTrans" cxnId="{DF9FE475-8C7A-45EF-9A54-8E318C47AA36}">
      <dgm:prSet/>
      <dgm:spPr/>
      <dgm:t>
        <a:bodyPr/>
        <a:lstStyle/>
        <a:p>
          <a:endParaRPr lang="en-US" sz="4400"/>
        </a:p>
      </dgm:t>
    </dgm:pt>
    <dgm:pt modelId="{745DFF5C-4A50-4082-895F-209880CE275C}" type="sibTrans" cxnId="{DF9FE475-8C7A-45EF-9A54-8E318C47AA36}">
      <dgm:prSet/>
      <dgm:spPr/>
      <dgm:t>
        <a:bodyPr/>
        <a:lstStyle/>
        <a:p>
          <a:endParaRPr lang="en-US" sz="4400"/>
        </a:p>
      </dgm:t>
    </dgm:pt>
    <dgm:pt modelId="{592A9338-9B4C-4BEE-B86F-498A5AC68456}">
      <dgm:prSet phldrT="[Text]" custT="1"/>
      <dgm:spPr/>
      <dgm:t>
        <a:bodyPr/>
        <a:lstStyle/>
        <a:p>
          <a:r>
            <a:rPr lang="en-US" sz="1600" dirty="0" smtClean="0"/>
            <a:t>XSLT</a:t>
          </a:r>
          <a:endParaRPr lang="en-US" sz="1600" dirty="0"/>
        </a:p>
      </dgm:t>
    </dgm:pt>
    <dgm:pt modelId="{17D13DCA-3055-470B-B920-91209F25E77C}" type="parTrans" cxnId="{CBC0F07D-7F63-4E50-B14E-70FD34CE25AF}">
      <dgm:prSet/>
      <dgm:spPr/>
      <dgm:t>
        <a:bodyPr/>
        <a:lstStyle/>
        <a:p>
          <a:endParaRPr lang="en-US" sz="4400"/>
        </a:p>
      </dgm:t>
    </dgm:pt>
    <dgm:pt modelId="{160D6577-B379-4629-9D69-C66C662C748B}" type="sibTrans" cxnId="{CBC0F07D-7F63-4E50-B14E-70FD34CE25AF}">
      <dgm:prSet/>
      <dgm:spPr/>
      <dgm:t>
        <a:bodyPr/>
        <a:lstStyle/>
        <a:p>
          <a:endParaRPr lang="en-US" sz="4400"/>
        </a:p>
      </dgm:t>
    </dgm:pt>
    <dgm:pt modelId="{BDB70129-1FC5-4F07-8DD5-DB403120EDB2}">
      <dgm:prSet phldrT="[Text]" custT="1"/>
      <dgm:spPr/>
      <dgm:t>
        <a:bodyPr/>
        <a:lstStyle/>
        <a:p>
          <a:r>
            <a:rPr lang="en-US" sz="1600" dirty="0" smtClean="0"/>
            <a:t>Describes the rules of file format</a:t>
          </a:r>
          <a:r>
            <a:rPr lang="en-US" sz="1200" dirty="0" smtClean="0"/>
            <a:t/>
          </a:r>
          <a:br>
            <a:rPr lang="en-US" sz="1200" dirty="0" smtClean="0"/>
          </a:br>
          <a:endParaRPr lang="en-US" sz="1200" dirty="0"/>
        </a:p>
      </dgm:t>
    </dgm:pt>
    <dgm:pt modelId="{5878D099-CA81-45F1-8041-62C732C722E2}" type="parTrans" cxnId="{4872531C-13A6-4615-93C5-8B1A9605B96A}">
      <dgm:prSet/>
      <dgm:spPr/>
      <dgm:t>
        <a:bodyPr/>
        <a:lstStyle/>
        <a:p>
          <a:endParaRPr lang="en-US" sz="4400"/>
        </a:p>
      </dgm:t>
    </dgm:pt>
    <dgm:pt modelId="{9A5D9485-B2E8-43FC-AA99-9622BF72AE17}" type="sibTrans" cxnId="{4872531C-13A6-4615-93C5-8B1A9605B96A}">
      <dgm:prSet/>
      <dgm:spPr/>
      <dgm:t>
        <a:bodyPr/>
        <a:lstStyle/>
        <a:p>
          <a:endParaRPr lang="en-US" sz="4400"/>
        </a:p>
      </dgm:t>
    </dgm:pt>
    <dgm:pt modelId="{6BE6B58C-258F-4631-9B3E-C3797494A706}">
      <dgm:prSet phldrT="[Text]" custT="1"/>
      <dgm:spPr/>
      <dgm:t>
        <a:bodyPr/>
        <a:lstStyle/>
        <a:p>
          <a:r>
            <a:rPr lang="en-US" sz="1400" dirty="0" smtClean="0"/>
            <a:t>Contains customer  EUI data in standard file format and references to XSD and XSLT</a:t>
          </a:r>
          <a:endParaRPr lang="en-US" sz="1400" dirty="0"/>
        </a:p>
      </dgm:t>
    </dgm:pt>
    <dgm:pt modelId="{0DC1536B-1A30-4AFF-98CA-66A298BC7ACD}" type="parTrans" cxnId="{7844BC63-AA72-4958-BF91-20F87848D38C}">
      <dgm:prSet/>
      <dgm:spPr/>
      <dgm:t>
        <a:bodyPr/>
        <a:lstStyle/>
        <a:p>
          <a:endParaRPr lang="en-US" sz="4400"/>
        </a:p>
      </dgm:t>
    </dgm:pt>
    <dgm:pt modelId="{AD048DC4-BD2A-4C30-8F75-4D54BE3B52D9}" type="sibTrans" cxnId="{7844BC63-AA72-4958-BF91-20F87848D38C}">
      <dgm:prSet/>
      <dgm:spPr/>
      <dgm:t>
        <a:bodyPr/>
        <a:lstStyle/>
        <a:p>
          <a:endParaRPr lang="en-US" sz="4400"/>
        </a:p>
      </dgm:t>
    </dgm:pt>
    <dgm:pt modelId="{2E3B84FD-5339-46E6-8180-50EB25F8F370}">
      <dgm:prSet phldrT="[Text]" custT="1"/>
      <dgm:spPr/>
      <dgm:t>
        <a:bodyPr/>
        <a:lstStyle/>
        <a:p>
          <a:r>
            <a:rPr lang="en-US" sz="1600" dirty="0" smtClean="0"/>
            <a:t>Defines how to transform for humans</a:t>
          </a:r>
          <a:endParaRPr lang="en-US" sz="1600" dirty="0"/>
        </a:p>
      </dgm:t>
    </dgm:pt>
    <dgm:pt modelId="{FE2ABDE4-719B-4533-8127-EBF6108877EA}" type="parTrans" cxnId="{81D010DC-321B-4DBB-819D-4495F7FF871E}">
      <dgm:prSet/>
      <dgm:spPr/>
      <dgm:t>
        <a:bodyPr/>
        <a:lstStyle/>
        <a:p>
          <a:endParaRPr lang="en-US" sz="4400"/>
        </a:p>
      </dgm:t>
    </dgm:pt>
    <dgm:pt modelId="{EA3188FA-71B0-440B-997F-CC0DDC14A5D5}" type="sibTrans" cxnId="{81D010DC-321B-4DBB-819D-4495F7FF871E}">
      <dgm:prSet/>
      <dgm:spPr/>
      <dgm:t>
        <a:bodyPr/>
        <a:lstStyle/>
        <a:p>
          <a:endParaRPr lang="en-US" sz="4400"/>
        </a:p>
      </dgm:t>
    </dgm:pt>
    <dgm:pt modelId="{AB3370BD-A755-41DD-B78A-9AEA4BC26008}" type="pres">
      <dgm:prSet presAssocID="{2B742195-884A-4100-B2F1-B89DF8569030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E0F668-C757-454D-B9C1-679FBEC9ADCB}" type="pres">
      <dgm:prSet presAssocID="{B4B28457-DE66-4FB7-AD1D-F0CB025B59E2}" presName="composite" presStyleCnt="0"/>
      <dgm:spPr/>
      <dgm:t>
        <a:bodyPr/>
        <a:lstStyle/>
        <a:p>
          <a:endParaRPr lang="en-US"/>
        </a:p>
      </dgm:t>
    </dgm:pt>
    <dgm:pt modelId="{2405AB4E-2D8A-4AAD-962E-E51EAD43969E}" type="pres">
      <dgm:prSet presAssocID="{B4B28457-DE66-4FB7-AD1D-F0CB025B59E2}" presName="ParentAccent1" presStyleLbl="alignNode1" presStyleIdx="0" presStyleCnt="34"/>
      <dgm:spPr/>
      <dgm:t>
        <a:bodyPr/>
        <a:lstStyle/>
        <a:p>
          <a:endParaRPr lang="en-US"/>
        </a:p>
      </dgm:t>
    </dgm:pt>
    <dgm:pt modelId="{6C50449A-D0D9-44E8-996D-49FC0A995B25}" type="pres">
      <dgm:prSet presAssocID="{B4B28457-DE66-4FB7-AD1D-F0CB025B59E2}" presName="ParentAccent2" presStyleLbl="alignNode1" presStyleIdx="1" presStyleCnt="34"/>
      <dgm:spPr/>
      <dgm:t>
        <a:bodyPr/>
        <a:lstStyle/>
        <a:p>
          <a:endParaRPr lang="en-US"/>
        </a:p>
      </dgm:t>
    </dgm:pt>
    <dgm:pt modelId="{245EBC61-EC07-4E67-B7BF-D7019E35EFB6}" type="pres">
      <dgm:prSet presAssocID="{B4B28457-DE66-4FB7-AD1D-F0CB025B59E2}" presName="ParentAccent3" presStyleLbl="alignNode1" presStyleIdx="2" presStyleCnt="34"/>
      <dgm:spPr/>
      <dgm:t>
        <a:bodyPr/>
        <a:lstStyle/>
        <a:p>
          <a:endParaRPr lang="en-US"/>
        </a:p>
      </dgm:t>
    </dgm:pt>
    <dgm:pt modelId="{1433E8E4-6711-428D-944A-A22D386C0388}" type="pres">
      <dgm:prSet presAssocID="{B4B28457-DE66-4FB7-AD1D-F0CB025B59E2}" presName="ParentAccent4" presStyleLbl="alignNode1" presStyleIdx="3" presStyleCnt="34"/>
      <dgm:spPr/>
      <dgm:t>
        <a:bodyPr/>
        <a:lstStyle/>
        <a:p>
          <a:endParaRPr lang="en-US"/>
        </a:p>
      </dgm:t>
    </dgm:pt>
    <dgm:pt modelId="{8952F161-EC0A-49D9-A2AD-D3A07FCF688A}" type="pres">
      <dgm:prSet presAssocID="{B4B28457-DE66-4FB7-AD1D-F0CB025B59E2}" presName="ParentAccent5" presStyleLbl="alignNode1" presStyleIdx="4" presStyleCnt="34"/>
      <dgm:spPr/>
      <dgm:t>
        <a:bodyPr/>
        <a:lstStyle/>
        <a:p>
          <a:endParaRPr lang="en-US"/>
        </a:p>
      </dgm:t>
    </dgm:pt>
    <dgm:pt modelId="{A100D69A-8CAD-4FA9-9F6F-B68E77601054}" type="pres">
      <dgm:prSet presAssocID="{B4B28457-DE66-4FB7-AD1D-F0CB025B59E2}" presName="ParentAccent6" presStyleLbl="alignNode1" presStyleIdx="5" presStyleCnt="34"/>
      <dgm:spPr/>
      <dgm:t>
        <a:bodyPr/>
        <a:lstStyle/>
        <a:p>
          <a:endParaRPr lang="en-US"/>
        </a:p>
      </dgm:t>
    </dgm:pt>
    <dgm:pt modelId="{1886642B-B3D7-4EE7-B3D1-5ED911B19490}" type="pres">
      <dgm:prSet presAssocID="{B4B28457-DE66-4FB7-AD1D-F0CB025B59E2}" presName="ParentAccent7" presStyleLbl="alignNode1" presStyleIdx="6" presStyleCnt="34"/>
      <dgm:spPr/>
      <dgm:t>
        <a:bodyPr/>
        <a:lstStyle/>
        <a:p>
          <a:endParaRPr lang="en-US"/>
        </a:p>
      </dgm:t>
    </dgm:pt>
    <dgm:pt modelId="{0472542C-66CD-4624-8C60-AB0A14896315}" type="pres">
      <dgm:prSet presAssocID="{B4B28457-DE66-4FB7-AD1D-F0CB025B59E2}" presName="ParentAccent8" presStyleLbl="alignNode1" presStyleIdx="7" presStyleCnt="34"/>
      <dgm:spPr/>
      <dgm:t>
        <a:bodyPr/>
        <a:lstStyle/>
        <a:p>
          <a:endParaRPr lang="en-US"/>
        </a:p>
      </dgm:t>
    </dgm:pt>
    <dgm:pt modelId="{2B7B45FC-B712-4642-B9C7-99575858DF02}" type="pres">
      <dgm:prSet presAssocID="{B4B28457-DE66-4FB7-AD1D-F0CB025B59E2}" presName="ParentAccent9" presStyleLbl="alignNode1" presStyleIdx="8" presStyleCnt="34"/>
      <dgm:spPr/>
      <dgm:t>
        <a:bodyPr/>
        <a:lstStyle/>
        <a:p>
          <a:endParaRPr lang="en-US"/>
        </a:p>
      </dgm:t>
    </dgm:pt>
    <dgm:pt modelId="{FEEE0215-FD8E-4273-9842-6DBC71522357}" type="pres">
      <dgm:prSet presAssocID="{B4B28457-DE66-4FB7-AD1D-F0CB025B59E2}" presName="ParentAccent10" presStyleLbl="alignNode1" presStyleIdx="9" presStyleCnt="34"/>
      <dgm:spPr/>
      <dgm:t>
        <a:bodyPr/>
        <a:lstStyle/>
        <a:p>
          <a:endParaRPr lang="en-US"/>
        </a:p>
      </dgm:t>
    </dgm:pt>
    <dgm:pt modelId="{2CECEEC4-AE2D-452D-A6FD-6081A6F08F65}" type="pres">
      <dgm:prSet presAssocID="{B4B28457-DE66-4FB7-AD1D-F0CB025B59E2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CC149-B451-4252-9F21-1219A7720C90}" type="pres">
      <dgm:prSet presAssocID="{7ED8A944-F5A5-4636-A65A-A9AE1287094E}" presName="Child1Accent1" presStyleLbl="alignNode1" presStyleIdx="11" presStyleCnt="34"/>
      <dgm:spPr/>
      <dgm:t>
        <a:bodyPr/>
        <a:lstStyle/>
        <a:p>
          <a:endParaRPr lang="en-US"/>
        </a:p>
      </dgm:t>
    </dgm:pt>
    <dgm:pt modelId="{DA145EB1-F717-436A-B45F-F0EC482DFA3A}" type="pres">
      <dgm:prSet presAssocID="{7ED8A944-F5A5-4636-A65A-A9AE1287094E}" presName="Child1Accent2" presStyleLbl="alignNode1" presStyleIdx="12" presStyleCnt="34"/>
      <dgm:spPr/>
      <dgm:t>
        <a:bodyPr/>
        <a:lstStyle/>
        <a:p>
          <a:endParaRPr lang="en-US"/>
        </a:p>
      </dgm:t>
    </dgm:pt>
    <dgm:pt modelId="{DA42F021-2BC1-4D5D-A30B-00C9942FB7D9}" type="pres">
      <dgm:prSet presAssocID="{7ED8A944-F5A5-4636-A65A-A9AE1287094E}" presName="Child1Accent3" presStyleLbl="alignNode1" presStyleIdx="13" presStyleCnt="34"/>
      <dgm:spPr/>
      <dgm:t>
        <a:bodyPr/>
        <a:lstStyle/>
        <a:p>
          <a:endParaRPr lang="en-US"/>
        </a:p>
      </dgm:t>
    </dgm:pt>
    <dgm:pt modelId="{45C9B908-A72A-4327-AE7C-F19CFF627062}" type="pres">
      <dgm:prSet presAssocID="{7ED8A944-F5A5-4636-A65A-A9AE1287094E}" presName="Child1Accent4" presStyleLbl="alignNode1" presStyleIdx="14" presStyleCnt="34"/>
      <dgm:spPr/>
      <dgm:t>
        <a:bodyPr/>
        <a:lstStyle/>
        <a:p>
          <a:endParaRPr lang="en-US"/>
        </a:p>
      </dgm:t>
    </dgm:pt>
    <dgm:pt modelId="{B6EE045A-E613-4670-8B7C-BF8FBC4A7A73}" type="pres">
      <dgm:prSet presAssocID="{7ED8A944-F5A5-4636-A65A-A9AE1287094E}" presName="Child1Accent5" presStyleLbl="alignNode1" presStyleIdx="15" presStyleCnt="34"/>
      <dgm:spPr/>
      <dgm:t>
        <a:bodyPr/>
        <a:lstStyle/>
        <a:p>
          <a:endParaRPr lang="en-US"/>
        </a:p>
      </dgm:t>
    </dgm:pt>
    <dgm:pt modelId="{576F85A6-5ADC-42F1-A07F-A5C896AA04EE}" type="pres">
      <dgm:prSet presAssocID="{7ED8A944-F5A5-4636-A65A-A9AE1287094E}" presName="Child1Accent6" presStyleLbl="alignNode1" presStyleIdx="16" presStyleCnt="34"/>
      <dgm:spPr/>
      <dgm:t>
        <a:bodyPr/>
        <a:lstStyle/>
        <a:p>
          <a:endParaRPr lang="en-US"/>
        </a:p>
      </dgm:t>
    </dgm:pt>
    <dgm:pt modelId="{771DC843-4DE6-4EAA-930E-0A9F5A962DFC}" type="pres">
      <dgm:prSet presAssocID="{7ED8A944-F5A5-4636-A65A-A9AE1287094E}" presName="Child1Accent7" presStyleLbl="alignNode1" presStyleIdx="17" presStyleCnt="34"/>
      <dgm:spPr/>
      <dgm:t>
        <a:bodyPr/>
        <a:lstStyle/>
        <a:p>
          <a:endParaRPr lang="en-US"/>
        </a:p>
      </dgm:t>
    </dgm:pt>
    <dgm:pt modelId="{A8173DC2-C1A3-4D22-B03E-1862481164E4}" type="pres">
      <dgm:prSet presAssocID="{7ED8A944-F5A5-4636-A65A-A9AE1287094E}" presName="Child1Accent8" presStyleLbl="alignNode1" presStyleIdx="18" presStyleCnt="34"/>
      <dgm:spPr/>
      <dgm:t>
        <a:bodyPr/>
        <a:lstStyle/>
        <a:p>
          <a:endParaRPr lang="en-US"/>
        </a:p>
      </dgm:t>
    </dgm:pt>
    <dgm:pt modelId="{16E756E0-C213-4ABD-AAF0-0819D31F5605}" type="pres">
      <dgm:prSet presAssocID="{7ED8A944-F5A5-4636-A65A-A9AE1287094E}" presName="Child1Accent9" presStyleLbl="alignNode1" presStyleIdx="19" presStyleCnt="34"/>
      <dgm:spPr/>
      <dgm:t>
        <a:bodyPr/>
        <a:lstStyle/>
        <a:p>
          <a:endParaRPr lang="en-US"/>
        </a:p>
      </dgm:t>
    </dgm:pt>
    <dgm:pt modelId="{BC921AAA-DFED-4759-8C0D-3F82729DA613}" type="pres">
      <dgm:prSet presAssocID="{7ED8A944-F5A5-4636-A65A-A9AE1287094E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3A55D-E593-48CF-B09F-1B1F5EB32CF0}" type="pres">
      <dgm:prSet presAssocID="{085EFC00-8E72-4A34-B03F-197AD4BB1878}" presName="Child2Accent1" presStyleLbl="alignNode1" presStyleIdx="20" presStyleCnt="34"/>
      <dgm:spPr/>
      <dgm:t>
        <a:bodyPr/>
        <a:lstStyle/>
        <a:p>
          <a:endParaRPr lang="en-US"/>
        </a:p>
      </dgm:t>
    </dgm:pt>
    <dgm:pt modelId="{3D4E6B3E-A405-4632-9792-996B476E80A0}" type="pres">
      <dgm:prSet presAssocID="{085EFC00-8E72-4A34-B03F-197AD4BB1878}" presName="Child2Accent2" presStyleLbl="alignNode1" presStyleIdx="21" presStyleCnt="34"/>
      <dgm:spPr/>
      <dgm:t>
        <a:bodyPr/>
        <a:lstStyle/>
        <a:p>
          <a:endParaRPr lang="en-US"/>
        </a:p>
      </dgm:t>
    </dgm:pt>
    <dgm:pt modelId="{EC7F8660-A399-469F-9E3B-A7A1CA742A81}" type="pres">
      <dgm:prSet presAssocID="{085EFC00-8E72-4A34-B03F-197AD4BB1878}" presName="Child2Accent3" presStyleLbl="alignNode1" presStyleIdx="22" presStyleCnt="34"/>
      <dgm:spPr/>
      <dgm:t>
        <a:bodyPr/>
        <a:lstStyle/>
        <a:p>
          <a:endParaRPr lang="en-US"/>
        </a:p>
      </dgm:t>
    </dgm:pt>
    <dgm:pt modelId="{E4922C4A-277E-4055-BDAE-7F859BBE2835}" type="pres">
      <dgm:prSet presAssocID="{085EFC00-8E72-4A34-B03F-197AD4BB1878}" presName="Child2Accent4" presStyleLbl="alignNode1" presStyleIdx="23" presStyleCnt="34"/>
      <dgm:spPr/>
      <dgm:t>
        <a:bodyPr/>
        <a:lstStyle/>
        <a:p>
          <a:endParaRPr lang="en-US"/>
        </a:p>
      </dgm:t>
    </dgm:pt>
    <dgm:pt modelId="{25A13DE7-D872-4593-BB95-258385EF3A51}" type="pres">
      <dgm:prSet presAssocID="{085EFC00-8E72-4A34-B03F-197AD4BB1878}" presName="Child2Accent5" presStyleLbl="alignNode1" presStyleIdx="24" presStyleCnt="34"/>
      <dgm:spPr/>
      <dgm:t>
        <a:bodyPr/>
        <a:lstStyle/>
        <a:p>
          <a:endParaRPr lang="en-US"/>
        </a:p>
      </dgm:t>
    </dgm:pt>
    <dgm:pt modelId="{234E45B9-1463-4912-BBB9-B210C26926EE}" type="pres">
      <dgm:prSet presAssocID="{085EFC00-8E72-4A34-B03F-197AD4BB1878}" presName="Child2Accent6" presStyleLbl="alignNode1" presStyleIdx="25" presStyleCnt="34"/>
      <dgm:spPr/>
      <dgm:t>
        <a:bodyPr/>
        <a:lstStyle/>
        <a:p>
          <a:endParaRPr lang="en-US"/>
        </a:p>
      </dgm:t>
    </dgm:pt>
    <dgm:pt modelId="{96F34D39-D1E7-448C-9387-DEDC698BDE2E}" type="pres">
      <dgm:prSet presAssocID="{085EFC00-8E72-4A34-B03F-197AD4BB1878}" presName="Child2Accent7" presStyleLbl="alignNode1" presStyleIdx="26" presStyleCnt="34"/>
      <dgm:spPr/>
      <dgm:t>
        <a:bodyPr/>
        <a:lstStyle/>
        <a:p>
          <a:endParaRPr lang="en-US"/>
        </a:p>
      </dgm:t>
    </dgm:pt>
    <dgm:pt modelId="{8A3F5F5C-5A7E-488E-9EC3-BF625D6681F4}" type="pres">
      <dgm:prSet presAssocID="{085EFC00-8E72-4A34-B03F-197AD4BB1878}" presName="Child2" presStyleLbl="revTx" presStyleIdx="1" presStyleCnt="3" custScaleX="126741" custScaleY="216508" custLinFactNeighborX="15242" custLinFactNeighborY="-4274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6EBFC-52DE-4960-9432-48386EC61357}" type="pres">
      <dgm:prSet presAssocID="{592A9338-9B4C-4BEE-B86F-498A5AC68456}" presName="Child3Accent1" presStyleLbl="alignNode1" presStyleIdx="27" presStyleCnt="34"/>
      <dgm:spPr/>
      <dgm:t>
        <a:bodyPr/>
        <a:lstStyle/>
        <a:p>
          <a:endParaRPr lang="en-US"/>
        </a:p>
      </dgm:t>
    </dgm:pt>
    <dgm:pt modelId="{670F38C9-DC54-407A-8D5C-C0EB64120DE0}" type="pres">
      <dgm:prSet presAssocID="{592A9338-9B4C-4BEE-B86F-498A5AC68456}" presName="Child3Accent2" presStyleLbl="alignNode1" presStyleIdx="28" presStyleCnt="34"/>
      <dgm:spPr/>
      <dgm:t>
        <a:bodyPr/>
        <a:lstStyle/>
        <a:p>
          <a:endParaRPr lang="en-US"/>
        </a:p>
      </dgm:t>
    </dgm:pt>
    <dgm:pt modelId="{DA751C70-19F3-4043-9CC7-01FA1CFEE2C3}" type="pres">
      <dgm:prSet presAssocID="{592A9338-9B4C-4BEE-B86F-498A5AC68456}" presName="Child3Accent3" presStyleLbl="alignNode1" presStyleIdx="29" presStyleCnt="34"/>
      <dgm:spPr/>
      <dgm:t>
        <a:bodyPr/>
        <a:lstStyle/>
        <a:p>
          <a:endParaRPr lang="en-US"/>
        </a:p>
      </dgm:t>
    </dgm:pt>
    <dgm:pt modelId="{91F9D2CD-4BF7-46CE-B1CB-F0EBE71D477A}" type="pres">
      <dgm:prSet presAssocID="{592A9338-9B4C-4BEE-B86F-498A5AC68456}" presName="Child3Accent4" presStyleLbl="alignNode1" presStyleIdx="30" presStyleCnt="34"/>
      <dgm:spPr/>
      <dgm:t>
        <a:bodyPr/>
        <a:lstStyle/>
        <a:p>
          <a:endParaRPr lang="en-US"/>
        </a:p>
      </dgm:t>
    </dgm:pt>
    <dgm:pt modelId="{D93B60FC-2087-4D91-B44C-7CC18D3FC1B9}" type="pres">
      <dgm:prSet presAssocID="{592A9338-9B4C-4BEE-B86F-498A5AC68456}" presName="Child3Accent5" presStyleLbl="alignNode1" presStyleIdx="31" presStyleCnt="34"/>
      <dgm:spPr/>
      <dgm:t>
        <a:bodyPr/>
        <a:lstStyle/>
        <a:p>
          <a:endParaRPr lang="en-US"/>
        </a:p>
      </dgm:t>
    </dgm:pt>
    <dgm:pt modelId="{A04B4357-0157-4D74-A3FC-F446468A128F}" type="pres">
      <dgm:prSet presAssocID="{592A9338-9B4C-4BEE-B86F-498A5AC68456}" presName="Child3Accent6" presStyleLbl="alignNode1" presStyleIdx="32" presStyleCnt="34"/>
      <dgm:spPr/>
      <dgm:t>
        <a:bodyPr/>
        <a:lstStyle/>
        <a:p>
          <a:endParaRPr lang="en-US"/>
        </a:p>
      </dgm:t>
    </dgm:pt>
    <dgm:pt modelId="{9B06268D-90D6-4A8D-A11D-646F813C430D}" type="pres">
      <dgm:prSet presAssocID="{592A9338-9B4C-4BEE-B86F-498A5AC68456}" presName="Child3Accent7" presStyleLbl="alignNode1" presStyleIdx="33" presStyleCnt="34"/>
      <dgm:spPr/>
      <dgm:t>
        <a:bodyPr/>
        <a:lstStyle/>
        <a:p>
          <a:endParaRPr lang="en-US"/>
        </a:p>
      </dgm:t>
    </dgm:pt>
    <dgm:pt modelId="{184DA9F5-674D-4494-BD31-2C09C5520C14}" type="pres">
      <dgm:prSet presAssocID="{592A9338-9B4C-4BEE-B86F-498A5AC68456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6FD2DA-2833-49CC-9ECF-D5478C09A2D3}" srcId="{2B742195-884A-4100-B2F1-B89DF8569030}" destId="{B4B28457-DE66-4FB7-AD1D-F0CB025B59E2}" srcOrd="0" destOrd="0" parTransId="{8D5EC648-EB6A-4857-BAC3-94E82CBB1236}" sibTransId="{035905D7-8716-4DD1-915A-5A808717E5E6}"/>
    <dgm:cxn modelId="{6C157A84-52BF-48D9-86FB-C1CFC2700227}" type="presOf" srcId="{2B742195-884A-4100-B2F1-B89DF8569030}" destId="{AB3370BD-A755-41DD-B78A-9AEA4BC26008}" srcOrd="0" destOrd="0" presId="urn:microsoft.com/office/officeart/2011/layout/ConvergingText"/>
    <dgm:cxn modelId="{0D2823C7-EDFA-4BFA-9B57-26CF7DEFF3C3}" srcId="{B4B28457-DE66-4FB7-AD1D-F0CB025B59E2}" destId="{7ED8A944-F5A5-4636-A65A-A9AE1287094E}" srcOrd="0" destOrd="0" parTransId="{D10F7B3B-AD06-43F2-81B7-84BFBDA2E495}" sibTransId="{E69E1D59-8DCE-4B2F-B9D8-437BAE1BF9B6}"/>
    <dgm:cxn modelId="{446AB990-BC4F-494C-B8B9-1AD1D57F7A99}" type="presOf" srcId="{2E3B84FD-5339-46E6-8180-50EB25F8F370}" destId="{184DA9F5-674D-4494-BD31-2C09C5520C14}" srcOrd="0" destOrd="1" presId="urn:microsoft.com/office/officeart/2011/layout/ConvergingText"/>
    <dgm:cxn modelId="{4872531C-13A6-4615-93C5-8B1A9605B96A}" srcId="{7ED8A944-F5A5-4636-A65A-A9AE1287094E}" destId="{BDB70129-1FC5-4F07-8DD5-DB403120EDB2}" srcOrd="0" destOrd="0" parTransId="{5878D099-CA81-45F1-8041-62C732C722E2}" sibTransId="{9A5D9485-B2E8-43FC-AA99-9622BF72AE17}"/>
    <dgm:cxn modelId="{40E2A506-FD82-465B-A171-7E59C94C6F99}" type="presOf" srcId="{085EFC00-8E72-4A34-B03F-197AD4BB1878}" destId="{8A3F5F5C-5A7E-488E-9EC3-BF625D6681F4}" srcOrd="0" destOrd="0" presId="urn:microsoft.com/office/officeart/2011/layout/ConvergingText"/>
    <dgm:cxn modelId="{066275D8-B786-4CF0-A0F0-0BC5B9A31347}" type="presOf" srcId="{BDB70129-1FC5-4F07-8DD5-DB403120EDB2}" destId="{BC921AAA-DFED-4759-8C0D-3F82729DA613}" srcOrd="0" destOrd="1" presId="urn:microsoft.com/office/officeart/2011/layout/ConvergingText"/>
    <dgm:cxn modelId="{E7B982B6-DBCF-451D-8A8A-0F134C1CB957}" type="presOf" srcId="{6BE6B58C-258F-4631-9B3E-C3797494A706}" destId="{8A3F5F5C-5A7E-488E-9EC3-BF625D6681F4}" srcOrd="0" destOrd="1" presId="urn:microsoft.com/office/officeart/2011/layout/ConvergingText"/>
    <dgm:cxn modelId="{131E15D7-070F-43C2-89D8-C46ABEB91697}" type="presOf" srcId="{B4B28457-DE66-4FB7-AD1D-F0CB025B59E2}" destId="{2CECEEC4-AE2D-452D-A6FD-6081A6F08F65}" srcOrd="0" destOrd="0" presId="urn:microsoft.com/office/officeart/2011/layout/ConvergingText"/>
    <dgm:cxn modelId="{DF9FE475-8C7A-45EF-9A54-8E318C47AA36}" srcId="{B4B28457-DE66-4FB7-AD1D-F0CB025B59E2}" destId="{085EFC00-8E72-4A34-B03F-197AD4BB1878}" srcOrd="1" destOrd="0" parTransId="{838657C4-957F-4E6E-AB6A-8A5A73181F3B}" sibTransId="{745DFF5C-4A50-4082-895F-209880CE275C}"/>
    <dgm:cxn modelId="{D708AAF4-6699-4DA0-B384-E36B256B4A9D}" type="presOf" srcId="{592A9338-9B4C-4BEE-B86F-498A5AC68456}" destId="{184DA9F5-674D-4494-BD31-2C09C5520C14}" srcOrd="0" destOrd="0" presId="urn:microsoft.com/office/officeart/2011/layout/ConvergingText"/>
    <dgm:cxn modelId="{CBC0F07D-7F63-4E50-B14E-70FD34CE25AF}" srcId="{B4B28457-DE66-4FB7-AD1D-F0CB025B59E2}" destId="{592A9338-9B4C-4BEE-B86F-498A5AC68456}" srcOrd="2" destOrd="0" parTransId="{17D13DCA-3055-470B-B920-91209F25E77C}" sibTransId="{160D6577-B379-4629-9D69-C66C662C748B}"/>
    <dgm:cxn modelId="{7844BC63-AA72-4958-BF91-20F87848D38C}" srcId="{085EFC00-8E72-4A34-B03F-197AD4BB1878}" destId="{6BE6B58C-258F-4631-9B3E-C3797494A706}" srcOrd="0" destOrd="0" parTransId="{0DC1536B-1A30-4AFF-98CA-66A298BC7ACD}" sibTransId="{AD048DC4-BD2A-4C30-8F75-4D54BE3B52D9}"/>
    <dgm:cxn modelId="{F3B2A998-9588-427F-85A0-55528C9CF054}" type="presOf" srcId="{7ED8A944-F5A5-4636-A65A-A9AE1287094E}" destId="{BC921AAA-DFED-4759-8C0D-3F82729DA613}" srcOrd="0" destOrd="0" presId="urn:microsoft.com/office/officeart/2011/layout/ConvergingText"/>
    <dgm:cxn modelId="{81D010DC-321B-4DBB-819D-4495F7FF871E}" srcId="{592A9338-9B4C-4BEE-B86F-498A5AC68456}" destId="{2E3B84FD-5339-46E6-8180-50EB25F8F370}" srcOrd="0" destOrd="0" parTransId="{FE2ABDE4-719B-4533-8127-EBF6108877EA}" sibTransId="{EA3188FA-71B0-440B-997F-CC0DDC14A5D5}"/>
    <dgm:cxn modelId="{A81A5FD6-ECC1-40BD-BB6D-B83DFF43AE98}" type="presParOf" srcId="{AB3370BD-A755-41DD-B78A-9AEA4BC26008}" destId="{4AE0F668-C757-454D-B9C1-679FBEC9ADCB}" srcOrd="0" destOrd="0" presId="urn:microsoft.com/office/officeart/2011/layout/ConvergingText"/>
    <dgm:cxn modelId="{C5BA23D0-20C7-4451-B522-9E801764E366}" type="presParOf" srcId="{4AE0F668-C757-454D-B9C1-679FBEC9ADCB}" destId="{2405AB4E-2D8A-4AAD-962E-E51EAD43969E}" srcOrd="0" destOrd="0" presId="urn:microsoft.com/office/officeart/2011/layout/ConvergingText"/>
    <dgm:cxn modelId="{72445757-A328-456E-86A6-1B6DC03FABC7}" type="presParOf" srcId="{4AE0F668-C757-454D-B9C1-679FBEC9ADCB}" destId="{6C50449A-D0D9-44E8-996D-49FC0A995B25}" srcOrd="1" destOrd="0" presId="urn:microsoft.com/office/officeart/2011/layout/ConvergingText"/>
    <dgm:cxn modelId="{33C95569-77D0-4015-915E-1F8A8B996325}" type="presParOf" srcId="{4AE0F668-C757-454D-B9C1-679FBEC9ADCB}" destId="{245EBC61-EC07-4E67-B7BF-D7019E35EFB6}" srcOrd="2" destOrd="0" presId="urn:microsoft.com/office/officeart/2011/layout/ConvergingText"/>
    <dgm:cxn modelId="{A035B207-07F9-406A-A146-236A41EB6F8C}" type="presParOf" srcId="{4AE0F668-C757-454D-B9C1-679FBEC9ADCB}" destId="{1433E8E4-6711-428D-944A-A22D386C0388}" srcOrd="3" destOrd="0" presId="urn:microsoft.com/office/officeart/2011/layout/ConvergingText"/>
    <dgm:cxn modelId="{2541DDFB-2531-4970-8A98-A92E5A198A60}" type="presParOf" srcId="{4AE0F668-C757-454D-B9C1-679FBEC9ADCB}" destId="{8952F161-EC0A-49D9-A2AD-D3A07FCF688A}" srcOrd="4" destOrd="0" presId="urn:microsoft.com/office/officeart/2011/layout/ConvergingText"/>
    <dgm:cxn modelId="{F4A5252C-7E9C-4465-AF85-0C9843C35568}" type="presParOf" srcId="{4AE0F668-C757-454D-B9C1-679FBEC9ADCB}" destId="{A100D69A-8CAD-4FA9-9F6F-B68E77601054}" srcOrd="5" destOrd="0" presId="urn:microsoft.com/office/officeart/2011/layout/ConvergingText"/>
    <dgm:cxn modelId="{9040D535-CED6-4223-B130-57445E74F9D5}" type="presParOf" srcId="{4AE0F668-C757-454D-B9C1-679FBEC9ADCB}" destId="{1886642B-B3D7-4EE7-B3D1-5ED911B19490}" srcOrd="6" destOrd="0" presId="urn:microsoft.com/office/officeart/2011/layout/ConvergingText"/>
    <dgm:cxn modelId="{19D0E2C4-206A-4FFD-971C-5CEE115C9A2F}" type="presParOf" srcId="{4AE0F668-C757-454D-B9C1-679FBEC9ADCB}" destId="{0472542C-66CD-4624-8C60-AB0A14896315}" srcOrd="7" destOrd="0" presId="urn:microsoft.com/office/officeart/2011/layout/ConvergingText"/>
    <dgm:cxn modelId="{D4690F1B-CB69-4962-8965-ECCB91014BAC}" type="presParOf" srcId="{4AE0F668-C757-454D-B9C1-679FBEC9ADCB}" destId="{2B7B45FC-B712-4642-B9C7-99575858DF02}" srcOrd="8" destOrd="0" presId="urn:microsoft.com/office/officeart/2011/layout/ConvergingText"/>
    <dgm:cxn modelId="{C4B72B2B-5054-4237-B5F6-A53A8A49ABCB}" type="presParOf" srcId="{4AE0F668-C757-454D-B9C1-679FBEC9ADCB}" destId="{FEEE0215-FD8E-4273-9842-6DBC71522357}" srcOrd="9" destOrd="0" presId="urn:microsoft.com/office/officeart/2011/layout/ConvergingText"/>
    <dgm:cxn modelId="{E76A2CE5-A90E-4EFB-9468-81FC2031B27D}" type="presParOf" srcId="{4AE0F668-C757-454D-B9C1-679FBEC9ADCB}" destId="{2CECEEC4-AE2D-452D-A6FD-6081A6F08F65}" srcOrd="10" destOrd="0" presId="urn:microsoft.com/office/officeart/2011/layout/ConvergingText"/>
    <dgm:cxn modelId="{86F10132-D274-487F-9137-C86B970D197E}" type="presParOf" srcId="{4AE0F668-C757-454D-B9C1-679FBEC9ADCB}" destId="{3B2CC149-B451-4252-9F21-1219A7720C90}" srcOrd="11" destOrd="0" presId="urn:microsoft.com/office/officeart/2011/layout/ConvergingText"/>
    <dgm:cxn modelId="{9DA8C104-EABA-4099-87FC-4947E76291D8}" type="presParOf" srcId="{4AE0F668-C757-454D-B9C1-679FBEC9ADCB}" destId="{DA145EB1-F717-436A-B45F-F0EC482DFA3A}" srcOrd="12" destOrd="0" presId="urn:microsoft.com/office/officeart/2011/layout/ConvergingText"/>
    <dgm:cxn modelId="{06C2EA7B-C628-44EB-BBFB-6BCB75994BDF}" type="presParOf" srcId="{4AE0F668-C757-454D-B9C1-679FBEC9ADCB}" destId="{DA42F021-2BC1-4D5D-A30B-00C9942FB7D9}" srcOrd="13" destOrd="0" presId="urn:microsoft.com/office/officeart/2011/layout/ConvergingText"/>
    <dgm:cxn modelId="{68C9B317-F9BF-45E0-A933-318F521C4651}" type="presParOf" srcId="{4AE0F668-C757-454D-B9C1-679FBEC9ADCB}" destId="{45C9B908-A72A-4327-AE7C-F19CFF627062}" srcOrd="14" destOrd="0" presId="urn:microsoft.com/office/officeart/2011/layout/ConvergingText"/>
    <dgm:cxn modelId="{262986A1-92D2-40CB-9C64-4D5EEC6E9446}" type="presParOf" srcId="{4AE0F668-C757-454D-B9C1-679FBEC9ADCB}" destId="{B6EE045A-E613-4670-8B7C-BF8FBC4A7A73}" srcOrd="15" destOrd="0" presId="urn:microsoft.com/office/officeart/2011/layout/ConvergingText"/>
    <dgm:cxn modelId="{CD38800C-3FD7-4242-A35E-B22396710052}" type="presParOf" srcId="{4AE0F668-C757-454D-B9C1-679FBEC9ADCB}" destId="{576F85A6-5ADC-42F1-A07F-A5C896AA04EE}" srcOrd="16" destOrd="0" presId="urn:microsoft.com/office/officeart/2011/layout/ConvergingText"/>
    <dgm:cxn modelId="{1E8032FC-24DB-4D1C-9A65-BF9AE91B13F4}" type="presParOf" srcId="{4AE0F668-C757-454D-B9C1-679FBEC9ADCB}" destId="{771DC843-4DE6-4EAA-930E-0A9F5A962DFC}" srcOrd="17" destOrd="0" presId="urn:microsoft.com/office/officeart/2011/layout/ConvergingText"/>
    <dgm:cxn modelId="{0A9E1298-7D3B-4FA2-B3D7-273B345016D6}" type="presParOf" srcId="{4AE0F668-C757-454D-B9C1-679FBEC9ADCB}" destId="{A8173DC2-C1A3-4D22-B03E-1862481164E4}" srcOrd="18" destOrd="0" presId="urn:microsoft.com/office/officeart/2011/layout/ConvergingText"/>
    <dgm:cxn modelId="{E77715B4-3029-4732-B19D-5E5334C57F86}" type="presParOf" srcId="{4AE0F668-C757-454D-B9C1-679FBEC9ADCB}" destId="{16E756E0-C213-4ABD-AAF0-0819D31F5605}" srcOrd="19" destOrd="0" presId="urn:microsoft.com/office/officeart/2011/layout/ConvergingText"/>
    <dgm:cxn modelId="{47F160BE-96DF-4C69-9A2F-EC523229AD17}" type="presParOf" srcId="{4AE0F668-C757-454D-B9C1-679FBEC9ADCB}" destId="{BC921AAA-DFED-4759-8C0D-3F82729DA613}" srcOrd="20" destOrd="0" presId="urn:microsoft.com/office/officeart/2011/layout/ConvergingText"/>
    <dgm:cxn modelId="{12ABEB45-4E30-4E50-8B33-00D9C0242E7B}" type="presParOf" srcId="{4AE0F668-C757-454D-B9C1-679FBEC9ADCB}" destId="{7033A55D-E593-48CF-B09F-1B1F5EB32CF0}" srcOrd="21" destOrd="0" presId="urn:microsoft.com/office/officeart/2011/layout/ConvergingText"/>
    <dgm:cxn modelId="{72617CD2-25C2-42AA-B1E4-C9EADB9C7B30}" type="presParOf" srcId="{4AE0F668-C757-454D-B9C1-679FBEC9ADCB}" destId="{3D4E6B3E-A405-4632-9792-996B476E80A0}" srcOrd="22" destOrd="0" presId="urn:microsoft.com/office/officeart/2011/layout/ConvergingText"/>
    <dgm:cxn modelId="{A31B9263-C37B-47F9-9587-4717CB465621}" type="presParOf" srcId="{4AE0F668-C757-454D-B9C1-679FBEC9ADCB}" destId="{EC7F8660-A399-469F-9E3B-A7A1CA742A81}" srcOrd="23" destOrd="0" presId="urn:microsoft.com/office/officeart/2011/layout/ConvergingText"/>
    <dgm:cxn modelId="{F13401CF-8CDB-42BE-9A55-9768231EE950}" type="presParOf" srcId="{4AE0F668-C757-454D-B9C1-679FBEC9ADCB}" destId="{E4922C4A-277E-4055-BDAE-7F859BBE2835}" srcOrd="24" destOrd="0" presId="urn:microsoft.com/office/officeart/2011/layout/ConvergingText"/>
    <dgm:cxn modelId="{CDF58C32-CE2D-495F-88B4-93939171BED1}" type="presParOf" srcId="{4AE0F668-C757-454D-B9C1-679FBEC9ADCB}" destId="{25A13DE7-D872-4593-BB95-258385EF3A51}" srcOrd="25" destOrd="0" presId="urn:microsoft.com/office/officeart/2011/layout/ConvergingText"/>
    <dgm:cxn modelId="{8974ECEC-A06F-444D-8A36-19621A6869B7}" type="presParOf" srcId="{4AE0F668-C757-454D-B9C1-679FBEC9ADCB}" destId="{234E45B9-1463-4912-BBB9-B210C26926EE}" srcOrd="26" destOrd="0" presId="urn:microsoft.com/office/officeart/2011/layout/ConvergingText"/>
    <dgm:cxn modelId="{DE5E34E8-FF94-46E2-8B57-7C7A03E99247}" type="presParOf" srcId="{4AE0F668-C757-454D-B9C1-679FBEC9ADCB}" destId="{96F34D39-D1E7-448C-9387-DEDC698BDE2E}" srcOrd="27" destOrd="0" presId="urn:microsoft.com/office/officeart/2011/layout/ConvergingText"/>
    <dgm:cxn modelId="{560C12AA-5A17-4D3B-B0F1-0BEC7222EAEC}" type="presParOf" srcId="{4AE0F668-C757-454D-B9C1-679FBEC9ADCB}" destId="{8A3F5F5C-5A7E-488E-9EC3-BF625D6681F4}" srcOrd="28" destOrd="0" presId="urn:microsoft.com/office/officeart/2011/layout/ConvergingText"/>
    <dgm:cxn modelId="{99E91689-1F55-43B9-BC9F-91BC831C9A5E}" type="presParOf" srcId="{4AE0F668-C757-454D-B9C1-679FBEC9ADCB}" destId="{CD56EBFC-52DE-4960-9432-48386EC61357}" srcOrd="29" destOrd="0" presId="urn:microsoft.com/office/officeart/2011/layout/ConvergingText"/>
    <dgm:cxn modelId="{D91E5858-99B0-4B4C-AAAF-DA5AF6F9F41C}" type="presParOf" srcId="{4AE0F668-C757-454D-B9C1-679FBEC9ADCB}" destId="{670F38C9-DC54-407A-8D5C-C0EB64120DE0}" srcOrd="30" destOrd="0" presId="urn:microsoft.com/office/officeart/2011/layout/ConvergingText"/>
    <dgm:cxn modelId="{84549549-8F21-4C21-802F-71772AEB9197}" type="presParOf" srcId="{4AE0F668-C757-454D-B9C1-679FBEC9ADCB}" destId="{DA751C70-19F3-4043-9CC7-01FA1CFEE2C3}" srcOrd="31" destOrd="0" presId="urn:microsoft.com/office/officeart/2011/layout/ConvergingText"/>
    <dgm:cxn modelId="{CD4471BD-28C2-4455-95AF-5AE52932BCBA}" type="presParOf" srcId="{4AE0F668-C757-454D-B9C1-679FBEC9ADCB}" destId="{91F9D2CD-4BF7-46CE-B1CB-F0EBE71D477A}" srcOrd="32" destOrd="0" presId="urn:microsoft.com/office/officeart/2011/layout/ConvergingText"/>
    <dgm:cxn modelId="{7299DF05-B523-4DE3-8201-F543AA8FE575}" type="presParOf" srcId="{4AE0F668-C757-454D-B9C1-679FBEC9ADCB}" destId="{D93B60FC-2087-4D91-B44C-7CC18D3FC1B9}" srcOrd="33" destOrd="0" presId="urn:microsoft.com/office/officeart/2011/layout/ConvergingText"/>
    <dgm:cxn modelId="{B1BA77F5-583B-40BE-A78A-FF167B331B51}" type="presParOf" srcId="{4AE0F668-C757-454D-B9C1-679FBEC9ADCB}" destId="{A04B4357-0157-4D74-A3FC-F446468A128F}" srcOrd="34" destOrd="0" presId="urn:microsoft.com/office/officeart/2011/layout/ConvergingText"/>
    <dgm:cxn modelId="{13469861-6184-40C8-9AAE-46EBA4189F2F}" type="presParOf" srcId="{4AE0F668-C757-454D-B9C1-679FBEC9ADCB}" destId="{9B06268D-90D6-4A8D-A11D-646F813C430D}" srcOrd="35" destOrd="0" presId="urn:microsoft.com/office/officeart/2011/layout/ConvergingText"/>
    <dgm:cxn modelId="{015B6BE7-46DB-4FD6-9284-81938781AE00}" type="presParOf" srcId="{4AE0F668-C757-454D-B9C1-679FBEC9ADCB}" destId="{184DA9F5-674D-4494-BD31-2C09C5520C14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05AB4E-2D8A-4AAD-962E-E51EAD43969E}">
      <dsp:nvSpPr>
        <dsp:cNvPr id="0" name=""/>
        <dsp:cNvSpPr/>
      </dsp:nvSpPr>
      <dsp:spPr>
        <a:xfrm>
          <a:off x="5902875" y="2445155"/>
          <a:ext cx="168489" cy="1684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0449A-D0D9-44E8-996D-49FC0A995B25}">
      <dsp:nvSpPr>
        <dsp:cNvPr id="0" name=""/>
        <dsp:cNvSpPr/>
      </dsp:nvSpPr>
      <dsp:spPr>
        <a:xfrm>
          <a:off x="5594075" y="2445155"/>
          <a:ext cx="168489" cy="168486"/>
        </a:xfrm>
        <a:prstGeom prst="ellipse">
          <a:avLst/>
        </a:prstGeom>
        <a:solidFill>
          <a:schemeClr val="accent3">
            <a:hueOff val="-260443"/>
            <a:satOff val="-471"/>
            <a:lumOff val="-89"/>
            <a:alphaOff val="0"/>
          </a:schemeClr>
        </a:solidFill>
        <a:ln w="19050" cap="flat" cmpd="sng" algn="ctr">
          <a:solidFill>
            <a:schemeClr val="accent3">
              <a:hueOff val="-260443"/>
              <a:satOff val="-471"/>
              <a:lumOff val="-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EBC61-EC07-4E67-B7BF-D7019E35EFB6}">
      <dsp:nvSpPr>
        <dsp:cNvPr id="0" name=""/>
        <dsp:cNvSpPr/>
      </dsp:nvSpPr>
      <dsp:spPr>
        <a:xfrm>
          <a:off x="5285276" y="2445155"/>
          <a:ext cx="168489" cy="168486"/>
        </a:xfrm>
        <a:prstGeom prst="ellipse">
          <a:avLst/>
        </a:prstGeom>
        <a:solidFill>
          <a:schemeClr val="accent3">
            <a:hueOff val="-520885"/>
            <a:satOff val="-943"/>
            <a:lumOff val="-178"/>
            <a:alphaOff val="0"/>
          </a:schemeClr>
        </a:solidFill>
        <a:ln w="19050" cap="flat" cmpd="sng" algn="ctr">
          <a:solidFill>
            <a:schemeClr val="accent3">
              <a:hueOff val="-520885"/>
              <a:satOff val="-943"/>
              <a:lumOff val="-1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3E8E4-6711-428D-944A-A22D386C0388}">
      <dsp:nvSpPr>
        <dsp:cNvPr id="0" name=""/>
        <dsp:cNvSpPr/>
      </dsp:nvSpPr>
      <dsp:spPr>
        <a:xfrm>
          <a:off x="4977064" y="2445155"/>
          <a:ext cx="168489" cy="168486"/>
        </a:xfrm>
        <a:prstGeom prst="ellipse">
          <a:avLst/>
        </a:prstGeom>
        <a:solidFill>
          <a:schemeClr val="accent3">
            <a:hueOff val="-781328"/>
            <a:satOff val="-1414"/>
            <a:lumOff val="-267"/>
            <a:alphaOff val="0"/>
          </a:schemeClr>
        </a:solidFill>
        <a:ln w="19050" cap="flat" cmpd="sng" algn="ctr">
          <a:solidFill>
            <a:schemeClr val="accent3">
              <a:hueOff val="-781328"/>
              <a:satOff val="-1414"/>
              <a:lumOff val="-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2F161-EC0A-49D9-A2AD-D3A07FCF688A}">
      <dsp:nvSpPr>
        <dsp:cNvPr id="0" name=""/>
        <dsp:cNvSpPr/>
      </dsp:nvSpPr>
      <dsp:spPr>
        <a:xfrm>
          <a:off x="4668265" y="2445155"/>
          <a:ext cx="168489" cy="168486"/>
        </a:xfrm>
        <a:prstGeom prst="ellipse">
          <a:avLst/>
        </a:prstGeom>
        <a:solidFill>
          <a:schemeClr val="accent3">
            <a:hueOff val="-1041770"/>
            <a:satOff val="-1886"/>
            <a:lumOff val="-356"/>
            <a:alphaOff val="0"/>
          </a:schemeClr>
        </a:solidFill>
        <a:ln w="19050" cap="flat" cmpd="sng" algn="ctr">
          <a:solidFill>
            <a:schemeClr val="accent3">
              <a:hueOff val="-1041770"/>
              <a:satOff val="-1886"/>
              <a:lumOff val="-3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0D69A-8CAD-4FA9-9F6F-B68E77601054}">
      <dsp:nvSpPr>
        <dsp:cNvPr id="0" name=""/>
        <dsp:cNvSpPr/>
      </dsp:nvSpPr>
      <dsp:spPr>
        <a:xfrm>
          <a:off x="4190976" y="2360912"/>
          <a:ext cx="336978" cy="337250"/>
        </a:xfrm>
        <a:prstGeom prst="ellipse">
          <a:avLst/>
        </a:prstGeom>
        <a:solidFill>
          <a:schemeClr val="accent3">
            <a:hueOff val="-1302213"/>
            <a:satOff val="-2357"/>
            <a:lumOff val="-446"/>
            <a:alphaOff val="0"/>
          </a:schemeClr>
        </a:solidFill>
        <a:ln w="19050" cap="flat" cmpd="sng" algn="ctr">
          <a:solidFill>
            <a:schemeClr val="accent3">
              <a:hueOff val="-1302213"/>
              <a:satOff val="-2357"/>
              <a:lumOff val="-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6642B-B3D7-4EE7-B3D1-5ED911B19490}">
      <dsp:nvSpPr>
        <dsp:cNvPr id="0" name=""/>
        <dsp:cNvSpPr/>
      </dsp:nvSpPr>
      <dsp:spPr>
        <a:xfrm>
          <a:off x="5628126" y="2097097"/>
          <a:ext cx="168489" cy="168486"/>
        </a:xfrm>
        <a:prstGeom prst="ellipse">
          <a:avLst/>
        </a:prstGeom>
        <a:solidFill>
          <a:schemeClr val="accent3">
            <a:hueOff val="-1562655"/>
            <a:satOff val="-2828"/>
            <a:lumOff val="-535"/>
            <a:alphaOff val="0"/>
          </a:schemeClr>
        </a:solidFill>
        <a:ln w="19050" cap="flat" cmpd="sng" algn="ctr">
          <a:solidFill>
            <a:schemeClr val="accent3">
              <a:hueOff val="-1562655"/>
              <a:satOff val="-2828"/>
              <a:lumOff val="-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2542C-66CD-4624-8C60-AB0A14896315}">
      <dsp:nvSpPr>
        <dsp:cNvPr id="0" name=""/>
        <dsp:cNvSpPr/>
      </dsp:nvSpPr>
      <dsp:spPr>
        <a:xfrm>
          <a:off x="5628126" y="2795708"/>
          <a:ext cx="168489" cy="168486"/>
        </a:xfrm>
        <a:prstGeom prst="ellipse">
          <a:avLst/>
        </a:prstGeom>
        <a:solidFill>
          <a:schemeClr val="accent3">
            <a:hueOff val="-1823098"/>
            <a:satOff val="-3300"/>
            <a:lumOff val="-624"/>
            <a:alphaOff val="0"/>
          </a:schemeClr>
        </a:solidFill>
        <a:ln w="19050" cap="flat" cmpd="sng" algn="ctr">
          <a:solidFill>
            <a:schemeClr val="accent3">
              <a:hueOff val="-1823098"/>
              <a:satOff val="-3300"/>
              <a:lumOff val="-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B45FC-B712-4642-B9C7-99575858DF02}">
      <dsp:nvSpPr>
        <dsp:cNvPr id="0" name=""/>
        <dsp:cNvSpPr/>
      </dsp:nvSpPr>
      <dsp:spPr>
        <a:xfrm>
          <a:off x="5778416" y="2248403"/>
          <a:ext cx="168489" cy="168486"/>
        </a:xfrm>
        <a:prstGeom prst="ellipse">
          <a:avLst/>
        </a:prstGeom>
        <a:solidFill>
          <a:schemeClr val="accent3">
            <a:hueOff val="-2083541"/>
            <a:satOff val="-3771"/>
            <a:lumOff val="-713"/>
            <a:alphaOff val="0"/>
          </a:schemeClr>
        </a:solidFill>
        <a:ln w="19050" cap="flat" cmpd="sng" algn="ctr">
          <a:solidFill>
            <a:schemeClr val="accent3">
              <a:hueOff val="-2083541"/>
              <a:satOff val="-3771"/>
              <a:lumOff val="-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E0215-FD8E-4273-9842-6DBC71522357}">
      <dsp:nvSpPr>
        <dsp:cNvPr id="0" name=""/>
        <dsp:cNvSpPr/>
      </dsp:nvSpPr>
      <dsp:spPr>
        <a:xfrm>
          <a:off x="5788396" y="2645233"/>
          <a:ext cx="168489" cy="168486"/>
        </a:xfrm>
        <a:prstGeom prst="ellipse">
          <a:avLst/>
        </a:prstGeom>
        <a:solidFill>
          <a:schemeClr val="accent3">
            <a:hueOff val="-2343983"/>
            <a:satOff val="-4243"/>
            <a:lumOff val="-802"/>
            <a:alphaOff val="0"/>
          </a:schemeClr>
        </a:solidFill>
        <a:ln w="19050" cap="flat" cmpd="sng" algn="ctr">
          <a:solidFill>
            <a:schemeClr val="accent3">
              <a:hueOff val="-2343983"/>
              <a:satOff val="-4243"/>
              <a:lumOff val="-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CEEC4-AE2D-452D-A6FD-6081A6F08F65}">
      <dsp:nvSpPr>
        <dsp:cNvPr id="0" name=""/>
        <dsp:cNvSpPr/>
      </dsp:nvSpPr>
      <dsp:spPr>
        <a:xfrm>
          <a:off x="2345225" y="1676435"/>
          <a:ext cx="1706028" cy="1706205"/>
        </a:xfrm>
        <a:prstGeom prst="ellipse">
          <a:avLst/>
        </a:prstGeom>
        <a:solidFill>
          <a:schemeClr val="accent3">
            <a:hueOff val="-2604426"/>
            <a:satOff val="-4714"/>
            <a:lumOff val="-891"/>
            <a:alphaOff val="0"/>
          </a:schemeClr>
        </a:solidFill>
        <a:ln w="19050" cap="flat" cmpd="sng" algn="ctr">
          <a:solidFill>
            <a:schemeClr val="accent3">
              <a:hueOff val="-2604426"/>
              <a:satOff val="-4714"/>
              <a:lumOff val="-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kern="1200" dirty="0" smtClean="0"/>
            <a:t>X</a:t>
          </a:r>
          <a:endParaRPr lang="en-US" sz="9600" kern="1200" dirty="0"/>
        </a:p>
      </dsp:txBody>
      <dsp:txXfrm>
        <a:off x="2345225" y="1676435"/>
        <a:ext cx="1706028" cy="1706205"/>
      </dsp:txXfrm>
    </dsp:sp>
    <dsp:sp modelId="{3B2CC149-B451-4252-9F21-1219A7720C90}">
      <dsp:nvSpPr>
        <dsp:cNvPr id="0" name=""/>
        <dsp:cNvSpPr/>
      </dsp:nvSpPr>
      <dsp:spPr>
        <a:xfrm>
          <a:off x="2217830" y="1530672"/>
          <a:ext cx="336978" cy="337250"/>
        </a:xfrm>
        <a:prstGeom prst="ellipse">
          <a:avLst/>
        </a:prstGeom>
        <a:solidFill>
          <a:schemeClr val="accent3">
            <a:hueOff val="-2864868"/>
            <a:satOff val="-5185"/>
            <a:lumOff val="-980"/>
            <a:alphaOff val="0"/>
          </a:schemeClr>
        </a:solidFill>
        <a:ln w="19050" cap="flat" cmpd="sng" algn="ctr">
          <a:solidFill>
            <a:schemeClr val="accent3">
              <a:hueOff val="-2864868"/>
              <a:satOff val="-5185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45EB1-F717-436A-B45F-F0EC482DFA3A}">
      <dsp:nvSpPr>
        <dsp:cNvPr id="0" name=""/>
        <dsp:cNvSpPr/>
      </dsp:nvSpPr>
      <dsp:spPr>
        <a:xfrm>
          <a:off x="2001788" y="1352763"/>
          <a:ext cx="168489" cy="168486"/>
        </a:xfrm>
        <a:prstGeom prst="ellipse">
          <a:avLst/>
        </a:prstGeom>
        <a:solidFill>
          <a:schemeClr val="accent3">
            <a:hueOff val="-3125311"/>
            <a:satOff val="-5657"/>
            <a:lumOff val="-1069"/>
            <a:alphaOff val="0"/>
          </a:schemeClr>
        </a:solidFill>
        <a:ln w="19050" cap="flat" cmpd="sng" algn="ctr">
          <a:solidFill>
            <a:schemeClr val="accent3">
              <a:hueOff val="-3125311"/>
              <a:satOff val="-5657"/>
              <a:lumOff val="-10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2F021-2BC1-4D5D-A30B-00C9942FB7D9}">
      <dsp:nvSpPr>
        <dsp:cNvPr id="0" name=""/>
        <dsp:cNvSpPr/>
      </dsp:nvSpPr>
      <dsp:spPr>
        <a:xfrm>
          <a:off x="1641914" y="1352763"/>
          <a:ext cx="168489" cy="168486"/>
        </a:xfrm>
        <a:prstGeom prst="ellipse">
          <a:avLst/>
        </a:prstGeom>
        <a:solidFill>
          <a:schemeClr val="accent3">
            <a:hueOff val="-3385753"/>
            <a:satOff val="-6128"/>
            <a:lumOff val="-1159"/>
            <a:alphaOff val="0"/>
          </a:schemeClr>
        </a:solidFill>
        <a:ln w="19050" cap="flat" cmpd="sng" algn="ctr">
          <a:solidFill>
            <a:schemeClr val="accent3">
              <a:hueOff val="-3385753"/>
              <a:satOff val="-6128"/>
              <a:lumOff val="-1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9B908-A72A-4327-AE7C-F19CFF627062}">
      <dsp:nvSpPr>
        <dsp:cNvPr id="0" name=""/>
        <dsp:cNvSpPr/>
      </dsp:nvSpPr>
      <dsp:spPr>
        <a:xfrm>
          <a:off x="1282039" y="1352763"/>
          <a:ext cx="168489" cy="168486"/>
        </a:xfrm>
        <a:prstGeom prst="ellipse">
          <a:avLst/>
        </a:prstGeom>
        <a:solidFill>
          <a:schemeClr val="accent3">
            <a:hueOff val="-3646196"/>
            <a:satOff val="-6600"/>
            <a:lumOff val="-1248"/>
            <a:alphaOff val="0"/>
          </a:schemeClr>
        </a:solidFill>
        <a:ln w="19050" cap="flat" cmpd="sng" algn="ctr">
          <a:solidFill>
            <a:schemeClr val="accent3">
              <a:hueOff val="-3646196"/>
              <a:satOff val="-6600"/>
              <a:lumOff val="-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E045A-E613-4670-8B7C-BF8FBC4A7A73}">
      <dsp:nvSpPr>
        <dsp:cNvPr id="0" name=""/>
        <dsp:cNvSpPr/>
      </dsp:nvSpPr>
      <dsp:spPr>
        <a:xfrm>
          <a:off x="922165" y="1352763"/>
          <a:ext cx="168489" cy="168486"/>
        </a:xfrm>
        <a:prstGeom prst="ellipse">
          <a:avLst/>
        </a:prstGeom>
        <a:solidFill>
          <a:schemeClr val="accent3">
            <a:hueOff val="-3906638"/>
            <a:satOff val="-7071"/>
            <a:lumOff val="-1337"/>
            <a:alphaOff val="0"/>
          </a:schemeClr>
        </a:solidFill>
        <a:ln w="19050" cap="flat" cmpd="sng" algn="ctr">
          <a:solidFill>
            <a:schemeClr val="accent3">
              <a:hueOff val="-3906638"/>
              <a:satOff val="-7071"/>
              <a:lumOff val="-13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F85A6-5ADC-42F1-A07F-A5C896AA04EE}">
      <dsp:nvSpPr>
        <dsp:cNvPr id="0" name=""/>
        <dsp:cNvSpPr/>
      </dsp:nvSpPr>
      <dsp:spPr>
        <a:xfrm>
          <a:off x="561703" y="1352763"/>
          <a:ext cx="168489" cy="168486"/>
        </a:xfrm>
        <a:prstGeom prst="ellipse">
          <a:avLst/>
        </a:prstGeom>
        <a:solidFill>
          <a:schemeClr val="accent3">
            <a:hueOff val="-4167081"/>
            <a:satOff val="-7542"/>
            <a:lumOff val="-1426"/>
            <a:alphaOff val="0"/>
          </a:schemeClr>
        </a:solidFill>
        <a:ln w="19050" cap="flat" cmpd="sng" algn="ctr">
          <a:solidFill>
            <a:schemeClr val="accent3">
              <a:hueOff val="-4167081"/>
              <a:satOff val="-7542"/>
              <a:lumOff val="-14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DC843-4DE6-4EAA-930E-0A9F5A962DFC}">
      <dsp:nvSpPr>
        <dsp:cNvPr id="0" name=""/>
        <dsp:cNvSpPr/>
      </dsp:nvSpPr>
      <dsp:spPr>
        <a:xfrm>
          <a:off x="201829" y="1352763"/>
          <a:ext cx="168489" cy="168486"/>
        </a:xfrm>
        <a:prstGeom prst="ellipse">
          <a:avLst/>
        </a:prstGeom>
        <a:solidFill>
          <a:schemeClr val="accent3">
            <a:hueOff val="-4427523"/>
            <a:satOff val="-8014"/>
            <a:lumOff val="-1515"/>
            <a:alphaOff val="0"/>
          </a:schemeClr>
        </a:solidFill>
        <a:ln w="19050" cap="flat" cmpd="sng" algn="ctr">
          <a:solidFill>
            <a:schemeClr val="accent3">
              <a:hueOff val="-4427523"/>
              <a:satOff val="-8014"/>
              <a:lumOff val="-15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21AAA-DFED-4759-8C0D-3F82729DA613}">
      <dsp:nvSpPr>
        <dsp:cNvPr id="0" name=""/>
        <dsp:cNvSpPr/>
      </dsp:nvSpPr>
      <dsp:spPr>
        <a:xfrm>
          <a:off x="200654" y="917967"/>
          <a:ext cx="1974906" cy="43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XML Schema (XSD)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Describes the rules of file format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US" sz="1200" kern="1200" dirty="0"/>
        </a:p>
      </dsp:txBody>
      <dsp:txXfrm>
        <a:off x="200654" y="917967"/>
        <a:ext cx="1974906" cy="433409"/>
      </dsp:txXfrm>
    </dsp:sp>
    <dsp:sp modelId="{7033A55D-E593-48CF-B09F-1B1F5EB32CF0}">
      <dsp:nvSpPr>
        <dsp:cNvPr id="0" name=""/>
        <dsp:cNvSpPr/>
      </dsp:nvSpPr>
      <dsp:spPr>
        <a:xfrm>
          <a:off x="1867936" y="2360912"/>
          <a:ext cx="336978" cy="337250"/>
        </a:xfrm>
        <a:prstGeom prst="ellipse">
          <a:avLst/>
        </a:prstGeom>
        <a:solidFill>
          <a:schemeClr val="accent3">
            <a:hueOff val="-5208851"/>
            <a:satOff val="-9428"/>
            <a:lumOff val="-1782"/>
            <a:alphaOff val="0"/>
          </a:schemeClr>
        </a:solidFill>
        <a:ln w="19050" cap="flat" cmpd="sng" algn="ctr">
          <a:solidFill>
            <a:schemeClr val="accent3">
              <a:hueOff val="-5208851"/>
              <a:satOff val="-9428"/>
              <a:lumOff val="-17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E6B3E-A405-4632-9792-996B476E80A0}">
      <dsp:nvSpPr>
        <dsp:cNvPr id="0" name=""/>
        <dsp:cNvSpPr/>
      </dsp:nvSpPr>
      <dsp:spPr>
        <a:xfrm>
          <a:off x="1534480" y="2445155"/>
          <a:ext cx="168489" cy="168486"/>
        </a:xfrm>
        <a:prstGeom prst="ellipse">
          <a:avLst/>
        </a:prstGeom>
        <a:solidFill>
          <a:schemeClr val="accent3">
            <a:hueOff val="-5469294"/>
            <a:satOff val="-9899"/>
            <a:lumOff val="-1872"/>
            <a:alphaOff val="0"/>
          </a:schemeClr>
        </a:solidFill>
        <a:ln w="19050" cap="flat" cmpd="sng" algn="ctr">
          <a:solidFill>
            <a:schemeClr val="accent3">
              <a:hueOff val="-5469294"/>
              <a:satOff val="-9899"/>
              <a:lumOff val="-18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8660-A399-469F-9E3B-A7A1CA742A81}">
      <dsp:nvSpPr>
        <dsp:cNvPr id="0" name=""/>
        <dsp:cNvSpPr/>
      </dsp:nvSpPr>
      <dsp:spPr>
        <a:xfrm>
          <a:off x="1201610" y="2445155"/>
          <a:ext cx="168489" cy="168486"/>
        </a:xfrm>
        <a:prstGeom prst="ellipse">
          <a:avLst/>
        </a:prstGeom>
        <a:solidFill>
          <a:schemeClr val="accent3">
            <a:hueOff val="-5729736"/>
            <a:satOff val="-10371"/>
            <a:lumOff val="-1961"/>
            <a:alphaOff val="0"/>
          </a:schemeClr>
        </a:solidFill>
        <a:ln w="19050" cap="flat" cmpd="sng" algn="ctr">
          <a:solidFill>
            <a:schemeClr val="accent3">
              <a:hueOff val="-5729736"/>
              <a:satOff val="-10371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22C4A-277E-4055-BDAE-7F859BBE2835}">
      <dsp:nvSpPr>
        <dsp:cNvPr id="0" name=""/>
        <dsp:cNvSpPr/>
      </dsp:nvSpPr>
      <dsp:spPr>
        <a:xfrm>
          <a:off x="868154" y="2445155"/>
          <a:ext cx="168489" cy="168486"/>
        </a:xfrm>
        <a:prstGeom prst="ellipse">
          <a:avLst/>
        </a:prstGeom>
        <a:solidFill>
          <a:schemeClr val="accent3">
            <a:hueOff val="-5990179"/>
            <a:satOff val="-10842"/>
            <a:lumOff val="-2050"/>
            <a:alphaOff val="0"/>
          </a:schemeClr>
        </a:solidFill>
        <a:ln w="19050" cap="flat" cmpd="sng" algn="ctr">
          <a:solidFill>
            <a:schemeClr val="accent3">
              <a:hueOff val="-5990179"/>
              <a:satOff val="-10842"/>
              <a:lumOff val="-20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13DE7-D872-4593-BB95-258385EF3A51}">
      <dsp:nvSpPr>
        <dsp:cNvPr id="0" name=""/>
        <dsp:cNvSpPr/>
      </dsp:nvSpPr>
      <dsp:spPr>
        <a:xfrm>
          <a:off x="535285" y="2445155"/>
          <a:ext cx="168489" cy="168486"/>
        </a:xfrm>
        <a:prstGeom prst="ellipse">
          <a:avLst/>
        </a:prstGeom>
        <a:solidFill>
          <a:schemeClr val="accent3">
            <a:hueOff val="-6250621"/>
            <a:satOff val="-11313"/>
            <a:lumOff val="-2139"/>
            <a:alphaOff val="0"/>
          </a:schemeClr>
        </a:solidFill>
        <a:ln w="19050" cap="flat" cmpd="sng" algn="ctr">
          <a:solidFill>
            <a:schemeClr val="accent3">
              <a:hueOff val="-6250621"/>
              <a:satOff val="-11313"/>
              <a:lumOff val="-21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E45B9-1463-4912-BBB9-B210C26926EE}">
      <dsp:nvSpPr>
        <dsp:cNvPr id="0" name=""/>
        <dsp:cNvSpPr/>
      </dsp:nvSpPr>
      <dsp:spPr>
        <a:xfrm>
          <a:off x="201829" y="2445155"/>
          <a:ext cx="168489" cy="168486"/>
        </a:xfrm>
        <a:prstGeom prst="ellipse">
          <a:avLst/>
        </a:prstGeom>
        <a:solidFill>
          <a:schemeClr val="accent3">
            <a:hueOff val="-6511064"/>
            <a:satOff val="-11785"/>
            <a:lumOff val="-2228"/>
            <a:alphaOff val="0"/>
          </a:schemeClr>
        </a:solidFill>
        <a:ln w="19050" cap="flat" cmpd="sng" algn="ctr">
          <a:solidFill>
            <a:schemeClr val="accent3">
              <a:hueOff val="-6511064"/>
              <a:satOff val="-11785"/>
              <a:lumOff val="-22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F5F5C-5A7E-488E-9EC3-BF625D6681F4}">
      <dsp:nvSpPr>
        <dsp:cNvPr id="0" name=""/>
        <dsp:cNvSpPr/>
      </dsp:nvSpPr>
      <dsp:spPr>
        <a:xfrm>
          <a:off x="228605" y="1576231"/>
          <a:ext cx="1892887" cy="938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/>
          </a:r>
          <a:br>
            <a:rPr lang="en-US" sz="1600" kern="1200" dirty="0" smtClean="0"/>
          </a:b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XML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Contains customer  EUI data in standard file format and references to XSD and XSLT</a:t>
          </a:r>
          <a:endParaRPr lang="en-US" sz="1400" kern="1200" dirty="0"/>
        </a:p>
      </dsp:txBody>
      <dsp:txXfrm>
        <a:off x="228605" y="1576231"/>
        <a:ext cx="1892887" cy="938367"/>
      </dsp:txXfrm>
    </dsp:sp>
    <dsp:sp modelId="{CD56EBFC-52DE-4960-9432-48386EC61357}">
      <dsp:nvSpPr>
        <dsp:cNvPr id="0" name=""/>
        <dsp:cNvSpPr/>
      </dsp:nvSpPr>
      <dsp:spPr>
        <a:xfrm>
          <a:off x="2217830" y="3177297"/>
          <a:ext cx="336978" cy="337250"/>
        </a:xfrm>
        <a:prstGeom prst="ellipse">
          <a:avLst/>
        </a:prstGeom>
        <a:solidFill>
          <a:schemeClr val="accent3">
            <a:hueOff val="-7031949"/>
            <a:satOff val="-12728"/>
            <a:lumOff val="-2406"/>
            <a:alphaOff val="0"/>
          </a:schemeClr>
        </a:solidFill>
        <a:ln w="19050" cap="flat" cmpd="sng" algn="ctr">
          <a:solidFill>
            <a:schemeClr val="accent3">
              <a:hueOff val="-7031949"/>
              <a:satOff val="-12728"/>
              <a:lumOff val="-24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F38C9-DC54-407A-8D5C-C0EB64120DE0}">
      <dsp:nvSpPr>
        <dsp:cNvPr id="0" name=""/>
        <dsp:cNvSpPr/>
      </dsp:nvSpPr>
      <dsp:spPr>
        <a:xfrm>
          <a:off x="2001788" y="3520644"/>
          <a:ext cx="168489" cy="168486"/>
        </a:xfrm>
        <a:prstGeom prst="ellipse">
          <a:avLst/>
        </a:prstGeom>
        <a:solidFill>
          <a:schemeClr val="accent3">
            <a:hueOff val="-7292392"/>
            <a:satOff val="-13199"/>
            <a:lumOff val="-2495"/>
            <a:alphaOff val="0"/>
          </a:schemeClr>
        </a:solidFill>
        <a:ln w="19050" cap="flat" cmpd="sng" algn="ctr">
          <a:solidFill>
            <a:schemeClr val="accent3">
              <a:hueOff val="-7292392"/>
              <a:satOff val="-13199"/>
              <a:lumOff val="-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51C70-19F3-4043-9CC7-01FA1CFEE2C3}">
      <dsp:nvSpPr>
        <dsp:cNvPr id="0" name=""/>
        <dsp:cNvSpPr/>
      </dsp:nvSpPr>
      <dsp:spPr>
        <a:xfrm>
          <a:off x="1641914" y="3520644"/>
          <a:ext cx="168489" cy="168486"/>
        </a:xfrm>
        <a:prstGeom prst="ellipse">
          <a:avLst/>
        </a:prstGeom>
        <a:solidFill>
          <a:schemeClr val="accent3">
            <a:hueOff val="-7552834"/>
            <a:satOff val="-13670"/>
            <a:lumOff val="-2585"/>
            <a:alphaOff val="0"/>
          </a:schemeClr>
        </a:solidFill>
        <a:ln w="19050" cap="flat" cmpd="sng" algn="ctr">
          <a:solidFill>
            <a:schemeClr val="accent3">
              <a:hueOff val="-7552834"/>
              <a:satOff val="-13670"/>
              <a:lumOff val="-25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9D2CD-4BF7-46CE-B1CB-F0EBE71D477A}">
      <dsp:nvSpPr>
        <dsp:cNvPr id="0" name=""/>
        <dsp:cNvSpPr/>
      </dsp:nvSpPr>
      <dsp:spPr>
        <a:xfrm>
          <a:off x="1282039" y="3520644"/>
          <a:ext cx="168489" cy="168486"/>
        </a:xfrm>
        <a:prstGeom prst="ellipse">
          <a:avLst/>
        </a:prstGeom>
        <a:solidFill>
          <a:schemeClr val="accent3">
            <a:hueOff val="-7813277"/>
            <a:satOff val="-14142"/>
            <a:lumOff val="-2674"/>
            <a:alphaOff val="0"/>
          </a:schemeClr>
        </a:solidFill>
        <a:ln w="19050" cap="flat" cmpd="sng" algn="ctr">
          <a:solidFill>
            <a:schemeClr val="accent3">
              <a:hueOff val="-7813277"/>
              <a:satOff val="-14142"/>
              <a:lumOff val="-2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B60FC-2087-4D91-B44C-7CC18D3FC1B9}">
      <dsp:nvSpPr>
        <dsp:cNvPr id="0" name=""/>
        <dsp:cNvSpPr/>
      </dsp:nvSpPr>
      <dsp:spPr>
        <a:xfrm>
          <a:off x="922165" y="3520644"/>
          <a:ext cx="168489" cy="168486"/>
        </a:xfrm>
        <a:prstGeom prst="ellipse">
          <a:avLst/>
        </a:prstGeom>
        <a:solidFill>
          <a:schemeClr val="accent3">
            <a:hueOff val="-8073720"/>
            <a:satOff val="-14613"/>
            <a:lumOff val="-2763"/>
            <a:alphaOff val="0"/>
          </a:schemeClr>
        </a:solidFill>
        <a:ln w="19050" cap="flat" cmpd="sng" algn="ctr">
          <a:solidFill>
            <a:schemeClr val="accent3">
              <a:hueOff val="-8073720"/>
              <a:satOff val="-14613"/>
              <a:lumOff val="-2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B4357-0157-4D74-A3FC-F446468A128F}">
      <dsp:nvSpPr>
        <dsp:cNvPr id="0" name=""/>
        <dsp:cNvSpPr/>
      </dsp:nvSpPr>
      <dsp:spPr>
        <a:xfrm>
          <a:off x="561703" y="3520644"/>
          <a:ext cx="168489" cy="168486"/>
        </a:xfrm>
        <a:prstGeom prst="ellipse">
          <a:avLst/>
        </a:prstGeom>
        <a:solidFill>
          <a:schemeClr val="accent3">
            <a:hueOff val="-8334163"/>
            <a:satOff val="-15085"/>
            <a:lumOff val="-2852"/>
            <a:alphaOff val="0"/>
          </a:schemeClr>
        </a:solidFill>
        <a:ln w="19050" cap="flat" cmpd="sng" algn="ctr">
          <a:solidFill>
            <a:schemeClr val="accent3">
              <a:hueOff val="-8334163"/>
              <a:satOff val="-15085"/>
              <a:lumOff val="-2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6268D-90D6-4A8D-A11D-646F813C430D}">
      <dsp:nvSpPr>
        <dsp:cNvPr id="0" name=""/>
        <dsp:cNvSpPr/>
      </dsp:nvSpPr>
      <dsp:spPr>
        <a:xfrm>
          <a:off x="201829" y="3520644"/>
          <a:ext cx="168489" cy="168486"/>
        </a:xfrm>
        <a:prstGeom prst="ellipse">
          <a:avLst/>
        </a:prstGeom>
        <a:solidFill>
          <a:schemeClr val="accent3">
            <a:hueOff val="-8594604"/>
            <a:satOff val="-15556"/>
            <a:lumOff val="-2941"/>
            <a:alphaOff val="0"/>
          </a:schemeClr>
        </a:solidFill>
        <a:ln w="19050" cap="flat" cmpd="sng" algn="ctr">
          <a:solidFill>
            <a:schemeClr val="accent3">
              <a:hueOff val="-8594604"/>
              <a:satOff val="-15556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A9F5-674D-4494-BD31-2C09C5520C14}">
      <dsp:nvSpPr>
        <dsp:cNvPr id="0" name=""/>
        <dsp:cNvSpPr/>
      </dsp:nvSpPr>
      <dsp:spPr>
        <a:xfrm>
          <a:off x="200654" y="3085571"/>
          <a:ext cx="1974906" cy="43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XSLT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Defines how to transform for humans</a:t>
          </a:r>
          <a:endParaRPr lang="en-US" sz="1600" kern="1200" dirty="0"/>
        </a:p>
      </dsp:txBody>
      <dsp:txXfrm>
        <a:off x="200654" y="3085571"/>
        <a:ext cx="1974906" cy="433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Works best with a small number of Level 1 shapes. Unused text does not appear, but remains available if you switch layout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010B36-009E-453B-B32B-3B7B0027AAC6}" type="datetimeFigureOut">
              <a:rPr lang="fr-FR"/>
              <a:pPr>
                <a:defRPr/>
              </a:pPr>
              <a:t>30/09/2012</a:t>
            </a:fld>
            <a:endParaRPr lang="fr-CA" dirty="0"/>
          </a:p>
        </p:txBody>
      </p:sp>
      <p:sp>
        <p:nvSpPr>
          <p:cNvPr id="15364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smtClean="0"/>
          </a:p>
        </p:txBody>
      </p:sp>
      <p:sp>
        <p:nvSpPr>
          <p:cNvPr id="1331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A0F5CF7-0EA2-4233-AB5C-DB21006C15AD}" type="slidenum">
              <a:rPr lang="fr-CA"/>
              <a:pPr>
                <a:defRPr/>
              </a:pPr>
              <a:t>‹#›</a:t>
            </a:fld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1074013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5450" y="204788"/>
            <a:ext cx="6007100" cy="4505325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Consensus - emerges around an industry standard North American Energy Standards Board (NAESB) Energy </a:t>
            </a:r>
            <a:br>
              <a:rPr lang="en-US" dirty="0" smtClean="0"/>
            </a:br>
            <a:r>
              <a:rPr lang="en-US" dirty="0" smtClean="0"/>
              <a:t>Usage Information (PAP10) completed 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5F6EB-8AA5-4966-986A-A8778DD5FF78}" type="slidenum">
              <a:rPr lang="fr-CA" smtClean="0">
                <a:latin typeface="Arial" pitchFamily="34" charset="0"/>
              </a:rPr>
              <a:pPr/>
              <a:t>2</a:t>
            </a:fld>
            <a:endParaRPr lang="fr-CA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204788"/>
            <a:ext cx="6007100" cy="4505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0F5CF7-0EA2-4233-AB5C-DB21006C15AD}" type="slidenum">
              <a:rPr lang="fr-CA" smtClean="0"/>
              <a:pPr>
                <a:defRPr/>
              </a:pPr>
              <a:t>17</a:t>
            </a:fld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286847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B9E4A-87F6-405A-BC2D-226273F4F99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ov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9933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4267200" y="927795"/>
            <a:ext cx="457200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953000" y="0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spc="6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SMART</a:t>
            </a:r>
            <a:r>
              <a:rPr lang="en-US" sz="2800" b="1" spc="600" baseline="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GRID INTEROPERABILITY PANEL</a:t>
            </a:r>
            <a:endParaRPr lang="en-US" sz="2800" b="1" spc="600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sz="5000" cap="all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453E23B-E307-45CA-88CF-886CA4649B2C}" type="datetime1">
              <a:rPr lang="en-US" sz="2000" smtClean="0"/>
              <a:pPr>
                <a:defRPr/>
              </a:pPr>
              <a:t>9/30/2012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771514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37895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8382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B8CB7-48BB-4C48-BEF0-4E60C0F4CA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341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Titl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4349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3886200" cy="4866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4844901" y="1295400"/>
            <a:ext cx="3886200" cy="4866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22A4-3D8C-4519-8107-4168FFD080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010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869950"/>
          </a:xfrm>
        </p:spPr>
        <p:txBody>
          <a:bodyPr/>
          <a:lstStyle>
            <a:lvl1pPr algn="l">
              <a:buNone/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303283"/>
            <a:ext cx="1600200" cy="4868917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4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>
              <a:buNone/>
              <a:defRPr sz="12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2pPr>
            <a:lvl3pPr>
              <a:buNone/>
              <a:defRPr sz="10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3pPr>
            <a:lvl4pPr>
              <a:buNone/>
              <a:defRPr sz="9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4pPr>
            <a:lvl5pPr>
              <a:buNone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2362200" y="1295400"/>
            <a:ext cx="664234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10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4F59-91F0-4AF3-9A2B-87BBC6A7FC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56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B606AD-6A25-44E2-8B54-95C407BAD4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B18E1-86B0-4E9E-A3D2-6682CD74D9CD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9F3-2E34-4423-BAA4-CCE1F8CCB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39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13BAD1-8A3B-403B-A608-9C6A451BB62C}" type="datetimeFigureOut">
              <a:rPr lang="en-US" smtClean="0"/>
              <a:pPr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DD5-8350-477B-AEC9-1C5A84C0E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23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02638" cy="838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612775" y="1309688"/>
            <a:ext cx="8399463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9" name="Rectangle 2"/>
          <p:cNvSpPr>
            <a:spLocks noGrp="1"/>
          </p:cNvSpPr>
          <p:nvPr>
            <p:ph type="ftr" sz="quarter" idx="3"/>
          </p:nvPr>
        </p:nvSpPr>
        <p:spPr bwMode="auto">
          <a:xfrm>
            <a:off x="609600" y="6340475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990600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906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99060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D7B606AD-6A25-44E2-8B54-95C407BAD4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84" y="6324600"/>
            <a:ext cx="2201916" cy="53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2" r:id="rId5"/>
    <p:sldLayoutId id="2147483693" r:id="rId6"/>
    <p:sldLayoutId id="2147483694" r:id="rId7"/>
    <p:sldLayoutId id="2147483695" r:id="rId8"/>
  </p:sldLayoutIdLst>
  <p:hf hdr="0" ftr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cs typeface="Calibri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cs typeface="Calibri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cs typeface="Calibri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cs typeface="Calibri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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>
            <a:lumMod val="75000"/>
          </a:schemeClr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chemeClr val="accent2">
            <a:lumMod val="75000"/>
          </a:schemeClr>
        </a:buClr>
        <a:buSzPct val="75000"/>
        <a:buFont typeface="Wingdings" pitchFamily="2" charset="2"/>
        <a:buChar char="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776A5B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esb.org/ESPI_Standards.asp" TargetMode="External"/><Relationship Id="rId13" Type="http://schemas.openxmlformats.org/officeDocument/2006/relationships/hyperlink" Target="http://www.openespi.org/" TargetMode="External"/><Relationship Id="rId18" Type="http://schemas.openxmlformats.org/officeDocument/2006/relationships/hyperlink" Target="http://en.openei.org/wiki/Main_Page" TargetMode="External"/><Relationship Id="rId3" Type="http://schemas.openxmlformats.org/officeDocument/2006/relationships/hyperlink" Target="https://collaborate.nist.gov/twiki-sggrid/bin/view/SmartGrid/GreenButtonInitiative" TargetMode="External"/><Relationship Id="rId7" Type="http://schemas.openxmlformats.org/officeDocument/2006/relationships/hyperlink" Target="mailto:drager@naesb.org" TargetMode="External"/><Relationship Id="rId12" Type="http://schemas.openxmlformats.org/officeDocument/2006/relationships/hyperlink" Target="http://groups.google.com/group/energyos_espi/subscribe?hl=en" TargetMode="External"/><Relationship Id="rId17" Type="http://schemas.openxmlformats.org/officeDocument/2006/relationships/hyperlink" Target="http://energyos.org/" TargetMode="External"/><Relationship Id="rId2" Type="http://schemas.openxmlformats.org/officeDocument/2006/relationships/hyperlink" Target="http://collaborate.nist.gov/twiki-sggrid/bin/view/SmartGrid/GreenButtonESPIEvolution" TargetMode="External"/><Relationship Id="rId16" Type="http://schemas.openxmlformats.org/officeDocument/2006/relationships/hyperlink" Target="https://github.com/energyos/OpenESPI/wiki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naesb.org/espi_task_force.asp" TargetMode="External"/><Relationship Id="rId11" Type="http://schemas.openxmlformats.org/officeDocument/2006/relationships/hyperlink" Target="http://osgug.ucaiug.org/HelpDesk/Lists/servicerequests/GreenButton.aspx" TargetMode="External"/><Relationship Id="rId5" Type="http://schemas.openxmlformats.org/officeDocument/2006/relationships/hyperlink" Target="http://www.naesb.org/smart_grid_pap10.asp" TargetMode="External"/><Relationship Id="rId15" Type="http://schemas.openxmlformats.org/officeDocument/2006/relationships/hyperlink" Target="https://github.com/energyos/OpenESPI/issues" TargetMode="External"/><Relationship Id="rId10" Type="http://schemas.openxmlformats.org/officeDocument/2006/relationships/hyperlink" Target="http://www.smartgridlistserv.org/cgi/wa.exe?A0=OPENSG-OPENADE" TargetMode="External"/><Relationship Id="rId19" Type="http://schemas.openxmlformats.org/officeDocument/2006/relationships/hyperlink" Target="http://www.greenbuttondata.org/" TargetMode="External"/><Relationship Id="rId4" Type="http://schemas.openxmlformats.org/officeDocument/2006/relationships/hyperlink" Target="https://collaborate.nist.gov/twiki-sggrid/bin/view/SmartGrid/GreenButtonFAQ" TargetMode="External"/><Relationship Id="rId9" Type="http://schemas.openxmlformats.org/officeDocument/2006/relationships/hyperlink" Target="http://osgug.ucaiug.org/sgsystems/OpenADE/default.aspx" TargetMode="External"/><Relationship Id="rId14" Type="http://schemas.openxmlformats.org/officeDocument/2006/relationships/hyperlink" Target="https://github.com/energyos/OpenESP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arty@hypertek.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rich@enernex.com" TargetMode="External"/><Relationship Id="rId4" Type="http://schemas.openxmlformats.org/officeDocument/2006/relationships/hyperlink" Target="mailto:david.wollman@nist.g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itehouse.gov/blog/2012/07/12/open-data-clean-secure-energy-futu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743200"/>
            <a:ext cx="7086600" cy="3124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Energy </a:t>
            </a:r>
            <a:r>
              <a:rPr lang="en-US" dirty="0" err="1" smtClean="0"/>
              <a:t>datapalooza</a:t>
            </a:r>
            <a:r>
              <a:rPr lang="en-US" dirty="0" smtClean="0"/>
              <a:t> Showcase Demo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 Green </a:t>
            </a:r>
            <a:r>
              <a:rPr lang="en-US" dirty="0" smtClean="0"/>
              <a:t>Button </a:t>
            </a:r>
            <a:r>
              <a:rPr lang="en-US" dirty="0" smtClean="0"/>
              <a:t>Rate   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/>
              <a:t>Integration Tool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5CFB-8808-4153-A581-AB5E93B769B6}" type="datetime1">
              <a:rPr lang="en-US" smtClean="0"/>
              <a:pPr/>
              <a:t>9/30/2012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2514600" y="6096000"/>
          <a:ext cx="6477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0"/>
                <a:gridCol w="2159000"/>
                <a:gridCol w="2159000"/>
              </a:tblGrid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Marty Burns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David Wollman</a:t>
                      </a:r>
                      <a:endParaRPr lang="en-US" sz="20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Erich Gunther</a:t>
                      </a:r>
                      <a:endParaRPr lang="en-US" sz="20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Hypertek, Inc.</a:t>
                      </a:r>
                      <a:endParaRPr lang="en-US" sz="20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NIST</a:t>
                      </a:r>
                      <a:endParaRPr lang="en-US" sz="20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EnerNex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947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Tariff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7B606AD-6A25-44E2-8B54-95C407BAD43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80560"/>
            <a:ext cx="3666631" cy="17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Oval 22"/>
          <p:cNvSpPr>
            <a:spLocks noChangeArrowheads="1"/>
          </p:cNvSpPr>
          <p:nvPr/>
        </p:nvSpPr>
        <p:spPr bwMode="auto">
          <a:xfrm>
            <a:off x="152400" y="4724400"/>
            <a:ext cx="1981200" cy="459422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Oval 25"/>
          <p:cNvSpPr>
            <a:spLocks noChangeArrowheads="1"/>
          </p:cNvSpPr>
          <p:nvPr/>
        </p:nvSpPr>
        <p:spPr bwMode="auto">
          <a:xfrm>
            <a:off x="1981200" y="5927725"/>
            <a:ext cx="1981200" cy="320675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C0504D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ight Arrow 10"/>
          <p:cNvSpPr>
            <a:spLocks noChangeArrowheads="1"/>
          </p:cNvSpPr>
          <p:nvPr/>
        </p:nvSpPr>
        <p:spPr bwMode="auto">
          <a:xfrm>
            <a:off x="4169187" y="4876800"/>
            <a:ext cx="860013" cy="663576"/>
          </a:xfrm>
          <a:prstGeom prst="rightArrow">
            <a:avLst>
              <a:gd name="adj1" fmla="val 50000"/>
              <a:gd name="adj2" fmla="val 50023"/>
            </a:avLst>
          </a:prstGeom>
          <a:gradFill rotWithShape="1">
            <a:gsLst>
              <a:gs pos="0">
                <a:srgbClr val="C00000"/>
              </a:gs>
              <a:gs pos="50000">
                <a:srgbClr val="C2D1ED"/>
              </a:gs>
              <a:gs pos="100000">
                <a:srgbClr val="00B050"/>
              </a:gs>
            </a:gsLst>
            <a:lin ang="0" scaled="1"/>
          </a:gradFill>
          <a:ln w="25400">
            <a:solidFill>
              <a:srgbClr val="4E612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3666631" cy="17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Oval 23"/>
          <p:cNvSpPr>
            <a:spLocks noChangeArrowheads="1"/>
          </p:cNvSpPr>
          <p:nvPr/>
        </p:nvSpPr>
        <p:spPr bwMode="auto">
          <a:xfrm>
            <a:off x="5029200" y="4572000"/>
            <a:ext cx="23622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00B05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Oval 26"/>
          <p:cNvSpPr>
            <a:spLocks noChangeArrowheads="1"/>
          </p:cNvSpPr>
          <p:nvPr/>
        </p:nvSpPr>
        <p:spPr bwMode="auto">
          <a:xfrm>
            <a:off x="6553200" y="5943600"/>
            <a:ext cx="2211388" cy="342265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00B05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226278" y="1295400"/>
            <a:ext cx="3327762" cy="2971800"/>
            <a:chOff x="4226277" y="1496636"/>
            <a:chExt cx="3614385" cy="3227764"/>
          </a:xfrm>
        </p:grpSpPr>
        <p:grpSp>
          <p:nvGrpSpPr>
            <p:cNvPr id="1032" name="Group 20"/>
            <p:cNvGrpSpPr>
              <a:grpSpLocks/>
            </p:cNvGrpSpPr>
            <p:nvPr/>
          </p:nvGrpSpPr>
          <p:grpSpPr bwMode="auto">
            <a:xfrm>
              <a:off x="4226277" y="1496636"/>
              <a:ext cx="3546123" cy="3227764"/>
              <a:chOff x="0" y="0"/>
              <a:chExt cx="42047" cy="38275"/>
            </a:xfrm>
          </p:grpSpPr>
          <p:sp>
            <p:nvSpPr>
              <p:cNvPr id="5" name="Rectangle 2"/>
              <p:cNvSpPr>
                <a:spLocks noChangeArrowheads="1"/>
              </p:cNvSpPr>
              <p:nvPr/>
            </p:nvSpPr>
            <p:spPr bwMode="auto">
              <a:xfrm>
                <a:off x="0" y="28959"/>
                <a:ext cx="11066" cy="8724"/>
              </a:xfrm>
              <a:prstGeom prst="rect">
                <a:avLst/>
              </a:prstGeom>
              <a:solidFill>
                <a:srgbClr val="8DB3E2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Green Button Data XML File – No Costs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31978" y="28790"/>
                <a:ext cx="10069" cy="8723"/>
              </a:xfrm>
              <a:prstGeom prst="rect">
                <a:avLst/>
              </a:prstGeom>
              <a:solidFill>
                <a:srgbClr val="8DB3E2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Green Button Data XML File – With Costs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Right Arrow 4"/>
              <p:cNvSpPr>
                <a:spLocks noChangeArrowheads="1"/>
              </p:cNvSpPr>
              <p:nvPr/>
            </p:nvSpPr>
            <p:spPr bwMode="auto">
              <a:xfrm>
                <a:off x="11590" y="31627"/>
                <a:ext cx="4701" cy="2720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solidFill>
                <a:srgbClr val="A5A5A5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5"/>
              <p:cNvSpPr>
                <a:spLocks noChangeArrowheads="1"/>
              </p:cNvSpPr>
              <p:nvPr/>
            </p:nvSpPr>
            <p:spPr bwMode="auto">
              <a:xfrm>
                <a:off x="16597" y="27813"/>
                <a:ext cx="10047" cy="10462"/>
              </a:xfrm>
              <a:prstGeom prst="ellipse">
                <a:avLst/>
              </a:prstGeom>
              <a:solidFill>
                <a:srgbClr val="8064A2"/>
              </a:solidFill>
              <a:ln w="25400">
                <a:solidFill>
                  <a:srgbClr val="243F60"/>
                </a:solidFill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XSLT w/jscript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ight Arrow 6"/>
              <p:cNvSpPr>
                <a:spLocks noChangeArrowheads="1"/>
              </p:cNvSpPr>
              <p:nvPr/>
            </p:nvSpPr>
            <p:spPr bwMode="auto">
              <a:xfrm>
                <a:off x="27207" y="31621"/>
                <a:ext cx="4701" cy="2719"/>
              </a:xfrm>
              <a:prstGeom prst="rightArrow">
                <a:avLst>
                  <a:gd name="adj1" fmla="val 50000"/>
                  <a:gd name="adj2" fmla="val 50011"/>
                </a:avLst>
              </a:prstGeom>
              <a:solidFill>
                <a:srgbClr val="A5A5A5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6597" y="13716"/>
                <a:ext cx="10047" cy="8172"/>
              </a:xfrm>
              <a:prstGeom prst="rect">
                <a:avLst/>
              </a:prstGeom>
              <a:solidFill>
                <a:srgbClr val="8DB3E2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0" tIns="9144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Block and Tier Tariff XML File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Down Arrow 8"/>
              <p:cNvSpPr>
                <a:spLocks noChangeArrowheads="1"/>
              </p:cNvSpPr>
              <p:nvPr/>
            </p:nvSpPr>
            <p:spPr bwMode="auto">
              <a:xfrm>
                <a:off x="20112" y="22038"/>
                <a:ext cx="3018" cy="5747"/>
              </a:xfrm>
              <a:prstGeom prst="downArrow">
                <a:avLst>
                  <a:gd name="adj1" fmla="val 50000"/>
                  <a:gd name="adj2" fmla="val 50004"/>
                </a:avLst>
              </a:prstGeom>
              <a:solidFill>
                <a:srgbClr val="A5A5A5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47" cy="8172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espi.xsd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597" y="0"/>
                <a:ext cx="10047" cy="8172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tariff.xsd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ight Arrow 11"/>
              <p:cNvSpPr>
                <a:spLocks noChangeArrowheads="1"/>
              </p:cNvSpPr>
              <p:nvPr/>
            </p:nvSpPr>
            <p:spPr bwMode="auto">
              <a:xfrm rot="16200000" flipH="1">
                <a:off x="-4572" y="16938"/>
                <a:ext cx="19812" cy="3049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solidFill>
                <a:srgbClr val="4F81BD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ight Arrow 12"/>
              <p:cNvSpPr>
                <a:spLocks noChangeArrowheads="1"/>
              </p:cNvSpPr>
              <p:nvPr/>
            </p:nvSpPr>
            <p:spPr bwMode="auto">
              <a:xfrm rot="16200000" flipH="1">
                <a:off x="18954" y="9700"/>
                <a:ext cx="5334" cy="3048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solidFill>
                <a:srgbClr val="4F81BD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44" name="Oval 1"/>
            <p:cNvSpPr>
              <a:spLocks noChangeArrowheads="1"/>
            </p:cNvSpPr>
            <p:nvPr/>
          </p:nvSpPr>
          <p:spPr bwMode="auto">
            <a:xfrm>
              <a:off x="6324600" y="2514600"/>
              <a:ext cx="220662" cy="220663"/>
            </a:xfrm>
            <a:prstGeom prst="ellipse">
              <a:avLst/>
            </a:prstGeom>
            <a:solidFill>
              <a:srgbClr val="C0504D"/>
            </a:solidFill>
            <a:ln w="25400">
              <a:solidFill>
                <a:srgbClr val="622423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Oval 18"/>
            <p:cNvSpPr>
              <a:spLocks noChangeArrowheads="1"/>
            </p:cNvSpPr>
            <p:nvPr/>
          </p:nvSpPr>
          <p:spPr bwMode="auto">
            <a:xfrm>
              <a:off x="5037137" y="3810000"/>
              <a:ext cx="220663" cy="220663"/>
            </a:xfrm>
            <a:prstGeom prst="ellipse">
              <a:avLst/>
            </a:prstGeom>
            <a:solidFill>
              <a:srgbClr val="C0504D"/>
            </a:solidFill>
            <a:ln w="25400">
              <a:solidFill>
                <a:srgbClr val="622423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Oval 19"/>
            <p:cNvSpPr>
              <a:spLocks noChangeArrowheads="1"/>
            </p:cNvSpPr>
            <p:nvPr/>
          </p:nvSpPr>
          <p:spPr bwMode="auto">
            <a:xfrm>
              <a:off x="6248400" y="3817937"/>
              <a:ext cx="219075" cy="220663"/>
            </a:xfrm>
            <a:prstGeom prst="ellipse">
              <a:avLst/>
            </a:prstGeom>
            <a:solidFill>
              <a:srgbClr val="C0504D"/>
            </a:solidFill>
            <a:ln w="25400">
              <a:solidFill>
                <a:srgbClr val="622423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Oval 20"/>
            <p:cNvSpPr>
              <a:spLocks noChangeArrowheads="1"/>
            </p:cNvSpPr>
            <p:nvPr/>
          </p:nvSpPr>
          <p:spPr bwMode="auto">
            <a:xfrm>
              <a:off x="7620000" y="3817937"/>
              <a:ext cx="220662" cy="220663"/>
            </a:xfrm>
            <a:prstGeom prst="ellipse">
              <a:avLst/>
            </a:prstGeom>
            <a:solidFill>
              <a:srgbClr val="C0504D"/>
            </a:solidFill>
            <a:ln w="25400">
              <a:solidFill>
                <a:srgbClr val="622423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48" name="Straight Arrow Connector 27"/>
          <p:cNvCxnSpPr>
            <a:cxnSpLocks noChangeShapeType="1"/>
          </p:cNvCxnSpPr>
          <p:nvPr/>
        </p:nvCxnSpPr>
        <p:spPr bwMode="auto">
          <a:xfrm flipH="1">
            <a:off x="3914776" y="4191000"/>
            <a:ext cx="244475" cy="3429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1049" name="Straight Arrow Connector 28"/>
          <p:cNvCxnSpPr>
            <a:cxnSpLocks noChangeShapeType="1"/>
          </p:cNvCxnSpPr>
          <p:nvPr/>
        </p:nvCxnSpPr>
        <p:spPr bwMode="auto">
          <a:xfrm flipH="1">
            <a:off x="6461125" y="4114800"/>
            <a:ext cx="244475" cy="3429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1050" name="Straight Arrow Connector 29"/>
          <p:cNvCxnSpPr>
            <a:cxnSpLocks noChangeShapeType="1"/>
            <a:stCxn id="8" idx="3"/>
          </p:cNvCxnSpPr>
          <p:nvPr/>
        </p:nvCxnSpPr>
        <p:spPr bwMode="auto">
          <a:xfrm flipH="1">
            <a:off x="4837113" y="4148241"/>
            <a:ext cx="792157" cy="88572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152400" y="1371600"/>
            <a:ext cx="3581400" cy="281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Tariff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Green Button file without costs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Batch file applies the XSLT (xml style sheet)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Producing modified Green Button file with costs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Tariff Schema was assembled</a:t>
            </a:r>
          </a:p>
          <a:p>
            <a:r>
              <a:rPr lang="en-US" dirty="0" smtClean="0"/>
              <a:t>A sample Tariff.xml instance file created based on </a:t>
            </a:r>
            <a:r>
              <a:rPr lang="en-US" dirty="0" smtClean="0"/>
              <a:t>California “block </a:t>
            </a:r>
            <a:r>
              <a:rPr lang="en-US" dirty="0" smtClean="0"/>
              <a:t>and </a:t>
            </a:r>
            <a:r>
              <a:rPr lang="en-US" dirty="0" smtClean="0"/>
              <a:t>tier” </a:t>
            </a:r>
            <a:r>
              <a:rPr lang="en-US" dirty="0" smtClean="0"/>
              <a:t>concept</a:t>
            </a:r>
          </a:p>
          <a:p>
            <a:r>
              <a:rPr lang="en-US" dirty="0" smtClean="0"/>
              <a:t>XSLT created to </a:t>
            </a:r>
            <a:r>
              <a:rPr lang="en-US" dirty="0" smtClean="0"/>
              <a:t>transform </a:t>
            </a:r>
            <a:r>
              <a:rPr lang="en-US" dirty="0" smtClean="0"/>
              <a:t>non-cost-containing </a:t>
            </a:r>
            <a:r>
              <a:rPr lang="en-US" dirty="0" smtClean="0"/>
              <a:t>Green Button Data to cost-containing Green Button Data</a:t>
            </a:r>
          </a:p>
          <a:p>
            <a:r>
              <a:rPr lang="en-US" dirty="0" smtClean="0"/>
              <a:t>Potential future work: your input and discussions on the </a:t>
            </a:r>
            <a:r>
              <a:rPr lang="en-US" dirty="0" smtClean="0"/>
              <a:t>attractiveness of this concept </a:t>
            </a:r>
            <a:r>
              <a:rPr lang="en-US" dirty="0" smtClean="0"/>
              <a:t>may lead to the creation </a:t>
            </a:r>
            <a:r>
              <a:rPr lang="en-US" dirty="0" smtClean="0"/>
              <a:t>of a </a:t>
            </a:r>
            <a:r>
              <a:rPr lang="en-US" dirty="0" smtClean="0"/>
              <a:t>new Priority </a:t>
            </a:r>
            <a:r>
              <a:rPr lang="en-US" dirty="0" smtClean="0"/>
              <a:t>Action Plan </a:t>
            </a:r>
            <a:r>
              <a:rPr lang="en-US" dirty="0" smtClean="0"/>
              <a:t>proposal to </a:t>
            </a:r>
            <a:r>
              <a:rPr lang="en-US" dirty="0" smtClean="0"/>
              <a:t>produce a standard Tariff XML Schema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7B606AD-6A25-44E2-8B54-95C407BAD4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990600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D7B606AD-6A25-44E2-8B54-95C407BAD43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Block and Tier Tariff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="" xmlns:p14="http://schemas.microsoft.com/office/powerpoint/2010/main" val="1244749086"/>
              </p:ext>
            </p:extLst>
          </p:nvPr>
        </p:nvGraphicFramePr>
        <p:xfrm>
          <a:off x="609600" y="1295400"/>
          <a:ext cx="8229600" cy="500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685800"/>
                <a:gridCol w="914400"/>
                <a:gridCol w="1600200"/>
                <a:gridCol w="2286000"/>
              </a:tblGrid>
              <a:tr h="156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Description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Local Time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Block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start value (kWh)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Price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Off Peak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00:00-08:00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0.22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0.24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0.33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0.37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0.40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Mid Peak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8:00-10:00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0.32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0.34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0.43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0.47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0.50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On Peak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10:00-18:00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0.52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0.54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0.73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0.77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0.80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Mid Peak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18:00-24:00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0.32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150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0.34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250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0.43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300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 $       0.47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350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 $       0.50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526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41" y="1752600"/>
            <a:ext cx="4744259" cy="4114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Tariff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C8B8CB7-48BB-4C48-BEF0-4E60C0F4CA4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" y="1524000"/>
            <a:ext cx="4394012" cy="50292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114800" y="2743200"/>
            <a:ext cx="35585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546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402638" cy="838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SGIP PAP20: Green Button ESPI Evolution Roadmap Going Forward …</a:t>
            </a:r>
            <a:endParaRPr lang="en-US" sz="32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33728" y="6637972"/>
            <a:ext cx="324412" cy="1825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fld id="{F422EB0B-BFC6-5D4E-B2F0-5FDBF2A8DAB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81000" y="1381606"/>
            <a:ext cx="8305800" cy="4714395"/>
            <a:chOff x="29706" y="1000606"/>
            <a:chExt cx="8305800" cy="4714395"/>
          </a:xfrm>
        </p:grpSpPr>
        <p:sp>
          <p:nvSpPr>
            <p:cNvPr id="47" name="Rectangle 46"/>
            <p:cNvSpPr/>
            <p:nvPr/>
          </p:nvSpPr>
          <p:spPr>
            <a:xfrm>
              <a:off x="288012" y="3347899"/>
              <a:ext cx="8047494" cy="77896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Standards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(NAESB)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646186" y="3347899"/>
              <a:ext cx="1689320" cy="778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744384" y="3460804"/>
              <a:ext cx="1480945" cy="52937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International Version</a:t>
              </a:r>
              <a:endParaRPr lang="en-US" sz="1400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8012" y="4141965"/>
              <a:ext cx="8047494" cy="77896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T&amp;C</a:t>
              </a:r>
              <a:r>
                <a:rPr lang="en-US" sz="1600" b="1" dirty="0">
                  <a:solidFill>
                    <a:schemeClr val="tx1"/>
                  </a:solidFill>
                </a:rPr>
                <a:t/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(UCAIug)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8012" y="4936032"/>
              <a:ext cx="8047494" cy="7789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Implementation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EnergyOS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864940" y="3429000"/>
              <a:ext cx="1480945" cy="64684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REQ.18/WEQ.19 Maintenance Update</a:t>
              </a:r>
              <a:endParaRPr lang="en-US" sz="1200" b="1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462154" y="3429000"/>
              <a:ext cx="1480945" cy="64684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ESPI Errata Update</a:t>
              </a:r>
              <a:endParaRPr lang="en-US" sz="1400" b="1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057548" y="3429000"/>
              <a:ext cx="1480945" cy="64684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REQ.21/REQ.22</a:t>
              </a:r>
            </a:p>
            <a:p>
              <a:pPr algn="ctr"/>
              <a:r>
                <a:rPr lang="en-US" sz="1200" b="1" dirty="0" smtClean="0"/>
                <a:t>ESPI New </a:t>
              </a:r>
              <a:r>
                <a:rPr lang="en-US" sz="1200" b="1" dirty="0" err="1" smtClean="0"/>
                <a:t>Reqs</a:t>
              </a:r>
              <a:r>
                <a:rPr lang="en-US" sz="1200" b="1" dirty="0" smtClean="0"/>
                <a:t> Update</a:t>
              </a:r>
              <a:endParaRPr lang="en-US" sz="1200" b="1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50632" y="4234499"/>
              <a:ext cx="1480945" cy="61372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Green Button Download My Data Test Plan</a:t>
              </a:r>
              <a:endParaRPr lang="en-US" sz="1400" b="1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462154" y="4234499"/>
              <a:ext cx="1480945" cy="61372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Green Button Connect My Data Test Plan</a:t>
              </a:r>
              <a:endParaRPr lang="en-US" sz="1400" b="1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850632" y="5045305"/>
              <a:ext cx="1480945" cy="5293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Green Button SDK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462154" y="5045305"/>
              <a:ext cx="1480945" cy="5293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OpenESPI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057547" y="4234499"/>
              <a:ext cx="1480945" cy="61372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UCAIug ITCA</a:t>
              </a:r>
              <a:endParaRPr lang="en-US" sz="14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06" y="3005667"/>
              <a:ext cx="2482268" cy="347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Specification Deliverables:</a:t>
              </a:r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706" y="1000606"/>
              <a:ext cx="1325748" cy="59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SGIP PAP Activities:</a:t>
              </a:r>
              <a:endParaRPr lang="en-US" sz="1600" b="1" dirty="0"/>
            </a:p>
          </p:txBody>
        </p:sp>
        <p:grpSp>
          <p:nvGrpSpPr>
            <p:cNvPr id="4" name="Group 2"/>
            <p:cNvGrpSpPr/>
            <p:nvPr/>
          </p:nvGrpSpPr>
          <p:grpSpPr>
            <a:xfrm>
              <a:off x="609602" y="1246543"/>
              <a:ext cx="7619998" cy="1749178"/>
              <a:chOff x="1147453" y="949009"/>
              <a:chExt cx="8916158" cy="2046713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117331" y="1837035"/>
                <a:ext cx="1218844" cy="562543"/>
              </a:xfrm>
              <a:custGeom>
                <a:avLst/>
                <a:gdLst>
                  <a:gd name="connsiteX0" fmla="*/ 0 w 1158996"/>
                  <a:gd name="connsiteY0" fmla="*/ 0 h 554442"/>
                  <a:gd name="connsiteX1" fmla="*/ 1158996 w 1158996"/>
                  <a:gd name="connsiteY1" fmla="*/ 0 h 554442"/>
                  <a:gd name="connsiteX2" fmla="*/ 1158996 w 1158996"/>
                  <a:gd name="connsiteY2" fmla="*/ 554442 h 554442"/>
                  <a:gd name="connsiteX3" fmla="*/ 0 w 1158996"/>
                  <a:gd name="connsiteY3" fmla="*/ 554442 h 554442"/>
                  <a:gd name="connsiteX4" fmla="*/ 0 w 1158996"/>
                  <a:gd name="connsiteY4" fmla="*/ 0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8996" h="554442">
                    <a:moveTo>
                      <a:pt x="0" y="0"/>
                    </a:moveTo>
                    <a:lnTo>
                      <a:pt x="1158996" y="0"/>
                    </a:lnTo>
                    <a:lnTo>
                      <a:pt x="1158996" y="554442"/>
                    </a:lnTo>
                    <a:lnTo>
                      <a:pt x="0" y="554442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z="-190500" extrusionH="12700" prstMaterial="plastic">
                <a:bevelT w="50800" h="50800"/>
              </a:sp3d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 smtClean="0"/>
                  <a:t>Requirements for Green Button and ESPI Rollout</a:t>
                </a:r>
                <a:endParaRPr lang="en-US" sz="1100" kern="1200" dirty="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2117331" y="2405527"/>
                <a:ext cx="1218844" cy="562543"/>
              </a:xfrm>
              <a:custGeom>
                <a:avLst/>
                <a:gdLst>
                  <a:gd name="connsiteX0" fmla="*/ 0 w 1158996"/>
                  <a:gd name="connsiteY0" fmla="*/ 0 h 554442"/>
                  <a:gd name="connsiteX1" fmla="*/ 1158996 w 1158996"/>
                  <a:gd name="connsiteY1" fmla="*/ 0 h 554442"/>
                  <a:gd name="connsiteX2" fmla="*/ 1158996 w 1158996"/>
                  <a:gd name="connsiteY2" fmla="*/ 554442 h 554442"/>
                  <a:gd name="connsiteX3" fmla="*/ 0 w 1158996"/>
                  <a:gd name="connsiteY3" fmla="*/ 554442 h 554442"/>
                  <a:gd name="connsiteX4" fmla="*/ 0 w 1158996"/>
                  <a:gd name="connsiteY4" fmla="*/ 0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8996" h="554442">
                    <a:moveTo>
                      <a:pt x="0" y="0"/>
                    </a:moveTo>
                    <a:lnTo>
                      <a:pt x="1158996" y="0"/>
                    </a:lnTo>
                    <a:lnTo>
                      <a:pt x="1158996" y="554442"/>
                    </a:lnTo>
                    <a:lnTo>
                      <a:pt x="0" y="554442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z="-190500" extrusionH="12700" prstMaterial="plastic">
                <a:bevelT w="50800" h="50800"/>
              </a:sp3d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50" kern="1200" dirty="0" smtClean="0"/>
                  <a:t>Facilitate/Coordinate SGIP interactions</a:t>
                </a:r>
                <a:endParaRPr lang="en-US" sz="1050" kern="1200" dirty="0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360036" y="1837035"/>
                <a:ext cx="1218844" cy="562543"/>
              </a:xfrm>
              <a:custGeom>
                <a:avLst/>
                <a:gdLst>
                  <a:gd name="connsiteX0" fmla="*/ 0 w 1320844"/>
                  <a:gd name="connsiteY0" fmla="*/ 0 h 581410"/>
                  <a:gd name="connsiteX1" fmla="*/ 1320844 w 1320844"/>
                  <a:gd name="connsiteY1" fmla="*/ 0 h 581410"/>
                  <a:gd name="connsiteX2" fmla="*/ 1320844 w 1320844"/>
                  <a:gd name="connsiteY2" fmla="*/ 581410 h 581410"/>
                  <a:gd name="connsiteX3" fmla="*/ 0 w 1320844"/>
                  <a:gd name="connsiteY3" fmla="*/ 581410 h 581410"/>
                  <a:gd name="connsiteX4" fmla="*/ 0 w 1320844"/>
                  <a:gd name="connsiteY4" fmla="*/ 0 h 58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44" h="581410">
                    <a:moveTo>
                      <a:pt x="0" y="0"/>
                    </a:moveTo>
                    <a:lnTo>
                      <a:pt x="1320844" y="0"/>
                    </a:lnTo>
                    <a:lnTo>
                      <a:pt x="1320844" y="581410"/>
                    </a:lnTo>
                    <a:lnTo>
                      <a:pt x="0" y="581410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z="-190500" extrusionH="12700" prstMaterial="plastic">
                <a:bevelT w="50800" h="50800"/>
              </a:sp3d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/>
                  <a:t>Privacy assurance recommendations</a:t>
                </a: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360036" y="2433179"/>
                <a:ext cx="1218844" cy="562543"/>
              </a:xfrm>
              <a:custGeom>
                <a:avLst/>
                <a:gdLst>
                  <a:gd name="connsiteX0" fmla="*/ 0 w 1320844"/>
                  <a:gd name="connsiteY0" fmla="*/ 0 h 581410"/>
                  <a:gd name="connsiteX1" fmla="*/ 1320844 w 1320844"/>
                  <a:gd name="connsiteY1" fmla="*/ 0 h 581410"/>
                  <a:gd name="connsiteX2" fmla="*/ 1320844 w 1320844"/>
                  <a:gd name="connsiteY2" fmla="*/ 581410 h 581410"/>
                  <a:gd name="connsiteX3" fmla="*/ 0 w 1320844"/>
                  <a:gd name="connsiteY3" fmla="*/ 581410 h 581410"/>
                  <a:gd name="connsiteX4" fmla="*/ 0 w 1320844"/>
                  <a:gd name="connsiteY4" fmla="*/ 0 h 58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44" h="581410">
                    <a:moveTo>
                      <a:pt x="0" y="0"/>
                    </a:moveTo>
                    <a:lnTo>
                      <a:pt x="1320844" y="0"/>
                    </a:lnTo>
                    <a:lnTo>
                      <a:pt x="1320844" y="581410"/>
                    </a:lnTo>
                    <a:lnTo>
                      <a:pt x="0" y="581410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z="-190500" extrusionH="12700" prstMaterial="plastic">
                <a:bevelT w="50800" h="50800"/>
              </a:sp3d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 err="1"/>
                  <a:t>Cybersecurity</a:t>
                </a:r>
                <a:r>
                  <a:rPr lang="en-US" sz="1100" dirty="0"/>
                  <a:t> recommendations for EUI exchanges</a:t>
                </a: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396250" y="1447631"/>
                <a:ext cx="973509" cy="973510"/>
              </a:xfrm>
              <a:custGeom>
                <a:avLst/>
                <a:gdLst>
                  <a:gd name="connsiteX0" fmla="*/ 0 w 949449"/>
                  <a:gd name="connsiteY0" fmla="*/ 474725 h 949449"/>
                  <a:gd name="connsiteX1" fmla="*/ 474725 w 949449"/>
                  <a:gd name="connsiteY1" fmla="*/ 0 h 949449"/>
                  <a:gd name="connsiteX2" fmla="*/ 949450 w 949449"/>
                  <a:gd name="connsiteY2" fmla="*/ 474725 h 949449"/>
                  <a:gd name="connsiteX3" fmla="*/ 474725 w 949449"/>
                  <a:gd name="connsiteY3" fmla="*/ 949450 h 949449"/>
                  <a:gd name="connsiteX4" fmla="*/ 0 w 949449"/>
                  <a:gd name="connsiteY4" fmla="*/ 474725 h 949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449" h="949449">
                    <a:moveTo>
                      <a:pt x="0" y="474725"/>
                    </a:moveTo>
                    <a:cubicBezTo>
                      <a:pt x="0" y="212542"/>
                      <a:pt x="212542" y="0"/>
                      <a:pt x="474725" y="0"/>
                    </a:cubicBezTo>
                    <a:cubicBezTo>
                      <a:pt x="736908" y="0"/>
                      <a:pt x="949450" y="212542"/>
                      <a:pt x="949450" y="474725"/>
                    </a:cubicBezTo>
                    <a:cubicBezTo>
                      <a:pt x="949450" y="736908"/>
                      <a:pt x="736908" y="949450"/>
                      <a:pt x="474725" y="949450"/>
                    </a:cubicBezTo>
                    <a:cubicBezTo>
                      <a:pt x="212542" y="949450"/>
                      <a:pt x="0" y="736908"/>
                      <a:pt x="0" y="474725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9044" tIns="139044" rIns="139044" bIns="139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CSWG</a:t>
                </a:r>
                <a:endParaRPr lang="en-US" sz="1400" kern="1200" dirty="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6629756" y="1837035"/>
                <a:ext cx="1218844" cy="562543"/>
              </a:xfrm>
              <a:custGeom>
                <a:avLst/>
                <a:gdLst>
                  <a:gd name="connsiteX0" fmla="*/ 0 w 1166692"/>
                  <a:gd name="connsiteY0" fmla="*/ 0 h 541456"/>
                  <a:gd name="connsiteX1" fmla="*/ 1166692 w 1166692"/>
                  <a:gd name="connsiteY1" fmla="*/ 0 h 541456"/>
                  <a:gd name="connsiteX2" fmla="*/ 1166692 w 1166692"/>
                  <a:gd name="connsiteY2" fmla="*/ 541456 h 541456"/>
                  <a:gd name="connsiteX3" fmla="*/ 0 w 1166692"/>
                  <a:gd name="connsiteY3" fmla="*/ 541456 h 541456"/>
                  <a:gd name="connsiteX4" fmla="*/ 0 w 1166692"/>
                  <a:gd name="connsiteY4" fmla="*/ 0 h 54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692" h="541456">
                    <a:moveTo>
                      <a:pt x="0" y="0"/>
                    </a:moveTo>
                    <a:lnTo>
                      <a:pt x="1166692" y="0"/>
                    </a:lnTo>
                    <a:lnTo>
                      <a:pt x="1166692" y="541456"/>
                    </a:lnTo>
                    <a:lnTo>
                      <a:pt x="0" y="541456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z="-190500" extrusionH="12700" prstMaterial="plastic">
                <a:bevelT w="50800" h="50800"/>
              </a:sp3d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/>
                  <a:t>Test plan consistency</a:t>
                </a: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6629756" y="2392213"/>
                <a:ext cx="1218844" cy="562543"/>
              </a:xfrm>
              <a:custGeom>
                <a:avLst/>
                <a:gdLst>
                  <a:gd name="connsiteX0" fmla="*/ 0 w 1166692"/>
                  <a:gd name="connsiteY0" fmla="*/ 0 h 541456"/>
                  <a:gd name="connsiteX1" fmla="*/ 1166692 w 1166692"/>
                  <a:gd name="connsiteY1" fmla="*/ 0 h 541456"/>
                  <a:gd name="connsiteX2" fmla="*/ 1166692 w 1166692"/>
                  <a:gd name="connsiteY2" fmla="*/ 541456 h 541456"/>
                  <a:gd name="connsiteX3" fmla="*/ 0 w 1166692"/>
                  <a:gd name="connsiteY3" fmla="*/ 541456 h 541456"/>
                  <a:gd name="connsiteX4" fmla="*/ 0 w 1166692"/>
                  <a:gd name="connsiteY4" fmla="*/ 0 h 54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692" h="541456">
                    <a:moveTo>
                      <a:pt x="0" y="0"/>
                    </a:moveTo>
                    <a:lnTo>
                      <a:pt x="1166692" y="0"/>
                    </a:lnTo>
                    <a:lnTo>
                      <a:pt x="1166692" y="541456"/>
                    </a:lnTo>
                    <a:lnTo>
                      <a:pt x="0" y="541456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z="-190500" extrusionH="12700" prstMaterial="plastic">
                <a:bevelT w="50800" h="50800"/>
              </a:sp3d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/>
                  <a:t>ITCA assurances</a:t>
                </a: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5645048" y="1447631"/>
                <a:ext cx="973509" cy="973510"/>
              </a:xfrm>
              <a:custGeom>
                <a:avLst/>
                <a:gdLst>
                  <a:gd name="connsiteX0" fmla="*/ 0 w 949449"/>
                  <a:gd name="connsiteY0" fmla="*/ 474725 h 949449"/>
                  <a:gd name="connsiteX1" fmla="*/ 474725 w 949449"/>
                  <a:gd name="connsiteY1" fmla="*/ 0 h 949449"/>
                  <a:gd name="connsiteX2" fmla="*/ 949450 w 949449"/>
                  <a:gd name="connsiteY2" fmla="*/ 474725 h 949449"/>
                  <a:gd name="connsiteX3" fmla="*/ 474725 w 949449"/>
                  <a:gd name="connsiteY3" fmla="*/ 949450 h 949449"/>
                  <a:gd name="connsiteX4" fmla="*/ 0 w 949449"/>
                  <a:gd name="connsiteY4" fmla="*/ 474725 h 949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449" h="949449">
                    <a:moveTo>
                      <a:pt x="0" y="474725"/>
                    </a:moveTo>
                    <a:cubicBezTo>
                      <a:pt x="0" y="212542"/>
                      <a:pt x="212542" y="0"/>
                      <a:pt x="474725" y="0"/>
                    </a:cubicBezTo>
                    <a:cubicBezTo>
                      <a:pt x="736908" y="0"/>
                      <a:pt x="949450" y="212542"/>
                      <a:pt x="949450" y="474725"/>
                    </a:cubicBezTo>
                    <a:cubicBezTo>
                      <a:pt x="949450" y="736908"/>
                      <a:pt x="736908" y="949450"/>
                      <a:pt x="474725" y="949450"/>
                    </a:cubicBezTo>
                    <a:cubicBezTo>
                      <a:pt x="212542" y="949450"/>
                      <a:pt x="0" y="736908"/>
                      <a:pt x="0" y="474725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9044" tIns="139044" rIns="139044" bIns="139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SGTCC</a:t>
                </a:r>
                <a:endParaRPr lang="en-US" sz="1400" kern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057789" y="1072960"/>
                <a:ext cx="1508407" cy="684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Coordinates with</a:t>
                </a:r>
                <a:endParaRPr lang="en-US" sz="1600" dirty="0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1740983" y="955514"/>
                <a:ext cx="2142023" cy="503924"/>
              </a:xfrm>
              <a:custGeom>
                <a:avLst/>
                <a:gdLst>
                  <a:gd name="connsiteX0" fmla="*/ 0 w 2024743"/>
                  <a:gd name="connsiteY0" fmla="*/ 359228 h 359228"/>
                  <a:gd name="connsiteX1" fmla="*/ 326571 w 2024743"/>
                  <a:gd name="connsiteY1" fmla="*/ 16328 h 359228"/>
                  <a:gd name="connsiteX2" fmla="*/ 2024743 w 2024743"/>
                  <a:gd name="connsiteY2" fmla="*/ 0 h 359228"/>
                  <a:gd name="connsiteX3" fmla="*/ 2016579 w 2024743"/>
                  <a:gd name="connsiteY3" fmla="*/ 293914 h 359228"/>
                  <a:gd name="connsiteX0" fmla="*/ 0 w 2016579"/>
                  <a:gd name="connsiteY0" fmla="*/ 354466 h 354466"/>
                  <a:gd name="connsiteX1" fmla="*/ 326571 w 2016579"/>
                  <a:gd name="connsiteY1" fmla="*/ 11566 h 354466"/>
                  <a:gd name="connsiteX2" fmla="*/ 2010455 w 2016579"/>
                  <a:gd name="connsiteY2" fmla="*/ 0 h 354466"/>
                  <a:gd name="connsiteX3" fmla="*/ 2016579 w 2016579"/>
                  <a:gd name="connsiteY3" fmla="*/ 289152 h 354466"/>
                  <a:gd name="connsiteX0" fmla="*/ 0 w 2016579"/>
                  <a:gd name="connsiteY0" fmla="*/ 344941 h 344941"/>
                  <a:gd name="connsiteX1" fmla="*/ 326571 w 2016579"/>
                  <a:gd name="connsiteY1" fmla="*/ 2041 h 344941"/>
                  <a:gd name="connsiteX2" fmla="*/ 2010455 w 2016579"/>
                  <a:gd name="connsiteY2" fmla="*/ 0 h 344941"/>
                  <a:gd name="connsiteX3" fmla="*/ 2016579 w 2016579"/>
                  <a:gd name="connsiteY3" fmla="*/ 279627 h 344941"/>
                  <a:gd name="connsiteX0" fmla="*/ 0 w 2019980"/>
                  <a:gd name="connsiteY0" fmla="*/ 344941 h 344941"/>
                  <a:gd name="connsiteX1" fmla="*/ 326571 w 2019980"/>
                  <a:gd name="connsiteY1" fmla="*/ 2041 h 344941"/>
                  <a:gd name="connsiteX2" fmla="*/ 2019980 w 2019980"/>
                  <a:gd name="connsiteY2" fmla="*/ 0 h 344941"/>
                  <a:gd name="connsiteX3" fmla="*/ 2016579 w 2019980"/>
                  <a:gd name="connsiteY3" fmla="*/ 279627 h 344941"/>
                  <a:gd name="connsiteX0" fmla="*/ 0 w 2016801"/>
                  <a:gd name="connsiteY0" fmla="*/ 344941 h 344941"/>
                  <a:gd name="connsiteX1" fmla="*/ 326571 w 2016801"/>
                  <a:gd name="connsiteY1" fmla="*/ 2041 h 344941"/>
                  <a:gd name="connsiteX2" fmla="*/ 2015217 w 2016801"/>
                  <a:gd name="connsiteY2" fmla="*/ 0 h 344941"/>
                  <a:gd name="connsiteX3" fmla="*/ 2016579 w 2016801"/>
                  <a:gd name="connsiteY3" fmla="*/ 279627 h 344941"/>
                  <a:gd name="connsiteX0" fmla="*/ 0 w 2023561"/>
                  <a:gd name="connsiteY0" fmla="*/ 344941 h 344941"/>
                  <a:gd name="connsiteX1" fmla="*/ 326571 w 2023561"/>
                  <a:gd name="connsiteY1" fmla="*/ 2041 h 344941"/>
                  <a:gd name="connsiteX2" fmla="*/ 2015217 w 2023561"/>
                  <a:gd name="connsiteY2" fmla="*/ 0 h 344941"/>
                  <a:gd name="connsiteX3" fmla="*/ 2023476 w 2023561"/>
                  <a:gd name="connsiteY3" fmla="*/ 337814 h 344941"/>
                  <a:gd name="connsiteX0" fmla="*/ 0 w 2028133"/>
                  <a:gd name="connsiteY0" fmla="*/ 344941 h 344941"/>
                  <a:gd name="connsiteX1" fmla="*/ 326571 w 2028133"/>
                  <a:gd name="connsiteY1" fmla="*/ 2041 h 344941"/>
                  <a:gd name="connsiteX2" fmla="*/ 2015217 w 2028133"/>
                  <a:gd name="connsiteY2" fmla="*/ 0 h 344941"/>
                  <a:gd name="connsiteX3" fmla="*/ 2028073 w 2028133"/>
                  <a:gd name="connsiteY3" fmla="*/ 339525 h 344941"/>
                  <a:gd name="connsiteX0" fmla="*/ 0 w 2025845"/>
                  <a:gd name="connsiteY0" fmla="*/ 344941 h 344941"/>
                  <a:gd name="connsiteX1" fmla="*/ 326571 w 2025845"/>
                  <a:gd name="connsiteY1" fmla="*/ 2041 h 344941"/>
                  <a:gd name="connsiteX2" fmla="*/ 2015217 w 2025845"/>
                  <a:gd name="connsiteY2" fmla="*/ 0 h 344941"/>
                  <a:gd name="connsiteX3" fmla="*/ 2025774 w 2025845"/>
                  <a:gd name="connsiteY3" fmla="*/ 337814 h 344941"/>
                  <a:gd name="connsiteX0" fmla="*/ 0 w 2019023"/>
                  <a:gd name="connsiteY0" fmla="*/ 344941 h 344941"/>
                  <a:gd name="connsiteX1" fmla="*/ 326571 w 2019023"/>
                  <a:gd name="connsiteY1" fmla="*/ 2041 h 344941"/>
                  <a:gd name="connsiteX2" fmla="*/ 2015217 w 2019023"/>
                  <a:gd name="connsiteY2" fmla="*/ 0 h 344941"/>
                  <a:gd name="connsiteX3" fmla="*/ 2018879 w 2019023"/>
                  <a:gd name="connsiteY3" fmla="*/ 337814 h 344941"/>
                  <a:gd name="connsiteX0" fmla="*/ 0 w 2015217"/>
                  <a:gd name="connsiteY0" fmla="*/ 344941 h 344941"/>
                  <a:gd name="connsiteX1" fmla="*/ 326571 w 2015217"/>
                  <a:gd name="connsiteY1" fmla="*/ 2041 h 344941"/>
                  <a:gd name="connsiteX2" fmla="*/ 2015217 w 2015217"/>
                  <a:gd name="connsiteY2" fmla="*/ 0 h 344941"/>
                  <a:gd name="connsiteX3" fmla="*/ 2007385 w 2015217"/>
                  <a:gd name="connsiteY3" fmla="*/ 334391 h 344941"/>
                  <a:gd name="connsiteX0" fmla="*/ 0 w 2019023"/>
                  <a:gd name="connsiteY0" fmla="*/ 344941 h 344941"/>
                  <a:gd name="connsiteX1" fmla="*/ 326571 w 2019023"/>
                  <a:gd name="connsiteY1" fmla="*/ 2041 h 344941"/>
                  <a:gd name="connsiteX2" fmla="*/ 2015217 w 2019023"/>
                  <a:gd name="connsiteY2" fmla="*/ 0 h 344941"/>
                  <a:gd name="connsiteX3" fmla="*/ 2018879 w 2019023"/>
                  <a:gd name="connsiteY3" fmla="*/ 342948 h 344941"/>
                  <a:gd name="connsiteX0" fmla="*/ 0 w 2016803"/>
                  <a:gd name="connsiteY0" fmla="*/ 344941 h 348082"/>
                  <a:gd name="connsiteX1" fmla="*/ 326571 w 2016803"/>
                  <a:gd name="connsiteY1" fmla="*/ 2041 h 348082"/>
                  <a:gd name="connsiteX2" fmla="*/ 2015217 w 2016803"/>
                  <a:gd name="connsiteY2" fmla="*/ 0 h 348082"/>
                  <a:gd name="connsiteX3" fmla="*/ 2016581 w 2016803"/>
                  <a:gd name="connsiteY3" fmla="*/ 348082 h 348082"/>
                  <a:gd name="connsiteX0" fmla="*/ 0 w 2015217"/>
                  <a:gd name="connsiteY0" fmla="*/ 344941 h 349793"/>
                  <a:gd name="connsiteX1" fmla="*/ 326571 w 2015217"/>
                  <a:gd name="connsiteY1" fmla="*/ 2041 h 349793"/>
                  <a:gd name="connsiteX2" fmla="*/ 2015217 w 2015217"/>
                  <a:gd name="connsiteY2" fmla="*/ 0 h 349793"/>
                  <a:gd name="connsiteX3" fmla="*/ 2009684 w 2015217"/>
                  <a:gd name="connsiteY3" fmla="*/ 349793 h 349793"/>
                  <a:gd name="connsiteX0" fmla="*/ 0 w 2019024"/>
                  <a:gd name="connsiteY0" fmla="*/ 344941 h 349793"/>
                  <a:gd name="connsiteX1" fmla="*/ 326571 w 2019024"/>
                  <a:gd name="connsiteY1" fmla="*/ 2041 h 349793"/>
                  <a:gd name="connsiteX2" fmla="*/ 2015217 w 2019024"/>
                  <a:gd name="connsiteY2" fmla="*/ 0 h 349793"/>
                  <a:gd name="connsiteX3" fmla="*/ 2018880 w 2019024"/>
                  <a:gd name="connsiteY3" fmla="*/ 349793 h 349793"/>
                  <a:gd name="connsiteX0" fmla="*/ 0 w 2015217"/>
                  <a:gd name="connsiteY0" fmla="*/ 344941 h 353216"/>
                  <a:gd name="connsiteX1" fmla="*/ 326571 w 2015217"/>
                  <a:gd name="connsiteY1" fmla="*/ 2041 h 353216"/>
                  <a:gd name="connsiteX2" fmla="*/ 2015217 w 2015217"/>
                  <a:gd name="connsiteY2" fmla="*/ 0 h 353216"/>
                  <a:gd name="connsiteX3" fmla="*/ 2005087 w 2015217"/>
                  <a:gd name="connsiteY3" fmla="*/ 353216 h 353216"/>
                  <a:gd name="connsiteX0" fmla="*/ 0 w 2015217"/>
                  <a:gd name="connsiteY0" fmla="*/ 344941 h 353216"/>
                  <a:gd name="connsiteX1" fmla="*/ 326571 w 2015217"/>
                  <a:gd name="connsiteY1" fmla="*/ 2041 h 353216"/>
                  <a:gd name="connsiteX2" fmla="*/ 2015217 w 2015217"/>
                  <a:gd name="connsiteY2" fmla="*/ 0 h 353216"/>
                  <a:gd name="connsiteX3" fmla="*/ 2011984 w 2015217"/>
                  <a:gd name="connsiteY3" fmla="*/ 353216 h 353216"/>
                  <a:gd name="connsiteX0" fmla="*/ 0 w 2016803"/>
                  <a:gd name="connsiteY0" fmla="*/ 344941 h 353216"/>
                  <a:gd name="connsiteX1" fmla="*/ 326571 w 2016803"/>
                  <a:gd name="connsiteY1" fmla="*/ 2041 h 353216"/>
                  <a:gd name="connsiteX2" fmla="*/ 2015217 w 2016803"/>
                  <a:gd name="connsiteY2" fmla="*/ 0 h 353216"/>
                  <a:gd name="connsiteX3" fmla="*/ 2016581 w 2016803"/>
                  <a:gd name="connsiteY3" fmla="*/ 353216 h 353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803" h="353216">
                    <a:moveTo>
                      <a:pt x="0" y="344941"/>
                    </a:moveTo>
                    <a:lnTo>
                      <a:pt x="326571" y="2041"/>
                    </a:lnTo>
                    <a:lnTo>
                      <a:pt x="2015217" y="0"/>
                    </a:lnTo>
                    <a:cubicBezTo>
                      <a:pt x="2014083" y="93209"/>
                      <a:pt x="2017715" y="260007"/>
                      <a:pt x="2016581" y="353216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740332" y="949009"/>
                <a:ext cx="4391470" cy="512106"/>
              </a:xfrm>
              <a:custGeom>
                <a:avLst/>
                <a:gdLst>
                  <a:gd name="connsiteX0" fmla="*/ 0 w 2024743"/>
                  <a:gd name="connsiteY0" fmla="*/ 359228 h 359228"/>
                  <a:gd name="connsiteX1" fmla="*/ 326571 w 2024743"/>
                  <a:gd name="connsiteY1" fmla="*/ 16328 h 359228"/>
                  <a:gd name="connsiteX2" fmla="*/ 2024743 w 2024743"/>
                  <a:gd name="connsiteY2" fmla="*/ 0 h 359228"/>
                  <a:gd name="connsiteX3" fmla="*/ 2016579 w 2024743"/>
                  <a:gd name="connsiteY3" fmla="*/ 293914 h 359228"/>
                  <a:gd name="connsiteX0" fmla="*/ 0 w 2016579"/>
                  <a:gd name="connsiteY0" fmla="*/ 354466 h 354466"/>
                  <a:gd name="connsiteX1" fmla="*/ 326571 w 2016579"/>
                  <a:gd name="connsiteY1" fmla="*/ 11566 h 354466"/>
                  <a:gd name="connsiteX2" fmla="*/ 2010455 w 2016579"/>
                  <a:gd name="connsiteY2" fmla="*/ 0 h 354466"/>
                  <a:gd name="connsiteX3" fmla="*/ 2016579 w 2016579"/>
                  <a:gd name="connsiteY3" fmla="*/ 289152 h 354466"/>
                  <a:gd name="connsiteX0" fmla="*/ 0 w 2016579"/>
                  <a:gd name="connsiteY0" fmla="*/ 344941 h 344941"/>
                  <a:gd name="connsiteX1" fmla="*/ 326571 w 2016579"/>
                  <a:gd name="connsiteY1" fmla="*/ 2041 h 344941"/>
                  <a:gd name="connsiteX2" fmla="*/ 2010455 w 2016579"/>
                  <a:gd name="connsiteY2" fmla="*/ 0 h 344941"/>
                  <a:gd name="connsiteX3" fmla="*/ 2016579 w 2016579"/>
                  <a:gd name="connsiteY3" fmla="*/ 279627 h 344941"/>
                  <a:gd name="connsiteX0" fmla="*/ 0 w 2019980"/>
                  <a:gd name="connsiteY0" fmla="*/ 344941 h 344941"/>
                  <a:gd name="connsiteX1" fmla="*/ 326571 w 2019980"/>
                  <a:gd name="connsiteY1" fmla="*/ 2041 h 344941"/>
                  <a:gd name="connsiteX2" fmla="*/ 2019980 w 2019980"/>
                  <a:gd name="connsiteY2" fmla="*/ 0 h 344941"/>
                  <a:gd name="connsiteX3" fmla="*/ 2016579 w 2019980"/>
                  <a:gd name="connsiteY3" fmla="*/ 279627 h 344941"/>
                  <a:gd name="connsiteX0" fmla="*/ 0 w 2016801"/>
                  <a:gd name="connsiteY0" fmla="*/ 344941 h 344941"/>
                  <a:gd name="connsiteX1" fmla="*/ 326571 w 2016801"/>
                  <a:gd name="connsiteY1" fmla="*/ 2041 h 344941"/>
                  <a:gd name="connsiteX2" fmla="*/ 2015217 w 2016801"/>
                  <a:gd name="connsiteY2" fmla="*/ 0 h 344941"/>
                  <a:gd name="connsiteX3" fmla="*/ 2016579 w 2016801"/>
                  <a:gd name="connsiteY3" fmla="*/ 279627 h 344941"/>
                  <a:gd name="connsiteX0" fmla="*/ 0 w 2023561"/>
                  <a:gd name="connsiteY0" fmla="*/ 344941 h 344941"/>
                  <a:gd name="connsiteX1" fmla="*/ 326571 w 2023561"/>
                  <a:gd name="connsiteY1" fmla="*/ 2041 h 344941"/>
                  <a:gd name="connsiteX2" fmla="*/ 2015217 w 2023561"/>
                  <a:gd name="connsiteY2" fmla="*/ 0 h 344941"/>
                  <a:gd name="connsiteX3" fmla="*/ 2023476 w 2023561"/>
                  <a:gd name="connsiteY3" fmla="*/ 337814 h 344941"/>
                  <a:gd name="connsiteX0" fmla="*/ 0 w 2028133"/>
                  <a:gd name="connsiteY0" fmla="*/ 344941 h 344941"/>
                  <a:gd name="connsiteX1" fmla="*/ 326571 w 2028133"/>
                  <a:gd name="connsiteY1" fmla="*/ 2041 h 344941"/>
                  <a:gd name="connsiteX2" fmla="*/ 2015217 w 2028133"/>
                  <a:gd name="connsiteY2" fmla="*/ 0 h 344941"/>
                  <a:gd name="connsiteX3" fmla="*/ 2028073 w 2028133"/>
                  <a:gd name="connsiteY3" fmla="*/ 339525 h 344941"/>
                  <a:gd name="connsiteX0" fmla="*/ 0 w 2025845"/>
                  <a:gd name="connsiteY0" fmla="*/ 344941 h 344941"/>
                  <a:gd name="connsiteX1" fmla="*/ 326571 w 2025845"/>
                  <a:gd name="connsiteY1" fmla="*/ 2041 h 344941"/>
                  <a:gd name="connsiteX2" fmla="*/ 2015217 w 2025845"/>
                  <a:gd name="connsiteY2" fmla="*/ 0 h 344941"/>
                  <a:gd name="connsiteX3" fmla="*/ 2025774 w 2025845"/>
                  <a:gd name="connsiteY3" fmla="*/ 337814 h 344941"/>
                  <a:gd name="connsiteX0" fmla="*/ 0 w 2019023"/>
                  <a:gd name="connsiteY0" fmla="*/ 344941 h 344941"/>
                  <a:gd name="connsiteX1" fmla="*/ 326571 w 2019023"/>
                  <a:gd name="connsiteY1" fmla="*/ 2041 h 344941"/>
                  <a:gd name="connsiteX2" fmla="*/ 2015217 w 2019023"/>
                  <a:gd name="connsiteY2" fmla="*/ 0 h 344941"/>
                  <a:gd name="connsiteX3" fmla="*/ 2018879 w 2019023"/>
                  <a:gd name="connsiteY3" fmla="*/ 337814 h 344941"/>
                  <a:gd name="connsiteX0" fmla="*/ 0 w 2015217"/>
                  <a:gd name="connsiteY0" fmla="*/ 344941 h 344941"/>
                  <a:gd name="connsiteX1" fmla="*/ 326571 w 2015217"/>
                  <a:gd name="connsiteY1" fmla="*/ 2041 h 344941"/>
                  <a:gd name="connsiteX2" fmla="*/ 2015217 w 2015217"/>
                  <a:gd name="connsiteY2" fmla="*/ 0 h 344941"/>
                  <a:gd name="connsiteX3" fmla="*/ 2007385 w 2015217"/>
                  <a:gd name="connsiteY3" fmla="*/ 334391 h 344941"/>
                  <a:gd name="connsiteX0" fmla="*/ 0 w 2019023"/>
                  <a:gd name="connsiteY0" fmla="*/ 344941 h 344941"/>
                  <a:gd name="connsiteX1" fmla="*/ 326571 w 2019023"/>
                  <a:gd name="connsiteY1" fmla="*/ 2041 h 344941"/>
                  <a:gd name="connsiteX2" fmla="*/ 2015217 w 2019023"/>
                  <a:gd name="connsiteY2" fmla="*/ 0 h 344941"/>
                  <a:gd name="connsiteX3" fmla="*/ 2018879 w 2019023"/>
                  <a:gd name="connsiteY3" fmla="*/ 342948 h 344941"/>
                  <a:gd name="connsiteX0" fmla="*/ 0 w 2016803"/>
                  <a:gd name="connsiteY0" fmla="*/ 344941 h 348082"/>
                  <a:gd name="connsiteX1" fmla="*/ 326571 w 2016803"/>
                  <a:gd name="connsiteY1" fmla="*/ 2041 h 348082"/>
                  <a:gd name="connsiteX2" fmla="*/ 2015217 w 2016803"/>
                  <a:gd name="connsiteY2" fmla="*/ 0 h 348082"/>
                  <a:gd name="connsiteX3" fmla="*/ 2016581 w 2016803"/>
                  <a:gd name="connsiteY3" fmla="*/ 348082 h 348082"/>
                  <a:gd name="connsiteX0" fmla="*/ 0 w 2015217"/>
                  <a:gd name="connsiteY0" fmla="*/ 344941 h 349793"/>
                  <a:gd name="connsiteX1" fmla="*/ 326571 w 2015217"/>
                  <a:gd name="connsiteY1" fmla="*/ 2041 h 349793"/>
                  <a:gd name="connsiteX2" fmla="*/ 2015217 w 2015217"/>
                  <a:gd name="connsiteY2" fmla="*/ 0 h 349793"/>
                  <a:gd name="connsiteX3" fmla="*/ 2009684 w 2015217"/>
                  <a:gd name="connsiteY3" fmla="*/ 349793 h 349793"/>
                  <a:gd name="connsiteX0" fmla="*/ 0 w 2019024"/>
                  <a:gd name="connsiteY0" fmla="*/ 344941 h 349793"/>
                  <a:gd name="connsiteX1" fmla="*/ 326571 w 2019024"/>
                  <a:gd name="connsiteY1" fmla="*/ 2041 h 349793"/>
                  <a:gd name="connsiteX2" fmla="*/ 2015217 w 2019024"/>
                  <a:gd name="connsiteY2" fmla="*/ 0 h 349793"/>
                  <a:gd name="connsiteX3" fmla="*/ 2018880 w 2019024"/>
                  <a:gd name="connsiteY3" fmla="*/ 349793 h 349793"/>
                  <a:gd name="connsiteX0" fmla="*/ 0 w 2015217"/>
                  <a:gd name="connsiteY0" fmla="*/ 344941 h 353216"/>
                  <a:gd name="connsiteX1" fmla="*/ 326571 w 2015217"/>
                  <a:gd name="connsiteY1" fmla="*/ 2041 h 353216"/>
                  <a:gd name="connsiteX2" fmla="*/ 2015217 w 2015217"/>
                  <a:gd name="connsiteY2" fmla="*/ 0 h 353216"/>
                  <a:gd name="connsiteX3" fmla="*/ 2005087 w 2015217"/>
                  <a:gd name="connsiteY3" fmla="*/ 353216 h 353216"/>
                  <a:gd name="connsiteX0" fmla="*/ 0 w 2015217"/>
                  <a:gd name="connsiteY0" fmla="*/ 344941 h 353216"/>
                  <a:gd name="connsiteX1" fmla="*/ 326571 w 2015217"/>
                  <a:gd name="connsiteY1" fmla="*/ 2041 h 353216"/>
                  <a:gd name="connsiteX2" fmla="*/ 2015217 w 2015217"/>
                  <a:gd name="connsiteY2" fmla="*/ 0 h 353216"/>
                  <a:gd name="connsiteX3" fmla="*/ 2011984 w 2015217"/>
                  <a:gd name="connsiteY3" fmla="*/ 353216 h 353216"/>
                  <a:gd name="connsiteX0" fmla="*/ 0 w 2016803"/>
                  <a:gd name="connsiteY0" fmla="*/ 344941 h 353216"/>
                  <a:gd name="connsiteX1" fmla="*/ 326571 w 2016803"/>
                  <a:gd name="connsiteY1" fmla="*/ 2041 h 353216"/>
                  <a:gd name="connsiteX2" fmla="*/ 2015217 w 2016803"/>
                  <a:gd name="connsiteY2" fmla="*/ 0 h 353216"/>
                  <a:gd name="connsiteX3" fmla="*/ 2016581 w 2016803"/>
                  <a:gd name="connsiteY3" fmla="*/ 353216 h 353216"/>
                  <a:gd name="connsiteX0" fmla="*/ 0 w 2016803"/>
                  <a:gd name="connsiteY0" fmla="*/ 354635 h 362910"/>
                  <a:gd name="connsiteX1" fmla="*/ 789901 w 2016803"/>
                  <a:gd name="connsiteY1" fmla="*/ 0 h 362910"/>
                  <a:gd name="connsiteX2" fmla="*/ 2015217 w 2016803"/>
                  <a:gd name="connsiteY2" fmla="*/ 9694 h 362910"/>
                  <a:gd name="connsiteX3" fmla="*/ 2016581 w 2016803"/>
                  <a:gd name="connsiteY3" fmla="*/ 362910 h 362910"/>
                  <a:gd name="connsiteX0" fmla="*/ 0 w 1323074"/>
                  <a:gd name="connsiteY0" fmla="*/ 331165 h 362910"/>
                  <a:gd name="connsiteX1" fmla="*/ 96172 w 1323074"/>
                  <a:gd name="connsiteY1" fmla="*/ 0 h 362910"/>
                  <a:gd name="connsiteX2" fmla="*/ 1321488 w 1323074"/>
                  <a:gd name="connsiteY2" fmla="*/ 9694 h 362910"/>
                  <a:gd name="connsiteX3" fmla="*/ 1322852 w 1323074"/>
                  <a:gd name="connsiteY3" fmla="*/ 362910 h 362910"/>
                  <a:gd name="connsiteX0" fmla="*/ 0 w 1325636"/>
                  <a:gd name="connsiteY0" fmla="*/ 335124 h 362910"/>
                  <a:gd name="connsiteX1" fmla="*/ 98734 w 1325636"/>
                  <a:gd name="connsiteY1" fmla="*/ 0 h 362910"/>
                  <a:gd name="connsiteX2" fmla="*/ 1324050 w 1325636"/>
                  <a:gd name="connsiteY2" fmla="*/ 9694 h 362910"/>
                  <a:gd name="connsiteX3" fmla="*/ 1325414 w 1325636"/>
                  <a:gd name="connsiteY3" fmla="*/ 362910 h 362910"/>
                  <a:gd name="connsiteX0" fmla="*/ 0 w 1325636"/>
                  <a:gd name="connsiteY0" fmla="*/ 337103 h 364889"/>
                  <a:gd name="connsiteX1" fmla="*/ 103859 w 1325636"/>
                  <a:gd name="connsiteY1" fmla="*/ 0 h 364889"/>
                  <a:gd name="connsiteX2" fmla="*/ 1324050 w 1325636"/>
                  <a:gd name="connsiteY2" fmla="*/ 11673 h 364889"/>
                  <a:gd name="connsiteX3" fmla="*/ 1325414 w 1325636"/>
                  <a:gd name="connsiteY3" fmla="*/ 364889 h 364889"/>
                  <a:gd name="connsiteX0" fmla="*/ 0 w 1325636"/>
                  <a:gd name="connsiteY0" fmla="*/ 331165 h 358951"/>
                  <a:gd name="connsiteX1" fmla="*/ 103859 w 1325636"/>
                  <a:gd name="connsiteY1" fmla="*/ 0 h 358951"/>
                  <a:gd name="connsiteX2" fmla="*/ 1324050 w 1325636"/>
                  <a:gd name="connsiteY2" fmla="*/ 5735 h 358951"/>
                  <a:gd name="connsiteX3" fmla="*/ 1325414 w 1325636"/>
                  <a:gd name="connsiteY3" fmla="*/ 358951 h 358951"/>
                  <a:gd name="connsiteX0" fmla="*/ 0 w 1325636"/>
                  <a:gd name="connsiteY0" fmla="*/ 345021 h 358951"/>
                  <a:gd name="connsiteX1" fmla="*/ 103859 w 1325636"/>
                  <a:gd name="connsiteY1" fmla="*/ 0 h 358951"/>
                  <a:gd name="connsiteX2" fmla="*/ 1324050 w 1325636"/>
                  <a:gd name="connsiteY2" fmla="*/ 5735 h 358951"/>
                  <a:gd name="connsiteX3" fmla="*/ 1325414 w 1325636"/>
                  <a:gd name="connsiteY3" fmla="*/ 358951 h 358951"/>
                  <a:gd name="connsiteX0" fmla="*/ 0 w 1328198"/>
                  <a:gd name="connsiteY0" fmla="*/ 345021 h 358951"/>
                  <a:gd name="connsiteX1" fmla="*/ 106421 w 1328198"/>
                  <a:gd name="connsiteY1" fmla="*/ 0 h 358951"/>
                  <a:gd name="connsiteX2" fmla="*/ 1326612 w 1328198"/>
                  <a:gd name="connsiteY2" fmla="*/ 5735 h 358951"/>
                  <a:gd name="connsiteX3" fmla="*/ 1327976 w 1328198"/>
                  <a:gd name="connsiteY3" fmla="*/ 358951 h 358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8198" h="358951">
                    <a:moveTo>
                      <a:pt x="0" y="345021"/>
                    </a:moveTo>
                    <a:lnTo>
                      <a:pt x="106421" y="0"/>
                    </a:lnTo>
                    <a:lnTo>
                      <a:pt x="1326612" y="5735"/>
                    </a:lnTo>
                    <a:cubicBezTo>
                      <a:pt x="1325478" y="98944"/>
                      <a:pt x="1329110" y="265742"/>
                      <a:pt x="1327976" y="358951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1147453" y="1447631"/>
                <a:ext cx="973509" cy="973510"/>
              </a:xfrm>
              <a:custGeom>
                <a:avLst/>
                <a:gdLst>
                  <a:gd name="connsiteX0" fmla="*/ 0 w 949449"/>
                  <a:gd name="connsiteY0" fmla="*/ 474725 h 949449"/>
                  <a:gd name="connsiteX1" fmla="*/ 474725 w 949449"/>
                  <a:gd name="connsiteY1" fmla="*/ 0 h 949449"/>
                  <a:gd name="connsiteX2" fmla="*/ 949450 w 949449"/>
                  <a:gd name="connsiteY2" fmla="*/ 474725 h 949449"/>
                  <a:gd name="connsiteX3" fmla="*/ 474725 w 949449"/>
                  <a:gd name="connsiteY3" fmla="*/ 949450 h 949449"/>
                  <a:gd name="connsiteX4" fmla="*/ 0 w 949449"/>
                  <a:gd name="connsiteY4" fmla="*/ 474725 h 949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449" h="949449">
                    <a:moveTo>
                      <a:pt x="0" y="474725"/>
                    </a:moveTo>
                    <a:cubicBezTo>
                      <a:pt x="0" y="212542"/>
                      <a:pt x="212542" y="0"/>
                      <a:pt x="474725" y="0"/>
                    </a:cubicBezTo>
                    <a:cubicBezTo>
                      <a:pt x="736908" y="0"/>
                      <a:pt x="949450" y="212542"/>
                      <a:pt x="949450" y="474725"/>
                    </a:cubicBezTo>
                    <a:cubicBezTo>
                      <a:pt x="949450" y="736908"/>
                      <a:pt x="736908" y="949450"/>
                      <a:pt x="474725" y="949450"/>
                    </a:cubicBezTo>
                    <a:cubicBezTo>
                      <a:pt x="212542" y="949450"/>
                      <a:pt x="0" y="736908"/>
                      <a:pt x="0" y="474725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9044" tIns="139044" rIns="139044" bIns="139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PAP 20</a:t>
                </a:r>
                <a:endParaRPr lang="en-US" sz="1400" kern="1200" dirty="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8839556" y="1777879"/>
                <a:ext cx="1218844" cy="562543"/>
              </a:xfrm>
              <a:custGeom>
                <a:avLst/>
                <a:gdLst>
                  <a:gd name="connsiteX0" fmla="*/ 0 w 1166692"/>
                  <a:gd name="connsiteY0" fmla="*/ 0 h 541456"/>
                  <a:gd name="connsiteX1" fmla="*/ 1166692 w 1166692"/>
                  <a:gd name="connsiteY1" fmla="*/ 0 h 541456"/>
                  <a:gd name="connsiteX2" fmla="*/ 1166692 w 1166692"/>
                  <a:gd name="connsiteY2" fmla="*/ 541456 h 541456"/>
                  <a:gd name="connsiteX3" fmla="*/ 0 w 1166692"/>
                  <a:gd name="connsiteY3" fmla="*/ 541456 h 541456"/>
                  <a:gd name="connsiteX4" fmla="*/ 0 w 1166692"/>
                  <a:gd name="connsiteY4" fmla="*/ 0 h 54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692" h="541456">
                    <a:moveTo>
                      <a:pt x="0" y="0"/>
                    </a:moveTo>
                    <a:lnTo>
                      <a:pt x="1166692" y="0"/>
                    </a:lnTo>
                    <a:lnTo>
                      <a:pt x="1166692" y="541456"/>
                    </a:lnTo>
                    <a:lnTo>
                      <a:pt x="0" y="541456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z="-190500" extrusionH="12700" prstMaterial="plastic">
                <a:bevelT w="50800" h="50800"/>
              </a:sp3d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a typeface="Calibri"/>
                    <a:cs typeface="Times New Roman"/>
                  </a:rPr>
                  <a:t>Requirements for  standards and test </a:t>
                </a:r>
                <a:r>
                  <a:rPr lang="en-US" sz="1100" dirty="0" smtClean="0">
                    <a:solidFill>
                      <a:schemeClr val="tx1"/>
                    </a:solidFill>
                    <a:ea typeface="Calibri"/>
                    <a:cs typeface="Times New Roman"/>
                  </a:rPr>
                  <a:t>criteria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7990566" y="2355010"/>
                <a:ext cx="2073045" cy="635013"/>
              </a:xfrm>
              <a:custGeom>
                <a:avLst/>
                <a:gdLst>
                  <a:gd name="connsiteX0" fmla="*/ 0 w 1166692"/>
                  <a:gd name="connsiteY0" fmla="*/ 0 h 541456"/>
                  <a:gd name="connsiteX1" fmla="*/ 1166692 w 1166692"/>
                  <a:gd name="connsiteY1" fmla="*/ 0 h 541456"/>
                  <a:gd name="connsiteX2" fmla="*/ 1166692 w 1166692"/>
                  <a:gd name="connsiteY2" fmla="*/ 541456 h 541456"/>
                  <a:gd name="connsiteX3" fmla="*/ 0 w 1166692"/>
                  <a:gd name="connsiteY3" fmla="*/ 541456 h 541456"/>
                  <a:gd name="connsiteX4" fmla="*/ 0 w 1166692"/>
                  <a:gd name="connsiteY4" fmla="*/ 0 h 54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692" h="541456">
                    <a:moveTo>
                      <a:pt x="0" y="0"/>
                    </a:moveTo>
                    <a:lnTo>
                      <a:pt x="1166692" y="0"/>
                    </a:lnTo>
                    <a:lnTo>
                      <a:pt x="1166692" y="541456"/>
                    </a:lnTo>
                    <a:lnTo>
                      <a:pt x="0" y="541456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z="-190500" extrusionH="12700" prstMaterial="plastic">
                <a:bevelT w="50800" h="50800"/>
              </a:sp3d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a typeface="Calibri"/>
                    <a:cs typeface="Times New Roman"/>
                  </a:rPr>
                  <a:t>Education on implementation strategies, standards, use cases and test </a:t>
                </a:r>
                <a:r>
                  <a:rPr lang="en-US" sz="1100" dirty="0" smtClean="0">
                    <a:solidFill>
                      <a:schemeClr val="tx1"/>
                    </a:solidFill>
                    <a:ea typeface="Calibri"/>
                    <a:cs typeface="Times New Roman"/>
                  </a:rPr>
                  <a:t>criteria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7854848" y="1388475"/>
                <a:ext cx="973509" cy="973510"/>
              </a:xfrm>
              <a:custGeom>
                <a:avLst/>
                <a:gdLst>
                  <a:gd name="connsiteX0" fmla="*/ 0 w 949449"/>
                  <a:gd name="connsiteY0" fmla="*/ 474725 h 949449"/>
                  <a:gd name="connsiteX1" fmla="*/ 474725 w 949449"/>
                  <a:gd name="connsiteY1" fmla="*/ 0 h 949449"/>
                  <a:gd name="connsiteX2" fmla="*/ 949450 w 949449"/>
                  <a:gd name="connsiteY2" fmla="*/ 474725 h 949449"/>
                  <a:gd name="connsiteX3" fmla="*/ 474725 w 949449"/>
                  <a:gd name="connsiteY3" fmla="*/ 949450 h 949449"/>
                  <a:gd name="connsiteX4" fmla="*/ 0 w 949449"/>
                  <a:gd name="connsiteY4" fmla="*/ 474725 h 949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449" h="949449">
                    <a:moveTo>
                      <a:pt x="0" y="474725"/>
                    </a:moveTo>
                    <a:cubicBezTo>
                      <a:pt x="0" y="212542"/>
                      <a:pt x="212542" y="0"/>
                      <a:pt x="474725" y="0"/>
                    </a:cubicBezTo>
                    <a:cubicBezTo>
                      <a:pt x="736908" y="0"/>
                      <a:pt x="949450" y="212542"/>
                      <a:pt x="949450" y="474725"/>
                    </a:cubicBezTo>
                    <a:cubicBezTo>
                      <a:pt x="949450" y="736908"/>
                      <a:pt x="736908" y="949450"/>
                      <a:pt x="474725" y="949450"/>
                    </a:cubicBezTo>
                    <a:cubicBezTo>
                      <a:pt x="212542" y="949450"/>
                      <a:pt x="0" y="736908"/>
                      <a:pt x="0" y="474725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9044" tIns="139044" rIns="139044" bIns="139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SGIMC</a:t>
                </a:r>
                <a:endParaRPr lang="en-US" sz="1400" kern="1200" dirty="0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1740983" y="953199"/>
                <a:ext cx="6573717" cy="508932"/>
              </a:xfrm>
              <a:custGeom>
                <a:avLst/>
                <a:gdLst>
                  <a:gd name="connsiteX0" fmla="*/ 0 w 2024743"/>
                  <a:gd name="connsiteY0" fmla="*/ 359228 h 359228"/>
                  <a:gd name="connsiteX1" fmla="*/ 326571 w 2024743"/>
                  <a:gd name="connsiteY1" fmla="*/ 16328 h 359228"/>
                  <a:gd name="connsiteX2" fmla="*/ 2024743 w 2024743"/>
                  <a:gd name="connsiteY2" fmla="*/ 0 h 359228"/>
                  <a:gd name="connsiteX3" fmla="*/ 2016579 w 2024743"/>
                  <a:gd name="connsiteY3" fmla="*/ 293914 h 359228"/>
                  <a:gd name="connsiteX0" fmla="*/ 0 w 2016579"/>
                  <a:gd name="connsiteY0" fmla="*/ 354466 h 354466"/>
                  <a:gd name="connsiteX1" fmla="*/ 326571 w 2016579"/>
                  <a:gd name="connsiteY1" fmla="*/ 11566 h 354466"/>
                  <a:gd name="connsiteX2" fmla="*/ 2010455 w 2016579"/>
                  <a:gd name="connsiteY2" fmla="*/ 0 h 354466"/>
                  <a:gd name="connsiteX3" fmla="*/ 2016579 w 2016579"/>
                  <a:gd name="connsiteY3" fmla="*/ 289152 h 354466"/>
                  <a:gd name="connsiteX0" fmla="*/ 0 w 2016579"/>
                  <a:gd name="connsiteY0" fmla="*/ 344941 h 344941"/>
                  <a:gd name="connsiteX1" fmla="*/ 326571 w 2016579"/>
                  <a:gd name="connsiteY1" fmla="*/ 2041 h 344941"/>
                  <a:gd name="connsiteX2" fmla="*/ 2010455 w 2016579"/>
                  <a:gd name="connsiteY2" fmla="*/ 0 h 344941"/>
                  <a:gd name="connsiteX3" fmla="*/ 2016579 w 2016579"/>
                  <a:gd name="connsiteY3" fmla="*/ 279627 h 344941"/>
                  <a:gd name="connsiteX0" fmla="*/ 0 w 2019980"/>
                  <a:gd name="connsiteY0" fmla="*/ 344941 h 344941"/>
                  <a:gd name="connsiteX1" fmla="*/ 326571 w 2019980"/>
                  <a:gd name="connsiteY1" fmla="*/ 2041 h 344941"/>
                  <a:gd name="connsiteX2" fmla="*/ 2019980 w 2019980"/>
                  <a:gd name="connsiteY2" fmla="*/ 0 h 344941"/>
                  <a:gd name="connsiteX3" fmla="*/ 2016579 w 2019980"/>
                  <a:gd name="connsiteY3" fmla="*/ 279627 h 344941"/>
                  <a:gd name="connsiteX0" fmla="*/ 0 w 2016801"/>
                  <a:gd name="connsiteY0" fmla="*/ 344941 h 344941"/>
                  <a:gd name="connsiteX1" fmla="*/ 326571 w 2016801"/>
                  <a:gd name="connsiteY1" fmla="*/ 2041 h 344941"/>
                  <a:gd name="connsiteX2" fmla="*/ 2015217 w 2016801"/>
                  <a:gd name="connsiteY2" fmla="*/ 0 h 344941"/>
                  <a:gd name="connsiteX3" fmla="*/ 2016579 w 2016801"/>
                  <a:gd name="connsiteY3" fmla="*/ 279627 h 344941"/>
                  <a:gd name="connsiteX0" fmla="*/ 0 w 2023561"/>
                  <a:gd name="connsiteY0" fmla="*/ 344941 h 344941"/>
                  <a:gd name="connsiteX1" fmla="*/ 326571 w 2023561"/>
                  <a:gd name="connsiteY1" fmla="*/ 2041 h 344941"/>
                  <a:gd name="connsiteX2" fmla="*/ 2015217 w 2023561"/>
                  <a:gd name="connsiteY2" fmla="*/ 0 h 344941"/>
                  <a:gd name="connsiteX3" fmla="*/ 2023476 w 2023561"/>
                  <a:gd name="connsiteY3" fmla="*/ 337814 h 344941"/>
                  <a:gd name="connsiteX0" fmla="*/ 0 w 2028133"/>
                  <a:gd name="connsiteY0" fmla="*/ 344941 h 344941"/>
                  <a:gd name="connsiteX1" fmla="*/ 326571 w 2028133"/>
                  <a:gd name="connsiteY1" fmla="*/ 2041 h 344941"/>
                  <a:gd name="connsiteX2" fmla="*/ 2015217 w 2028133"/>
                  <a:gd name="connsiteY2" fmla="*/ 0 h 344941"/>
                  <a:gd name="connsiteX3" fmla="*/ 2028073 w 2028133"/>
                  <a:gd name="connsiteY3" fmla="*/ 339525 h 344941"/>
                  <a:gd name="connsiteX0" fmla="*/ 0 w 2025845"/>
                  <a:gd name="connsiteY0" fmla="*/ 344941 h 344941"/>
                  <a:gd name="connsiteX1" fmla="*/ 326571 w 2025845"/>
                  <a:gd name="connsiteY1" fmla="*/ 2041 h 344941"/>
                  <a:gd name="connsiteX2" fmla="*/ 2015217 w 2025845"/>
                  <a:gd name="connsiteY2" fmla="*/ 0 h 344941"/>
                  <a:gd name="connsiteX3" fmla="*/ 2025774 w 2025845"/>
                  <a:gd name="connsiteY3" fmla="*/ 337814 h 344941"/>
                  <a:gd name="connsiteX0" fmla="*/ 0 w 2019023"/>
                  <a:gd name="connsiteY0" fmla="*/ 344941 h 344941"/>
                  <a:gd name="connsiteX1" fmla="*/ 326571 w 2019023"/>
                  <a:gd name="connsiteY1" fmla="*/ 2041 h 344941"/>
                  <a:gd name="connsiteX2" fmla="*/ 2015217 w 2019023"/>
                  <a:gd name="connsiteY2" fmla="*/ 0 h 344941"/>
                  <a:gd name="connsiteX3" fmla="*/ 2018879 w 2019023"/>
                  <a:gd name="connsiteY3" fmla="*/ 337814 h 344941"/>
                  <a:gd name="connsiteX0" fmla="*/ 0 w 2015217"/>
                  <a:gd name="connsiteY0" fmla="*/ 344941 h 344941"/>
                  <a:gd name="connsiteX1" fmla="*/ 326571 w 2015217"/>
                  <a:gd name="connsiteY1" fmla="*/ 2041 h 344941"/>
                  <a:gd name="connsiteX2" fmla="*/ 2015217 w 2015217"/>
                  <a:gd name="connsiteY2" fmla="*/ 0 h 344941"/>
                  <a:gd name="connsiteX3" fmla="*/ 2007385 w 2015217"/>
                  <a:gd name="connsiteY3" fmla="*/ 334391 h 344941"/>
                  <a:gd name="connsiteX0" fmla="*/ 0 w 2019023"/>
                  <a:gd name="connsiteY0" fmla="*/ 344941 h 344941"/>
                  <a:gd name="connsiteX1" fmla="*/ 326571 w 2019023"/>
                  <a:gd name="connsiteY1" fmla="*/ 2041 h 344941"/>
                  <a:gd name="connsiteX2" fmla="*/ 2015217 w 2019023"/>
                  <a:gd name="connsiteY2" fmla="*/ 0 h 344941"/>
                  <a:gd name="connsiteX3" fmla="*/ 2018879 w 2019023"/>
                  <a:gd name="connsiteY3" fmla="*/ 342948 h 344941"/>
                  <a:gd name="connsiteX0" fmla="*/ 0 w 2016803"/>
                  <a:gd name="connsiteY0" fmla="*/ 344941 h 348082"/>
                  <a:gd name="connsiteX1" fmla="*/ 326571 w 2016803"/>
                  <a:gd name="connsiteY1" fmla="*/ 2041 h 348082"/>
                  <a:gd name="connsiteX2" fmla="*/ 2015217 w 2016803"/>
                  <a:gd name="connsiteY2" fmla="*/ 0 h 348082"/>
                  <a:gd name="connsiteX3" fmla="*/ 2016581 w 2016803"/>
                  <a:gd name="connsiteY3" fmla="*/ 348082 h 348082"/>
                  <a:gd name="connsiteX0" fmla="*/ 0 w 2015217"/>
                  <a:gd name="connsiteY0" fmla="*/ 344941 h 349793"/>
                  <a:gd name="connsiteX1" fmla="*/ 326571 w 2015217"/>
                  <a:gd name="connsiteY1" fmla="*/ 2041 h 349793"/>
                  <a:gd name="connsiteX2" fmla="*/ 2015217 w 2015217"/>
                  <a:gd name="connsiteY2" fmla="*/ 0 h 349793"/>
                  <a:gd name="connsiteX3" fmla="*/ 2009684 w 2015217"/>
                  <a:gd name="connsiteY3" fmla="*/ 349793 h 349793"/>
                  <a:gd name="connsiteX0" fmla="*/ 0 w 2019024"/>
                  <a:gd name="connsiteY0" fmla="*/ 344941 h 349793"/>
                  <a:gd name="connsiteX1" fmla="*/ 326571 w 2019024"/>
                  <a:gd name="connsiteY1" fmla="*/ 2041 h 349793"/>
                  <a:gd name="connsiteX2" fmla="*/ 2015217 w 2019024"/>
                  <a:gd name="connsiteY2" fmla="*/ 0 h 349793"/>
                  <a:gd name="connsiteX3" fmla="*/ 2018880 w 2019024"/>
                  <a:gd name="connsiteY3" fmla="*/ 349793 h 349793"/>
                  <a:gd name="connsiteX0" fmla="*/ 0 w 2015217"/>
                  <a:gd name="connsiteY0" fmla="*/ 344941 h 353216"/>
                  <a:gd name="connsiteX1" fmla="*/ 326571 w 2015217"/>
                  <a:gd name="connsiteY1" fmla="*/ 2041 h 353216"/>
                  <a:gd name="connsiteX2" fmla="*/ 2015217 w 2015217"/>
                  <a:gd name="connsiteY2" fmla="*/ 0 h 353216"/>
                  <a:gd name="connsiteX3" fmla="*/ 2005087 w 2015217"/>
                  <a:gd name="connsiteY3" fmla="*/ 353216 h 353216"/>
                  <a:gd name="connsiteX0" fmla="*/ 0 w 2015217"/>
                  <a:gd name="connsiteY0" fmla="*/ 344941 h 353216"/>
                  <a:gd name="connsiteX1" fmla="*/ 326571 w 2015217"/>
                  <a:gd name="connsiteY1" fmla="*/ 2041 h 353216"/>
                  <a:gd name="connsiteX2" fmla="*/ 2015217 w 2015217"/>
                  <a:gd name="connsiteY2" fmla="*/ 0 h 353216"/>
                  <a:gd name="connsiteX3" fmla="*/ 2011984 w 2015217"/>
                  <a:gd name="connsiteY3" fmla="*/ 353216 h 353216"/>
                  <a:gd name="connsiteX0" fmla="*/ 0 w 2016803"/>
                  <a:gd name="connsiteY0" fmla="*/ 344941 h 353216"/>
                  <a:gd name="connsiteX1" fmla="*/ 326571 w 2016803"/>
                  <a:gd name="connsiteY1" fmla="*/ 2041 h 353216"/>
                  <a:gd name="connsiteX2" fmla="*/ 2015217 w 2016803"/>
                  <a:gd name="connsiteY2" fmla="*/ 0 h 353216"/>
                  <a:gd name="connsiteX3" fmla="*/ 2016581 w 2016803"/>
                  <a:gd name="connsiteY3" fmla="*/ 353216 h 353216"/>
                  <a:gd name="connsiteX0" fmla="*/ 0 w 2016803"/>
                  <a:gd name="connsiteY0" fmla="*/ 354635 h 362910"/>
                  <a:gd name="connsiteX1" fmla="*/ 789901 w 2016803"/>
                  <a:gd name="connsiteY1" fmla="*/ 0 h 362910"/>
                  <a:gd name="connsiteX2" fmla="*/ 2015217 w 2016803"/>
                  <a:gd name="connsiteY2" fmla="*/ 9694 h 362910"/>
                  <a:gd name="connsiteX3" fmla="*/ 2016581 w 2016803"/>
                  <a:gd name="connsiteY3" fmla="*/ 362910 h 362910"/>
                  <a:gd name="connsiteX0" fmla="*/ 0 w 1323074"/>
                  <a:gd name="connsiteY0" fmla="*/ 331165 h 362910"/>
                  <a:gd name="connsiteX1" fmla="*/ 96172 w 1323074"/>
                  <a:gd name="connsiteY1" fmla="*/ 0 h 362910"/>
                  <a:gd name="connsiteX2" fmla="*/ 1321488 w 1323074"/>
                  <a:gd name="connsiteY2" fmla="*/ 9694 h 362910"/>
                  <a:gd name="connsiteX3" fmla="*/ 1322852 w 1323074"/>
                  <a:gd name="connsiteY3" fmla="*/ 362910 h 362910"/>
                  <a:gd name="connsiteX0" fmla="*/ 0 w 1325636"/>
                  <a:gd name="connsiteY0" fmla="*/ 335124 h 362910"/>
                  <a:gd name="connsiteX1" fmla="*/ 98734 w 1325636"/>
                  <a:gd name="connsiteY1" fmla="*/ 0 h 362910"/>
                  <a:gd name="connsiteX2" fmla="*/ 1324050 w 1325636"/>
                  <a:gd name="connsiteY2" fmla="*/ 9694 h 362910"/>
                  <a:gd name="connsiteX3" fmla="*/ 1325414 w 1325636"/>
                  <a:gd name="connsiteY3" fmla="*/ 362910 h 362910"/>
                  <a:gd name="connsiteX0" fmla="*/ 0 w 1325636"/>
                  <a:gd name="connsiteY0" fmla="*/ 337103 h 364889"/>
                  <a:gd name="connsiteX1" fmla="*/ 103859 w 1325636"/>
                  <a:gd name="connsiteY1" fmla="*/ 0 h 364889"/>
                  <a:gd name="connsiteX2" fmla="*/ 1324050 w 1325636"/>
                  <a:gd name="connsiteY2" fmla="*/ 11673 h 364889"/>
                  <a:gd name="connsiteX3" fmla="*/ 1325414 w 1325636"/>
                  <a:gd name="connsiteY3" fmla="*/ 364889 h 364889"/>
                  <a:gd name="connsiteX0" fmla="*/ 0 w 1325636"/>
                  <a:gd name="connsiteY0" fmla="*/ 331165 h 358951"/>
                  <a:gd name="connsiteX1" fmla="*/ 103859 w 1325636"/>
                  <a:gd name="connsiteY1" fmla="*/ 0 h 358951"/>
                  <a:gd name="connsiteX2" fmla="*/ 1324050 w 1325636"/>
                  <a:gd name="connsiteY2" fmla="*/ 5735 h 358951"/>
                  <a:gd name="connsiteX3" fmla="*/ 1325414 w 1325636"/>
                  <a:gd name="connsiteY3" fmla="*/ 358951 h 358951"/>
                  <a:gd name="connsiteX0" fmla="*/ 0 w 1325636"/>
                  <a:gd name="connsiteY0" fmla="*/ 345021 h 358951"/>
                  <a:gd name="connsiteX1" fmla="*/ 103859 w 1325636"/>
                  <a:gd name="connsiteY1" fmla="*/ 0 h 358951"/>
                  <a:gd name="connsiteX2" fmla="*/ 1324050 w 1325636"/>
                  <a:gd name="connsiteY2" fmla="*/ 5735 h 358951"/>
                  <a:gd name="connsiteX3" fmla="*/ 1325414 w 1325636"/>
                  <a:gd name="connsiteY3" fmla="*/ 358951 h 358951"/>
                  <a:gd name="connsiteX0" fmla="*/ 0 w 1328198"/>
                  <a:gd name="connsiteY0" fmla="*/ 345021 h 358951"/>
                  <a:gd name="connsiteX1" fmla="*/ 106421 w 1328198"/>
                  <a:gd name="connsiteY1" fmla="*/ 0 h 358951"/>
                  <a:gd name="connsiteX2" fmla="*/ 1326612 w 1328198"/>
                  <a:gd name="connsiteY2" fmla="*/ 5735 h 358951"/>
                  <a:gd name="connsiteX3" fmla="*/ 1327976 w 1328198"/>
                  <a:gd name="connsiteY3" fmla="*/ 358951 h 358951"/>
                  <a:gd name="connsiteX0" fmla="*/ 0 w 1328198"/>
                  <a:gd name="connsiteY0" fmla="*/ 342796 h 356726"/>
                  <a:gd name="connsiteX1" fmla="*/ 68573 w 1328198"/>
                  <a:gd name="connsiteY1" fmla="*/ 0 h 356726"/>
                  <a:gd name="connsiteX2" fmla="*/ 1326612 w 1328198"/>
                  <a:gd name="connsiteY2" fmla="*/ 3510 h 356726"/>
                  <a:gd name="connsiteX3" fmla="*/ 1327976 w 1328198"/>
                  <a:gd name="connsiteY3" fmla="*/ 356726 h 35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8198" h="356726">
                    <a:moveTo>
                      <a:pt x="0" y="342796"/>
                    </a:moveTo>
                    <a:lnTo>
                      <a:pt x="68573" y="0"/>
                    </a:lnTo>
                    <a:lnTo>
                      <a:pt x="1326612" y="3510"/>
                    </a:lnTo>
                    <a:cubicBezTo>
                      <a:pt x="1325478" y="96719"/>
                      <a:pt x="1329110" y="263517"/>
                      <a:pt x="1327976" y="356726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9046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Alternate paths to EUI – single format</a:t>
            </a:r>
            <a:endParaRPr lang="en-US"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51830" y="1262390"/>
            <a:ext cx="8663570" cy="5367010"/>
            <a:chOff x="251830" y="957590"/>
            <a:chExt cx="8663570" cy="536701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-3837" r="9393"/>
            <a:stretch/>
          </p:blipFill>
          <p:spPr bwMode="auto">
            <a:xfrm>
              <a:off x="7132320" y="4234190"/>
              <a:ext cx="1554480" cy="11903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33306"/>
            <a:stretch>
              <a:fillRect/>
            </a:stretch>
          </p:blipFill>
          <p:spPr bwMode="auto">
            <a:xfrm>
              <a:off x="7478480" y="1418703"/>
              <a:ext cx="1026386" cy="121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0" y="2786390"/>
              <a:ext cx="1360910" cy="13111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1490990"/>
              <a:ext cx="2133600" cy="245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 descr="http://www.energydigital.com/green_technology/assets_c/2011/06/google-thumb-250xauto-4318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1830" y="4356353"/>
              <a:ext cx="2381250" cy="1304926"/>
            </a:xfrm>
            <a:prstGeom prst="rect">
              <a:avLst/>
            </a:prstGeom>
            <a:noFill/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l="12917" r="17223"/>
            <a:stretch>
              <a:fillRect/>
            </a:stretch>
          </p:blipFill>
          <p:spPr bwMode="auto">
            <a:xfrm>
              <a:off x="7478479" y="2727294"/>
              <a:ext cx="990600" cy="14306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381000" y="6062990"/>
              <a:ext cx="472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Acknowledgements to graphics owners</a:t>
              </a:r>
              <a:endParaRPr 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5600" y="1033790"/>
              <a:ext cx="3429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Single Data Format: all at once</a:t>
              </a:r>
              <a:endParaRPr lang="en-US" sz="1600" dirty="0"/>
            </a:p>
          </p:txBody>
        </p:sp>
        <p:pic>
          <p:nvPicPr>
            <p:cNvPr id="66" name="Picture 6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7256" b="75383"/>
            <a:stretch>
              <a:fillRect/>
            </a:stretch>
          </p:blipFill>
          <p:spPr bwMode="auto">
            <a:xfrm>
              <a:off x="3373244" y="4386590"/>
              <a:ext cx="1405054" cy="119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6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24522" b="38146"/>
            <a:stretch>
              <a:fillRect/>
            </a:stretch>
          </p:blipFill>
          <p:spPr bwMode="auto">
            <a:xfrm>
              <a:off x="3624146" y="4587312"/>
              <a:ext cx="1405054" cy="603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6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73567"/>
            <a:stretch>
              <a:fillRect/>
            </a:stretch>
          </p:blipFill>
          <p:spPr bwMode="auto">
            <a:xfrm>
              <a:off x="3700346" y="5289839"/>
              <a:ext cx="1405054" cy="427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2819400" y="4005590"/>
              <a:ext cx="381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Single Data Format: as sequence</a:t>
              </a:r>
              <a:endParaRPr lang="en-US" sz="1600" dirty="0"/>
            </a:p>
          </p:txBody>
        </p:sp>
        <p:pic>
          <p:nvPicPr>
            <p:cNvPr id="71" name="Picture 7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73567"/>
            <a:stretch>
              <a:fillRect/>
            </a:stretch>
          </p:blipFill>
          <p:spPr bwMode="auto">
            <a:xfrm>
              <a:off x="3852746" y="5442239"/>
              <a:ext cx="1405054" cy="427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7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73567"/>
            <a:stretch>
              <a:fillRect/>
            </a:stretch>
          </p:blipFill>
          <p:spPr bwMode="auto">
            <a:xfrm>
              <a:off x="4005146" y="5594639"/>
              <a:ext cx="1405054" cy="427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Left Brace 72"/>
            <p:cNvSpPr/>
            <p:nvPr/>
          </p:nvSpPr>
          <p:spPr>
            <a:xfrm flipH="1">
              <a:off x="6400800" y="1414790"/>
              <a:ext cx="640080" cy="4038600"/>
            </a:xfrm>
            <a:prstGeom prst="leftBrac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Brace 73"/>
            <p:cNvSpPr/>
            <p:nvPr/>
          </p:nvSpPr>
          <p:spPr>
            <a:xfrm flipH="1">
              <a:off x="2438400" y="1414790"/>
              <a:ext cx="640080" cy="4038600"/>
            </a:xfrm>
            <a:prstGeom prst="leftBrac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4800" y="95759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Sources of EUI</a:t>
              </a:r>
              <a:endParaRPr 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62800" y="957590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Uses of EUI</a:t>
              </a:r>
              <a:endParaRPr 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772299" y="3189357"/>
              <a:ext cx="354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Via: ESPI, SEP2, Web Portal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14400" y="1599455"/>
              <a:ext cx="990600" cy="7297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 Utility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9790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Technologies for Definition and Presentation of EUI File Format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990600"/>
            <a:ext cx="533400" cy="24447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8F51D3BC-0408-4D33-A480-2622FE9F5C9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911891" cy="33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760540476"/>
              </p:ext>
            </p:extLst>
          </p:nvPr>
        </p:nvGraphicFramePr>
        <p:xfrm>
          <a:off x="1126709" y="1066800"/>
          <a:ext cx="6072330" cy="4607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1200" y="160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EUI file Format</a:t>
            </a:r>
            <a:endParaRPr lang="en-US" dirty="0"/>
          </a:p>
        </p:txBody>
      </p:sp>
      <p:sp>
        <p:nvSpPr>
          <p:cNvPr id="4" name="Bent Arrow 3"/>
          <p:cNvSpPr/>
          <p:nvPr/>
        </p:nvSpPr>
        <p:spPr>
          <a:xfrm>
            <a:off x="457200" y="3399264"/>
            <a:ext cx="813816" cy="15332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18490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11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and Organizational Links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3728" y="6637972"/>
            <a:ext cx="324412" cy="1825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fld id="{D7B606AD-6A25-44E2-8B54-95C407BAD4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848603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Smart Grid Interoperability Panel (SGIP)</a:t>
            </a:r>
          </a:p>
          <a:p>
            <a:r>
              <a:rPr lang="en-US" sz="1100" dirty="0" smtClean="0"/>
              <a:t>    SGIP PAP20 Green Button ESPI evolution: </a:t>
            </a:r>
            <a:r>
              <a:rPr lang="en-US" sz="1100" dirty="0" smtClean="0">
                <a:hlinkClick r:id="rId2"/>
              </a:rPr>
              <a:t>http://collaborate.nist.gov/twiki-sggrid/bin/view/SmartGrid/GreenButtonESPIEvolution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SGIP Green Button Initiative </a:t>
            </a:r>
            <a:r>
              <a:rPr lang="en-US" sz="1100" dirty="0" err="1" smtClean="0"/>
              <a:t>TWiki</a:t>
            </a:r>
            <a:r>
              <a:rPr lang="en-US" sz="1100" dirty="0" smtClean="0"/>
              <a:t>: </a:t>
            </a:r>
            <a:r>
              <a:rPr lang="en-US" sz="1100" dirty="0" smtClean="0">
                <a:hlinkClick r:id="rId3"/>
              </a:rPr>
              <a:t>https://collaborate.nist.gov/twiki-sggrid/bin/view/SmartGrid/GreenButtonInitiative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SGIP Green Button FAQ: </a:t>
            </a:r>
            <a:r>
              <a:rPr lang="en-US" sz="1100" dirty="0" smtClean="0">
                <a:hlinkClick r:id="rId4"/>
              </a:rPr>
              <a:t>https://collaborate.nist.gov/twiki-sggrid/bin/view/SmartGrid/GreenButtonFAQ</a:t>
            </a:r>
            <a:r>
              <a:rPr lang="en-US" sz="1100" dirty="0" smtClean="0"/>
              <a:t> </a:t>
            </a:r>
          </a:p>
          <a:p>
            <a:endParaRPr lang="en-US" sz="1100" dirty="0" smtClean="0"/>
          </a:p>
          <a:p>
            <a:r>
              <a:rPr lang="en-US" sz="1100" dirty="0" smtClean="0"/>
              <a:t>Standards:</a:t>
            </a:r>
          </a:p>
          <a:p>
            <a:r>
              <a:rPr lang="en-US" sz="1100" dirty="0" smtClean="0"/>
              <a:t>    NAESB PAP10 Task Force Project Page : </a:t>
            </a:r>
            <a:r>
              <a:rPr lang="en-US" sz="1100" dirty="0" smtClean="0">
                <a:hlinkClick r:id="rId5"/>
              </a:rPr>
              <a:t>http://www.naesb.org/smart_grid_pap10.asp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NAESB ESPI Task Force Project Page : </a:t>
            </a:r>
            <a:r>
              <a:rPr lang="en-US" sz="1100" dirty="0" smtClean="0">
                <a:hlinkClick r:id="rId6"/>
              </a:rPr>
              <a:t>http://www.naesb.org/espi_task_force.asp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NAESB ESPI and PAP10 email lists: to subscribe contact Denise </a:t>
            </a:r>
            <a:r>
              <a:rPr lang="en-US" sz="1100" dirty="0" err="1" smtClean="0"/>
              <a:t>Rager</a:t>
            </a:r>
            <a:r>
              <a:rPr lang="en-US" sz="1100" dirty="0" smtClean="0"/>
              <a:t> at NAESB - </a:t>
            </a:r>
            <a:r>
              <a:rPr lang="en-US" sz="1100" dirty="0" smtClean="0">
                <a:hlinkClick r:id="rId7"/>
              </a:rPr>
              <a:t>drager@naesb.org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NAESB Green Button Portal - </a:t>
            </a:r>
            <a:r>
              <a:rPr lang="en-US" sz="1100" dirty="0" smtClean="0">
                <a:hlinkClick r:id="rId8"/>
              </a:rPr>
              <a:t>http://www.naesb.org/ESPI_Standards.asp</a:t>
            </a:r>
            <a:r>
              <a:rPr lang="en-US" sz="1100" dirty="0" smtClean="0"/>
              <a:t>   </a:t>
            </a:r>
          </a:p>
          <a:p>
            <a:endParaRPr lang="en-US" sz="1100" dirty="0" smtClean="0"/>
          </a:p>
          <a:p>
            <a:r>
              <a:rPr lang="en-US" sz="1100" dirty="0" smtClean="0"/>
              <a:t>Users Group: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UCAIug</a:t>
            </a:r>
            <a:r>
              <a:rPr lang="en-US" sz="1100" dirty="0" smtClean="0"/>
              <a:t> </a:t>
            </a:r>
            <a:r>
              <a:rPr lang="en-US" sz="1100" dirty="0" err="1" smtClean="0"/>
              <a:t>OpenADE</a:t>
            </a:r>
            <a:r>
              <a:rPr lang="en-US" sz="1100" dirty="0" smtClean="0"/>
              <a:t> Task Force Home Page: </a:t>
            </a:r>
            <a:r>
              <a:rPr lang="en-US" sz="1100" dirty="0" smtClean="0">
                <a:hlinkClick r:id="rId9"/>
              </a:rPr>
              <a:t>http://osgug.ucaiug.org/sgsystems/OpenADE/default.aspx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UCAIug</a:t>
            </a:r>
            <a:r>
              <a:rPr lang="en-US" sz="1100" dirty="0" smtClean="0"/>
              <a:t> </a:t>
            </a:r>
            <a:r>
              <a:rPr lang="en-US" sz="1100" dirty="0" err="1" smtClean="0"/>
              <a:t>OpenADE</a:t>
            </a:r>
            <a:r>
              <a:rPr lang="en-US" sz="1100" dirty="0" smtClean="0"/>
              <a:t> Mail List: </a:t>
            </a:r>
            <a:r>
              <a:rPr lang="en-US" sz="1100" dirty="0" smtClean="0">
                <a:hlinkClick r:id="rId10"/>
              </a:rPr>
              <a:t>http://www.smartgridlistserv.org/cgi/wa.exe?A0=OPENSG-OPENADE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UCAIug</a:t>
            </a:r>
            <a:r>
              <a:rPr lang="en-US" sz="1100" dirty="0" smtClean="0"/>
              <a:t> </a:t>
            </a:r>
            <a:r>
              <a:rPr lang="en-US" sz="1100" dirty="0" err="1" smtClean="0"/>
              <a:t>OpenADE</a:t>
            </a:r>
            <a:r>
              <a:rPr lang="en-US" sz="1100" dirty="0" smtClean="0"/>
              <a:t> Meetings: </a:t>
            </a:r>
            <a:r>
              <a:rPr lang="en-US" sz="1100" dirty="0" err="1" smtClean="0"/>
              <a:t>tuesdays</a:t>
            </a:r>
            <a:r>
              <a:rPr lang="en-US" sz="1100" dirty="0" smtClean="0"/>
              <a:t> at 3:00 EST - https://www2.gotomeeting.com/join/844935738, 415-363-0070 #844-935-738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UCAIug</a:t>
            </a:r>
            <a:r>
              <a:rPr lang="en-US" sz="1100" dirty="0" smtClean="0"/>
              <a:t> </a:t>
            </a:r>
            <a:r>
              <a:rPr lang="en-US" sz="1100" dirty="0" err="1" smtClean="0"/>
              <a:t>OpenADE</a:t>
            </a:r>
            <a:r>
              <a:rPr lang="en-US" sz="1100" dirty="0" smtClean="0"/>
              <a:t> Green Button Issues List: </a:t>
            </a:r>
            <a:r>
              <a:rPr lang="en-US" sz="1100" dirty="0" smtClean="0">
                <a:hlinkClick r:id="rId11"/>
              </a:rPr>
              <a:t>http://osgug.ucaiug.org/HelpDesk/Lists/servicerequests/GreenButton.aspx</a:t>
            </a:r>
            <a:r>
              <a:rPr lang="en-US" sz="1100" dirty="0" smtClean="0"/>
              <a:t> </a:t>
            </a:r>
          </a:p>
          <a:p>
            <a:endParaRPr lang="en-US" sz="1100" dirty="0" smtClean="0"/>
          </a:p>
          <a:p>
            <a:r>
              <a:rPr lang="en-US" sz="1100" dirty="0" smtClean="0"/>
              <a:t>Open Source Implementations and tools: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EnergyOS</a:t>
            </a:r>
            <a:r>
              <a:rPr lang="en-US" sz="1100" dirty="0" smtClean="0"/>
              <a:t> </a:t>
            </a:r>
            <a:r>
              <a:rPr lang="en-US" sz="1100" dirty="0" err="1" smtClean="0"/>
              <a:t>OpenESPI</a:t>
            </a:r>
            <a:r>
              <a:rPr lang="en-US" sz="1100" dirty="0" smtClean="0"/>
              <a:t> Mail List: </a:t>
            </a:r>
            <a:r>
              <a:rPr lang="en-US" sz="1100" dirty="0" smtClean="0">
                <a:hlinkClick r:id="rId12"/>
              </a:rPr>
              <a:t>http://groups.google.com/group/energyos_espi/subscribe?hl=en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EnergyOS</a:t>
            </a:r>
            <a:r>
              <a:rPr lang="en-US" sz="1100" dirty="0" smtClean="0"/>
              <a:t> </a:t>
            </a:r>
            <a:r>
              <a:rPr lang="en-US" sz="1100" dirty="0" err="1" smtClean="0"/>
              <a:t>OpenESPI</a:t>
            </a:r>
            <a:r>
              <a:rPr lang="en-US" sz="1100" dirty="0" smtClean="0"/>
              <a:t> Web Site: </a:t>
            </a:r>
            <a:r>
              <a:rPr lang="en-US" sz="1100" dirty="0" smtClean="0">
                <a:hlinkClick r:id="rId13"/>
              </a:rPr>
              <a:t>http://www.openespi.org/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EnergyOS</a:t>
            </a:r>
            <a:r>
              <a:rPr lang="en-US" sz="1100" dirty="0" smtClean="0"/>
              <a:t> </a:t>
            </a:r>
            <a:r>
              <a:rPr lang="en-US" sz="1100" dirty="0" err="1" smtClean="0"/>
              <a:t>OpenESPI</a:t>
            </a:r>
            <a:r>
              <a:rPr lang="en-US" sz="1100" dirty="0" smtClean="0"/>
              <a:t> Meetings: </a:t>
            </a:r>
            <a:r>
              <a:rPr lang="en-US" sz="1100" dirty="0" err="1" smtClean="0"/>
              <a:t>mondays</a:t>
            </a:r>
            <a:r>
              <a:rPr lang="en-US" sz="1100" dirty="0" smtClean="0"/>
              <a:t> at 12:00 EST - https://www2.gotomeeting.com/join/129392235, +1 (516) 453-0010 #129-392-235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EnergyOS</a:t>
            </a:r>
            <a:r>
              <a:rPr lang="en-US" sz="1100" dirty="0" smtClean="0"/>
              <a:t> </a:t>
            </a:r>
            <a:r>
              <a:rPr lang="en-US" sz="1100" dirty="0" err="1" smtClean="0"/>
              <a:t>OpenESPI</a:t>
            </a:r>
            <a:r>
              <a:rPr lang="en-US" sz="1100" dirty="0" smtClean="0"/>
              <a:t> </a:t>
            </a:r>
            <a:r>
              <a:rPr lang="en-US" sz="1100" dirty="0" err="1" smtClean="0"/>
              <a:t>GitHub</a:t>
            </a:r>
            <a:r>
              <a:rPr lang="en-US" sz="1100" dirty="0" smtClean="0"/>
              <a:t>: </a:t>
            </a:r>
            <a:r>
              <a:rPr lang="en-US" sz="1100" dirty="0" smtClean="0">
                <a:hlinkClick r:id="rId14"/>
              </a:rPr>
              <a:t>https://github.com/energyos/OpenESPI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EnergyOS</a:t>
            </a:r>
            <a:r>
              <a:rPr lang="en-US" sz="1100" dirty="0" smtClean="0"/>
              <a:t> </a:t>
            </a:r>
            <a:r>
              <a:rPr lang="en-US" sz="1100" dirty="0" err="1" smtClean="0"/>
              <a:t>OpenESPI</a:t>
            </a:r>
            <a:r>
              <a:rPr lang="en-US" sz="1100" dirty="0" smtClean="0"/>
              <a:t> </a:t>
            </a:r>
            <a:r>
              <a:rPr lang="en-US" sz="1100" dirty="0" err="1" smtClean="0"/>
              <a:t>GitHub</a:t>
            </a:r>
            <a:r>
              <a:rPr lang="en-US" sz="1100" dirty="0" smtClean="0"/>
              <a:t> Issues List: </a:t>
            </a:r>
            <a:r>
              <a:rPr lang="en-US" sz="1100" dirty="0" smtClean="0">
                <a:hlinkClick r:id="rId15"/>
              </a:rPr>
              <a:t>https://github.com/energyos/OpenESPI/issues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General </a:t>
            </a:r>
            <a:r>
              <a:rPr lang="en-US" sz="1100" dirty="0" err="1" smtClean="0"/>
              <a:t>OpenESPI</a:t>
            </a:r>
            <a:r>
              <a:rPr lang="en-US" sz="1100" dirty="0" smtClean="0"/>
              <a:t> information: </a:t>
            </a:r>
            <a:r>
              <a:rPr lang="en-US" sz="1100" dirty="0" smtClean="0">
                <a:hlinkClick r:id="rId16"/>
              </a:rPr>
              <a:t>https://github.com/energyos/OpenESPI/wiki/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Energy OS home page: </a:t>
            </a:r>
            <a:r>
              <a:rPr lang="en-US" sz="1100" dirty="0" smtClean="0">
                <a:hlinkClick r:id="rId17"/>
              </a:rPr>
              <a:t>http://energyos.org/</a:t>
            </a:r>
            <a:r>
              <a:rPr lang="en-US" sz="1100" dirty="0" smtClean="0"/>
              <a:t>   </a:t>
            </a:r>
          </a:p>
          <a:p>
            <a:r>
              <a:rPr lang="en-US" sz="1100" dirty="0" smtClean="0"/>
              <a:t> </a:t>
            </a:r>
          </a:p>
          <a:p>
            <a:r>
              <a:rPr lang="en-US" sz="1100" dirty="0" smtClean="0"/>
              <a:t>Other:</a:t>
            </a:r>
          </a:p>
          <a:p>
            <a:r>
              <a:rPr lang="en-US" sz="1100" dirty="0" smtClean="0"/>
              <a:t>    NREL </a:t>
            </a:r>
            <a:r>
              <a:rPr lang="en-US" sz="1100" dirty="0" err="1" smtClean="0"/>
              <a:t>OpenEnergyInfo</a:t>
            </a:r>
            <a:r>
              <a:rPr lang="en-US" sz="1100" dirty="0" smtClean="0"/>
              <a:t> Green Button Apps Repository: </a:t>
            </a:r>
            <a:r>
              <a:rPr lang="en-US" sz="1100" dirty="0" smtClean="0">
                <a:hlinkClick r:id="rId18"/>
              </a:rPr>
              <a:t>http://en.openei.org/wiki/Main_Page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   Green Button Data Sample/Developmental Web Site: </a:t>
            </a:r>
            <a:r>
              <a:rPr lang="en-US" sz="1100" dirty="0" smtClean="0">
                <a:hlinkClick r:id="rId19"/>
              </a:rPr>
              <a:t>http://www.greenbuttondata.org</a:t>
            </a:r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156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Questions?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533400" y="5105400"/>
          <a:ext cx="838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 dirty="0">
                          <a:latin typeface="Calibri" pitchFamily="34" charset="0"/>
                          <a:cs typeface="Calibri" pitchFamily="34" charset="0"/>
                        </a:rPr>
                        <a:t>Marty Burns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>
                          <a:latin typeface="Calibri" pitchFamily="34" charset="0"/>
                          <a:cs typeface="Calibri" pitchFamily="34" charset="0"/>
                        </a:rPr>
                        <a:t>David Wollman</a:t>
                      </a:r>
                      <a:endParaRPr lang="en-US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>
                          <a:latin typeface="Calibri" pitchFamily="34" charset="0"/>
                          <a:cs typeface="Calibri" pitchFamily="34" charset="0"/>
                        </a:rPr>
                        <a:t>Erich Gunther</a:t>
                      </a:r>
                      <a:endParaRPr lang="en-US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>
                          <a:latin typeface="Calibri" pitchFamily="34" charset="0"/>
                          <a:cs typeface="Calibri" pitchFamily="34" charset="0"/>
                        </a:rPr>
                        <a:t>Hypertek, Inc.</a:t>
                      </a:r>
                      <a:endParaRPr lang="en-US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>
                          <a:latin typeface="Calibri" pitchFamily="34" charset="0"/>
                          <a:cs typeface="Calibri" pitchFamily="34" charset="0"/>
                        </a:rPr>
                        <a:t>NIST</a:t>
                      </a:r>
                      <a:endParaRPr lang="en-US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>
                          <a:latin typeface="Calibri" pitchFamily="34" charset="0"/>
                          <a:cs typeface="Calibri" pitchFamily="34" charset="0"/>
                        </a:rPr>
                        <a:t>EnerNex</a:t>
                      </a:r>
                      <a:endParaRPr lang="en-US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 u="sng">
                          <a:latin typeface="Calibri" pitchFamily="34" charset="0"/>
                          <a:cs typeface="Calibri" pitchFamily="34" charset="0"/>
                          <a:hlinkClick r:id="rId3"/>
                        </a:rPr>
                        <a:t>marty@hypertek.us</a:t>
                      </a:r>
                      <a:endParaRPr lang="en-US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 u="sng">
                          <a:latin typeface="Calibri" pitchFamily="34" charset="0"/>
                          <a:cs typeface="Calibri" pitchFamily="34" charset="0"/>
                          <a:hlinkClick r:id="rId4"/>
                        </a:rPr>
                        <a:t>david.wollman@nist.gov</a:t>
                      </a:r>
                      <a:endParaRPr lang="en-US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  <a:tab pos="457200" algn="l"/>
                        </a:tabLst>
                      </a:pPr>
                      <a:r>
                        <a:rPr lang="en-US" sz="2000" u="sng" dirty="0">
                          <a:latin typeface="Calibri" pitchFamily="34" charset="0"/>
                          <a:cs typeface="Calibri" pitchFamily="34" charset="0"/>
                          <a:hlinkClick r:id="rId5"/>
                        </a:rPr>
                        <a:t>erich@enernex.com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4" name="Slide Number Placeholder 2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C8B8CB7-48BB-4C48-BEF0-4E60C0F4CA4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1491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 overnight success … years in the making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291225"/>
            <a:ext cx="6858000" cy="51857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OpenADE (Open Automated Data Exchange)</a:t>
            </a:r>
          </a:p>
          <a:p>
            <a:pPr lvl="1"/>
            <a:r>
              <a:rPr lang="en-US" sz="2400" dirty="0" smtClean="0"/>
              <a:t>Early requirements effort for securely sharing energy information with </a:t>
            </a:r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parties </a:t>
            </a:r>
            <a:endParaRPr lang="en-US" sz="2400" dirty="0" smtClean="0"/>
          </a:p>
          <a:p>
            <a:r>
              <a:rPr lang="en-US" sz="2400" dirty="0" smtClean="0"/>
              <a:t>NIST SGIP Priority Action Plans 10 </a:t>
            </a:r>
            <a:r>
              <a:rPr lang="en-US" sz="2400" dirty="0" smtClean="0"/>
              <a:t>&amp; </a:t>
            </a:r>
            <a:r>
              <a:rPr lang="en-US" sz="2400" dirty="0" smtClean="0"/>
              <a:t>20 </a:t>
            </a:r>
          </a:p>
          <a:p>
            <a:pPr lvl="1"/>
            <a:r>
              <a:rPr lang="en-US" sz="2400" dirty="0" smtClean="0"/>
              <a:t>Accelerates issue resolution and consensus development</a:t>
            </a:r>
          </a:p>
          <a:p>
            <a:r>
              <a:rPr lang="en-US" sz="2400" dirty="0" err="1" smtClean="0"/>
              <a:t>OpenADE</a:t>
            </a:r>
            <a:r>
              <a:rPr lang="en-US" sz="2400" dirty="0" smtClean="0"/>
              <a:t>/SGIP </a:t>
            </a:r>
            <a:r>
              <a:rPr lang="en-US" sz="2400" dirty="0" smtClean="0"/>
              <a:t>inputs to NAESB standard REQ21</a:t>
            </a:r>
          </a:p>
          <a:p>
            <a:pPr lvl="1"/>
            <a:r>
              <a:rPr lang="en-US" sz="2400" dirty="0" smtClean="0"/>
              <a:t>Energy Services Provider Interface (ESPI)</a:t>
            </a:r>
          </a:p>
          <a:p>
            <a:pPr lvl="1"/>
            <a:r>
              <a:rPr lang="en-US" sz="2400" dirty="0" smtClean="0"/>
              <a:t>Privacy: REQ22 Third Party Access to Smart-Meter-based Information</a:t>
            </a:r>
          </a:p>
          <a:p>
            <a:r>
              <a:rPr lang="en-US" sz="2400" dirty="0" smtClean="0"/>
              <a:t>Flexible file format basis for Green Button </a:t>
            </a:r>
          </a:p>
          <a:p>
            <a:pPr lvl="1"/>
            <a:r>
              <a:rPr lang="en-US" sz="2400" dirty="0" smtClean="0"/>
              <a:t>initial implementation use a subset of ESPI and energy usage information.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>
          <a:xfrm>
            <a:off x="0" y="990600"/>
            <a:ext cx="533400" cy="24447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1C8B8CB7-48BB-4C48-BEF0-4E60C0F4CA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213588" y="1295400"/>
            <a:ext cx="2701812" cy="5181600"/>
            <a:chOff x="6019800" y="1371600"/>
            <a:chExt cx="2701812" cy="5181600"/>
          </a:xfrm>
        </p:grpSpPr>
        <p:pic>
          <p:nvPicPr>
            <p:cNvPr id="92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34200" y="5029200"/>
              <a:ext cx="1371600" cy="676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Down Arrow 9"/>
            <p:cNvSpPr/>
            <p:nvPr/>
          </p:nvSpPr>
          <p:spPr>
            <a:xfrm>
              <a:off x="7391400" y="4800600"/>
              <a:ext cx="381000" cy="228600"/>
            </a:xfrm>
            <a:prstGeom prst="down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9220" name="Picture 2" descr="http://www.smartgridsurvey.org/images1/_w/SGIP_Logo_Gif_gif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25188" y="2354931"/>
              <a:ext cx="1416465" cy="91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68" name="Picture 4" descr="http://www.naesb.org/members/naesb_oval_logo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65664" y="3478738"/>
              <a:ext cx="1123807" cy="12876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pic>
          <p:nvPicPr>
            <p:cNvPr id="7" name="Picture 6"/>
            <p:cNvPicPr/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6825188" y="1371600"/>
              <a:ext cx="1395979" cy="825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urved Left Arrow 7"/>
            <p:cNvSpPr/>
            <p:nvPr/>
          </p:nvSpPr>
          <p:spPr>
            <a:xfrm>
              <a:off x="8229946" y="1933504"/>
              <a:ext cx="491666" cy="1826186"/>
            </a:xfrm>
            <a:prstGeom prst="curvedLef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Curved Left Arrow 8"/>
            <p:cNvSpPr/>
            <p:nvPr/>
          </p:nvSpPr>
          <p:spPr>
            <a:xfrm flipH="1">
              <a:off x="6403760" y="2776359"/>
              <a:ext cx="421428" cy="1194045"/>
            </a:xfrm>
            <a:prstGeom prst="curvedLef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Curved Left Arrow 10"/>
            <p:cNvSpPr/>
            <p:nvPr/>
          </p:nvSpPr>
          <p:spPr>
            <a:xfrm>
              <a:off x="8218659" y="1670111"/>
              <a:ext cx="491666" cy="1259266"/>
            </a:xfrm>
            <a:prstGeom prst="curvedLef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Curved Left Arrow 11"/>
            <p:cNvSpPr/>
            <p:nvPr/>
          </p:nvSpPr>
          <p:spPr>
            <a:xfrm flipH="1">
              <a:off x="6169899" y="2565645"/>
              <a:ext cx="572504" cy="2759198"/>
            </a:xfrm>
            <a:prstGeom prst="curvedLef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Curved Left Arrow 12"/>
            <p:cNvSpPr/>
            <p:nvPr/>
          </p:nvSpPr>
          <p:spPr>
            <a:xfrm flipH="1">
              <a:off x="6019800" y="1784248"/>
              <a:ext cx="787822" cy="4387952"/>
            </a:xfrm>
            <a:prstGeom prst="curvedLef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5638800"/>
              <a:ext cx="1500554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2858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838200" y="1447800"/>
            <a:ext cx="7639050" cy="4991100"/>
            <a:chOff x="209550" y="1062038"/>
            <a:chExt cx="8324850" cy="5376862"/>
          </a:xfrm>
        </p:grpSpPr>
        <p:pic>
          <p:nvPicPr>
            <p:cNvPr id="12290" name="Picture 13" descr="https://buildingsolutions.honeywell.com/NR/rdonlyres/993C1CA5-E4BC-4BBB-8121-D1946F99187D/0/UtilityPRO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6038" y="1062038"/>
              <a:ext cx="1614487" cy="152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9550" y="4533900"/>
              <a:ext cx="2000250" cy="19050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12292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33550" y="2671763"/>
              <a:ext cx="2900363" cy="23336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1229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12917" r="17223"/>
            <a:stretch>
              <a:fillRect/>
            </a:stretch>
          </p:blipFill>
          <p:spPr bwMode="auto">
            <a:xfrm>
              <a:off x="7010400" y="3810000"/>
              <a:ext cx="1484313" cy="21431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12297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86575" y="1343025"/>
              <a:ext cx="1647825" cy="21431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12298" name="Picture 10" descr="http://s.wsj.net/public/resources/images/PJ-AQ428_PTECH_DV_20090708155854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65713" y="1196975"/>
              <a:ext cx="1620837" cy="243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9" name="Picture 15" descr="FXASSET_Contro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14850" y="4267200"/>
              <a:ext cx="226695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Line Callout 1 13"/>
            <p:cNvSpPr/>
            <p:nvPr/>
          </p:nvSpPr>
          <p:spPr>
            <a:xfrm>
              <a:off x="2780426" y="2034881"/>
              <a:ext cx="2327912" cy="457200"/>
            </a:xfrm>
            <a:prstGeom prst="borderCallout1">
              <a:avLst>
                <a:gd name="adj1" fmla="val 43328"/>
                <a:gd name="adj2" fmla="val 99477"/>
                <a:gd name="adj3" fmla="val 49808"/>
                <a:gd name="adj4" fmla="val 117888"/>
              </a:avLst>
            </a:prstGeom>
            <a:solidFill>
              <a:srgbClr val="92D050"/>
            </a:solidFill>
            <a:ln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chemeClr val="tx1"/>
                  </a:solidFill>
                </a:rPr>
                <a:t>Overall Usage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Line Callout 1 14"/>
            <p:cNvSpPr/>
            <p:nvPr/>
          </p:nvSpPr>
          <p:spPr>
            <a:xfrm>
              <a:off x="3393281" y="2895600"/>
              <a:ext cx="2047845" cy="457200"/>
            </a:xfrm>
            <a:prstGeom prst="borderCallout1">
              <a:avLst>
                <a:gd name="adj1" fmla="val 35355"/>
                <a:gd name="adj2" fmla="val -3863"/>
                <a:gd name="adj3" fmla="val 228124"/>
                <a:gd name="adj4" fmla="val -20243"/>
              </a:avLst>
            </a:prstGeom>
            <a:solidFill>
              <a:srgbClr val="92D050"/>
            </a:solidFill>
            <a:ln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chemeClr val="tx1"/>
                  </a:solidFill>
                </a:rPr>
                <a:t>History of Usage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Callout 1 17"/>
            <p:cNvSpPr/>
            <p:nvPr/>
          </p:nvSpPr>
          <p:spPr>
            <a:xfrm>
              <a:off x="3975311" y="3725362"/>
              <a:ext cx="2349290" cy="397878"/>
            </a:xfrm>
            <a:prstGeom prst="borderCallout1">
              <a:avLst>
                <a:gd name="adj1" fmla="val 48162"/>
                <a:gd name="adj2" fmla="val 101169"/>
                <a:gd name="adj3" fmla="val -335968"/>
                <a:gd name="adj4" fmla="val 172302"/>
              </a:avLst>
            </a:prstGeom>
            <a:solidFill>
              <a:srgbClr val="92D050"/>
            </a:solidFill>
            <a:ln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chemeClr val="tx1"/>
                  </a:solidFill>
                </a:rPr>
                <a:t>Cost of Usage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pic>
          <p:nvPicPr>
            <p:cNvPr id="12303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33400" y="1219200"/>
              <a:ext cx="1419225" cy="252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Button Enabling Vision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61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Green Button Download My Data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80975" y="6388100"/>
            <a:ext cx="44735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Font typeface="Arial" pitchFamily="34" charset="0"/>
              <a:buNone/>
              <a:tabLst>
                <a:tab pos="1035050" algn="l"/>
              </a:tabLst>
            </a:pPr>
            <a:r>
              <a:rPr lang="en-US" sz="800">
                <a:solidFill>
                  <a:srgbClr val="A8CEF0"/>
                </a:solidFill>
                <a:latin typeface="Georgia" pitchFamily="18" charset="0"/>
              </a:rPr>
              <a:t>Source: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066800" y="1249362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763"/>
            <a:r>
              <a:rPr lang="en-US" sz="2400" dirty="0">
                <a:latin typeface="Georgia" pitchFamily="18" charset="0"/>
              </a:rPr>
              <a:t>Common-sense idea that electricity customers should be able to download their own energy usage information in a consumer- and computer-friendly format.</a:t>
            </a:r>
            <a:endParaRPr lang="en-US" sz="2400" i="1" dirty="0">
              <a:latin typeface="Georgia" pitchFamily="18" charset="0"/>
            </a:endParaRPr>
          </a:p>
        </p:txBody>
      </p:sp>
      <p:pic>
        <p:nvPicPr>
          <p:cNvPr id="4101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47577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352800"/>
            <a:ext cx="3059939" cy="1517779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20390016">
            <a:off x="4194175" y="5106988"/>
            <a:ext cx="2743200" cy="454025"/>
          </a:xfrm>
          <a:prstGeom prst="leftArrow">
            <a:avLst>
              <a:gd name="adj1" fmla="val 50000"/>
              <a:gd name="adj2" fmla="val 138739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algn="ctr">
              <a:defRPr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44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Button Connect My Data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98255"/>
            <a:ext cx="5155043" cy="412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66800" y="1219200"/>
            <a:ext cx="74046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763"/>
            <a:r>
              <a:rPr lang="en-US" sz="2400" dirty="0" smtClean="0">
                <a:latin typeface="Georgia" pitchFamily="18" charset="0"/>
              </a:rPr>
              <a:t>The ability to authorize a third party to automatically retrieve EUI from a utility via Web Services.</a:t>
            </a:r>
            <a:endParaRPr lang="en-US" sz="2400" i="1" dirty="0">
              <a:latin typeface="Georg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06" y="2209800"/>
            <a:ext cx="3250794" cy="1980953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20390016">
            <a:off x="5687874" y="3824782"/>
            <a:ext cx="1527056" cy="454025"/>
          </a:xfrm>
          <a:prstGeom prst="leftArrow">
            <a:avLst>
              <a:gd name="adj1" fmla="val 50000"/>
              <a:gd name="adj2" fmla="val 138739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algn="ctr">
              <a:defRPr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81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Button Connect My Data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98255"/>
            <a:ext cx="5155043" cy="412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66800" y="1219200"/>
            <a:ext cx="74046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763"/>
            <a:r>
              <a:rPr lang="en-US" sz="2400" dirty="0" smtClean="0">
                <a:latin typeface="Georgia" pitchFamily="18" charset="0"/>
              </a:rPr>
              <a:t>The ability to authorize a third party to automatically retrieve EUI from a utility via Web Services.</a:t>
            </a:r>
            <a:endParaRPr lang="en-US" sz="2400" i="1" dirty="0">
              <a:latin typeface="Georg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06" y="2209800"/>
            <a:ext cx="3250794" cy="1980953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20390016">
            <a:off x="5687874" y="3824782"/>
            <a:ext cx="1527056" cy="454025"/>
          </a:xfrm>
          <a:prstGeom prst="leftArrow">
            <a:avLst>
              <a:gd name="adj1" fmla="val 50000"/>
              <a:gd name="adj2" fmla="val 138739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algn="ctr">
              <a:defRPr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81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Download/Connect My Data and the Utility Enterprise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1098443" y="3203228"/>
            <a:ext cx="1066800" cy="671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MDMA</a:t>
            </a:r>
          </a:p>
          <a:p>
            <a:pPr algn="ctr"/>
            <a:r>
              <a:rPr lang="en-US" dirty="0" smtClean="0"/>
              <a:t>Has EUI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8443" y="4471106"/>
            <a:ext cx="1066800" cy="803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 System</a:t>
            </a:r>
          </a:p>
          <a:p>
            <a:pPr algn="ctr"/>
            <a:r>
              <a:rPr lang="en-US" dirty="0" smtClean="0"/>
              <a:t>Has Cost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01896" y="1983581"/>
            <a:ext cx="0" cy="367160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701695" y="2821334"/>
            <a:ext cx="1892085" cy="2314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Web Portal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2165243" y="3538904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27243" y="395078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10" idx="5"/>
          </p:cNvCxnSpPr>
          <p:nvPr/>
        </p:nvCxnSpPr>
        <p:spPr>
          <a:xfrm>
            <a:off x="3016517" y="4040054"/>
            <a:ext cx="431052" cy="43105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3"/>
            <a:endCxn id="10" idx="7"/>
          </p:cNvCxnSpPr>
          <p:nvPr/>
        </p:nvCxnSpPr>
        <p:spPr>
          <a:xfrm flipV="1">
            <a:off x="3016517" y="4040054"/>
            <a:ext cx="431052" cy="43105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  <a:endCxn id="10" idx="1"/>
          </p:cNvCxnSpPr>
          <p:nvPr/>
        </p:nvCxnSpPr>
        <p:spPr>
          <a:xfrm>
            <a:off x="2165243" y="3538904"/>
            <a:ext cx="851274" cy="50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3"/>
          </p:cNvCxnSpPr>
          <p:nvPr/>
        </p:nvCxnSpPr>
        <p:spPr>
          <a:xfrm flipV="1">
            <a:off x="2165243" y="4471106"/>
            <a:ext cx="851274" cy="401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</p:cNvCxnSpPr>
          <p:nvPr/>
        </p:nvCxnSpPr>
        <p:spPr>
          <a:xfrm>
            <a:off x="3536843" y="425558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4818" y="3037674"/>
            <a:ext cx="1450486" cy="53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Green Button Data W/O Cost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36843" y="4255580"/>
            <a:ext cx="1450486" cy="53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Green Button Data W/ Cost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222181" y="3064382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Web Interface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222181" y="4207382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91274" y="2302380"/>
            <a:ext cx="2553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Utility Enterprise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3672" y="2302381"/>
            <a:ext cx="145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27" idx="3"/>
          </p:cNvCxnSpPr>
          <p:nvPr/>
        </p:nvCxnSpPr>
        <p:spPr>
          <a:xfrm>
            <a:off x="6593781" y="3445382"/>
            <a:ext cx="107971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93780" y="4588382"/>
            <a:ext cx="107971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73209" y="3445382"/>
            <a:ext cx="1450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Green Button Download My Data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673209" y="4577255"/>
            <a:ext cx="1450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Green Button Connect My Data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576653" y="1675804"/>
            <a:ext cx="145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Edge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04800" y="6172200"/>
            <a:ext cx="43461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MDMA = Meter </a:t>
            </a:r>
            <a:r>
              <a:rPr lang="en-US" dirty="0" smtClean="0"/>
              <a:t>Data Management </a:t>
            </a:r>
            <a:r>
              <a:rPr lang="en-US" dirty="0" smtClean="0"/>
              <a:t>Agent</a:t>
            </a:r>
          </a:p>
          <a:p>
            <a:r>
              <a:rPr lang="en-US" dirty="0" smtClean="0"/>
              <a:t>EUI = Energy Usage Information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50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Data Jam </a:t>
            </a:r>
            <a:r>
              <a:rPr lang="en-US" dirty="0" smtClean="0">
                <a:sym typeface="Wingdings" pitchFamily="2" charset="2"/>
              </a:rPr>
              <a:t> Rate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8001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Green Button “Rate Integration” effort was launched by NIST and its partners based on an idea generated at the July Energy Data Jam (</a:t>
            </a:r>
            <a:r>
              <a:rPr lang="en-US" u="sng" dirty="0" smtClean="0">
                <a:hlinkClick r:id="rId2"/>
              </a:rPr>
              <a:t>http://www.whitehouse.gov/blog/2012/07/12/open-data-clean-secure-energy-future</a:t>
            </a:r>
            <a:r>
              <a:rPr lang="en-US" dirty="0" smtClean="0"/>
              <a:t>, led by US CTO Todd Park, OSTP).</a:t>
            </a:r>
          </a:p>
          <a:p>
            <a:r>
              <a:rPr lang="en-US" dirty="0" smtClean="0"/>
              <a:t>Project successful in addressing </a:t>
            </a:r>
            <a:r>
              <a:rPr lang="en-US" dirty="0" smtClean="0"/>
              <a:t>the current challenge to providing cost-attributed Energy Usage Information by encouraging third party services and apps.</a:t>
            </a:r>
          </a:p>
          <a:p>
            <a:r>
              <a:rPr lang="en-US" dirty="0" smtClean="0"/>
              <a:t>Demonstration by example of concept using existing schema fragments from industry standards (</a:t>
            </a:r>
            <a:r>
              <a:rPr lang="en-US" dirty="0" err="1" smtClean="0"/>
              <a:t>ZigBee</a:t>
            </a:r>
            <a:r>
              <a:rPr lang="en-US" dirty="0" smtClean="0"/>
              <a:t> and NAESB) and sample Green Button data generated by the Green Button </a:t>
            </a:r>
            <a:r>
              <a:rPr lang="en-US" dirty="0" smtClean="0"/>
              <a:t>Software Development Kit.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DD288DD5-8350-477B-AEC9-1C5A84C0E6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Tariff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7B606AD-6A25-44E2-8B54-95C407BAD4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" y="1431191"/>
            <a:ext cx="2819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 smtClean="0"/>
              <a:t>A tariff is created based on the tariff.xsd schema.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/>
              <a:t>A sample Green Button Data file is selected which does not have cost data in it.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/>
              <a:t>A simple batch file is executed that applies the XSLT (xml style sheet) to process the no-cost Green Button Data File into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/>
              <a:t>one that has costs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657600" y="1600200"/>
            <a:ext cx="5204961" cy="4800610"/>
            <a:chOff x="4226277" y="1496636"/>
            <a:chExt cx="3614385" cy="3333599"/>
          </a:xfrm>
        </p:grpSpPr>
        <p:grpSp>
          <p:nvGrpSpPr>
            <p:cNvPr id="24" name="Group 20"/>
            <p:cNvGrpSpPr>
              <a:grpSpLocks/>
            </p:cNvGrpSpPr>
            <p:nvPr/>
          </p:nvGrpSpPr>
          <p:grpSpPr bwMode="auto">
            <a:xfrm>
              <a:off x="4226277" y="1496636"/>
              <a:ext cx="3546123" cy="3333599"/>
              <a:chOff x="0" y="0"/>
              <a:chExt cx="42047" cy="39530"/>
            </a:xfrm>
          </p:grpSpPr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0" y="28959"/>
                <a:ext cx="11066" cy="8724"/>
              </a:xfrm>
              <a:prstGeom prst="rect">
                <a:avLst/>
              </a:prstGeom>
              <a:solidFill>
                <a:srgbClr val="8DB3E2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Green Button Data XML File – No Costs</a:t>
                </a:r>
                <a:endParaRPr kumimoji="0" lang="en-US" sz="4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31978" y="28790"/>
                <a:ext cx="10069" cy="8723"/>
              </a:xfrm>
              <a:prstGeom prst="rect">
                <a:avLst/>
              </a:prstGeom>
              <a:solidFill>
                <a:srgbClr val="8DB3E2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6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Green Button Data XML File – With Costs</a:t>
                </a:r>
                <a:endParaRPr kumimoji="0" lang="en-US" sz="4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ight Arrow 4"/>
              <p:cNvSpPr>
                <a:spLocks noChangeArrowheads="1"/>
              </p:cNvSpPr>
              <p:nvPr/>
            </p:nvSpPr>
            <p:spPr bwMode="auto">
              <a:xfrm>
                <a:off x="11590" y="31627"/>
                <a:ext cx="4701" cy="2720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solidFill>
                <a:srgbClr val="A5A5A5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16020" y="28236"/>
                <a:ext cx="10959" cy="11294"/>
              </a:xfrm>
              <a:prstGeom prst="ellipse">
                <a:avLst/>
              </a:prstGeom>
              <a:solidFill>
                <a:srgbClr val="8064A2"/>
              </a:solidFill>
              <a:ln w="25400">
                <a:solidFill>
                  <a:srgbClr val="243F60"/>
                </a:solidFill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XSLT </a:t>
                </a: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w/</a:t>
                </a: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jscript</a:t>
                </a:r>
                <a:endParaRPr kumimoji="0" lang="en-US" sz="5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ight Arrow 6"/>
              <p:cNvSpPr>
                <a:spLocks noChangeArrowheads="1"/>
              </p:cNvSpPr>
              <p:nvPr/>
            </p:nvSpPr>
            <p:spPr bwMode="auto">
              <a:xfrm>
                <a:off x="27207" y="31621"/>
                <a:ext cx="4701" cy="2719"/>
              </a:xfrm>
              <a:prstGeom prst="rightArrow">
                <a:avLst>
                  <a:gd name="adj1" fmla="val 50000"/>
                  <a:gd name="adj2" fmla="val 50011"/>
                </a:avLst>
              </a:prstGeom>
              <a:solidFill>
                <a:srgbClr val="A5A5A5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16597" y="13716"/>
                <a:ext cx="10047" cy="8172"/>
              </a:xfrm>
              <a:prstGeom prst="rect">
                <a:avLst/>
              </a:prstGeom>
              <a:solidFill>
                <a:srgbClr val="8DB3E2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0" tIns="9144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Block and Tier Tariff XML File</a:t>
                </a:r>
                <a:endParaRPr kumimoji="0" lang="en-US" sz="48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Down Arrow 8"/>
              <p:cNvSpPr>
                <a:spLocks noChangeArrowheads="1"/>
              </p:cNvSpPr>
              <p:nvPr/>
            </p:nvSpPr>
            <p:spPr bwMode="auto">
              <a:xfrm>
                <a:off x="20112" y="22038"/>
                <a:ext cx="3018" cy="5747"/>
              </a:xfrm>
              <a:prstGeom prst="downArrow">
                <a:avLst>
                  <a:gd name="adj1" fmla="val 50000"/>
                  <a:gd name="adj2" fmla="val 50004"/>
                </a:avLst>
              </a:prstGeom>
              <a:solidFill>
                <a:srgbClr val="A5A5A5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47" cy="8172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espi</a:t>
                </a:r>
                <a:r>
                  <a:rPr kumimoji="0" 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. </a:t>
                </a:r>
                <a:r>
                  <a:rPr kumimoji="0" lang="en-US" sz="3200" b="0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xsd</a:t>
                </a:r>
                <a:endPara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16597" y="0"/>
                <a:ext cx="10047" cy="8172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tariff.xsd</a:t>
                </a:r>
                <a:endPara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ight Arrow 11"/>
              <p:cNvSpPr>
                <a:spLocks noChangeArrowheads="1"/>
              </p:cNvSpPr>
              <p:nvPr/>
            </p:nvSpPr>
            <p:spPr bwMode="auto">
              <a:xfrm rot="16200000" flipH="1">
                <a:off x="-4572" y="16938"/>
                <a:ext cx="19812" cy="3049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solidFill>
                <a:srgbClr val="4F81BD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ight Arrow 12"/>
              <p:cNvSpPr>
                <a:spLocks noChangeArrowheads="1"/>
              </p:cNvSpPr>
              <p:nvPr/>
            </p:nvSpPr>
            <p:spPr bwMode="auto">
              <a:xfrm rot="16200000" flipH="1">
                <a:off x="18954" y="9700"/>
                <a:ext cx="5334" cy="3048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solidFill>
                <a:srgbClr val="4F81BD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Oval 1"/>
            <p:cNvSpPr>
              <a:spLocks noChangeArrowheads="1"/>
            </p:cNvSpPr>
            <p:nvPr/>
          </p:nvSpPr>
          <p:spPr bwMode="auto">
            <a:xfrm>
              <a:off x="6324600" y="2514600"/>
              <a:ext cx="220662" cy="220663"/>
            </a:xfrm>
            <a:prstGeom prst="ellipse">
              <a:avLst/>
            </a:prstGeom>
            <a:solidFill>
              <a:srgbClr val="C0504D"/>
            </a:solidFill>
            <a:ln w="25400">
              <a:solidFill>
                <a:srgbClr val="622423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5037137" y="3810000"/>
              <a:ext cx="220663" cy="220663"/>
            </a:xfrm>
            <a:prstGeom prst="ellipse">
              <a:avLst/>
            </a:prstGeom>
            <a:solidFill>
              <a:srgbClr val="C0504D"/>
            </a:solidFill>
            <a:ln w="25400">
              <a:solidFill>
                <a:srgbClr val="622423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248400" y="3817937"/>
              <a:ext cx="219075" cy="220663"/>
            </a:xfrm>
            <a:prstGeom prst="ellipse">
              <a:avLst/>
            </a:prstGeom>
            <a:solidFill>
              <a:srgbClr val="C0504D"/>
            </a:solidFill>
            <a:ln w="25400">
              <a:solidFill>
                <a:srgbClr val="622423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7620000" y="3817937"/>
              <a:ext cx="220662" cy="220663"/>
            </a:xfrm>
            <a:prstGeom prst="ellipse">
              <a:avLst/>
            </a:prstGeom>
            <a:solidFill>
              <a:srgbClr val="C0504D"/>
            </a:solidFill>
            <a:ln w="25400">
              <a:solidFill>
                <a:srgbClr val="622423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GIP_template_June2012">
  <a:themeElements>
    <a:clrScheme name="SGIP New">
      <a:dk1>
        <a:sysClr val="windowText" lastClr="000000"/>
      </a:dk1>
      <a:lt1>
        <a:sysClr val="window" lastClr="FFFFFF"/>
      </a:lt1>
      <a:dk2>
        <a:srgbClr val="404040"/>
      </a:dk2>
      <a:lt2>
        <a:srgbClr val="B0D9E6"/>
      </a:lt2>
      <a:accent1>
        <a:srgbClr val="0DB02B"/>
      </a:accent1>
      <a:accent2>
        <a:srgbClr val="A3D963"/>
      </a:accent2>
      <a:accent3>
        <a:srgbClr val="50918C"/>
      </a:accent3>
      <a:accent4>
        <a:srgbClr val="776A5B"/>
      </a:accent4>
      <a:accent5>
        <a:srgbClr val="8BE0F4"/>
      </a:accent5>
      <a:accent6>
        <a:srgbClr val="95AEB1"/>
      </a:accent6>
      <a:hlink>
        <a:srgbClr val="0DB02B"/>
      </a:hlink>
      <a:folHlink>
        <a:srgbClr val="455B5D"/>
      </a:folHlink>
    </a:clrScheme>
    <a:fontScheme name="Median">
      <a:majorFont>
        <a:latin typeface="Tw Cen MT"/>
        <a:ea typeface=""/>
        <a:cs typeface=""/>
        <a:font script="Grek" typeface="Arial"/>
        <a:font script="Cyrl" typeface="Arial"/>
        <a:font script="Jpan" typeface="HGPｺﾞｼｯｸE"/>
        <a:font script="Hang" typeface="HY얕은샘물m"/>
        <a:font script="Hans" typeface="仿宋_GB2312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Arial"/>
        <a:font script="Cyrl" typeface="Arial"/>
        <a:font script="Jpan" typeface="HGPｺﾞｼｯｸE"/>
        <a:font script="Hang" typeface="HY얕은샘물m"/>
        <a:font script="Hans" typeface="仿宋_GB2312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reau 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 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GIP New">
    <a:dk1>
      <a:sysClr val="windowText" lastClr="000000"/>
    </a:dk1>
    <a:lt1>
      <a:sysClr val="window" lastClr="FFFFFF"/>
    </a:lt1>
    <a:dk2>
      <a:srgbClr val="404040"/>
    </a:dk2>
    <a:lt2>
      <a:srgbClr val="B0D9E6"/>
    </a:lt2>
    <a:accent1>
      <a:srgbClr val="0DB02B"/>
    </a:accent1>
    <a:accent2>
      <a:srgbClr val="A3D963"/>
    </a:accent2>
    <a:accent3>
      <a:srgbClr val="50918C"/>
    </a:accent3>
    <a:accent4>
      <a:srgbClr val="776A5B"/>
    </a:accent4>
    <a:accent5>
      <a:srgbClr val="8BE0F4"/>
    </a:accent5>
    <a:accent6>
      <a:srgbClr val="95AEB1"/>
    </a:accent6>
    <a:hlink>
      <a:srgbClr val="0DB02B"/>
    </a:hlink>
    <a:folHlink>
      <a:srgbClr val="455B5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6FF1601-248C-40DA-A74A-14AF5105E5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SGIP_template_June2012</Template>
  <TotalTime>146</TotalTime>
  <Words>1180</Words>
  <Application>Microsoft Office PowerPoint</Application>
  <PresentationFormat>On-screen Show (4:3)</PresentationFormat>
  <Paragraphs>268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SGIP_template_June2012</vt:lpstr>
      <vt:lpstr>Energy datapalooza Showcase Demo:       Green Button Rate             Integration Tool </vt:lpstr>
      <vt:lpstr>An overnight success … years in the making</vt:lpstr>
      <vt:lpstr>Green Button Enabling Vision</vt:lpstr>
      <vt:lpstr>Green Button Download My Data</vt:lpstr>
      <vt:lpstr>Green Button Connect My Data</vt:lpstr>
      <vt:lpstr>Green Button Connect My Data</vt:lpstr>
      <vt:lpstr>Download/Connect My Data and the Utility Enterprise</vt:lpstr>
      <vt:lpstr>Energy Data Jam  Rate Integration</vt:lpstr>
      <vt:lpstr>The Tariff Demo</vt:lpstr>
      <vt:lpstr>The Tariff Demo</vt:lpstr>
      <vt:lpstr>Summary</vt:lpstr>
      <vt:lpstr>Additional Details</vt:lpstr>
      <vt:lpstr>Sample Block and Tier Tariff</vt:lpstr>
      <vt:lpstr>Tariff Schema</vt:lpstr>
      <vt:lpstr>SGIP PAP20: Green Button ESPI Evolution Roadmap Going Forward …</vt:lpstr>
      <vt:lpstr>Alternate paths to EUI – single format</vt:lpstr>
      <vt:lpstr>Web Technologies for Definition and Presentation of EUI File Format</vt:lpstr>
      <vt:lpstr>Technical and Organizational Links</vt:lpstr>
      <vt:lpstr>Questions?</vt:lpstr>
    </vt:vector>
  </TitlesOfParts>
  <Company>Hypertek,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Martin J. Burns</dc:creator>
  <cp:lastModifiedBy>test</cp:lastModifiedBy>
  <cp:revision>15</cp:revision>
  <dcterms:created xsi:type="dcterms:W3CDTF">2012-08-15T21:54:52Z</dcterms:created>
  <dcterms:modified xsi:type="dcterms:W3CDTF">2012-09-30T20:59:59Z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TC103815429990</vt:lpwstr>
  </property>
</Properties>
</file>