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nsofe\capstone\Accurac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nsofe\capstone\Accurac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nsofe\capstone\Accurac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nsofe\capstone\Accurac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Model</a:t>
            </a:r>
            <a:r>
              <a:rPr lang="en-IN" baseline="0"/>
              <a:t> Accuracy after PCA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Validate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Sheet1!$B$4:$B$6</c:f>
              <c:strCache>
                <c:ptCount val="3"/>
                <c:pt idx="0">
                  <c:v>Decision tree</c:v>
                </c:pt>
                <c:pt idx="1">
                  <c:v>SVM</c:v>
                </c:pt>
                <c:pt idx="2">
                  <c:v>KNN</c:v>
                </c:pt>
              </c:strCache>
            </c:strRef>
          </c:cat>
          <c:val>
            <c:numRef>
              <c:f>Sheet1!$C$4:$C$6</c:f>
              <c:numCache>
                <c:formatCode>0.00</c:formatCode>
                <c:ptCount val="3"/>
                <c:pt idx="0">
                  <c:v>96.373530000000002</c:v>
                </c:pt>
                <c:pt idx="1">
                  <c:v>93.65</c:v>
                </c:pt>
                <c:pt idx="2">
                  <c:v>94.24297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Sheet1!$B$4:$B$6</c:f>
              <c:strCache>
                <c:ptCount val="3"/>
                <c:pt idx="0">
                  <c:v>Decision tree</c:v>
                </c:pt>
                <c:pt idx="1">
                  <c:v>SVM</c:v>
                </c:pt>
                <c:pt idx="2">
                  <c:v>KNN</c:v>
                </c:pt>
              </c:strCache>
            </c:strRef>
          </c:cat>
          <c:val>
            <c:numRef>
              <c:f>Sheet1!$D$4:$D$6</c:f>
              <c:numCache>
                <c:formatCode>0.00</c:formatCode>
                <c:ptCount val="3"/>
                <c:pt idx="0">
                  <c:v>73.803870000000003</c:v>
                </c:pt>
                <c:pt idx="1">
                  <c:v>75.77</c:v>
                </c:pt>
                <c:pt idx="2">
                  <c:v>82.796059999999997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842480"/>
        <c:axId val="78841392"/>
      </c:barChart>
      <c:catAx>
        <c:axId val="7884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41392"/>
        <c:crosses val="autoZero"/>
        <c:auto val="1"/>
        <c:lblAlgn val="ctr"/>
        <c:lblOffset val="100"/>
        <c:noMultiLvlLbl val="0"/>
      </c:catAx>
      <c:valAx>
        <c:axId val="78841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4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Model Accuracy on actual </a:t>
            </a:r>
            <a:r>
              <a:rPr lang="en-IN" dirty="0" smtClean="0"/>
              <a:t>data</a:t>
            </a:r>
          </a:p>
          <a:p>
            <a:pPr>
              <a:defRPr/>
            </a:pP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Sheet1!$I$3</c:f>
              <c:strCache>
                <c:ptCount val="1"/>
                <c:pt idx="0">
                  <c:v>Validate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Sheet1!$H$4:$H$9</c:f>
              <c:strCache>
                <c:ptCount val="6"/>
                <c:pt idx="0">
                  <c:v>Decision tree</c:v>
                </c:pt>
                <c:pt idx="1">
                  <c:v>SVM</c:v>
                </c:pt>
                <c:pt idx="2">
                  <c:v>Randomforest</c:v>
                </c:pt>
                <c:pt idx="3">
                  <c:v>Randomforest Tuned</c:v>
                </c:pt>
                <c:pt idx="4">
                  <c:v>KNN</c:v>
                </c:pt>
                <c:pt idx="5">
                  <c:v>Ensemble SVM</c:v>
                </c:pt>
              </c:strCache>
            </c:strRef>
          </c:cat>
          <c:val>
            <c:numRef>
              <c:f>Sheet1!$I$4:$I$9</c:f>
              <c:numCache>
                <c:formatCode>0.00</c:formatCode>
                <c:ptCount val="6"/>
                <c:pt idx="0">
                  <c:v>95.421580000000006</c:v>
                </c:pt>
                <c:pt idx="1">
                  <c:v>99.592020000000005</c:v>
                </c:pt>
                <c:pt idx="2">
                  <c:v>97.869450000000001</c:v>
                </c:pt>
                <c:pt idx="3">
                  <c:v>99.682680000000005</c:v>
                </c:pt>
                <c:pt idx="4">
                  <c:v>97.144149999999996</c:v>
                </c:pt>
                <c:pt idx="5">
                  <c:v>97.824119999999994</c:v>
                </c:pt>
              </c:numCache>
            </c:numRef>
          </c:val>
        </c:ser>
        <c:ser>
          <c:idx val="1"/>
          <c:order val="1"/>
          <c:tx>
            <c:strRef>
              <c:f>Sheet1!$J$3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Sheet1!$H$4:$H$9</c:f>
              <c:strCache>
                <c:ptCount val="6"/>
                <c:pt idx="0">
                  <c:v>Decision tree</c:v>
                </c:pt>
                <c:pt idx="1">
                  <c:v>SVM</c:v>
                </c:pt>
                <c:pt idx="2">
                  <c:v>Randomforest</c:v>
                </c:pt>
                <c:pt idx="3">
                  <c:v>Randomforest Tuned</c:v>
                </c:pt>
                <c:pt idx="4">
                  <c:v>KNN</c:v>
                </c:pt>
                <c:pt idx="5">
                  <c:v>Ensemble SVM</c:v>
                </c:pt>
              </c:strCache>
            </c:strRef>
          </c:cat>
          <c:val>
            <c:numRef>
              <c:f>Sheet1!$J$4:$J$9</c:f>
              <c:numCache>
                <c:formatCode>0.00</c:formatCode>
                <c:ptCount val="6"/>
                <c:pt idx="0">
                  <c:v>86.291139999999999</c:v>
                </c:pt>
                <c:pt idx="1">
                  <c:v>95.453000000000003</c:v>
                </c:pt>
                <c:pt idx="2">
                  <c:v>92.331180000000003</c:v>
                </c:pt>
                <c:pt idx="3">
                  <c:v>93.688500000000005</c:v>
                </c:pt>
                <c:pt idx="4">
                  <c:v>80.590429999999998</c:v>
                </c:pt>
                <c:pt idx="5">
                  <c:v>92.331180000000003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850640"/>
        <c:axId val="78854992"/>
      </c:barChart>
      <c:catAx>
        <c:axId val="7885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54992"/>
        <c:crosses val="autoZero"/>
        <c:auto val="1"/>
        <c:lblAlgn val="ctr"/>
        <c:lblOffset val="100"/>
        <c:noMultiLvlLbl val="0"/>
      </c:catAx>
      <c:valAx>
        <c:axId val="7885499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5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Model Accuracy on actual </a:t>
            </a:r>
            <a:r>
              <a:rPr lang="en-IN" dirty="0" smtClean="0"/>
              <a:t>data</a:t>
            </a:r>
          </a:p>
          <a:p>
            <a:pPr>
              <a:defRPr/>
            </a:pP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Sheet1!$I$3</c:f>
              <c:strCache>
                <c:ptCount val="1"/>
                <c:pt idx="0">
                  <c:v>Validate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Sheet1!$H$4:$H$9</c:f>
              <c:strCache>
                <c:ptCount val="6"/>
                <c:pt idx="0">
                  <c:v>Decision tree</c:v>
                </c:pt>
                <c:pt idx="1">
                  <c:v>SVM</c:v>
                </c:pt>
                <c:pt idx="2">
                  <c:v>Randomforest</c:v>
                </c:pt>
                <c:pt idx="3">
                  <c:v>Randomforest Tuned</c:v>
                </c:pt>
                <c:pt idx="4">
                  <c:v>KNN</c:v>
                </c:pt>
                <c:pt idx="5">
                  <c:v>Ensemble SVM</c:v>
                </c:pt>
              </c:strCache>
            </c:strRef>
          </c:cat>
          <c:val>
            <c:numRef>
              <c:f>Sheet1!$I$4:$I$9</c:f>
              <c:numCache>
                <c:formatCode>0.00</c:formatCode>
                <c:ptCount val="6"/>
                <c:pt idx="0">
                  <c:v>95.421580000000006</c:v>
                </c:pt>
                <c:pt idx="1">
                  <c:v>99.592020000000005</c:v>
                </c:pt>
                <c:pt idx="2">
                  <c:v>97.869450000000001</c:v>
                </c:pt>
                <c:pt idx="3">
                  <c:v>99.682680000000005</c:v>
                </c:pt>
                <c:pt idx="4">
                  <c:v>97.144149999999996</c:v>
                </c:pt>
                <c:pt idx="5">
                  <c:v>97.824119999999994</c:v>
                </c:pt>
              </c:numCache>
            </c:numRef>
          </c:val>
        </c:ser>
        <c:ser>
          <c:idx val="1"/>
          <c:order val="1"/>
          <c:tx>
            <c:strRef>
              <c:f>Sheet1!$J$3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Sheet1!$H$4:$H$9</c:f>
              <c:strCache>
                <c:ptCount val="6"/>
                <c:pt idx="0">
                  <c:v>Decision tree</c:v>
                </c:pt>
                <c:pt idx="1">
                  <c:v>SVM</c:v>
                </c:pt>
                <c:pt idx="2">
                  <c:v>Randomforest</c:v>
                </c:pt>
                <c:pt idx="3">
                  <c:v>Randomforest Tuned</c:v>
                </c:pt>
                <c:pt idx="4">
                  <c:v>KNN</c:v>
                </c:pt>
                <c:pt idx="5">
                  <c:v>Ensemble SVM</c:v>
                </c:pt>
              </c:strCache>
            </c:strRef>
          </c:cat>
          <c:val>
            <c:numRef>
              <c:f>Sheet1!$J$4:$J$9</c:f>
              <c:numCache>
                <c:formatCode>0.00</c:formatCode>
                <c:ptCount val="6"/>
                <c:pt idx="0">
                  <c:v>86.291139999999999</c:v>
                </c:pt>
                <c:pt idx="1">
                  <c:v>95.453000000000003</c:v>
                </c:pt>
                <c:pt idx="2">
                  <c:v>92.331180000000003</c:v>
                </c:pt>
                <c:pt idx="3">
                  <c:v>93.688500000000005</c:v>
                </c:pt>
                <c:pt idx="4">
                  <c:v>80.590429999999998</c:v>
                </c:pt>
                <c:pt idx="5">
                  <c:v>92.331180000000003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582000"/>
        <c:axId val="169583088"/>
      </c:barChart>
      <c:catAx>
        <c:axId val="16958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83088"/>
        <c:crosses val="autoZero"/>
        <c:auto val="1"/>
        <c:lblAlgn val="ctr"/>
        <c:lblOffset val="100"/>
        <c:noMultiLvlLbl val="0"/>
      </c:catAx>
      <c:valAx>
        <c:axId val="16958308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8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PCA vs Actua</a:t>
            </a:r>
            <a:r>
              <a:rPr lang="en-IN" baseline="0"/>
              <a:t>l Data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Sheet2!$F$5</c:f>
              <c:strCache>
                <c:ptCount val="1"/>
                <c:pt idx="0">
                  <c:v>PCA Components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Sheet2!$E$6:$E$8</c:f>
              <c:strCache>
                <c:ptCount val="3"/>
                <c:pt idx="0">
                  <c:v>Decision tree</c:v>
                </c:pt>
                <c:pt idx="1">
                  <c:v>SVM</c:v>
                </c:pt>
                <c:pt idx="2">
                  <c:v>KNN</c:v>
                </c:pt>
              </c:strCache>
            </c:strRef>
          </c:cat>
          <c:val>
            <c:numRef>
              <c:f>Sheet2!$F$6:$F$8</c:f>
              <c:numCache>
                <c:formatCode>0.00</c:formatCode>
                <c:ptCount val="3"/>
                <c:pt idx="0">
                  <c:v>73.803870000000003</c:v>
                </c:pt>
                <c:pt idx="1">
                  <c:v>75.77</c:v>
                </c:pt>
                <c:pt idx="2">
                  <c:v>82.796059999999997</c:v>
                </c:pt>
              </c:numCache>
            </c:numRef>
          </c:val>
        </c:ser>
        <c:ser>
          <c:idx val="1"/>
          <c:order val="1"/>
          <c:tx>
            <c:strRef>
              <c:f>Sheet2!$G$5</c:f>
              <c:strCache>
                <c:ptCount val="1"/>
                <c:pt idx="0">
                  <c:v>Actual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Sheet2!$E$6:$E$8</c:f>
              <c:strCache>
                <c:ptCount val="3"/>
                <c:pt idx="0">
                  <c:v>Decision tree</c:v>
                </c:pt>
                <c:pt idx="1">
                  <c:v>SVM</c:v>
                </c:pt>
                <c:pt idx="2">
                  <c:v>KNN</c:v>
                </c:pt>
              </c:strCache>
            </c:strRef>
          </c:cat>
          <c:val>
            <c:numRef>
              <c:f>Sheet2!$G$6:$G$8</c:f>
              <c:numCache>
                <c:formatCode>0.00</c:formatCode>
                <c:ptCount val="3"/>
                <c:pt idx="0">
                  <c:v>86.291139999999999</c:v>
                </c:pt>
                <c:pt idx="1">
                  <c:v>95.453000000000003</c:v>
                </c:pt>
                <c:pt idx="2">
                  <c:v>80.590429999999998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851184"/>
        <c:axId val="78845744"/>
      </c:barChart>
      <c:catAx>
        <c:axId val="7885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45744"/>
        <c:crosses val="autoZero"/>
        <c:auto val="1"/>
        <c:lblAlgn val="ctr"/>
        <c:lblOffset val="100"/>
        <c:noMultiLvlLbl val="0"/>
      </c:catAx>
      <c:valAx>
        <c:axId val="788457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5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56CB6-BA06-46E3-A028-99AF9FCA879D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C7A4B-5572-4B25-AFDD-6579A5E06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69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C7A4B-5572-4B25-AFDD-6579A5E060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E4E-05FB-4080-A3A8-16B13A4BEC66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Siva Prasad </a:t>
            </a:r>
            <a:r>
              <a:rPr lang="en-US" dirty="0" err="1" smtClean="0"/>
              <a:t>jonnalagadda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C01D-5A99-4ACD-8862-311EAE951DAC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1C0-2829-49A2-B1C0-B4BBB702BDEA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79F6-6679-4DB9-A33D-651E043ACFAC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Siva Prasad </a:t>
            </a:r>
            <a:r>
              <a:rPr lang="en-US" dirty="0" err="1" smtClean="0"/>
              <a:t>jonnalagadda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3A7E-6226-4F99-B7CC-A82F8516A5CB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5D58-4AA5-4FF2-88EB-974481926A48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E6E-A76E-4049-A3CE-893E50A244D3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53E6-4719-449D-BD93-3EF278E3D7A4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5FE7-EF5C-42AB-BC49-D7694625A9AA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ED3778-1087-4AD0-94B1-FEE7FDA29BCA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103B-99C5-42B0-8D80-D2588C15A733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C3BE84-7F73-4958-AB7E-7700B85733CD}" type="datetime1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25" y="131234"/>
            <a:ext cx="2495550" cy="1257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Human Activity Recognition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451230"/>
          </a:xfrm>
        </p:spPr>
        <p:txBody>
          <a:bodyPr/>
          <a:lstStyle/>
          <a:p>
            <a:r>
              <a:rPr lang="en-IN" dirty="0" smtClean="0"/>
              <a:t>Classification of mobile sensor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432" y="5275455"/>
            <a:ext cx="547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Siva Prasad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Jonnalagadda</a:t>
            </a:r>
            <a:endParaRPr lang="en-I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Student International School of Engineering, Hyderabad.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73" y="4969970"/>
            <a:ext cx="2495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</a:t>
            </a:r>
            <a:r>
              <a:rPr lang="en-IN" dirty="0" smtClean="0"/>
              <a:t>tree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190" y="2524150"/>
            <a:ext cx="4067148" cy="18284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9676" y="4763964"/>
            <a:ext cx="5014175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Accuracy on Train data - 96.73533</a:t>
            </a:r>
          </a:p>
          <a:p>
            <a:r>
              <a:rPr lang="en-IN" dirty="0"/>
              <a:t>Accuracy on validate data - 96.37353</a:t>
            </a:r>
          </a:p>
          <a:p>
            <a:r>
              <a:rPr lang="en-IN" dirty="0"/>
              <a:t>Accuracy on test data - </a:t>
            </a:r>
            <a:r>
              <a:rPr lang="en-IN" b="1" dirty="0"/>
              <a:t>73.80387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26480" y="1918952"/>
            <a:ext cx="0" cy="400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55494" y="1944710"/>
            <a:ext cx="1950720" cy="37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PCA Data</a:t>
            </a:r>
            <a:endParaRPr lang="en-IN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2400" y="1944710"/>
            <a:ext cx="195072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Actual Data</a:t>
            </a:r>
            <a:endParaRPr lang="en-IN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959022" y="2508460"/>
            <a:ext cx="4177476" cy="18441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99110" y="4763964"/>
            <a:ext cx="5014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Accuracy on train data - 99.55305</a:t>
            </a:r>
          </a:p>
          <a:p>
            <a:r>
              <a:rPr lang="en-IN" dirty="0"/>
              <a:t>Accuracy on validate data - 95.10426</a:t>
            </a:r>
          </a:p>
          <a:p>
            <a:r>
              <a:rPr lang="en-IN" dirty="0"/>
              <a:t>Accuracy on test data - </a:t>
            </a:r>
            <a:r>
              <a:rPr lang="en-IN" b="1" dirty="0"/>
              <a:t>86.29114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0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9676" y="4763964"/>
            <a:ext cx="4231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Accuracy on Train data - 94.73	</a:t>
            </a:r>
          </a:p>
          <a:p>
            <a:r>
              <a:rPr lang="en-IN" dirty="0"/>
              <a:t>Accuracy on validate data - 93.65</a:t>
            </a:r>
          </a:p>
          <a:p>
            <a:r>
              <a:rPr lang="en-IN" dirty="0"/>
              <a:t>Accuracy on test data - </a:t>
            </a:r>
            <a:r>
              <a:rPr lang="en-IN" b="1" dirty="0"/>
              <a:t>75.77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26480" y="1918952"/>
            <a:ext cx="0" cy="400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55494" y="1944710"/>
            <a:ext cx="1950720" cy="37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PCA Data</a:t>
            </a:r>
            <a:endParaRPr lang="en-IN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1692" y="2027181"/>
            <a:ext cx="195072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Actual Data</a:t>
            </a:r>
            <a:endParaRPr lang="en-IN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533621"/>
            <a:ext cx="4565073" cy="1971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825803" y="2533621"/>
            <a:ext cx="4539745" cy="19396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99110" y="4724108"/>
            <a:ext cx="5014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Accuracy on train data - 99.37816</a:t>
            </a:r>
          </a:p>
          <a:p>
            <a:r>
              <a:rPr lang="en-IN" dirty="0"/>
              <a:t>Accuracy on validate data - 99.59202</a:t>
            </a:r>
          </a:p>
          <a:p>
            <a:r>
              <a:rPr lang="en-IN" dirty="0"/>
              <a:t>Accuracy on test data - </a:t>
            </a:r>
            <a:r>
              <a:rPr lang="en-IN" b="1" dirty="0"/>
              <a:t>95.453</a:t>
            </a:r>
          </a:p>
        </p:txBody>
      </p:sp>
    </p:spTree>
    <p:extLst>
      <p:ext uri="{BB962C8B-B14F-4D97-AF65-F5344CB8AC3E}">
        <p14:creationId xmlns:p14="http://schemas.microsoft.com/office/powerpoint/2010/main" val="39325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9676" y="4763964"/>
            <a:ext cx="5014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Accuracy on validate data - 94.24297</a:t>
            </a:r>
          </a:p>
          <a:p>
            <a:r>
              <a:rPr lang="en-IN" dirty="0"/>
              <a:t>Accuracy on test data - </a:t>
            </a:r>
            <a:r>
              <a:rPr lang="en-IN" b="1" dirty="0"/>
              <a:t>82.96573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26480" y="1918952"/>
            <a:ext cx="0" cy="400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55494" y="1944710"/>
            <a:ext cx="1950720" cy="37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PCA Data</a:t>
            </a:r>
            <a:endParaRPr lang="en-IN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8208" y="2027181"/>
            <a:ext cx="195072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Actual Data</a:t>
            </a:r>
            <a:endParaRPr lang="en-IN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10350" y="2524150"/>
            <a:ext cx="5272825" cy="87035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10350" y="3569646"/>
            <a:ext cx="5272825" cy="89839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255804" y="2524150"/>
            <a:ext cx="5277495" cy="871285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240677" y="3569646"/>
            <a:ext cx="5289617" cy="8983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369786" y="4740848"/>
            <a:ext cx="5014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Accuracy on validate data - 97.14415</a:t>
            </a:r>
          </a:p>
          <a:p>
            <a:r>
              <a:rPr lang="en-IN" dirty="0"/>
              <a:t>Accuracy on test data - </a:t>
            </a:r>
            <a:r>
              <a:rPr lang="en-IN" b="1" dirty="0"/>
              <a:t>80.69223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0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</a:t>
            </a:r>
            <a:r>
              <a:rPr lang="en-IN" dirty="0" smtClean="0"/>
              <a:t>Forest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9676" y="5222094"/>
            <a:ext cx="5014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Accuracy on validate data - 97.86945</a:t>
            </a:r>
          </a:p>
          <a:p>
            <a:r>
              <a:rPr lang="en-IN" dirty="0"/>
              <a:t>Accuracy on test data - </a:t>
            </a:r>
            <a:r>
              <a:rPr lang="en-IN" b="1" dirty="0"/>
              <a:t>92.33118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8491" y="1232608"/>
            <a:ext cx="195072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On Actual Data</a:t>
            </a:r>
            <a:endParaRPr lang="en-IN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05" y="2006762"/>
            <a:ext cx="4029075" cy="4029075"/>
          </a:xfrm>
          <a:prstGeom prst="rect">
            <a:avLst/>
          </a:prstGeom>
        </p:spPr>
      </p:pic>
      <p:pic>
        <p:nvPicPr>
          <p:cNvPr id="2050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6" y="2344607"/>
            <a:ext cx="61055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1" y="3810042"/>
            <a:ext cx="60198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7280" y="44172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9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9676" y="5222094"/>
            <a:ext cx="5014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Accuracy on validate data - 99.68268</a:t>
            </a:r>
          </a:p>
          <a:p>
            <a:r>
              <a:rPr lang="en-IN" dirty="0"/>
              <a:t>Accuracy on test data - </a:t>
            </a:r>
            <a:r>
              <a:rPr lang="en-IN" b="1" dirty="0"/>
              <a:t>93.6885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8491" y="1232608"/>
            <a:ext cx="1950720" cy="37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Model tuned</a:t>
            </a:r>
            <a:endParaRPr lang="en-IN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14" y="1940641"/>
            <a:ext cx="2876866" cy="287905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070" y="5124523"/>
            <a:ext cx="1628775" cy="69532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830016" y="2292688"/>
            <a:ext cx="6153150" cy="96202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830016" y="3704741"/>
            <a:ext cx="600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Ensemble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9676" y="5222094"/>
            <a:ext cx="5014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Accuracy on validate data - 97.82412</a:t>
            </a:r>
          </a:p>
          <a:p>
            <a:r>
              <a:rPr lang="en-IN" dirty="0"/>
              <a:t>Accuracy on test data - </a:t>
            </a:r>
            <a:r>
              <a:rPr lang="en-IN" b="1" dirty="0"/>
              <a:t>92.33118</a:t>
            </a:r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782391" y="2158813"/>
            <a:ext cx="6096000" cy="981075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782391" y="3561341"/>
            <a:ext cx="60007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1066" y="2769138"/>
            <a:ext cx="4144421" cy="2658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Observed </a:t>
            </a: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that, </a:t>
            </a:r>
            <a:r>
              <a:rPr lang="en-IN" dirty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the actual data is giving best result on SVM model than the PCA </a:t>
            </a: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data models </a:t>
            </a:r>
            <a:r>
              <a:rPr lang="en-IN" dirty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and ensemble. </a:t>
            </a:r>
            <a:endParaRPr lang="en-IN" dirty="0" smtClean="0"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IN" dirty="0" smtClean="0"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Getting an intuition that, the SVM performs better on the IOT sensor data.</a:t>
            </a:r>
            <a:endParaRPr lang="en-IN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39762179"/>
              </p:ext>
            </p:extLst>
          </p:nvPr>
        </p:nvGraphicFramePr>
        <p:xfrm>
          <a:off x="5159028" y="2479322"/>
          <a:ext cx="6053455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57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32298872"/>
              </p:ext>
            </p:extLst>
          </p:nvPr>
        </p:nvGraphicFramePr>
        <p:xfrm>
          <a:off x="2699934" y="2036410"/>
          <a:ext cx="6276975" cy="412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09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32298872"/>
              </p:ext>
            </p:extLst>
          </p:nvPr>
        </p:nvGraphicFramePr>
        <p:xfrm>
          <a:off x="2699934" y="2036410"/>
          <a:ext cx="6276975" cy="412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4288665" y="2421228"/>
            <a:ext cx="656822" cy="3335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93908431"/>
              </p:ext>
            </p:extLst>
          </p:nvPr>
        </p:nvGraphicFramePr>
        <p:xfrm>
          <a:off x="1839785" y="1969931"/>
          <a:ext cx="8114764" cy="405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73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State of the art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Analysis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2295707"/>
            <a:ext cx="10058400" cy="1450757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300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dirty="0"/>
              <a:t>Human activity recognition has seen a tremendous growth in the last decade playing a major role in the field of health care and research. This emerging popularity can be attributed to its many of real-life applications primarily dealing with human-centric problems like healthcare and eldercare. Many research attempts with data mining and machine learning techniques have been undergoing to accurately detect human activities for e-health systems.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22" t="50602" r="1120" b="12190"/>
          <a:stretch/>
        </p:blipFill>
        <p:spPr bwMode="auto">
          <a:xfrm>
            <a:off x="7687480" y="4384160"/>
            <a:ext cx="1476375" cy="1428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55" t="2977" r="787" b="59815"/>
          <a:stretch/>
        </p:blipFill>
        <p:spPr bwMode="auto">
          <a:xfrm>
            <a:off x="3079661" y="4384160"/>
            <a:ext cx="1476375" cy="1428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923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of the 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762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Sensor based user activity recognition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Activity recognition through logic and reasoning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mining based approach to activity recognition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Vision-based activity recognition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85" y="4406846"/>
            <a:ext cx="2652963" cy="152277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44" b="3619"/>
          <a:stretch/>
        </p:blipFill>
        <p:spPr bwMode="auto">
          <a:xfrm>
            <a:off x="6243901" y="5060091"/>
            <a:ext cx="5731510" cy="1076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98" y="3721994"/>
            <a:ext cx="2401570" cy="23907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05" y="2441543"/>
            <a:ext cx="3700762" cy="19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18694"/>
          </a:xfrm>
        </p:spPr>
        <p:txBody>
          <a:bodyPr/>
          <a:lstStyle/>
          <a:p>
            <a:r>
              <a:rPr lang="en-IN" dirty="0"/>
              <a:t>The Human Activity Recognition database was built from the recordings of 30 study participants performing activities of daily living (ADL) while carrying a waist-mounted smartphone with embedded inertial sensors. The objective is to classify activities into one of the six activities performed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experiments have been carried out with a </a:t>
            </a:r>
            <a:r>
              <a:rPr lang="en-IN" b="1" dirty="0"/>
              <a:t>group of 30 volunteers</a:t>
            </a:r>
            <a:r>
              <a:rPr lang="en-IN" dirty="0"/>
              <a:t> within an age bracket of 19-48 years. Each person performed </a:t>
            </a:r>
            <a:r>
              <a:rPr lang="en-IN" b="1" dirty="0"/>
              <a:t>six activities</a:t>
            </a:r>
            <a:r>
              <a:rPr lang="en-IN" dirty="0"/>
              <a:t> (WALKING, WALKING_UPSTAIRS, WALKING_DOWNSTAIRS, SITTING, STANDING, LAYING) wearing a </a:t>
            </a:r>
            <a:r>
              <a:rPr lang="en-IN" b="1" dirty="0"/>
              <a:t>smartphone</a:t>
            </a:r>
            <a:r>
              <a:rPr lang="en-IN" dirty="0"/>
              <a:t> (Samsung Galaxy S II) on the waist. Using its embedded accelerometer and gyroscope, we captured 3-axial linear acceleration and 3-axial angular velocity at a constant rate of 50Hz. The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171" y="1184856"/>
            <a:ext cx="1215509" cy="5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3761"/>
            <a:ext cx="6199505" cy="351472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55181"/>
              </p:ext>
            </p:extLst>
          </p:nvPr>
        </p:nvGraphicFramePr>
        <p:xfrm>
          <a:off x="5975176" y="3338203"/>
          <a:ext cx="4989237" cy="948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015"/>
                <a:gridCol w="2037733"/>
                <a:gridCol w="1783489"/>
              </a:tblGrid>
              <a:tr h="31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Data</a:t>
                      </a:r>
                      <a:endParaRPr lang="en-IN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135933" marR="135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#Rows</a:t>
                      </a:r>
                      <a:endParaRPr lang="en-IN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135933" marR="135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#Columns</a:t>
                      </a:r>
                      <a:endParaRPr lang="en-IN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135933" marR="135933" marT="0" marB="0"/>
                </a:tc>
              </a:tr>
              <a:tr h="31340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Train</a:t>
                      </a:r>
                      <a:endParaRPr lang="en-IN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135933" marR="135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7352</a:t>
                      </a:r>
                      <a:endParaRPr lang="en-IN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135933" marR="135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563</a:t>
                      </a:r>
                      <a:endParaRPr lang="en-IN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135933" marR="135933" marT="0" marB="0"/>
                </a:tc>
              </a:tr>
              <a:tr h="31340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Test</a:t>
                      </a:r>
                      <a:endParaRPr lang="en-IN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135933" marR="135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2947</a:t>
                      </a:r>
                      <a:endParaRPr lang="en-IN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135933" marR="135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563</a:t>
                      </a:r>
                      <a:endParaRPr lang="en-IN" sz="2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Gautami" panose="020B0502040204020203" pitchFamily="34" charset="0"/>
                      </a:endParaRPr>
                    </a:p>
                  </a:txBody>
                  <a:tcPr marL="135933" marR="135933" marT="0" marB="0"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171" y="1184856"/>
            <a:ext cx="1215509" cy="5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2" y="2194372"/>
            <a:ext cx="5283835" cy="34480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99" y="2194372"/>
            <a:ext cx="5295900" cy="345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171" y="1184856"/>
            <a:ext cx="1215509" cy="5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Supervised machine learning approach</a:t>
            </a:r>
          </a:p>
          <a:p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Principal Component Analysis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SVM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kNN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Ensemble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08" y="2471844"/>
            <a:ext cx="4229068" cy="29446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28" y="2152819"/>
            <a:ext cx="5731510" cy="35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6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413</Words>
  <Application>Microsoft Office PowerPoint</Application>
  <PresentationFormat>Widescreen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Gautami</vt:lpstr>
      <vt:lpstr>Times New Roman</vt:lpstr>
      <vt:lpstr>Retrospect</vt:lpstr>
      <vt:lpstr>Human Activity Recognition</vt:lpstr>
      <vt:lpstr>Agenda</vt:lpstr>
      <vt:lpstr>Overview</vt:lpstr>
      <vt:lpstr>State of the art</vt:lpstr>
      <vt:lpstr>Data</vt:lpstr>
      <vt:lpstr>Data</vt:lpstr>
      <vt:lpstr>Data</vt:lpstr>
      <vt:lpstr>Method</vt:lpstr>
      <vt:lpstr>PCA</vt:lpstr>
      <vt:lpstr>Decision tree</vt:lpstr>
      <vt:lpstr>SVM</vt:lpstr>
      <vt:lpstr>kNN</vt:lpstr>
      <vt:lpstr>Random Forest</vt:lpstr>
      <vt:lpstr>Random Forest</vt:lpstr>
      <vt:lpstr>Ensemble</vt:lpstr>
      <vt:lpstr>Analysis</vt:lpstr>
      <vt:lpstr>Analysis</vt:lpstr>
      <vt:lpstr>Analysis</vt:lpstr>
      <vt:lpstr>Analysis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sahasra</dc:creator>
  <cp:lastModifiedBy>sahasra</cp:lastModifiedBy>
  <cp:revision>28</cp:revision>
  <dcterms:created xsi:type="dcterms:W3CDTF">2017-06-10T00:50:57Z</dcterms:created>
  <dcterms:modified xsi:type="dcterms:W3CDTF">2017-06-10T09:43:54Z</dcterms:modified>
</cp:coreProperties>
</file>