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61"/>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ouble-tap to edit"/>
          <p:cNvSpPr txBox="1"/>
          <p:nvPr>
            <p:ph type="title"/>
          </p:nvPr>
        </p:nvSpPr>
        <p:spPr>
          <a:xfrm>
            <a:off x="1833361" y="235382"/>
            <a:ext cx="21342410" cy="12324180"/>
          </a:xfrm>
          <a:prstGeom prst="rect">
            <a:avLst/>
          </a:prstGeom>
        </p:spPr>
        <p:txBody>
          <a:bodyPr/>
          <a:lstStyle/>
          <a:p>
            <a:pPr/>
          </a:p>
        </p:txBody>
      </p:sp>
      <p:grpSp>
        <p:nvGrpSpPr>
          <p:cNvPr id="122" name="Image Gallery"/>
          <p:cNvGrpSpPr/>
          <p:nvPr/>
        </p:nvGrpSpPr>
        <p:grpSpPr>
          <a:xfrm>
            <a:off x="1655950" y="427055"/>
            <a:ext cx="21519642" cy="12925439"/>
            <a:chOff x="0" y="0"/>
            <a:chExt cx="21519641" cy="12925437"/>
          </a:xfrm>
        </p:grpSpPr>
        <p:pic>
          <p:nvPicPr>
            <p:cNvPr id="120" name="IMG_0799.jpeg" descr="IMG_0799.jpeg"/>
            <p:cNvPicPr>
              <a:picLocks noChangeAspect="1"/>
            </p:cNvPicPr>
            <p:nvPr/>
          </p:nvPicPr>
          <p:blipFill>
            <a:blip r:embed="rId2">
              <a:extLst/>
            </a:blip>
            <a:srcRect l="0" t="9796" r="0" b="9796"/>
            <a:stretch>
              <a:fillRect/>
            </a:stretch>
          </p:blipFill>
          <p:spPr>
            <a:xfrm>
              <a:off x="0" y="0"/>
              <a:ext cx="21519642" cy="11316411"/>
            </a:xfrm>
            <a:prstGeom prst="rect">
              <a:avLst/>
            </a:prstGeom>
            <a:ln w="12700" cap="flat">
              <a:noFill/>
              <a:miter lim="400000"/>
            </a:ln>
            <a:effectLst/>
          </p:spPr>
        </p:pic>
        <p:sp>
          <p:nvSpPr>
            <p:cNvPr id="121" name="By…"/>
            <p:cNvSpPr/>
            <p:nvPr/>
          </p:nvSpPr>
          <p:spPr>
            <a:xfrm>
              <a:off x="0" y="11392610"/>
              <a:ext cx="21519642" cy="15328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4500"/>
              </a:pPr>
              <a:r>
                <a:t>By </a:t>
              </a:r>
            </a:p>
            <a:p>
              <a:pPr>
                <a:defRPr sz="4500"/>
              </a:pPr>
              <a:r>
                <a:t>Creative Web Graphic Solutions LLC</a:t>
              </a:r>
            </a:p>
          </p:txBody>
        </p:sp>
      </p:grpSp>
      <p:grpSp>
        <p:nvGrpSpPr>
          <p:cNvPr id="125" name="Image Gallery"/>
          <p:cNvGrpSpPr/>
          <p:nvPr/>
        </p:nvGrpSpPr>
        <p:grpSpPr>
          <a:xfrm>
            <a:off x="1737187" y="408636"/>
            <a:ext cx="2794001" cy="3433456"/>
            <a:chOff x="0" y="0"/>
            <a:chExt cx="2794000" cy="3433455"/>
          </a:xfrm>
        </p:grpSpPr>
        <p:pic>
          <p:nvPicPr>
            <p:cNvPr id="123" name="IMG_0801.jpeg" descr="IMG_0801.jpeg"/>
            <p:cNvPicPr>
              <a:picLocks noChangeAspect="1"/>
            </p:cNvPicPr>
            <p:nvPr/>
          </p:nvPicPr>
          <p:blipFill>
            <a:blip r:embed="rId3">
              <a:extLst/>
            </a:blip>
            <a:srcRect l="0" t="4568" r="0" b="4568"/>
            <a:stretch>
              <a:fillRect/>
            </a:stretch>
          </p:blipFill>
          <p:spPr>
            <a:xfrm>
              <a:off x="0" y="0"/>
              <a:ext cx="2794000" cy="2758324"/>
            </a:xfrm>
            <a:prstGeom prst="rect">
              <a:avLst/>
            </a:prstGeom>
            <a:ln w="12700" cap="flat">
              <a:noFill/>
              <a:miter lim="400000"/>
            </a:ln>
            <a:effectLst/>
          </p:spPr>
        </p:pic>
        <p:sp>
          <p:nvSpPr>
            <p:cNvPr id="124" name="Caption"/>
            <p:cNvSpPr/>
            <p:nvPr/>
          </p:nvSpPr>
          <p:spPr>
            <a:xfrm>
              <a:off x="0" y="2834523"/>
              <a:ext cx="27940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roduct Launch  (MVP)"/>
          <p:cNvSpPr txBox="1"/>
          <p:nvPr>
            <p:ph type="title"/>
          </p:nvPr>
        </p:nvSpPr>
        <p:spPr>
          <a:xfrm>
            <a:off x="1689100" y="355600"/>
            <a:ext cx="20309981" cy="1252128"/>
          </a:xfrm>
          <a:prstGeom prst="rect">
            <a:avLst/>
          </a:prstGeom>
        </p:spPr>
        <p:txBody>
          <a:bodyPr/>
          <a:lstStyle>
            <a:lvl1pPr defTabSz="561340">
              <a:defRPr sz="7616"/>
            </a:lvl1pPr>
          </a:lstStyle>
          <a:p>
            <a:pPr/>
            <a:r>
              <a:t>Product Launch  (MVP)</a:t>
            </a:r>
          </a:p>
        </p:txBody>
      </p:sp>
      <p:sp>
        <p:nvSpPr>
          <p:cNvPr id="173" name="Our Business continuity plan layout the critical aspects of business operations and protect in the event of disaster. The following most valuable assets has to be protected like Servers, Network connections, online systems and business related applicatio"/>
          <p:cNvSpPr txBox="1"/>
          <p:nvPr>
            <p:ph type="body" sz="half" idx="1"/>
          </p:nvPr>
        </p:nvSpPr>
        <p:spPr>
          <a:xfrm>
            <a:off x="1689100" y="8078526"/>
            <a:ext cx="21005800" cy="5016650"/>
          </a:xfrm>
          <a:prstGeom prst="rect">
            <a:avLst/>
          </a:prstGeom>
        </p:spPr>
        <p:txBody>
          <a:bodyPr/>
          <a:lstStyle/>
          <a:p>
            <a:pPr/>
            <a:r>
              <a:t>Our Business continuity plan layout the critical aspects of business operations and protect in the event of disaster. The following most valuable assets has to be protected like Servers, Network connections, online systems and business related applications during the disaster. Also, it saves you from damaging your data, harming your reputation, customer relationships, revenue loss and business vitality.</a:t>
            </a:r>
          </a:p>
        </p:txBody>
      </p:sp>
      <p:grpSp>
        <p:nvGrpSpPr>
          <p:cNvPr id="176" name="Image Gallery"/>
          <p:cNvGrpSpPr/>
          <p:nvPr/>
        </p:nvGrpSpPr>
        <p:grpSpPr>
          <a:xfrm>
            <a:off x="1292389" y="2409129"/>
            <a:ext cx="21103403" cy="6168260"/>
            <a:chOff x="0" y="0"/>
            <a:chExt cx="21103401" cy="6168259"/>
          </a:xfrm>
        </p:grpSpPr>
        <p:pic>
          <p:nvPicPr>
            <p:cNvPr id="174" name="IMG_0781.jpeg" descr="IMG_0781.jpeg"/>
            <p:cNvPicPr>
              <a:picLocks noChangeAspect="1"/>
            </p:cNvPicPr>
            <p:nvPr/>
          </p:nvPicPr>
          <p:blipFill>
            <a:blip r:embed="rId2">
              <a:extLst/>
            </a:blip>
            <a:srcRect l="0" t="6443" r="0" b="6443"/>
            <a:stretch>
              <a:fillRect/>
            </a:stretch>
          </p:blipFill>
          <p:spPr>
            <a:xfrm>
              <a:off x="0" y="0"/>
              <a:ext cx="21103402" cy="5493128"/>
            </a:xfrm>
            <a:prstGeom prst="rect">
              <a:avLst/>
            </a:prstGeom>
            <a:ln w="12700" cap="flat">
              <a:noFill/>
              <a:miter lim="400000"/>
            </a:ln>
            <a:effectLst/>
          </p:spPr>
        </p:pic>
        <p:sp>
          <p:nvSpPr>
            <p:cNvPr id="175" name="Rectangle"/>
            <p:cNvSpPr/>
            <p:nvPr/>
          </p:nvSpPr>
          <p:spPr>
            <a:xfrm>
              <a:off x="0" y="5569327"/>
              <a:ext cx="21103402"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Product Page"/>
          <p:cNvSpPr txBox="1"/>
          <p:nvPr>
            <p:ph type="ctrTitle"/>
          </p:nvPr>
        </p:nvSpPr>
        <p:spPr>
          <a:xfrm>
            <a:off x="2138653" y="-322047"/>
            <a:ext cx="20828001" cy="1306149"/>
          </a:xfrm>
          <a:prstGeom prst="rect">
            <a:avLst/>
          </a:prstGeom>
        </p:spPr>
        <p:txBody>
          <a:bodyPr/>
          <a:lstStyle>
            <a:lvl1pPr defTabSz="586104">
              <a:defRPr sz="7951"/>
            </a:lvl1pPr>
          </a:lstStyle>
          <a:p>
            <a:pPr/>
            <a:r>
              <a:t>Product Page</a:t>
            </a:r>
          </a:p>
        </p:txBody>
      </p:sp>
      <p:grpSp>
        <p:nvGrpSpPr>
          <p:cNvPr id="181" name="Image Gallery"/>
          <p:cNvGrpSpPr/>
          <p:nvPr/>
        </p:nvGrpSpPr>
        <p:grpSpPr>
          <a:xfrm>
            <a:off x="1496751" y="807601"/>
            <a:ext cx="21005801" cy="13518145"/>
            <a:chOff x="0" y="0"/>
            <a:chExt cx="21005800" cy="13518144"/>
          </a:xfrm>
        </p:grpSpPr>
        <p:pic>
          <p:nvPicPr>
            <p:cNvPr id="179" name="IMG_0796.jpeg" descr="IMG_0796.jpeg"/>
            <p:cNvPicPr>
              <a:picLocks noChangeAspect="1"/>
            </p:cNvPicPr>
            <p:nvPr/>
          </p:nvPicPr>
          <p:blipFill>
            <a:blip r:embed="rId2">
              <a:extLst/>
            </a:blip>
            <a:srcRect l="0" t="4144" r="0" b="4144"/>
            <a:stretch>
              <a:fillRect/>
            </a:stretch>
          </p:blipFill>
          <p:spPr>
            <a:xfrm>
              <a:off x="0" y="0"/>
              <a:ext cx="21005800" cy="12843013"/>
            </a:xfrm>
            <a:prstGeom prst="rect">
              <a:avLst/>
            </a:prstGeom>
            <a:ln w="12700" cap="flat">
              <a:noFill/>
              <a:miter lim="400000"/>
            </a:ln>
            <a:effectLst/>
          </p:spPr>
        </p:pic>
        <p:sp>
          <p:nvSpPr>
            <p:cNvPr id="180" name="Caption"/>
            <p:cNvSpPr/>
            <p:nvPr/>
          </p:nvSpPr>
          <p:spPr>
            <a:xfrm>
              <a:off x="0" y="12919212"/>
              <a:ext cx="2100580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5" name="Image Gallery"/>
          <p:cNvGrpSpPr/>
          <p:nvPr/>
        </p:nvGrpSpPr>
        <p:grpSpPr>
          <a:xfrm>
            <a:off x="1256316" y="439698"/>
            <a:ext cx="21258257" cy="13181536"/>
            <a:chOff x="0" y="0"/>
            <a:chExt cx="21258255" cy="13181534"/>
          </a:xfrm>
        </p:grpSpPr>
        <p:pic>
          <p:nvPicPr>
            <p:cNvPr id="183" name="IMG_0798.jpeg" descr="IMG_0798.jpeg"/>
            <p:cNvPicPr>
              <a:picLocks noChangeAspect="1"/>
            </p:cNvPicPr>
            <p:nvPr/>
          </p:nvPicPr>
          <p:blipFill>
            <a:blip r:embed="rId2">
              <a:extLst/>
            </a:blip>
            <a:srcRect l="0" t="6443" r="0" b="6443"/>
            <a:stretch>
              <a:fillRect/>
            </a:stretch>
          </p:blipFill>
          <p:spPr>
            <a:xfrm>
              <a:off x="0" y="0"/>
              <a:ext cx="21258256" cy="12506403"/>
            </a:xfrm>
            <a:prstGeom prst="rect">
              <a:avLst/>
            </a:prstGeom>
            <a:ln w="12700" cap="flat">
              <a:noFill/>
              <a:miter lim="400000"/>
            </a:ln>
            <a:effectLst/>
          </p:spPr>
        </p:pic>
        <p:sp>
          <p:nvSpPr>
            <p:cNvPr id="184" name="Rectangle"/>
            <p:cNvSpPr/>
            <p:nvPr/>
          </p:nvSpPr>
          <p:spPr>
            <a:xfrm>
              <a:off x="0" y="12582602"/>
              <a:ext cx="21258256"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Overview of the Product"/>
          <p:cNvSpPr txBox="1"/>
          <p:nvPr>
            <p:ph type="ctrTitle"/>
          </p:nvPr>
        </p:nvSpPr>
        <p:spPr>
          <a:xfrm>
            <a:off x="1778000" y="182868"/>
            <a:ext cx="20828000" cy="1197952"/>
          </a:xfrm>
          <a:prstGeom prst="rect">
            <a:avLst/>
          </a:prstGeom>
        </p:spPr>
        <p:txBody>
          <a:bodyPr/>
          <a:lstStyle>
            <a:lvl1pPr defTabSz="528319">
              <a:defRPr sz="7168"/>
            </a:lvl1pPr>
          </a:lstStyle>
          <a:p>
            <a:pPr/>
            <a:r>
              <a:t>Overview of the Product </a:t>
            </a:r>
          </a:p>
        </p:txBody>
      </p:sp>
      <p:sp>
        <p:nvSpPr>
          <p:cNvPr id="128" name="One of the best ways to protect your organisation from disaster is to implement disaster recovery plan. Our product protects all kind of disasters like natural or man-made accidents. It has been designed as easy to follow and customised to meet the needs"/>
          <p:cNvSpPr txBox="1"/>
          <p:nvPr>
            <p:ph type="subTitle" sz="half" idx="1"/>
          </p:nvPr>
        </p:nvSpPr>
        <p:spPr>
          <a:xfrm>
            <a:off x="1778000" y="8312142"/>
            <a:ext cx="21284828" cy="4713162"/>
          </a:xfrm>
          <a:prstGeom prst="rect">
            <a:avLst/>
          </a:prstGeom>
        </p:spPr>
        <p:txBody>
          <a:bodyPr/>
          <a:lstStyle/>
          <a:p>
            <a:pPr/>
            <a:r>
              <a:t>     One of the best ways to protect your organisation from disaster is to implement disaster recovery plan. Our product protects all kind of disasters like natural or man-made accidents. It has been designed as easy to follow and customised to meet the needs of the organisation. </a:t>
            </a:r>
          </a:p>
        </p:txBody>
      </p:sp>
      <p:grpSp>
        <p:nvGrpSpPr>
          <p:cNvPr id="131" name="Image Gallery"/>
          <p:cNvGrpSpPr/>
          <p:nvPr/>
        </p:nvGrpSpPr>
        <p:grpSpPr>
          <a:xfrm>
            <a:off x="1689100" y="1778000"/>
            <a:ext cx="21246235" cy="7050431"/>
            <a:chOff x="0" y="0"/>
            <a:chExt cx="21246234" cy="7050430"/>
          </a:xfrm>
        </p:grpSpPr>
        <p:pic>
          <p:nvPicPr>
            <p:cNvPr id="129" name="IMG_0793.jpeg" descr="IMG_0793.jpeg"/>
            <p:cNvPicPr>
              <a:picLocks noChangeAspect="1"/>
            </p:cNvPicPr>
            <p:nvPr/>
          </p:nvPicPr>
          <p:blipFill>
            <a:blip r:embed="rId2">
              <a:extLst/>
            </a:blip>
            <a:srcRect l="0" t="4389" r="0" b="4389"/>
            <a:stretch>
              <a:fillRect/>
            </a:stretch>
          </p:blipFill>
          <p:spPr>
            <a:xfrm>
              <a:off x="0" y="0"/>
              <a:ext cx="21246235" cy="6375299"/>
            </a:xfrm>
            <a:prstGeom prst="rect">
              <a:avLst/>
            </a:prstGeom>
            <a:ln w="12700" cap="flat">
              <a:noFill/>
              <a:miter lim="400000"/>
            </a:ln>
            <a:effectLst/>
          </p:spPr>
        </p:pic>
        <p:sp>
          <p:nvSpPr>
            <p:cNvPr id="130" name="Rectangle"/>
            <p:cNvSpPr/>
            <p:nvPr/>
          </p:nvSpPr>
          <p:spPr>
            <a:xfrm>
              <a:off x="0" y="6451498"/>
              <a:ext cx="21246235"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Concept of DaaS"/>
          <p:cNvSpPr txBox="1"/>
          <p:nvPr>
            <p:ph type="title"/>
          </p:nvPr>
        </p:nvSpPr>
        <p:spPr>
          <a:xfrm>
            <a:off x="1689100" y="355600"/>
            <a:ext cx="20885583" cy="1155954"/>
          </a:xfrm>
          <a:prstGeom prst="rect">
            <a:avLst/>
          </a:prstGeom>
        </p:spPr>
        <p:txBody>
          <a:bodyPr/>
          <a:lstStyle>
            <a:lvl1pPr defTabSz="511809">
              <a:defRPr sz="6944"/>
            </a:lvl1pPr>
          </a:lstStyle>
          <a:p>
            <a:pPr/>
            <a:r>
              <a:t> Concept of DaaS</a:t>
            </a:r>
          </a:p>
        </p:txBody>
      </p:sp>
      <p:sp>
        <p:nvSpPr>
          <p:cNvPr id="134" name="Disaster Recovery Management Tool provides the best user experience for the organisation can continue to operate in the event of an emergency or failure. It makes the high availability of infrastructure design on the cloud that keep the IT operations up "/>
          <p:cNvSpPr txBox="1"/>
          <p:nvPr>
            <p:ph type="body" sz="half" idx="1"/>
          </p:nvPr>
        </p:nvSpPr>
        <p:spPr>
          <a:xfrm>
            <a:off x="1689100" y="6419521"/>
            <a:ext cx="21005800" cy="6026479"/>
          </a:xfrm>
          <a:prstGeom prst="rect">
            <a:avLst/>
          </a:prstGeom>
        </p:spPr>
        <p:txBody>
          <a:bodyPr/>
          <a:lstStyle/>
          <a:p>
            <a:pPr/>
            <a:r>
              <a:t>Disaster Recovery Management Tool provides the best user experience for the organisation can continue to operate in the event of an emergency or failure. It makes the high availability of infrastructure design on the cloud that keep the IT operations up and running smoothly. This SaaS based web application can automate the replication that asynchronously replicates workloads in the on-premise environment by one-click orchestrated recovery solution. The data replication process makes the copies are sync that the data is usable after the failover.</a:t>
            </a:r>
          </a:p>
        </p:txBody>
      </p:sp>
      <p:grpSp>
        <p:nvGrpSpPr>
          <p:cNvPr id="137" name="Image Gallery"/>
          <p:cNvGrpSpPr/>
          <p:nvPr/>
        </p:nvGrpSpPr>
        <p:grpSpPr>
          <a:xfrm>
            <a:off x="1701129" y="1827205"/>
            <a:ext cx="20861531" cy="5044763"/>
            <a:chOff x="0" y="0"/>
            <a:chExt cx="20861529" cy="5044762"/>
          </a:xfrm>
        </p:grpSpPr>
        <p:pic>
          <p:nvPicPr>
            <p:cNvPr id="135" name="IMG_0790.jpeg" descr="IMG_0790.jpeg"/>
            <p:cNvPicPr>
              <a:picLocks noChangeAspect="1"/>
            </p:cNvPicPr>
            <p:nvPr/>
          </p:nvPicPr>
          <p:blipFill>
            <a:blip r:embed="rId2">
              <a:extLst/>
            </a:blip>
            <a:srcRect l="0" t="34238" r="0" b="34238"/>
            <a:stretch>
              <a:fillRect/>
            </a:stretch>
          </p:blipFill>
          <p:spPr>
            <a:xfrm>
              <a:off x="0" y="0"/>
              <a:ext cx="20861530" cy="4369631"/>
            </a:xfrm>
            <a:prstGeom prst="rect">
              <a:avLst/>
            </a:prstGeom>
            <a:ln w="12700" cap="flat">
              <a:noFill/>
              <a:miter lim="400000"/>
            </a:ln>
            <a:effectLst/>
          </p:spPr>
        </p:pic>
        <p:sp>
          <p:nvSpPr>
            <p:cNvPr id="136" name="Rectangle"/>
            <p:cNvSpPr/>
            <p:nvPr/>
          </p:nvSpPr>
          <p:spPr>
            <a:xfrm>
              <a:off x="0" y="4445830"/>
              <a:ext cx="2086153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roblem Identification"/>
          <p:cNvSpPr txBox="1"/>
          <p:nvPr>
            <p:ph type="title"/>
          </p:nvPr>
        </p:nvSpPr>
        <p:spPr>
          <a:prstGeom prst="rect">
            <a:avLst/>
          </a:prstGeom>
        </p:spPr>
        <p:txBody>
          <a:bodyPr/>
          <a:lstStyle/>
          <a:p>
            <a:pPr/>
            <a:r>
              <a:t>Problem Identification</a:t>
            </a:r>
          </a:p>
        </p:txBody>
      </p:sp>
      <p:sp>
        <p:nvSpPr>
          <p:cNvPr id="140" name="Disaster Risk : It includes natural disaster, techniques related to incidents and man-made disasters. So, organisation need to follow the recovery strategy and resource required to recover from disaster.…"/>
          <p:cNvSpPr txBox="1"/>
          <p:nvPr>
            <p:ph type="body" sz="half" idx="1"/>
          </p:nvPr>
        </p:nvSpPr>
        <p:spPr>
          <a:xfrm>
            <a:off x="1689100" y="2476508"/>
            <a:ext cx="11616797" cy="9969492"/>
          </a:xfrm>
          <a:prstGeom prst="rect">
            <a:avLst/>
          </a:prstGeom>
        </p:spPr>
        <p:txBody>
          <a:bodyPr/>
          <a:lstStyle/>
          <a:p>
            <a:pPr marL="446484" indent="-446484" defTabSz="619125">
              <a:spcBef>
                <a:spcPts val="4400"/>
              </a:spcBef>
              <a:defRPr sz="3600"/>
            </a:pPr>
            <a:r>
              <a:rPr b="1" sz="3375">
                <a:solidFill>
                  <a:srgbClr val="450D59"/>
                </a:solidFill>
              </a:rPr>
              <a:t>Disaster Risk</a:t>
            </a:r>
            <a:r>
              <a:rPr sz="3375">
                <a:solidFill>
                  <a:srgbClr val="450D59"/>
                </a:solidFill>
              </a:rPr>
              <a:t> </a:t>
            </a:r>
            <a:r>
              <a:rPr>
                <a:solidFill>
                  <a:srgbClr val="450D59"/>
                </a:solidFill>
              </a:rPr>
              <a:t>:</a:t>
            </a:r>
            <a:r>
              <a:t> It includes natural disaster, techniques related to incidents and man-made disasters. So, organisation need to follow the recovery strategy and resource required to recover from disaster.</a:t>
            </a:r>
          </a:p>
          <a:p>
            <a:pPr marL="446484" indent="-446484" defTabSz="619125">
              <a:spcBef>
                <a:spcPts val="4400"/>
              </a:spcBef>
              <a:defRPr sz="3600"/>
            </a:pPr>
            <a:r>
              <a:rPr b="1" sz="3375">
                <a:solidFill>
                  <a:srgbClr val="450D59"/>
                </a:solidFill>
              </a:rPr>
              <a:t>Determining the critical Application and Resources</a:t>
            </a:r>
            <a:r>
              <a:t>: The organisation evaluate the business process to determine which are critical to operations of the organisation. It includes short term, long term functioning capacity and recognise the processes that should not be delayed.</a:t>
            </a:r>
          </a:p>
          <a:p>
            <a:pPr marL="476250" indent="-476250" defTabSz="619125">
              <a:spcBef>
                <a:spcPts val="4400"/>
              </a:spcBef>
              <a:defRPr sz="3600"/>
            </a:pPr>
            <a:r>
              <a:rPr b="1">
                <a:solidFill>
                  <a:srgbClr val="450D59"/>
                </a:solidFill>
              </a:rPr>
              <a:t>Backup and Storage Procedures</a:t>
            </a:r>
            <a:r>
              <a:t>: These procedures should identify the things to backup, by whom and how to perform the backup, location of backup and how frequently backup should occur. All critical applications, equipment and documents should be backed up.</a:t>
            </a:r>
          </a:p>
        </p:txBody>
      </p:sp>
      <p:grpSp>
        <p:nvGrpSpPr>
          <p:cNvPr id="143" name="Image Gallery"/>
          <p:cNvGrpSpPr/>
          <p:nvPr/>
        </p:nvGrpSpPr>
        <p:grpSpPr>
          <a:xfrm>
            <a:off x="13698858" y="2509266"/>
            <a:ext cx="9658225" cy="10333357"/>
            <a:chOff x="0" y="0"/>
            <a:chExt cx="9658224" cy="10333356"/>
          </a:xfrm>
        </p:grpSpPr>
        <p:pic>
          <p:nvPicPr>
            <p:cNvPr id="141" name="IMG_0786.jpeg" descr="IMG_0786.jpeg"/>
            <p:cNvPicPr>
              <a:picLocks noChangeAspect="1"/>
            </p:cNvPicPr>
            <p:nvPr/>
          </p:nvPicPr>
          <p:blipFill>
            <a:blip r:embed="rId2">
              <a:extLst/>
            </a:blip>
            <a:srcRect l="5430" t="0" r="5430" b="0"/>
            <a:stretch>
              <a:fillRect/>
            </a:stretch>
          </p:blipFill>
          <p:spPr>
            <a:xfrm>
              <a:off x="0" y="0"/>
              <a:ext cx="9658225" cy="9658225"/>
            </a:xfrm>
            <a:prstGeom prst="rect">
              <a:avLst/>
            </a:prstGeom>
            <a:ln w="12700" cap="flat">
              <a:noFill/>
              <a:miter lim="400000"/>
            </a:ln>
            <a:effectLst/>
          </p:spPr>
        </p:pic>
        <p:sp>
          <p:nvSpPr>
            <p:cNvPr id="142" name="Rectangle"/>
            <p:cNvSpPr/>
            <p:nvPr/>
          </p:nvSpPr>
          <p:spPr>
            <a:xfrm>
              <a:off x="0" y="9734424"/>
              <a:ext cx="9658225"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roblem Identification"/>
          <p:cNvSpPr txBox="1"/>
          <p:nvPr>
            <p:ph type="title"/>
          </p:nvPr>
        </p:nvSpPr>
        <p:spPr>
          <a:prstGeom prst="rect">
            <a:avLst/>
          </a:prstGeom>
        </p:spPr>
        <p:txBody>
          <a:bodyPr/>
          <a:lstStyle/>
          <a:p>
            <a:pPr/>
            <a:r>
              <a:t>Problem Identification</a:t>
            </a:r>
          </a:p>
        </p:txBody>
      </p:sp>
      <p:sp>
        <p:nvSpPr>
          <p:cNvPr id="146" name="Maintaining DRP: DR planning is a continual process as risks of emergencies and disasters are always changing. So, the organisation has to test routinely and evaluate the procedures documented in the plan for effectiveness and appropriateness.…"/>
          <p:cNvSpPr txBox="1"/>
          <p:nvPr>
            <p:ph type="body" idx="1"/>
          </p:nvPr>
        </p:nvSpPr>
        <p:spPr>
          <a:xfrm>
            <a:off x="1689100" y="2476508"/>
            <a:ext cx="21005800" cy="9969492"/>
          </a:xfrm>
          <a:prstGeom prst="rect">
            <a:avLst/>
          </a:prstGeom>
        </p:spPr>
        <p:txBody>
          <a:bodyPr/>
          <a:lstStyle/>
          <a:p>
            <a:pPr marL="595312" indent="-595312"/>
            <a:r>
              <a:rPr b="1" sz="4500">
                <a:solidFill>
                  <a:srgbClr val="450D59"/>
                </a:solidFill>
              </a:rPr>
              <a:t>Maintaining DRP</a:t>
            </a:r>
            <a:r>
              <a:t>: DR planning is a continual process as risks of emergencies and disasters are always changing. So, the organisation has to test routinely and evaluate the procedures documented in the plan for effectiveness and appropriateness.</a:t>
            </a:r>
          </a:p>
          <a:p>
            <a:pPr marL="595312" indent="-595312"/>
            <a:r>
              <a:rPr b="1" sz="4500">
                <a:solidFill>
                  <a:srgbClr val="450D59"/>
                </a:solidFill>
              </a:rPr>
              <a:t>Disaster Recovery Team</a:t>
            </a:r>
            <a:r>
              <a:t>: DR team is responsible for developing, implementing the features and maintaining the DRP. It is also define the responsibilities and should be contacted in the event of disaster or emergency.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et of Tasks in Azure"/>
          <p:cNvSpPr txBox="1"/>
          <p:nvPr>
            <p:ph type="title"/>
          </p:nvPr>
        </p:nvSpPr>
        <p:spPr>
          <a:xfrm>
            <a:off x="1689100" y="355600"/>
            <a:ext cx="20885583" cy="1023714"/>
          </a:xfrm>
          <a:prstGeom prst="rect">
            <a:avLst/>
          </a:prstGeom>
        </p:spPr>
        <p:txBody>
          <a:bodyPr/>
          <a:lstStyle>
            <a:lvl1pPr defTabSz="445770">
              <a:defRPr sz="6048"/>
            </a:lvl1pPr>
          </a:lstStyle>
          <a:p>
            <a:pPr/>
            <a:r>
              <a:t>Set of Tasks in Azure</a:t>
            </a:r>
          </a:p>
        </p:txBody>
      </p:sp>
      <p:sp>
        <p:nvSpPr>
          <p:cNvPr id="149" name="Replicate Failover : If there is an outage that occurs on-premises and fail the replicating machines over to Azure. Azure VMs are created with replicated data. Failover creates and brings Azure VMs to the selected recovery point. When on-premise site is "/>
          <p:cNvSpPr txBox="1"/>
          <p:nvPr>
            <p:ph type="body" sz="half" idx="1"/>
          </p:nvPr>
        </p:nvSpPr>
        <p:spPr>
          <a:xfrm>
            <a:off x="1689100" y="7176894"/>
            <a:ext cx="21919455" cy="5701891"/>
          </a:xfrm>
          <a:prstGeom prst="rect">
            <a:avLst/>
          </a:prstGeom>
        </p:spPr>
        <p:txBody>
          <a:bodyPr/>
          <a:lstStyle/>
          <a:p>
            <a:pPr marL="416718" indent="-416718" defTabSz="577850">
              <a:spcBef>
                <a:spcPts val="4100"/>
              </a:spcBef>
              <a:defRPr sz="3359"/>
            </a:pPr>
            <a:r>
              <a:rPr b="1" sz="3150">
                <a:solidFill>
                  <a:srgbClr val="450D59"/>
                </a:solidFill>
              </a:rPr>
              <a:t>Replicate Failover</a:t>
            </a:r>
            <a:r>
              <a:t> : If there is an outage that occurs on-premises and fail the replicating machines over to Azure. Azure VMs are created with replicated data. Failover creates and brings Azure VMs to the selected recovery point. When on-premise site is running as normal that specifies the failover from has been done successfully.</a:t>
            </a:r>
          </a:p>
          <a:p>
            <a:pPr marL="416718" indent="-416718" defTabSz="577850">
              <a:spcBef>
                <a:spcPts val="4100"/>
              </a:spcBef>
              <a:defRPr sz="3359"/>
            </a:pPr>
            <a:r>
              <a:rPr b="1" sz="3150">
                <a:solidFill>
                  <a:srgbClr val="450D59"/>
                </a:solidFill>
              </a:rPr>
              <a:t>Recover Workloads</a:t>
            </a:r>
            <a:r>
              <a:t>: The organisations operating on infrastructure of servers can be migrated these workloads to Azure. The common practice is to make the failover and move servers to Azure.</a:t>
            </a:r>
          </a:p>
          <a:p>
            <a:pPr marL="416718" indent="-416718" defTabSz="577850">
              <a:spcBef>
                <a:spcPts val="4100"/>
              </a:spcBef>
              <a:defRPr sz="3359"/>
            </a:pPr>
            <a:r>
              <a:rPr b="1" sz="3150">
                <a:solidFill>
                  <a:srgbClr val="450D59"/>
                </a:solidFill>
              </a:rPr>
              <a:t>Deploy Resources(Files/Documents/Pictures)</a:t>
            </a:r>
            <a:r>
              <a:t>: The organisation customise the resource deployment for any scenario to limit the data loss that works around clock. Backup the point-in-time to any storage or cloud that save the production environment.</a:t>
            </a:r>
          </a:p>
        </p:txBody>
      </p:sp>
      <p:grpSp>
        <p:nvGrpSpPr>
          <p:cNvPr id="152" name="Image Gallery"/>
          <p:cNvGrpSpPr/>
          <p:nvPr/>
        </p:nvGrpSpPr>
        <p:grpSpPr>
          <a:xfrm>
            <a:off x="2007680" y="1552309"/>
            <a:ext cx="21282294" cy="5814156"/>
            <a:chOff x="0" y="0"/>
            <a:chExt cx="21282293" cy="5814155"/>
          </a:xfrm>
        </p:grpSpPr>
        <p:pic>
          <p:nvPicPr>
            <p:cNvPr id="150" name="IMG_0788.jpeg" descr="IMG_0788.jpeg"/>
            <p:cNvPicPr>
              <a:picLocks noChangeAspect="1"/>
            </p:cNvPicPr>
            <p:nvPr/>
          </p:nvPicPr>
          <p:blipFill>
            <a:blip r:embed="rId2">
              <a:extLst/>
            </a:blip>
            <a:srcRect l="0" t="13236" r="0" b="13236"/>
            <a:stretch>
              <a:fillRect/>
            </a:stretch>
          </p:blipFill>
          <p:spPr>
            <a:xfrm>
              <a:off x="0" y="0"/>
              <a:ext cx="21282294" cy="5139024"/>
            </a:xfrm>
            <a:prstGeom prst="rect">
              <a:avLst/>
            </a:prstGeom>
            <a:ln w="12700" cap="flat">
              <a:noFill/>
              <a:miter lim="400000"/>
            </a:ln>
            <a:effectLst/>
          </p:spPr>
        </p:pic>
        <p:sp>
          <p:nvSpPr>
            <p:cNvPr id="151" name="Rectangle"/>
            <p:cNvSpPr/>
            <p:nvPr/>
          </p:nvSpPr>
          <p:spPr>
            <a:xfrm>
              <a:off x="0" y="5215223"/>
              <a:ext cx="21282294"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et of Tasks in Azure"/>
          <p:cNvSpPr txBox="1"/>
          <p:nvPr>
            <p:ph type="title"/>
          </p:nvPr>
        </p:nvSpPr>
        <p:spPr>
          <a:xfrm>
            <a:off x="1689100" y="716253"/>
            <a:ext cx="21005800" cy="1564694"/>
          </a:xfrm>
          <a:prstGeom prst="rect">
            <a:avLst/>
          </a:prstGeom>
        </p:spPr>
        <p:txBody>
          <a:bodyPr/>
          <a:lstStyle>
            <a:lvl1pPr defTabSz="701675">
              <a:defRPr sz="9520"/>
            </a:lvl1pPr>
          </a:lstStyle>
          <a:p>
            <a:pPr/>
            <a:r>
              <a:t>Set of Tasks in Azure</a:t>
            </a:r>
          </a:p>
        </p:txBody>
      </p:sp>
      <p:sp>
        <p:nvSpPr>
          <p:cNvPr id="155" name="Website Recovery: It replicates the workload running on physical and VMs from primary site to a secondary location. This can be used in cloud and hybrid cloud architectures. When we integrate the automation runbooks and traffic manager, the RTO will be f"/>
          <p:cNvSpPr txBox="1"/>
          <p:nvPr>
            <p:ph type="body" sz="half" idx="1"/>
          </p:nvPr>
        </p:nvSpPr>
        <p:spPr>
          <a:xfrm>
            <a:off x="1689100" y="3149600"/>
            <a:ext cx="11700949" cy="9296400"/>
          </a:xfrm>
          <a:prstGeom prst="rect">
            <a:avLst/>
          </a:prstGeom>
        </p:spPr>
        <p:txBody>
          <a:bodyPr/>
          <a:lstStyle/>
          <a:p>
            <a:pPr marL="535781" indent="-535781" defTabSz="742950">
              <a:spcBef>
                <a:spcPts val="5300"/>
              </a:spcBef>
              <a:defRPr sz="4319"/>
            </a:pPr>
            <a:r>
              <a:rPr b="1" sz="4050">
                <a:solidFill>
                  <a:srgbClr val="450D59"/>
                </a:solidFill>
              </a:rPr>
              <a:t>Website Recovery</a:t>
            </a:r>
            <a:r>
              <a:t>: It replicates the workload running on physical and VMs from primary site to a secondary location. This can be used in cloud and hybrid cloud architectures. When we integrate the automation runbooks and traffic manager, the RTO will be further reduced.</a:t>
            </a:r>
          </a:p>
          <a:p>
            <a:pPr marL="535781" indent="-535781" defTabSz="742950">
              <a:spcBef>
                <a:spcPts val="5300"/>
              </a:spcBef>
              <a:defRPr sz="4319"/>
            </a:pPr>
            <a:r>
              <a:rPr b="1" sz="4050">
                <a:solidFill>
                  <a:srgbClr val="450D59"/>
                </a:solidFill>
              </a:rPr>
              <a:t>Severe Weather</a:t>
            </a:r>
            <a:r>
              <a:t>: It is the machine learning prediction of weather to process the satellite imagery data for the near real time analytics.  The deep learning models responds to catastrophic events and provide the warning signals for the recovery.</a:t>
            </a:r>
          </a:p>
        </p:txBody>
      </p:sp>
      <p:grpSp>
        <p:nvGrpSpPr>
          <p:cNvPr id="158" name="Image Gallery"/>
          <p:cNvGrpSpPr/>
          <p:nvPr/>
        </p:nvGrpSpPr>
        <p:grpSpPr>
          <a:xfrm>
            <a:off x="13410334" y="3029382"/>
            <a:ext cx="10322833" cy="10101116"/>
            <a:chOff x="0" y="0"/>
            <a:chExt cx="10322831" cy="10101115"/>
          </a:xfrm>
        </p:grpSpPr>
        <p:pic>
          <p:nvPicPr>
            <p:cNvPr id="156" name="IMG_0789.jpeg" descr="IMG_0789.jpeg"/>
            <p:cNvPicPr>
              <a:picLocks noChangeAspect="1"/>
            </p:cNvPicPr>
            <p:nvPr/>
          </p:nvPicPr>
          <p:blipFill>
            <a:blip r:embed="rId2">
              <a:extLst/>
            </a:blip>
            <a:srcRect l="12567" t="0" r="12567" b="0"/>
            <a:stretch>
              <a:fillRect/>
            </a:stretch>
          </p:blipFill>
          <p:spPr>
            <a:xfrm>
              <a:off x="0" y="0"/>
              <a:ext cx="10322832" cy="9425984"/>
            </a:xfrm>
            <a:prstGeom prst="rect">
              <a:avLst/>
            </a:prstGeom>
            <a:ln w="12700" cap="flat">
              <a:noFill/>
              <a:miter lim="400000"/>
            </a:ln>
            <a:effectLst/>
          </p:spPr>
        </p:pic>
        <p:sp>
          <p:nvSpPr>
            <p:cNvPr id="157" name="Rectangle"/>
            <p:cNvSpPr/>
            <p:nvPr/>
          </p:nvSpPr>
          <p:spPr>
            <a:xfrm>
              <a:off x="0" y="9502183"/>
              <a:ext cx="10322832"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Disaster Recovery Plan"/>
          <p:cNvSpPr txBox="1"/>
          <p:nvPr>
            <p:ph type="title"/>
          </p:nvPr>
        </p:nvSpPr>
        <p:spPr>
          <a:xfrm>
            <a:off x="1689100" y="75890"/>
            <a:ext cx="20681213" cy="1035736"/>
          </a:xfrm>
          <a:prstGeom prst="rect">
            <a:avLst/>
          </a:prstGeom>
        </p:spPr>
        <p:txBody>
          <a:bodyPr/>
          <a:lstStyle>
            <a:lvl1pPr defTabSz="454025">
              <a:defRPr sz="6160"/>
            </a:lvl1pPr>
          </a:lstStyle>
          <a:p>
            <a:pPr/>
            <a:r>
              <a:t>Disaster Recovery Plan</a:t>
            </a:r>
          </a:p>
        </p:txBody>
      </p:sp>
      <p:sp>
        <p:nvSpPr>
          <p:cNvPr id="161" name="Power Outages : When there is an outage, the organisation needs to take various measures like infrastructure testing and backup data with ample power supply access. These include local backup power systems, spare power supply for equipments and devices i"/>
          <p:cNvSpPr txBox="1"/>
          <p:nvPr>
            <p:ph type="body" sz="half" idx="1"/>
          </p:nvPr>
        </p:nvSpPr>
        <p:spPr>
          <a:xfrm>
            <a:off x="1641013" y="7405306"/>
            <a:ext cx="21642954" cy="5954349"/>
          </a:xfrm>
          <a:prstGeom prst="rect">
            <a:avLst/>
          </a:prstGeom>
        </p:spPr>
        <p:txBody>
          <a:bodyPr/>
          <a:lstStyle/>
          <a:p>
            <a:pPr marL="434578" indent="-434578" defTabSz="602615">
              <a:spcBef>
                <a:spcPts val="4300"/>
              </a:spcBef>
              <a:defRPr sz="3504"/>
            </a:pPr>
            <a:r>
              <a:rPr b="1" sz="3285">
                <a:solidFill>
                  <a:srgbClr val="450D59"/>
                </a:solidFill>
              </a:rPr>
              <a:t>Power Outages</a:t>
            </a:r>
            <a:r>
              <a:t> : When there is an outage, the organisation needs to take various measures like infrastructure testing and backup data with ample power supply access. These include local backup power systems, spare power supply for equipments and devices in the on-premise environment.</a:t>
            </a:r>
          </a:p>
          <a:p>
            <a:pPr marL="434578" indent="-434578" defTabSz="602615">
              <a:spcBef>
                <a:spcPts val="4300"/>
              </a:spcBef>
              <a:defRPr sz="3504"/>
            </a:pPr>
            <a:r>
              <a:rPr b="1" sz="3285">
                <a:solidFill>
                  <a:srgbClr val="450D59"/>
                </a:solidFill>
              </a:rPr>
              <a:t>Human Error</a:t>
            </a:r>
            <a:r>
              <a:t>: This strategy ensures that the protection of valuable asset of our data. The sensitive data you may be holding about your clients. We need to recover all the files including pictures, videos, audios and documents etc.,</a:t>
            </a:r>
          </a:p>
          <a:p>
            <a:pPr marL="434578" indent="-434578" defTabSz="602615">
              <a:spcBef>
                <a:spcPts val="4300"/>
              </a:spcBef>
              <a:defRPr sz="3504"/>
            </a:pPr>
            <a:r>
              <a:rPr b="1" sz="3285">
                <a:solidFill>
                  <a:srgbClr val="450D59"/>
                </a:solidFill>
              </a:rPr>
              <a:t>Server Issues</a:t>
            </a:r>
            <a:r>
              <a:t> :  This team is responsible for the area of recovery in IT infrastructure including server, storage, databases and networks. Azure VMs are created with replicated data. The replication of workload used in cloud and hybrid cloud architecture.</a:t>
            </a:r>
          </a:p>
        </p:txBody>
      </p:sp>
      <p:grpSp>
        <p:nvGrpSpPr>
          <p:cNvPr id="164" name="Image Gallery"/>
          <p:cNvGrpSpPr/>
          <p:nvPr/>
        </p:nvGrpSpPr>
        <p:grpSpPr>
          <a:xfrm>
            <a:off x="1755223" y="1556715"/>
            <a:ext cx="20873554" cy="6078635"/>
            <a:chOff x="0" y="0"/>
            <a:chExt cx="20873552" cy="6078634"/>
          </a:xfrm>
        </p:grpSpPr>
        <p:pic>
          <p:nvPicPr>
            <p:cNvPr id="162" name="IMG_0784.jpeg" descr="IMG_0784.jpeg"/>
            <p:cNvPicPr>
              <a:picLocks noChangeAspect="1"/>
            </p:cNvPicPr>
            <p:nvPr/>
          </p:nvPicPr>
          <p:blipFill>
            <a:blip r:embed="rId2">
              <a:extLst/>
            </a:blip>
            <a:srcRect l="0" t="8581" r="0" b="8581"/>
            <a:stretch>
              <a:fillRect/>
            </a:stretch>
          </p:blipFill>
          <p:spPr>
            <a:xfrm>
              <a:off x="0" y="0"/>
              <a:ext cx="20873553" cy="5403503"/>
            </a:xfrm>
            <a:prstGeom prst="rect">
              <a:avLst/>
            </a:prstGeom>
            <a:ln w="12700" cap="flat">
              <a:noFill/>
              <a:miter lim="400000"/>
            </a:ln>
            <a:effectLst/>
          </p:spPr>
        </p:pic>
        <p:sp>
          <p:nvSpPr>
            <p:cNvPr id="163" name="Rectangle"/>
            <p:cNvSpPr/>
            <p:nvPr/>
          </p:nvSpPr>
          <p:spPr>
            <a:xfrm>
              <a:off x="0" y="5479702"/>
              <a:ext cx="20873553"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isaster Recovery Plan"/>
          <p:cNvSpPr txBox="1"/>
          <p:nvPr>
            <p:ph type="title"/>
          </p:nvPr>
        </p:nvSpPr>
        <p:spPr>
          <a:xfrm>
            <a:off x="1689100" y="355600"/>
            <a:ext cx="21005800" cy="1360324"/>
          </a:xfrm>
          <a:prstGeom prst="rect">
            <a:avLst/>
          </a:prstGeom>
        </p:spPr>
        <p:txBody>
          <a:bodyPr/>
          <a:lstStyle>
            <a:lvl1pPr defTabSz="610870">
              <a:defRPr sz="8288"/>
            </a:lvl1pPr>
          </a:lstStyle>
          <a:p>
            <a:pPr/>
            <a:r>
              <a:t>Disaster Recovery Plan</a:t>
            </a:r>
          </a:p>
        </p:txBody>
      </p:sp>
      <p:sp>
        <p:nvSpPr>
          <p:cNvPr id="167" name="Unexpected Updates : This role is to monitor the application activities should be implemented based on a restorative plan. It includes application integration, application settings, configuration and data consistency.…"/>
          <p:cNvSpPr txBox="1"/>
          <p:nvPr>
            <p:ph type="body" sz="half" idx="1"/>
          </p:nvPr>
        </p:nvSpPr>
        <p:spPr>
          <a:xfrm>
            <a:off x="1689100" y="2548511"/>
            <a:ext cx="11881275" cy="9657054"/>
          </a:xfrm>
          <a:prstGeom prst="rect">
            <a:avLst/>
          </a:prstGeom>
        </p:spPr>
        <p:txBody>
          <a:bodyPr/>
          <a:lstStyle/>
          <a:p>
            <a:pPr marL="452437" indent="-452437" defTabSz="627379">
              <a:spcBef>
                <a:spcPts val="4400"/>
              </a:spcBef>
              <a:defRPr sz="3648"/>
            </a:pPr>
            <a:r>
              <a:rPr b="1" sz="3420">
                <a:solidFill>
                  <a:srgbClr val="450D59"/>
                </a:solidFill>
              </a:rPr>
              <a:t>Unexpected Updates</a:t>
            </a:r>
            <a:r>
              <a:t> : This role is to monitor the application activities should be implemented based on a restorative plan. It includes application integration, application settings, configuration and data consistency.</a:t>
            </a:r>
          </a:p>
          <a:p>
            <a:pPr marL="452437" indent="-452437" defTabSz="627379">
              <a:spcBef>
                <a:spcPts val="4400"/>
              </a:spcBef>
              <a:defRPr sz="3648"/>
            </a:pPr>
            <a:r>
              <a:rPr b="1" sz="3420">
                <a:solidFill>
                  <a:srgbClr val="450D59"/>
                </a:solidFill>
              </a:rPr>
              <a:t>Severe Weather</a:t>
            </a:r>
            <a:r>
              <a:t>: When the company has been observed the severe weather in the organisation, Our disaster recovery plan take the immediate steps to restore the critical business systems, operations and the long-term plan for full recovery. </a:t>
            </a:r>
          </a:p>
          <a:p>
            <a:pPr marL="452437" indent="-452437" defTabSz="627379">
              <a:spcBef>
                <a:spcPts val="4400"/>
              </a:spcBef>
              <a:defRPr sz="3648"/>
            </a:pPr>
            <a:r>
              <a:rPr b="1" sz="3420">
                <a:solidFill>
                  <a:srgbClr val="450D59"/>
                </a:solidFill>
              </a:rPr>
              <a:t>Fire Damage</a:t>
            </a:r>
            <a:r>
              <a:t> : The backup and DR solution is a starting point in case of fire damage. With the right infrastructure and backup schedule, companies can restore their backups and replicate in different location faster in case of emergency in primary data center.</a:t>
            </a:r>
          </a:p>
        </p:txBody>
      </p:sp>
      <p:grpSp>
        <p:nvGrpSpPr>
          <p:cNvPr id="170" name="Image Gallery"/>
          <p:cNvGrpSpPr/>
          <p:nvPr/>
        </p:nvGrpSpPr>
        <p:grpSpPr>
          <a:xfrm>
            <a:off x="13819075" y="2503043"/>
            <a:ext cx="10018880" cy="9756312"/>
            <a:chOff x="0" y="0"/>
            <a:chExt cx="10018878" cy="9756311"/>
          </a:xfrm>
        </p:grpSpPr>
        <p:pic>
          <p:nvPicPr>
            <p:cNvPr id="168" name="IMG_0794.jpeg" descr="IMG_0794.jpeg"/>
            <p:cNvPicPr>
              <a:picLocks noChangeAspect="1"/>
            </p:cNvPicPr>
            <p:nvPr/>
          </p:nvPicPr>
          <p:blipFill>
            <a:blip r:embed="rId2">
              <a:extLst/>
            </a:blip>
            <a:srcRect l="13581" t="0" r="13581" b="0"/>
            <a:stretch>
              <a:fillRect/>
            </a:stretch>
          </p:blipFill>
          <p:spPr>
            <a:xfrm>
              <a:off x="0" y="0"/>
              <a:ext cx="10018879" cy="9081180"/>
            </a:xfrm>
            <a:prstGeom prst="rect">
              <a:avLst/>
            </a:prstGeom>
            <a:ln w="12700" cap="flat">
              <a:noFill/>
              <a:miter lim="400000"/>
            </a:ln>
            <a:effectLst/>
          </p:spPr>
        </p:pic>
        <p:sp>
          <p:nvSpPr>
            <p:cNvPr id="169" name="Rectangle"/>
            <p:cNvSpPr/>
            <p:nvPr/>
          </p:nvSpPr>
          <p:spPr>
            <a:xfrm>
              <a:off x="0" y="9157379"/>
              <a:ext cx="10018879"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