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Siphosihle Mtshali</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27" name="Google Shape;127;p23"/>
          <p:cNvSpPr txBox="1"/>
          <p:nvPr/>
        </p:nvSpPr>
        <p:spPr>
          <a:xfrm>
            <a:off x="311700" y="1152475"/>
            <a:ext cx="8267700" cy="3416400"/>
          </a:xfrm>
          <a:prstGeom prst="rect">
            <a:avLst/>
          </a:prstGeom>
          <a:noFill/>
          <a:ln>
            <a:noFill/>
          </a:ln>
        </p:spPr>
        <p:txBody>
          <a:bodyPr anchorCtr="0" anchor="t" bIns="91425" lIns="91425" spcFirstLastPara="1" rIns="91425" wrap="square" tIns="91425">
            <a:normAutofit fontScale="62500" lnSpcReduction="10000"/>
          </a:bodyPr>
          <a:lstStyle/>
          <a:p>
            <a:pPr indent="-300037" lvl="0" marL="457200" rtl="0" algn="l">
              <a:lnSpc>
                <a:spcPct val="115000"/>
              </a:lnSpc>
              <a:spcBef>
                <a:spcPts val="0"/>
              </a:spcBef>
              <a:spcAft>
                <a:spcPts val="0"/>
              </a:spcAft>
              <a:buClr>
                <a:srgbClr val="000000"/>
              </a:buClr>
              <a:buSzPct val="93864"/>
              <a:buFont typeface="Roboto Light"/>
              <a:buChar char="●"/>
            </a:pPr>
            <a:r>
              <a:rPr b="1" i="1" lang="en" sz="1917">
                <a:solidFill>
                  <a:srgbClr val="000000"/>
                </a:solidFill>
                <a:latin typeface="Roboto"/>
                <a:ea typeface="Roboto"/>
                <a:cs typeface="Roboto"/>
                <a:sym typeface="Roboto"/>
              </a:rPr>
              <a:t>Top 5 pick-up locations for bikes:</a:t>
            </a:r>
            <a:r>
              <a:rPr i="1" lang="en" sz="1917">
                <a:solidFill>
                  <a:srgbClr val="000000"/>
                </a:solidFill>
                <a:latin typeface="Roboto Light"/>
                <a:ea typeface="Roboto Light"/>
                <a:cs typeface="Roboto Light"/>
                <a:sym typeface="Roboto Light"/>
              </a:rPr>
              <a:t> </a:t>
            </a:r>
            <a:br>
              <a:rPr i="1" lang="en" sz="1800">
                <a:solidFill>
                  <a:srgbClr val="000000"/>
                </a:solidFill>
                <a:latin typeface="Roboto Light"/>
                <a:ea typeface="Roboto Light"/>
                <a:cs typeface="Roboto Light"/>
                <a:sym typeface="Roboto Light"/>
              </a:rPr>
            </a:br>
            <a:endParaRPr i="1" sz="1800">
              <a:solidFill>
                <a:srgbClr val="000000"/>
              </a:solidFill>
              <a:latin typeface="Roboto Light"/>
              <a:ea typeface="Roboto Light"/>
              <a:cs typeface="Roboto Light"/>
              <a:sym typeface="Roboto Light"/>
            </a:endParaRPr>
          </a:p>
          <a:p>
            <a:pPr indent="-284162" lvl="1" marL="914400" rtl="0" algn="l">
              <a:lnSpc>
                <a:spcPct val="115000"/>
              </a:lnSpc>
              <a:spcBef>
                <a:spcPts val="0"/>
              </a:spcBef>
              <a:spcAft>
                <a:spcPts val="0"/>
              </a:spcAft>
              <a:buClr>
                <a:srgbClr val="000000"/>
              </a:buClr>
              <a:buSzPct val="84436"/>
              <a:buFont typeface="Roboto Light"/>
              <a:buChar char="○"/>
            </a:pPr>
            <a:r>
              <a:rPr i="1" lang="en" sz="1658">
                <a:latin typeface="Roboto Light"/>
                <a:ea typeface="Roboto Light"/>
                <a:cs typeface="Roboto Light"/>
                <a:sym typeface="Roboto Light"/>
              </a:rPr>
              <a:t>Grove St Path, Exchange Place, Sip Ave, Hamilton Park, &amp; Morris Canal</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00037" lvl="0" marL="457200" rtl="0" algn="l">
              <a:lnSpc>
                <a:spcPct val="115000"/>
              </a:lnSpc>
              <a:spcBef>
                <a:spcPts val="0"/>
              </a:spcBef>
              <a:spcAft>
                <a:spcPts val="0"/>
              </a:spcAft>
              <a:buClr>
                <a:srgbClr val="000000"/>
              </a:buClr>
              <a:buSzPct val="93311"/>
              <a:buFont typeface="Roboto Light"/>
              <a:buChar char="●"/>
            </a:pPr>
            <a:r>
              <a:rPr b="1" i="1" lang="en" sz="1929">
                <a:solidFill>
                  <a:srgbClr val="000000"/>
                </a:solidFill>
                <a:latin typeface="Roboto"/>
                <a:ea typeface="Roboto"/>
                <a:cs typeface="Roboto"/>
                <a:sym typeface="Roboto"/>
              </a:rPr>
              <a:t>Customer base: </a:t>
            </a:r>
            <a:br>
              <a:rPr b="1" i="1" lang="en" sz="1800">
                <a:solidFill>
                  <a:srgbClr val="000000"/>
                </a:solidFill>
                <a:latin typeface="Roboto"/>
                <a:ea typeface="Roboto"/>
                <a:cs typeface="Roboto"/>
                <a:sym typeface="Roboto"/>
              </a:rPr>
            </a:br>
            <a:endParaRPr b="1" i="1" sz="1800">
              <a:solidFill>
                <a:srgbClr val="000000"/>
              </a:solidFill>
              <a:latin typeface="Roboto"/>
              <a:ea typeface="Roboto"/>
              <a:cs typeface="Roboto"/>
              <a:sym typeface="Roboto"/>
            </a:endParaRPr>
          </a:p>
          <a:p>
            <a:pPr indent="-294404" lvl="1" marL="914400" rtl="0" algn="l">
              <a:lnSpc>
                <a:spcPct val="115000"/>
              </a:lnSpc>
              <a:spcBef>
                <a:spcPts val="0"/>
              </a:spcBef>
              <a:spcAft>
                <a:spcPts val="0"/>
              </a:spcAft>
              <a:buClr>
                <a:schemeClr val="dk1"/>
              </a:buClr>
              <a:buSzPct val="100000"/>
              <a:buFont typeface="Roboto Light"/>
              <a:buChar char="○"/>
            </a:pPr>
            <a:r>
              <a:rPr i="1" lang="en" sz="1658">
                <a:solidFill>
                  <a:schemeClr val="dk1"/>
                </a:solidFill>
                <a:latin typeface="Roboto Light"/>
                <a:ea typeface="Roboto Light"/>
                <a:cs typeface="Roboto Light"/>
                <a:sym typeface="Roboto Light"/>
              </a:rPr>
              <a:t>Mostly long-term subscribers who are more active during the week</a:t>
            </a:r>
            <a:endParaRPr i="1" sz="1658">
              <a:solidFill>
                <a:schemeClr val="dk1"/>
              </a:solidFill>
              <a:latin typeface="Roboto Light"/>
              <a:ea typeface="Roboto Light"/>
              <a:cs typeface="Roboto Light"/>
              <a:sym typeface="Roboto Light"/>
            </a:endParaRPr>
          </a:p>
          <a:p>
            <a:pPr indent="-284162" lvl="1" marL="914400" rtl="0" algn="l">
              <a:lnSpc>
                <a:spcPct val="115000"/>
              </a:lnSpc>
              <a:spcBef>
                <a:spcPts val="0"/>
              </a:spcBef>
              <a:spcAft>
                <a:spcPts val="0"/>
              </a:spcAft>
              <a:buClr>
                <a:schemeClr val="dk1"/>
              </a:buClr>
              <a:buSzPct val="84436"/>
              <a:buFont typeface="Roboto Light"/>
              <a:buChar char="○"/>
            </a:pPr>
            <a:r>
              <a:rPr i="1" lang="en" sz="1658">
                <a:solidFill>
                  <a:schemeClr val="dk1"/>
                </a:solidFill>
                <a:latin typeface="Roboto Light"/>
                <a:ea typeface="Roboto Light"/>
                <a:cs typeface="Roboto Light"/>
                <a:sym typeface="Roboto Light"/>
              </a:rPr>
              <a:t>One-time users more active at weekends</a:t>
            </a:r>
            <a:endParaRPr i="1" sz="1658">
              <a:solidFill>
                <a:schemeClr val="dk1"/>
              </a:solidFill>
              <a:latin typeface="Roboto Light"/>
              <a:ea typeface="Roboto Light"/>
              <a:cs typeface="Roboto Light"/>
              <a:sym typeface="Roboto Light"/>
            </a:endParaRPr>
          </a:p>
          <a:p>
            <a:pPr indent="-294404" lvl="1" marL="914400" rtl="0" algn="l">
              <a:lnSpc>
                <a:spcPct val="115000"/>
              </a:lnSpc>
              <a:spcBef>
                <a:spcPts val="0"/>
              </a:spcBef>
              <a:spcAft>
                <a:spcPts val="0"/>
              </a:spcAft>
              <a:buClr>
                <a:srgbClr val="000000"/>
              </a:buClr>
              <a:buSzPct val="98359"/>
              <a:buFont typeface="Roboto Light"/>
              <a:buChar char="○"/>
            </a:pPr>
            <a:r>
              <a:rPr i="1" lang="en" sz="1685">
                <a:solidFill>
                  <a:schemeClr val="dk1"/>
                </a:solidFill>
                <a:latin typeface="Roboto Light"/>
                <a:ea typeface="Roboto Light"/>
                <a:cs typeface="Roboto Light"/>
                <a:sym typeface="Roboto Light"/>
              </a:rPr>
              <a:t>Most bikes rented by 35-44 year olds</a:t>
            </a:r>
            <a:br>
              <a:rPr b="1" i="1" lang="en">
                <a:solidFill>
                  <a:schemeClr val="dk1"/>
                </a:solidFill>
                <a:latin typeface="Roboto"/>
                <a:ea typeface="Roboto"/>
                <a:cs typeface="Roboto"/>
                <a:sym typeface="Roboto"/>
              </a:rPr>
            </a:b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05158" lvl="0" marL="457200" rtl="0" algn="l">
              <a:lnSpc>
                <a:spcPct val="115000"/>
              </a:lnSpc>
              <a:spcBef>
                <a:spcPts val="0"/>
              </a:spcBef>
              <a:spcAft>
                <a:spcPts val="0"/>
              </a:spcAft>
              <a:buClr>
                <a:srgbClr val="000000"/>
              </a:buClr>
              <a:buSzPct val="100000"/>
              <a:buFont typeface="Roboto Light"/>
              <a:buChar char="●"/>
            </a:pPr>
            <a:r>
              <a:rPr i="1" lang="en" sz="1929">
                <a:solidFill>
                  <a:srgbClr val="000000"/>
                </a:solidFill>
                <a:latin typeface="Roboto Light"/>
                <a:ea typeface="Roboto Light"/>
                <a:cs typeface="Roboto Light"/>
                <a:sym typeface="Roboto Light"/>
              </a:rPr>
              <a:t> </a:t>
            </a:r>
            <a:r>
              <a:rPr b="1" i="1" lang="en" sz="1929">
                <a:solidFill>
                  <a:srgbClr val="000000"/>
                </a:solidFill>
                <a:latin typeface="Roboto"/>
                <a:ea typeface="Roboto"/>
                <a:cs typeface="Roboto"/>
                <a:sym typeface="Roboto"/>
              </a:rPr>
              <a:t>Citi Bike customer behavior:</a:t>
            </a:r>
            <a:br>
              <a:rPr b="1" i="1" lang="en" sz="1929">
                <a:solidFill>
                  <a:srgbClr val="000000"/>
                </a:solidFill>
                <a:latin typeface="Roboto"/>
                <a:ea typeface="Roboto"/>
                <a:cs typeface="Roboto"/>
                <a:sym typeface="Roboto"/>
              </a:rPr>
            </a:br>
            <a:endParaRPr b="1" i="1" sz="1929">
              <a:solidFill>
                <a:schemeClr val="dk1"/>
              </a:solidFill>
              <a:latin typeface="Roboto"/>
              <a:ea typeface="Roboto"/>
              <a:cs typeface="Roboto"/>
              <a:sym typeface="Roboto"/>
            </a:endParaRPr>
          </a:p>
          <a:p>
            <a:pPr indent="-294404" lvl="1" marL="914400" rtl="0" algn="l">
              <a:lnSpc>
                <a:spcPct val="115000"/>
              </a:lnSpc>
              <a:spcBef>
                <a:spcPts val="0"/>
              </a:spcBef>
              <a:spcAft>
                <a:spcPts val="0"/>
              </a:spcAft>
              <a:buClr>
                <a:schemeClr val="dk1"/>
              </a:buClr>
              <a:buSzPct val="100000"/>
              <a:buFont typeface="Roboto Light"/>
              <a:buChar char="○"/>
            </a:pPr>
            <a:r>
              <a:rPr i="1" lang="en" sz="1658">
                <a:solidFill>
                  <a:schemeClr val="dk1"/>
                </a:solidFill>
                <a:latin typeface="Roboto Light"/>
                <a:ea typeface="Roboto Light"/>
                <a:cs typeface="Roboto Light"/>
                <a:sym typeface="Roboto Light"/>
              </a:rPr>
              <a:t>75+ year olds take longest average trips, but rent the least bikes </a:t>
            </a:r>
            <a:endParaRPr i="1" sz="1658">
              <a:solidFill>
                <a:schemeClr val="dk1"/>
              </a:solidFill>
              <a:latin typeface="Roboto Light"/>
              <a:ea typeface="Roboto Light"/>
              <a:cs typeface="Roboto Light"/>
              <a:sym typeface="Roboto Light"/>
            </a:endParaRPr>
          </a:p>
          <a:p>
            <a:pPr indent="-294404" lvl="1" marL="914400" rtl="0" algn="l">
              <a:lnSpc>
                <a:spcPct val="115000"/>
              </a:lnSpc>
              <a:spcBef>
                <a:spcPts val="0"/>
              </a:spcBef>
              <a:spcAft>
                <a:spcPts val="0"/>
              </a:spcAft>
              <a:buClr>
                <a:schemeClr val="dk1"/>
              </a:buClr>
              <a:buSzPct val="100000"/>
              <a:buFont typeface="Roboto Light"/>
              <a:buChar char="○"/>
            </a:pPr>
            <a:r>
              <a:rPr i="1" lang="en" sz="1658">
                <a:solidFill>
                  <a:schemeClr val="dk1"/>
                </a:solidFill>
                <a:latin typeface="Roboto Light"/>
                <a:ea typeface="Roboto Light"/>
                <a:cs typeface="Roboto Light"/>
                <a:sym typeface="Roboto Light"/>
              </a:rPr>
              <a:t>65-74 and 25-34 year olds take the shortest trips on average</a:t>
            </a:r>
            <a:endParaRPr i="1" sz="1658">
              <a:solidFill>
                <a:schemeClr val="dk1"/>
              </a:solidFill>
              <a:latin typeface="Roboto Light"/>
              <a:ea typeface="Roboto Light"/>
              <a:cs typeface="Roboto Light"/>
              <a:sym typeface="Roboto Light"/>
            </a:endParaRPr>
          </a:p>
          <a:p>
            <a:pPr indent="0" lvl="0" marL="457200" rtl="0" algn="l">
              <a:lnSpc>
                <a:spcPct val="115000"/>
              </a:lnSpc>
              <a:spcBef>
                <a:spcPts val="1200"/>
              </a:spcBef>
              <a:spcAft>
                <a:spcPts val="0"/>
              </a:spcAft>
              <a:buNone/>
            </a:pPr>
            <a:r>
              <a:t/>
            </a:r>
            <a:endParaRPr i="1" sz="1658">
              <a:solidFill>
                <a:srgbClr val="000000"/>
              </a:solidFill>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38" name="Google Shape;138;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Sip Ave, Newport Path, Newark Ave, Van Vorst Park.</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88" name="Google Shape;88;p17" title="Chart"/>
          <p:cNvPicPr preferRelativeResize="0"/>
          <p:nvPr/>
        </p:nvPicPr>
        <p:blipFill>
          <a:blip r:embed="rId3">
            <a:alphaModFix/>
          </a:blip>
          <a:stretch>
            <a:fillRect/>
          </a:stretch>
        </p:blipFill>
        <p:spPr>
          <a:xfrm>
            <a:off x="936175" y="1017725"/>
            <a:ext cx="6231858" cy="386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6208150" y="1382650"/>
            <a:ext cx="2820600" cy="369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n"/>
              <a:t>75+ year olds take the longest trips (on average)</a:t>
            </a:r>
            <a:endParaRPr i="1"/>
          </a:p>
          <a:p>
            <a:pPr indent="0" lvl="0" marL="0" rtl="0" algn="l">
              <a:spcBef>
                <a:spcPts val="1200"/>
              </a:spcBef>
              <a:spcAft>
                <a:spcPts val="1200"/>
              </a:spcAft>
              <a:buClr>
                <a:schemeClr val="dk1"/>
              </a:buClr>
              <a:buSzPts val="1100"/>
              <a:buFont typeface="Arial"/>
              <a:buNone/>
            </a:pPr>
            <a:r>
              <a:rPr i="1" lang="en"/>
              <a:t>65-74 and 25-34 year olds take the shortest trips (on average)</a:t>
            </a:r>
            <a:endParaRPr/>
          </a:p>
        </p:txBody>
      </p:sp>
      <p:pic>
        <p:nvPicPr>
          <p:cNvPr id="95" name="Google Shape;95;p18" title="Chart"/>
          <p:cNvPicPr preferRelativeResize="0"/>
          <p:nvPr/>
        </p:nvPicPr>
        <p:blipFill>
          <a:blip r:embed="rId3">
            <a:alphaModFix/>
          </a:blip>
          <a:stretch>
            <a:fillRect/>
          </a:stretch>
        </p:blipFill>
        <p:spPr>
          <a:xfrm>
            <a:off x="479357" y="1382650"/>
            <a:ext cx="5571568" cy="344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1" name="Google Shape;101;p19"/>
          <p:cNvSpPr txBox="1"/>
          <p:nvPr>
            <p:ph idx="1" type="body"/>
          </p:nvPr>
        </p:nvSpPr>
        <p:spPr>
          <a:xfrm>
            <a:off x="6094625" y="1180125"/>
            <a:ext cx="2484900" cy="36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n"/>
              <a:t>35-44 year olds rent the most bikes</a:t>
            </a:r>
            <a:br>
              <a:rPr i="1" lang="en"/>
            </a:br>
            <a:endParaRPr i="1"/>
          </a:p>
          <a:p>
            <a:pPr indent="0" lvl="0" marL="0" rtl="0" algn="l">
              <a:spcBef>
                <a:spcPts val="1200"/>
              </a:spcBef>
              <a:spcAft>
                <a:spcPts val="0"/>
              </a:spcAft>
              <a:buClr>
                <a:schemeClr val="dk1"/>
              </a:buClr>
              <a:buSzPts val="1100"/>
              <a:buFont typeface="Arial"/>
              <a:buNone/>
            </a:pPr>
            <a:r>
              <a:rPr i="1" lang="en"/>
              <a:t>75+ and 18-24 year olds rent the least bikes</a:t>
            </a:r>
            <a:endParaRPr i="1"/>
          </a:p>
          <a:p>
            <a:pPr indent="0" lvl="0" marL="0" rtl="0" algn="l">
              <a:spcBef>
                <a:spcPts val="120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102" name="Google Shape;102;p19" title="Chart"/>
          <p:cNvPicPr preferRelativeResize="0"/>
          <p:nvPr/>
        </p:nvPicPr>
        <p:blipFill>
          <a:blip r:embed="rId3">
            <a:alphaModFix/>
          </a:blip>
          <a:stretch>
            <a:fillRect/>
          </a:stretch>
        </p:blipFill>
        <p:spPr>
          <a:xfrm>
            <a:off x="400875" y="1180125"/>
            <a:ext cx="5603448" cy="3464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8" name="Google Shape;108;p20"/>
          <p:cNvSpPr txBox="1"/>
          <p:nvPr>
            <p:ph idx="1" type="body"/>
          </p:nvPr>
        </p:nvSpPr>
        <p:spPr>
          <a:xfrm>
            <a:off x="5922075" y="1339025"/>
            <a:ext cx="2657400" cy="346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n" sz="1600"/>
              <a:t>Citi Bike customer base is predominantly made up of long-term subscribers</a:t>
            </a:r>
            <a:endParaRPr i="1" sz="1600"/>
          </a:p>
          <a:p>
            <a:pPr indent="0" lvl="0" marL="0" rtl="0" algn="l">
              <a:spcBef>
                <a:spcPts val="1200"/>
              </a:spcBef>
              <a:spcAft>
                <a:spcPts val="0"/>
              </a:spcAft>
              <a:buClr>
                <a:schemeClr val="dk1"/>
              </a:buClr>
              <a:buSzPts val="1100"/>
              <a:buFont typeface="Arial"/>
              <a:buNone/>
            </a:pPr>
            <a:r>
              <a:rPr i="1" lang="en" sz="1600"/>
              <a:t>Subscribers are more active during the week</a:t>
            </a:r>
            <a:endParaRPr i="1" sz="1600"/>
          </a:p>
          <a:p>
            <a:pPr indent="0" lvl="0" marL="0" rtl="0" algn="l">
              <a:spcBef>
                <a:spcPts val="1200"/>
              </a:spcBef>
              <a:spcAft>
                <a:spcPts val="0"/>
              </a:spcAft>
              <a:buClr>
                <a:schemeClr val="dk1"/>
              </a:buClr>
              <a:buSzPts val="1100"/>
              <a:buFont typeface="Arial"/>
              <a:buNone/>
            </a:pPr>
            <a:r>
              <a:rPr i="1" lang="en" sz="1600"/>
              <a:t>One-time users are more active on weekends</a:t>
            </a:r>
            <a:endParaRPr i="1" sz="1600"/>
          </a:p>
          <a:p>
            <a:pPr indent="0" lvl="0" marL="0" rtl="0" algn="l">
              <a:spcBef>
                <a:spcPts val="120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109" name="Google Shape;109;p20" title="Chart"/>
          <p:cNvPicPr preferRelativeResize="0"/>
          <p:nvPr/>
        </p:nvPicPr>
        <p:blipFill>
          <a:blip r:embed="rId3">
            <a:alphaModFix/>
          </a:blip>
          <a:stretch>
            <a:fillRect/>
          </a:stretch>
        </p:blipFill>
        <p:spPr>
          <a:xfrm>
            <a:off x="463000" y="1421999"/>
            <a:ext cx="5343957" cy="3302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age impact the average bike trip duration?</a:t>
            </a:r>
            <a:r>
              <a:rPr lang="en" sz="2700">
                <a:latin typeface="Oswald"/>
                <a:ea typeface="Oswald"/>
                <a:cs typeface="Oswald"/>
                <a:sym typeface="Oswald"/>
              </a:rPr>
              <a:t> </a:t>
            </a:r>
            <a:endParaRPr sz="2700"/>
          </a:p>
        </p:txBody>
      </p:sp>
      <p:sp>
        <p:nvSpPr>
          <p:cNvPr id="115" name="Google Shape;115;p21"/>
          <p:cNvSpPr txBox="1"/>
          <p:nvPr>
            <p:ph idx="1" type="body"/>
          </p:nvPr>
        </p:nvSpPr>
        <p:spPr>
          <a:xfrm>
            <a:off x="5970375" y="1214775"/>
            <a:ext cx="2609100" cy="34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n"/>
              <a:t>No relationship between user age and trip duration</a:t>
            </a:r>
            <a:endParaRPr i="1">
              <a:solidFill>
                <a:srgbClr val="FF0000"/>
              </a:solidFill>
            </a:endParaRPr>
          </a:p>
          <a:p>
            <a:pPr indent="0" lvl="0" marL="914400" rtl="0" algn="l">
              <a:spcBef>
                <a:spcPts val="1200"/>
              </a:spcBef>
              <a:spcAft>
                <a:spcPts val="1200"/>
              </a:spcAft>
              <a:buNone/>
            </a:pPr>
            <a:r>
              <a:t/>
            </a:r>
            <a:endParaRPr i="1"/>
          </a:p>
        </p:txBody>
      </p:sp>
      <p:pic>
        <p:nvPicPr>
          <p:cNvPr id="116" name="Google Shape;116;p21"/>
          <p:cNvPicPr preferRelativeResize="0"/>
          <p:nvPr/>
        </p:nvPicPr>
        <p:blipFill>
          <a:blip r:embed="rId3">
            <a:alphaModFix/>
          </a:blip>
          <a:stretch>
            <a:fillRect/>
          </a:stretch>
        </p:blipFill>
        <p:spPr>
          <a:xfrm>
            <a:off x="421575" y="1214775"/>
            <a:ext cx="5346897" cy="330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