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ora" panose="020B0604020202020204" charset="0"/>
      <p:regular r:id="rId13"/>
      <p:bold r:id="rId14"/>
      <p:italic r:id="rId15"/>
      <p:boldItalic r:id="rId16"/>
    </p:embeddedFont>
    <p:embeddedFont>
      <p:font typeface="Open Sans ExtraBold" panose="020B0604020202020204" charset="0"/>
      <p:bold r:id="rId17"/>
      <p:boldItalic r:id="rId18"/>
    </p:embeddedFont>
    <p:embeddedFont>
      <p:font typeface="Open Sans" panose="020B0604020202020204" charset="0"/>
      <p:regular r:id="rId19"/>
      <p:bold r:id="rId20"/>
      <p:italic r:id="rId21"/>
      <p:boldItalic r:id="rId22"/>
    </p:embeddedFont>
    <p:embeddedFont>
      <p:font typeface="Open Sans Light" panose="020B0604020202020204" charset="0"/>
      <p:regular r:id="rId23"/>
      <p:bold r:id="rId24"/>
      <p:italic r:id="rId25"/>
      <p:boldItalic r:id="rId26"/>
    </p:embeddedFont>
    <p:embeddedFont>
      <p:font typeface="MS Reference Specialty" panose="05000500000000000000" pitchFamily="2" charset="2"/>
      <p:regular r:id="rId27"/>
    </p:embeddedFont>
    <p:embeddedFont>
      <p:font typeface="Calibri" panose="020F0502020204030204" pitchFamily="34" charset="0"/>
      <p:regular r:id="rId28"/>
      <p:bold r:id="rId29"/>
      <p:italic r:id="rId30"/>
      <p:boldItalic r:id="rId31"/>
    </p:embeddedFont>
    <p:embeddedFont>
      <p:font typeface="Comic Sans MS" panose="030F0702030302020204" pitchFamily="66"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tableStyles" Target="tableStyles.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408626" y="1337237"/>
            <a:ext cx="8490300" cy="3506100"/>
          </a:xfrm>
          <a:prstGeom prst="rect">
            <a:avLst/>
          </a:prstGeom>
          <a:noFill/>
          <a:ln>
            <a:noFill/>
          </a:ln>
        </p:spPr>
        <p:txBody>
          <a:bodyPr spcFirstLastPara="1" wrap="square" lIns="91400" tIns="91400" rIns="91400" bIns="91400" anchor="t" anchorCtr="0">
            <a:noAutofit/>
          </a:bodyPr>
          <a:lstStyle/>
          <a:p>
            <a:pPr marL="342900" marR="0" lvl="0" indent="-342900" algn="l" rtl="0">
              <a:lnSpc>
                <a:spcPct val="115000"/>
              </a:lnSpc>
              <a:spcBef>
                <a:spcPts val="0"/>
              </a:spcBef>
              <a:spcAft>
                <a:spcPts val="0"/>
              </a:spcAft>
              <a:buFont typeface="Wingdings" panose="05000000000000000000" pitchFamily="2" charset="2"/>
              <a:buChar char="v"/>
            </a:pPr>
            <a:r>
              <a:rPr lang="en" sz="2200" dirty="0">
                <a:latin typeface="Lora"/>
                <a:ea typeface="Lora"/>
                <a:cs typeface="Lora"/>
                <a:sym typeface="Lora"/>
              </a:rPr>
              <a:t>The approach will be implemented in three stages : </a:t>
            </a:r>
            <a:endParaRPr sz="2200" i="0" u="none" strike="noStrike" cap="none" dirty="0">
              <a:solidFill>
                <a:srgbClr val="000000"/>
              </a:solidFill>
              <a:latin typeface="MS Reference Specialty" panose="05000500000000000000" pitchFamily="2" charset="2"/>
              <a:ea typeface="Lora"/>
              <a:cs typeface="Lora"/>
              <a:sym typeface="Lora"/>
            </a:endParaRPr>
          </a:p>
          <a:p>
            <a:pPr marL="342900" marR="0" lvl="0" indent="-342900" algn="l" rtl="0">
              <a:lnSpc>
                <a:spcPct val="115000"/>
              </a:lnSpc>
              <a:spcBef>
                <a:spcPts val="0"/>
              </a:spcBef>
              <a:spcAft>
                <a:spcPts val="0"/>
              </a:spcAft>
              <a:buFont typeface="Wingdings" panose="05000000000000000000" pitchFamily="2" charset="2"/>
              <a:buChar char="v"/>
            </a:pPr>
            <a:endParaRPr sz="2400" dirty="0">
              <a:latin typeface="MS Reference Specialty" panose="05000500000000000000" pitchFamily="2" charset="2"/>
              <a:ea typeface="Lora"/>
              <a:cs typeface="Lora"/>
              <a:sym typeface="Lora"/>
            </a:endParaRPr>
          </a:p>
          <a:p>
            <a:pPr marL="457200" marR="0" lvl="0" indent="-355600" algn="l" rtl="0">
              <a:lnSpc>
                <a:spcPct val="115000"/>
              </a:lnSpc>
              <a:spcBef>
                <a:spcPts val="0"/>
              </a:spcBef>
              <a:spcAft>
                <a:spcPts val="0"/>
              </a:spcAft>
              <a:buClr>
                <a:srgbClr val="000000"/>
              </a:buClr>
              <a:buSzPts val="2000"/>
              <a:buFont typeface="Wingdings" panose="05000000000000000000" pitchFamily="2" charset="2"/>
              <a:buChar char="v"/>
            </a:pPr>
            <a:r>
              <a:rPr lang="en" sz="2000" i="0" u="none" strike="noStrike" cap="none" dirty="0">
                <a:solidFill>
                  <a:srgbClr val="000000"/>
                </a:solidFill>
                <a:latin typeface="Open Sans"/>
                <a:ea typeface="Open Sans"/>
                <a:cs typeface="Open Sans"/>
                <a:sym typeface="Open Sans"/>
              </a:rPr>
              <a:t>Data Exploration</a:t>
            </a:r>
            <a:endParaRPr sz="2000" i="0" u="none" strike="noStrike" cap="none" dirty="0">
              <a:solidFill>
                <a:srgbClr val="000000"/>
              </a:solidFill>
              <a:latin typeface="MS Reference Specialty" panose="05000500000000000000" pitchFamily="2" charset="2"/>
              <a:ea typeface="Open Sans"/>
              <a:cs typeface="Open Sans"/>
              <a:sym typeface="Open Sans"/>
            </a:endParaRPr>
          </a:p>
          <a:p>
            <a:pPr marL="342900" marR="0" lvl="0" indent="-342900" algn="l" rtl="0">
              <a:lnSpc>
                <a:spcPct val="115000"/>
              </a:lnSpc>
              <a:spcBef>
                <a:spcPts val="0"/>
              </a:spcBef>
              <a:spcAft>
                <a:spcPts val="0"/>
              </a:spcAft>
              <a:buFont typeface="Wingdings" panose="05000000000000000000" pitchFamily="2" charset="2"/>
              <a:buChar char="v"/>
            </a:pPr>
            <a:endParaRPr sz="2000" dirty="0">
              <a:latin typeface="MS Reference Specialty" panose="05000500000000000000" pitchFamily="2" charset="2"/>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Wingdings" panose="05000000000000000000" pitchFamily="2" charset="2"/>
              <a:buChar char="v"/>
            </a:pPr>
            <a:r>
              <a:rPr lang="en" sz="2000" i="0" u="none" strike="noStrike" cap="none" dirty="0">
                <a:solidFill>
                  <a:srgbClr val="000000"/>
                </a:solidFill>
                <a:latin typeface="Open Sans"/>
                <a:ea typeface="Open Sans"/>
                <a:cs typeface="Open Sans"/>
                <a:sym typeface="Open Sans"/>
              </a:rPr>
              <a:t>Model Development</a:t>
            </a:r>
            <a:endParaRPr sz="2000" i="0" u="none" strike="noStrike" cap="none" dirty="0">
              <a:solidFill>
                <a:srgbClr val="000000"/>
              </a:solidFill>
              <a:latin typeface="MS Reference Specialty" panose="05000500000000000000" pitchFamily="2" charset="2"/>
              <a:ea typeface="Open Sans"/>
              <a:cs typeface="Open Sans"/>
              <a:sym typeface="Open Sans"/>
            </a:endParaRPr>
          </a:p>
          <a:p>
            <a:pPr marL="342900" marR="0" lvl="0" indent="-342900" algn="l" rtl="0">
              <a:lnSpc>
                <a:spcPct val="115000"/>
              </a:lnSpc>
              <a:spcBef>
                <a:spcPts val="0"/>
              </a:spcBef>
              <a:spcAft>
                <a:spcPts val="0"/>
              </a:spcAft>
              <a:buFont typeface="Wingdings" panose="05000000000000000000" pitchFamily="2" charset="2"/>
              <a:buChar char="v"/>
            </a:pPr>
            <a:endParaRPr sz="2000" dirty="0">
              <a:latin typeface="MS Reference Specialty" panose="05000500000000000000" pitchFamily="2" charset="2"/>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Wingdings" panose="05000000000000000000" pitchFamily="2" charset="2"/>
              <a:buChar char="v"/>
            </a:pPr>
            <a:r>
              <a:rPr lang="en" sz="2000" i="0" u="none" strike="noStrike" cap="none" dirty="0">
                <a:solidFill>
                  <a:srgbClr val="000000"/>
                </a:solidFill>
                <a:latin typeface="Open Sans"/>
                <a:ea typeface="Open Sans"/>
                <a:cs typeface="Open Sans"/>
                <a:sym typeface="Open Sans"/>
              </a:rPr>
              <a:t>Interpretation</a:t>
            </a:r>
            <a:endParaRPr sz="1000" dirty="0">
              <a:latin typeface="MS Reference Specialty" panose="05000500000000000000" pitchFamily="2" charset="2"/>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R="0" lvl="0" algn="l" rtl="0">
              <a:lnSpc>
                <a:spcPct val="115000"/>
              </a:lnSpc>
              <a:spcBef>
                <a:spcPts val="0"/>
              </a:spcBef>
              <a:spcAft>
                <a:spcPts val="0"/>
              </a:spcAft>
            </a:pPr>
            <a:r>
              <a:rPr lang="en" sz="2200" dirty="0" smtClean="0">
                <a:latin typeface="Lora"/>
                <a:ea typeface="Lora"/>
                <a:cs typeface="Lora"/>
                <a:sym typeface="Lora"/>
              </a:rPr>
              <a:t>  Approach </a:t>
            </a:r>
            <a:r>
              <a:rPr lang="en" sz="2200" dirty="0">
                <a:latin typeface="Lora"/>
                <a:ea typeface="Lora"/>
                <a:cs typeface="Lora"/>
                <a:sym typeface="Lora"/>
              </a:rPr>
              <a:t>for New Customer Data analysis :</a:t>
            </a:r>
            <a:endParaRPr sz="2200" dirty="0">
              <a:latin typeface="MS Reference Specialty" panose="05000500000000000000" pitchFamily="2" charset="2"/>
              <a:ea typeface="Lora"/>
              <a:cs typeface="Lora"/>
              <a:sym typeface="Lora"/>
            </a:endParaRPr>
          </a:p>
          <a:p>
            <a:pPr marL="457200" marR="0" lvl="0" algn="l" rtl="0">
              <a:lnSpc>
                <a:spcPct val="115000"/>
              </a:lnSpc>
              <a:spcBef>
                <a:spcPts val="0"/>
              </a:spcBef>
              <a:spcAft>
                <a:spcPts val="0"/>
              </a:spcAft>
            </a:pPr>
            <a:endParaRPr sz="2400" dirty="0">
              <a:latin typeface="MS Reference Specialty" panose="05000500000000000000" pitchFamily="2" charset="2"/>
              <a:ea typeface="Lora"/>
              <a:cs typeface="Lora"/>
              <a:sym typeface="Lora"/>
            </a:endParaRPr>
          </a:p>
          <a:p>
            <a:pPr marL="457200" marR="0" lvl="0" indent="-355600" algn="l" rtl="0">
              <a:lnSpc>
                <a:spcPct val="115000"/>
              </a:lnSpc>
              <a:spcBef>
                <a:spcPts val="0"/>
              </a:spcBef>
              <a:spcAft>
                <a:spcPts val="0"/>
              </a:spcAft>
              <a:buSzPts val="2000"/>
              <a:buFont typeface="Wingdings" panose="05000000000000000000" pitchFamily="2" charset="2"/>
              <a:buChar char="v"/>
            </a:pPr>
            <a:r>
              <a:rPr lang="en" sz="2000" dirty="0">
                <a:latin typeface="Open Sans"/>
                <a:ea typeface="Open Sans"/>
                <a:cs typeface="Open Sans"/>
                <a:sym typeface="Open Sans"/>
              </a:rPr>
              <a:t>Age distribution </a:t>
            </a:r>
            <a:endParaRPr sz="2000" dirty="0">
              <a:latin typeface="MS Reference Specialty" panose="05000500000000000000" pitchFamily="2" charset="2"/>
              <a:ea typeface="Open Sans"/>
              <a:cs typeface="Open Sans"/>
              <a:sym typeface="Open Sans"/>
            </a:endParaRPr>
          </a:p>
          <a:p>
            <a:pPr marL="1714500" marR="0" lvl="0" indent="-342900" algn="l" rtl="0">
              <a:lnSpc>
                <a:spcPct val="115000"/>
              </a:lnSpc>
              <a:spcBef>
                <a:spcPts val="0"/>
              </a:spcBef>
              <a:spcAft>
                <a:spcPts val="0"/>
              </a:spcAft>
              <a:buFont typeface="Wingdings" panose="05000000000000000000" pitchFamily="2" charset="2"/>
              <a:buChar char="v"/>
            </a:pPr>
            <a:endParaRPr sz="2000" dirty="0">
              <a:latin typeface="MS Reference Specialty" panose="05000500000000000000" pitchFamily="2" charset="2"/>
              <a:ea typeface="Open Sans"/>
              <a:cs typeface="Open Sans"/>
              <a:sym typeface="Open Sans"/>
            </a:endParaRPr>
          </a:p>
          <a:p>
            <a:pPr marL="457200" marR="0" lvl="0" indent="-355600" algn="l" rtl="0">
              <a:lnSpc>
                <a:spcPct val="115000"/>
              </a:lnSpc>
              <a:spcBef>
                <a:spcPts val="0"/>
              </a:spcBef>
              <a:spcAft>
                <a:spcPts val="0"/>
              </a:spcAft>
              <a:buSzPts val="2000"/>
              <a:buFont typeface="Wingdings" panose="05000000000000000000" pitchFamily="2" charset="2"/>
              <a:buChar char="v"/>
            </a:pPr>
            <a:r>
              <a:rPr lang="en" sz="2000" dirty="0">
                <a:latin typeface="Open Sans"/>
                <a:ea typeface="Open Sans"/>
                <a:cs typeface="Open Sans"/>
                <a:sym typeface="Open Sans"/>
              </a:rPr>
              <a:t>Bike purchase </a:t>
            </a:r>
            <a:endParaRPr sz="2000" dirty="0">
              <a:latin typeface="MS Reference Specialty" panose="05000500000000000000" pitchFamily="2" charset="2"/>
              <a:ea typeface="Open Sans"/>
              <a:cs typeface="Open Sans"/>
              <a:sym typeface="Open Sans"/>
            </a:endParaRPr>
          </a:p>
          <a:p>
            <a:pPr marL="1714500" marR="0" lvl="0" indent="-342900" algn="l" rtl="0">
              <a:lnSpc>
                <a:spcPct val="115000"/>
              </a:lnSpc>
              <a:spcBef>
                <a:spcPts val="0"/>
              </a:spcBef>
              <a:spcAft>
                <a:spcPts val="0"/>
              </a:spcAft>
              <a:buFont typeface="Wingdings" panose="05000000000000000000" pitchFamily="2" charset="2"/>
              <a:buChar char="v"/>
            </a:pPr>
            <a:endParaRPr sz="2000" dirty="0">
              <a:latin typeface="MS Reference Specialty" panose="05000500000000000000" pitchFamily="2" charset="2"/>
              <a:ea typeface="Open Sans"/>
              <a:cs typeface="Open Sans"/>
              <a:sym typeface="Open Sans"/>
            </a:endParaRPr>
          </a:p>
          <a:p>
            <a:pPr marL="457200" marR="0" lvl="0" indent="-355600" algn="l" rtl="0">
              <a:lnSpc>
                <a:spcPct val="115000"/>
              </a:lnSpc>
              <a:spcBef>
                <a:spcPts val="0"/>
              </a:spcBef>
              <a:spcAft>
                <a:spcPts val="0"/>
              </a:spcAft>
              <a:buSzPts val="2000"/>
              <a:buFont typeface="Wingdings" panose="05000000000000000000" pitchFamily="2" charset="2"/>
              <a:buChar char="v"/>
            </a:pPr>
            <a:r>
              <a:rPr lang="en" sz="2000" dirty="0">
                <a:latin typeface="Open Sans"/>
                <a:ea typeface="Open Sans"/>
                <a:cs typeface="Open Sans"/>
                <a:sym typeface="Open Sans"/>
              </a:rPr>
              <a:t>Job industry</a:t>
            </a:r>
            <a:endParaRPr sz="2000" dirty="0">
              <a:latin typeface="MS Reference Specialty" panose="05000500000000000000" pitchFamily="2" charset="2"/>
              <a:ea typeface="Open Sans"/>
              <a:cs typeface="Open Sans"/>
              <a:sym typeface="Open Sans"/>
            </a:endParaRPr>
          </a:p>
          <a:p>
            <a:pPr marL="1714500" marR="0" lvl="0" indent="-342900" algn="l" rtl="0">
              <a:lnSpc>
                <a:spcPct val="115000"/>
              </a:lnSpc>
              <a:spcBef>
                <a:spcPts val="0"/>
              </a:spcBef>
              <a:spcAft>
                <a:spcPts val="0"/>
              </a:spcAft>
              <a:buFont typeface="Wingdings" panose="05000000000000000000" pitchFamily="2" charset="2"/>
              <a:buChar char="v"/>
            </a:pPr>
            <a:endParaRPr sz="2000" dirty="0">
              <a:latin typeface="MS Reference Specialty" panose="05000500000000000000" pitchFamily="2" charset="2"/>
              <a:ea typeface="Open Sans"/>
              <a:cs typeface="Open Sans"/>
              <a:sym typeface="Open Sans"/>
            </a:endParaRPr>
          </a:p>
          <a:p>
            <a:pPr marL="457200" marR="0" lvl="0" indent="-355600" algn="l" rtl="0">
              <a:lnSpc>
                <a:spcPct val="115000"/>
              </a:lnSpc>
              <a:spcBef>
                <a:spcPts val="0"/>
              </a:spcBef>
              <a:spcAft>
                <a:spcPts val="0"/>
              </a:spcAft>
              <a:buSzPts val="2000"/>
              <a:buFont typeface="Wingdings" panose="05000000000000000000" pitchFamily="2" charset="2"/>
              <a:buChar char="v"/>
            </a:pPr>
            <a:r>
              <a:rPr lang="en" sz="2000" dirty="0">
                <a:latin typeface="Open Sans"/>
                <a:ea typeface="Open Sans"/>
                <a:cs typeface="Open Sans"/>
                <a:sym typeface="Open Sans"/>
              </a:rPr>
              <a:t>Number of cars owned</a:t>
            </a:r>
            <a:endParaRPr sz="2000" dirty="0">
              <a:latin typeface="MS Reference Specialty" panose="05000500000000000000" pitchFamily="2" charset="2"/>
              <a:ea typeface="Open Sans"/>
              <a:cs typeface="Open Sans"/>
              <a:sym typeface="Open Sans"/>
            </a:endParaRPr>
          </a:p>
          <a:p>
            <a:pPr marL="342900" marR="0" lvl="0" indent="-342900" algn="l" rtl="0">
              <a:lnSpc>
                <a:spcPct val="115000"/>
              </a:lnSpc>
              <a:spcBef>
                <a:spcPts val="0"/>
              </a:spcBef>
              <a:spcAft>
                <a:spcPts val="0"/>
              </a:spcAft>
              <a:buFont typeface="Wingdings" panose="05000000000000000000" pitchFamily="2" charset="2"/>
              <a:buChar char="v"/>
            </a:pPr>
            <a:endParaRPr sz="2400" dirty="0">
              <a:latin typeface="MS Reference Specialty" panose="05000500000000000000" pitchFamily="2" charset="2"/>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203585" y="11283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Wingdings" panose="05000000000000000000" pitchFamily="2" charset="2"/>
              <a:buChar char="v"/>
            </a:pPr>
            <a:r>
              <a:rPr lang="en" sz="1500" dirty="0" smtClean="0">
                <a:latin typeface="Open Sans"/>
                <a:ea typeface="Open Sans"/>
                <a:cs typeface="Open Sans"/>
                <a:sym typeface="Open Sans"/>
              </a:rPr>
              <a:t>The </a:t>
            </a:r>
            <a:r>
              <a:rPr lang="en" sz="1500" dirty="0" smtClean="0">
                <a:latin typeface="Open Sans"/>
                <a:ea typeface="Open Sans"/>
                <a:cs typeface="Open Sans"/>
                <a:sym typeface="Open Sans"/>
              </a:rPr>
              <a:t>customers </a:t>
            </a:r>
            <a:r>
              <a:rPr lang="en" sz="1500" dirty="0">
                <a:latin typeface="Open Sans"/>
                <a:ea typeface="Open Sans"/>
                <a:cs typeface="Open Sans"/>
                <a:sym typeface="Open Sans"/>
              </a:rPr>
              <a:t>are more from the age group of 40-49 , followed by 50-59 &amp; 60-69. </a:t>
            </a:r>
            <a:endParaRPr sz="1500" dirty="0">
              <a:latin typeface="MS Reference Specialty" panose="05000500000000000000" pitchFamily="2" charset="2"/>
              <a:ea typeface="Open Sans"/>
              <a:cs typeface="Open Sans"/>
              <a:sym typeface="Open Sans"/>
            </a:endParaRPr>
          </a:p>
          <a:p>
            <a:pPr marL="0" marR="0" lvl="0" indent="0" algn="l" rtl="0">
              <a:lnSpc>
                <a:spcPct val="115000"/>
              </a:lnSpc>
              <a:spcBef>
                <a:spcPts val="0"/>
              </a:spcBef>
              <a:spcAft>
                <a:spcPts val="0"/>
              </a:spcAft>
              <a:buNone/>
            </a:pPr>
            <a:endParaRPr sz="1500" dirty="0">
              <a:latin typeface="MS Reference Specialty" panose="05000500000000000000" pitchFamily="2" charset="2"/>
              <a:ea typeface="Open Sans"/>
              <a:cs typeface="Open Sans"/>
              <a:sym typeface="Open Sans"/>
            </a:endParaRPr>
          </a:p>
          <a:p>
            <a:pPr marL="285750" marR="0" lvl="0" indent="-285750" algn="l" rtl="0">
              <a:lnSpc>
                <a:spcPct val="115000"/>
              </a:lnSpc>
              <a:spcBef>
                <a:spcPts val="0"/>
              </a:spcBef>
              <a:spcAft>
                <a:spcPts val="0"/>
              </a:spcAft>
              <a:buSzPts val="1500"/>
              <a:buFont typeface="Wingdings" panose="05000000000000000000" pitchFamily="2" charset="2"/>
              <a:buChar char="v"/>
            </a:pPr>
            <a:r>
              <a:rPr lang="en" sz="1500" dirty="0">
                <a:latin typeface="Open Sans"/>
                <a:ea typeface="Open Sans"/>
                <a:cs typeface="Open Sans"/>
                <a:sym typeface="Open Sans"/>
              </a:rPr>
              <a:t>Fewer customer are from </a:t>
            </a:r>
            <a:r>
              <a:rPr lang="en" sz="1500" dirty="0" smtClean="0">
                <a:latin typeface="Open Sans"/>
                <a:ea typeface="Open Sans"/>
                <a:cs typeface="Open Sans"/>
                <a:sym typeface="Open Sans"/>
              </a:rPr>
              <a:t>the age group 10-19 </a:t>
            </a:r>
            <a:r>
              <a:rPr lang="en" sz="1500" dirty="0">
                <a:latin typeface="Open Sans"/>
                <a:ea typeface="Open Sans"/>
                <a:cs typeface="Open Sans"/>
                <a:sym typeface="Open Sans"/>
              </a:rPr>
              <a:t>&amp; 90-99 for obvious reasons.</a:t>
            </a:r>
            <a:endParaRPr sz="1500" dirty="0">
              <a:latin typeface="MS Reference Specialty" panose="05000500000000000000" pitchFamily="2" charset="2"/>
              <a:ea typeface="Open Sans"/>
              <a:cs typeface="Open Sans"/>
              <a:sym typeface="Open Sans"/>
            </a:endParaRPr>
          </a:p>
          <a:p>
            <a:pPr marL="457200" marR="0" lvl="0" indent="0" algn="l" rtl="0">
              <a:lnSpc>
                <a:spcPct val="115000"/>
              </a:lnSpc>
              <a:spcBef>
                <a:spcPts val="0"/>
              </a:spcBef>
              <a:spcAft>
                <a:spcPts val="0"/>
              </a:spcAft>
              <a:buNone/>
            </a:pPr>
            <a:endParaRPr sz="1500" dirty="0">
              <a:latin typeface="MS Reference Specialty" panose="05000500000000000000" pitchFamily="2" charset="2"/>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Wingdings" panose="05000000000000000000" pitchFamily="2" charset="2"/>
              <a:buChar char="v"/>
            </a:pPr>
            <a:r>
              <a:rPr lang="en" sz="1500" b="0" i="0" u="none" strike="noStrike" cap="none" dirty="0">
                <a:solidFill>
                  <a:schemeClr val="dk1"/>
                </a:solidFill>
                <a:latin typeface="Open Sans"/>
                <a:ea typeface="Open Sans"/>
                <a:cs typeface="Open Sans"/>
                <a:sym typeface="Open Sans"/>
              </a:rPr>
              <a:t>Data shows age group </a:t>
            </a:r>
            <a:r>
              <a:rPr lang="en" sz="1500" b="1" i="0" u="none" strike="noStrike" cap="none" dirty="0">
                <a:solidFill>
                  <a:schemeClr val="dk1"/>
                </a:solidFill>
                <a:latin typeface="Open Sans"/>
                <a:ea typeface="Open Sans"/>
                <a:cs typeface="Open Sans"/>
                <a:sym typeface="Open Sans"/>
              </a:rPr>
              <a:t>40-50</a:t>
            </a:r>
            <a:r>
              <a:rPr lang="en" sz="1500" b="0" i="0" u="none" strike="noStrike" cap="none" dirty="0">
                <a:solidFill>
                  <a:schemeClr val="dk1"/>
                </a:solidFill>
                <a:latin typeface="Open Sans"/>
                <a:ea typeface="Open Sans"/>
                <a:cs typeface="Open Sans"/>
                <a:sym typeface="Open Sans"/>
              </a:rPr>
              <a:t> has high count in terms of bike purchased in last 3 years wit</a:t>
            </a:r>
            <a:r>
              <a:rPr lang="en" sz="1500" dirty="0">
                <a:solidFill>
                  <a:schemeClr val="dk1"/>
                </a:solidFill>
                <a:latin typeface="Open Sans"/>
                <a:ea typeface="Open Sans"/>
                <a:cs typeface="Open Sans"/>
                <a:sym typeface="Open Sans"/>
              </a:rPr>
              <a:t>h a slightly greater female ratio. </a:t>
            </a:r>
            <a:endParaRPr sz="1500" dirty="0">
              <a:solidFill>
                <a:schemeClr val="dk1"/>
              </a:solidFill>
              <a:latin typeface="MS Reference Specialty" panose="05000500000000000000" pitchFamily="2" charset="2"/>
              <a:ea typeface="Open Sans"/>
              <a:cs typeface="Open Sans"/>
              <a:sym typeface="Open Sans"/>
            </a:endParaRPr>
          </a:p>
          <a:p>
            <a:pPr marL="457200" marR="0" lvl="0" indent="0" algn="l" rtl="0">
              <a:lnSpc>
                <a:spcPct val="115000"/>
              </a:lnSpc>
              <a:spcBef>
                <a:spcPts val="0"/>
              </a:spcBef>
              <a:spcAft>
                <a:spcPts val="0"/>
              </a:spcAft>
              <a:buNone/>
            </a:pPr>
            <a:endParaRPr sz="1500" dirty="0">
              <a:solidFill>
                <a:schemeClr val="dk1"/>
              </a:solidFill>
              <a:latin typeface="MS Reference Specialty" panose="05000500000000000000" pitchFamily="2" charset="2"/>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Wingdings" panose="05000000000000000000" pitchFamily="2" charset="2"/>
              <a:buChar char="v"/>
            </a:pPr>
            <a:r>
              <a:rPr lang="en" sz="1500" dirty="0">
                <a:solidFill>
                  <a:schemeClr val="dk1"/>
                </a:solidFill>
                <a:latin typeface="Open Sans"/>
                <a:ea typeface="Open Sans"/>
                <a:cs typeface="Open Sans"/>
                <a:sym typeface="Open Sans"/>
              </a:rPr>
              <a:t>The target audience for our marketing and advertising should be inclined to provide focus on females than males.</a:t>
            </a:r>
            <a:endParaRPr sz="1500" dirty="0">
              <a:solidFill>
                <a:schemeClr val="dk1"/>
              </a:solidFill>
              <a:latin typeface="MS Reference Specialty" panose="05000500000000000000" pitchFamily="2" charset="2"/>
              <a:ea typeface="Open Sans"/>
              <a:cs typeface="Open Sans"/>
              <a:sym typeface="Open Sans"/>
            </a:endParaRPr>
          </a:p>
          <a:p>
            <a:pPr marL="457200" marR="0" lvl="0" indent="0" algn="l" rtl="0">
              <a:lnSpc>
                <a:spcPct val="115000"/>
              </a:lnSpc>
              <a:spcBef>
                <a:spcPts val="0"/>
              </a:spcBef>
              <a:spcAft>
                <a:spcPts val="0"/>
              </a:spcAft>
              <a:buNone/>
            </a:pPr>
            <a:endParaRPr dirty="0">
              <a:solidFill>
                <a:schemeClr val="dk1"/>
              </a:solidFill>
              <a:latin typeface="MS Reference Specialty" panose="05000500000000000000" pitchFamily="2" charset="2"/>
              <a:ea typeface="Open Sans"/>
              <a:cs typeface="Open Sans"/>
              <a:sym typeface="Open Sans"/>
            </a:endParaRPr>
          </a:p>
          <a:p>
            <a:pPr marL="0" marR="0" lvl="0" indent="0" algn="l" rtl="0">
              <a:lnSpc>
                <a:spcPct val="115000"/>
              </a:lnSpc>
              <a:spcBef>
                <a:spcPts val="0"/>
              </a:spcBef>
              <a:spcAft>
                <a:spcPts val="0"/>
              </a:spcAft>
              <a:buNone/>
            </a:pPr>
            <a:endParaRPr i="0" u="none" strike="noStrike" cap="none" dirty="0">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62423" y="1197148"/>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Wingdings" panose="05000000000000000000" pitchFamily="2" charset="2"/>
              <a:buChar char="v"/>
            </a:pPr>
            <a:r>
              <a:rPr lang="en" sz="1500" dirty="0" smtClean="0">
                <a:latin typeface="Open Sans"/>
                <a:ea typeface="Open Sans"/>
                <a:cs typeface="Open Sans"/>
                <a:sym typeface="Open Sans"/>
              </a:rPr>
              <a:t> Manufacturing, Health, Financial Services  </a:t>
            </a:r>
            <a:r>
              <a:rPr lang="en" sz="1500" dirty="0">
                <a:latin typeface="Open Sans"/>
                <a:ea typeface="Open Sans"/>
                <a:cs typeface="Open Sans"/>
                <a:sym typeface="Open Sans"/>
              </a:rPr>
              <a:t>are the top three profit-generating industries, followed by retail and property.</a:t>
            </a:r>
            <a:endParaRPr sz="1500" dirty="0">
              <a:latin typeface="MS Reference Specialty" panose="05000500000000000000" pitchFamily="2" charset="2"/>
              <a:ea typeface="Open Sans"/>
              <a:cs typeface="Open Sans"/>
              <a:sym typeface="Open Sans"/>
            </a:endParaRPr>
          </a:p>
          <a:p>
            <a:pPr marL="742950" marR="0" lvl="0" indent="-285750" algn="l" rtl="0">
              <a:lnSpc>
                <a:spcPct val="115000"/>
              </a:lnSpc>
              <a:spcBef>
                <a:spcPts val="0"/>
              </a:spcBef>
              <a:spcAft>
                <a:spcPts val="0"/>
              </a:spcAft>
              <a:buFont typeface="Wingdings" panose="05000000000000000000" pitchFamily="2" charset="2"/>
              <a:buChar char="v"/>
            </a:pPr>
            <a:endParaRPr sz="1500" dirty="0">
              <a:latin typeface="MS Reference Specialty" panose="05000500000000000000" pitchFamily="2" charset="2"/>
              <a:ea typeface="Open Sans"/>
              <a:cs typeface="Open Sans"/>
              <a:sym typeface="Open Sans"/>
            </a:endParaRPr>
          </a:p>
          <a:p>
            <a:pPr marL="742950" marR="0" lvl="0" indent="-285750" algn="l" rtl="0">
              <a:lnSpc>
                <a:spcPct val="115000"/>
              </a:lnSpc>
              <a:spcBef>
                <a:spcPts val="0"/>
              </a:spcBef>
              <a:spcAft>
                <a:spcPts val="0"/>
              </a:spcAft>
              <a:buFont typeface="Wingdings" panose="05000000000000000000" pitchFamily="2" charset="2"/>
              <a:buChar char="v"/>
            </a:pPr>
            <a:endParaRPr sz="1500" dirty="0">
              <a:latin typeface="MS Reference Specialty" panose="05000500000000000000" pitchFamily="2" charset="2"/>
              <a:ea typeface="Open Sans"/>
              <a:cs typeface="Open Sans"/>
              <a:sym typeface="Open Sans"/>
            </a:endParaRPr>
          </a:p>
          <a:p>
            <a:pPr marL="457200" marR="0" lvl="0" indent="-323850" algn="l" rtl="0">
              <a:lnSpc>
                <a:spcPct val="115000"/>
              </a:lnSpc>
              <a:spcBef>
                <a:spcPts val="0"/>
              </a:spcBef>
              <a:spcAft>
                <a:spcPts val="0"/>
              </a:spcAft>
              <a:buSzPts val="1500"/>
              <a:buFont typeface="Wingdings" panose="05000000000000000000" pitchFamily="2" charset="2"/>
              <a:buChar char="v"/>
            </a:pPr>
            <a:r>
              <a:rPr lang="en" sz="1500" dirty="0" smtClean="0">
                <a:latin typeface="Open Sans"/>
                <a:ea typeface="Open Sans"/>
                <a:cs typeface="Open Sans"/>
                <a:sym typeface="Open Sans"/>
              </a:rPr>
              <a:t>Highest Profits are seen from the </a:t>
            </a:r>
            <a:r>
              <a:rPr lang="en" sz="1500" dirty="0" smtClean="0">
                <a:solidFill>
                  <a:schemeClr val="dk1"/>
                </a:solidFill>
                <a:latin typeface="Open Sans"/>
                <a:ea typeface="Open Sans"/>
                <a:cs typeface="Open Sans"/>
                <a:sym typeface="Open Sans"/>
              </a:rPr>
              <a:t>Financial </a:t>
            </a:r>
            <a:r>
              <a:rPr lang="en" sz="1500" dirty="0">
                <a:solidFill>
                  <a:schemeClr val="dk1"/>
                </a:solidFill>
                <a:latin typeface="Open Sans"/>
                <a:ea typeface="Open Sans"/>
                <a:cs typeface="Open Sans"/>
                <a:sym typeface="Open Sans"/>
              </a:rPr>
              <a:t>Services, Manufacturing, and Health as seen in the second chart. </a:t>
            </a:r>
            <a:endParaRPr sz="1500" dirty="0">
              <a:latin typeface="MS Reference Specialty" panose="05000500000000000000" pitchFamily="2" charset="2"/>
              <a:ea typeface="Open Sans"/>
              <a:cs typeface="Open Sans"/>
              <a:sym typeface="Open Sans"/>
            </a:endParaRPr>
          </a:p>
          <a:p>
            <a:pPr marL="285750" marR="0" lvl="0" indent="-285750" algn="l" rtl="0">
              <a:lnSpc>
                <a:spcPct val="115000"/>
              </a:lnSpc>
              <a:spcBef>
                <a:spcPts val="0"/>
              </a:spcBef>
              <a:spcAft>
                <a:spcPts val="0"/>
              </a:spcAft>
              <a:buFont typeface="Wingdings" panose="05000000000000000000" pitchFamily="2" charset="2"/>
              <a:buChar char="v"/>
            </a:pPr>
            <a:endParaRPr sz="1500" i="0" u="none" strike="noStrike" cap="none" dirty="0">
              <a:solidFill>
                <a:srgbClr val="000000"/>
              </a:solidFill>
              <a:latin typeface="MS Reference Specialty" panose="05000500000000000000" pitchFamily="2" charset="2"/>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Wingdings" panose="05000000000000000000" pitchFamily="2" charset="2"/>
              <a:buChar char="v"/>
            </a:pPr>
            <a:r>
              <a:rPr lang="en" sz="1500" dirty="0">
                <a:solidFill>
                  <a:schemeClr val="dk1"/>
                </a:solidFill>
                <a:latin typeface="Open Sans"/>
                <a:ea typeface="Open Sans"/>
                <a:cs typeface="Open Sans"/>
                <a:sym typeface="Open Sans"/>
              </a:rPr>
              <a:t>Out of three states, New South Wales, could be potential market opportunities for the company.</a:t>
            </a:r>
            <a:endParaRPr sz="1500" dirty="0">
              <a:solidFill>
                <a:schemeClr val="dk1"/>
              </a:solidFill>
              <a:latin typeface="MS Reference Specialty" panose="05000500000000000000" pitchFamily="2" charset="2"/>
              <a:ea typeface="Open Sans"/>
              <a:cs typeface="Open Sans"/>
              <a:sym typeface="Open Sans"/>
            </a:endParaRPr>
          </a:p>
          <a:p>
            <a:pPr marL="742950" lvl="0" indent="-285750" algn="l" rtl="0">
              <a:lnSpc>
                <a:spcPct val="115000"/>
              </a:lnSpc>
              <a:spcBef>
                <a:spcPts val="0"/>
              </a:spcBef>
              <a:spcAft>
                <a:spcPts val="0"/>
              </a:spcAft>
              <a:buFont typeface="Wingdings" panose="05000000000000000000" pitchFamily="2" charset="2"/>
              <a:buChar char="v"/>
            </a:pPr>
            <a:endParaRPr sz="1500" dirty="0">
              <a:solidFill>
                <a:schemeClr val="dk1"/>
              </a:solidFill>
              <a:latin typeface="MS Reference Specialty" panose="05000500000000000000" pitchFamily="2" charset="2"/>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Wingdings" panose="05000000000000000000" pitchFamily="2" charset="2"/>
              <a:buChar char="v"/>
            </a:pPr>
            <a:r>
              <a:rPr lang="en" sz="1500" dirty="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dirty="0">
              <a:solidFill>
                <a:schemeClr val="dk1"/>
              </a:solidFill>
              <a:latin typeface="MS Reference Specialty" panose="05000500000000000000" pitchFamily="2" charset="2"/>
              <a:ea typeface="Open Sans"/>
              <a:cs typeface="Open Sans"/>
              <a:sym typeface="Open Sans"/>
            </a:endParaRPr>
          </a:p>
          <a:p>
            <a:pPr marL="285750" marR="0" lvl="0" indent="-285750" algn="l" rtl="0">
              <a:lnSpc>
                <a:spcPct val="115000"/>
              </a:lnSpc>
              <a:spcBef>
                <a:spcPts val="0"/>
              </a:spcBef>
              <a:spcAft>
                <a:spcPts val="0"/>
              </a:spcAft>
              <a:buFont typeface="Wingdings" panose="05000000000000000000" pitchFamily="2" charset="2"/>
              <a:buChar char="v"/>
            </a:pPr>
            <a:endParaRPr sz="1500" dirty="0">
              <a:latin typeface="MS Reference Specialty" panose="05000500000000000000" pitchFamily="2" charset="2"/>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Wingdings" panose="05000000000000000000" pitchFamily="2" charset="2"/>
              <a:buChar char="v"/>
            </a:pPr>
            <a:r>
              <a:rPr lang="en" sz="1500" i="0" u="none" strike="noStrike" cap="none" dirty="0">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dirty="0">
              <a:latin typeface="MS Reference Specialty" panose="05000500000000000000" pitchFamily="2" charset="2"/>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dirty="0">
                <a:solidFill>
                  <a:srgbClr val="073763"/>
                </a:solidFill>
                <a:latin typeface="Open Sans"/>
                <a:ea typeface="Open Sans"/>
                <a:cs typeface="Open Sans"/>
                <a:sym typeface="Open Sans"/>
              </a:rPr>
              <a:t>The following are the high-value clients to target from the new list :</a:t>
            </a:r>
            <a:endParaRPr sz="2000" dirty="0">
              <a:solidFill>
                <a:srgbClr val="073763"/>
              </a:solidFill>
              <a:latin typeface="Open Sans"/>
              <a:ea typeface="Open Sans"/>
              <a:cs typeface="Open Sans"/>
              <a:sym typeface="Open Sans"/>
            </a:endParaRPr>
          </a:p>
          <a:p>
            <a:pPr lvl="0" algn="l" rtl="0">
              <a:lnSpc>
                <a:spcPct val="115000"/>
              </a:lnSpc>
              <a:spcBef>
                <a:spcPts val="0"/>
              </a:spcBef>
              <a:spcAft>
                <a:spcPts val="0"/>
              </a:spcAft>
              <a:buSzPts val="1400"/>
              <a:buFont typeface="Wingdings" panose="05000000000000000000" pitchFamily="2" charset="2"/>
              <a:buChar char="v"/>
            </a:pPr>
            <a:endParaRPr sz="1500" b="1" u="sng" dirty="0">
              <a:solidFill>
                <a:schemeClr val="dk1"/>
              </a:solidFill>
              <a:latin typeface="MS Reference Specialty" panose="05000500000000000000" pitchFamily="2" charset="2"/>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Wingdings" panose="05000000000000000000" pitchFamily="2" charset="2"/>
              <a:buChar char="v"/>
            </a:pPr>
            <a:r>
              <a:rPr lang="en" sz="1500" dirty="0">
                <a:solidFill>
                  <a:schemeClr val="dk1"/>
                </a:solidFill>
                <a:latin typeface="Open Sans"/>
                <a:ea typeface="Open Sans"/>
                <a:cs typeface="Open Sans"/>
                <a:sym typeface="Open Sans"/>
              </a:rPr>
              <a:t>Aged between 40 – 50.</a:t>
            </a:r>
            <a:endParaRPr sz="1500" dirty="0">
              <a:solidFill>
                <a:schemeClr val="dk1"/>
              </a:solidFill>
              <a:latin typeface="MS Reference Specialty" panose="05000500000000000000" pitchFamily="2" charset="2"/>
              <a:ea typeface="Open Sans"/>
              <a:cs typeface="Open Sans"/>
              <a:sym typeface="Open Sans"/>
            </a:endParaRPr>
          </a:p>
          <a:p>
            <a:pPr marL="1250950" lvl="0" indent="-285750" algn="l" rtl="0">
              <a:lnSpc>
                <a:spcPct val="115000"/>
              </a:lnSpc>
              <a:spcBef>
                <a:spcPts val="0"/>
              </a:spcBef>
              <a:spcAft>
                <a:spcPts val="0"/>
              </a:spcAft>
              <a:buFont typeface="Wingdings" panose="05000000000000000000" pitchFamily="2" charset="2"/>
              <a:buChar char="v"/>
            </a:pPr>
            <a:endParaRPr sz="1500" dirty="0">
              <a:solidFill>
                <a:schemeClr val="dk1"/>
              </a:solidFill>
              <a:latin typeface="MS Reference Specialty" panose="05000500000000000000" pitchFamily="2" charset="2"/>
              <a:ea typeface="Open Sans"/>
              <a:cs typeface="Open Sans"/>
              <a:sym typeface="Open Sans"/>
            </a:endParaRPr>
          </a:p>
          <a:p>
            <a:pPr marL="965200" lvl="1" indent="-361950" algn="l" rtl="0">
              <a:spcBef>
                <a:spcPts val="0"/>
              </a:spcBef>
              <a:spcAft>
                <a:spcPts val="0"/>
              </a:spcAft>
              <a:buClr>
                <a:schemeClr val="dk1"/>
              </a:buClr>
              <a:buSzPts val="1500"/>
              <a:buFont typeface="Wingdings" panose="05000000000000000000" pitchFamily="2" charset="2"/>
              <a:buChar char="v"/>
            </a:pPr>
            <a:r>
              <a:rPr lang="en" sz="1500" dirty="0">
                <a:solidFill>
                  <a:schemeClr val="dk1"/>
                </a:solidFill>
                <a:latin typeface="Open Sans"/>
                <a:ea typeface="Open Sans"/>
                <a:cs typeface="Open Sans"/>
                <a:sym typeface="Open Sans"/>
              </a:rPr>
              <a:t>Most of the high value customers are female compared to male</a:t>
            </a:r>
            <a:endParaRPr sz="1500" dirty="0">
              <a:solidFill>
                <a:schemeClr val="dk1"/>
              </a:solidFill>
              <a:latin typeface="MS Reference Specialty" panose="05000500000000000000" pitchFamily="2" charset="2"/>
              <a:ea typeface="Open Sans"/>
              <a:cs typeface="Open Sans"/>
              <a:sym typeface="Open Sans"/>
            </a:endParaRPr>
          </a:p>
          <a:p>
            <a:pPr marL="1250950" lvl="0" indent="-285750" algn="l" rtl="0">
              <a:spcBef>
                <a:spcPts val="0"/>
              </a:spcBef>
              <a:spcAft>
                <a:spcPts val="0"/>
              </a:spcAft>
              <a:buFont typeface="Wingdings" panose="05000000000000000000" pitchFamily="2" charset="2"/>
              <a:buChar char="v"/>
            </a:pPr>
            <a:endParaRPr sz="1500" dirty="0">
              <a:solidFill>
                <a:schemeClr val="dk1"/>
              </a:solidFill>
              <a:latin typeface="MS Reference Specialty" panose="05000500000000000000" pitchFamily="2" charset="2"/>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Wingdings" panose="05000000000000000000" pitchFamily="2" charset="2"/>
              <a:buChar char="v"/>
            </a:pPr>
            <a:r>
              <a:rPr lang="en" sz="1500" dirty="0">
                <a:solidFill>
                  <a:schemeClr val="dk1"/>
                </a:solidFill>
                <a:latin typeface="Open Sans"/>
                <a:ea typeface="Open Sans"/>
                <a:cs typeface="Open Sans"/>
                <a:sym typeface="Open Sans"/>
              </a:rPr>
              <a:t>Working in Financial Service, Manufacturing and Health.</a:t>
            </a:r>
            <a:endParaRPr sz="1500" dirty="0">
              <a:solidFill>
                <a:schemeClr val="dk1"/>
              </a:solidFill>
              <a:latin typeface="MS Reference Specialty" panose="05000500000000000000" pitchFamily="2" charset="2"/>
              <a:ea typeface="Open Sans"/>
              <a:cs typeface="Open Sans"/>
              <a:sym typeface="Open Sans"/>
            </a:endParaRPr>
          </a:p>
          <a:p>
            <a:pPr marL="1250950" lvl="0" indent="-285750" algn="l" rtl="0">
              <a:lnSpc>
                <a:spcPct val="115000"/>
              </a:lnSpc>
              <a:spcBef>
                <a:spcPts val="0"/>
              </a:spcBef>
              <a:spcAft>
                <a:spcPts val="0"/>
              </a:spcAft>
              <a:buFont typeface="Wingdings" panose="05000000000000000000" pitchFamily="2" charset="2"/>
              <a:buChar char="v"/>
            </a:pPr>
            <a:endParaRPr sz="1500" dirty="0">
              <a:solidFill>
                <a:schemeClr val="dk1"/>
              </a:solidFill>
              <a:latin typeface="MS Reference Specialty" panose="05000500000000000000" pitchFamily="2" charset="2"/>
              <a:ea typeface="Open Sans"/>
              <a:cs typeface="Open Sans"/>
              <a:sym typeface="Open Sans"/>
            </a:endParaRPr>
          </a:p>
          <a:p>
            <a:pPr marL="965200" lvl="1" indent="-361950" algn="l" rtl="0">
              <a:spcBef>
                <a:spcPts val="0"/>
              </a:spcBef>
              <a:spcAft>
                <a:spcPts val="0"/>
              </a:spcAft>
              <a:buClr>
                <a:schemeClr val="dk1"/>
              </a:buClr>
              <a:buSzPts val="1500"/>
              <a:buFont typeface="Wingdings" panose="05000000000000000000" pitchFamily="2" charset="2"/>
              <a:buChar char="v"/>
            </a:pPr>
            <a:r>
              <a:rPr lang="en" sz="1500" dirty="0">
                <a:solidFill>
                  <a:schemeClr val="dk1"/>
                </a:solidFill>
                <a:latin typeface="Open Sans"/>
                <a:ea typeface="Open Sans"/>
                <a:cs typeface="Open Sans"/>
                <a:sym typeface="Open Sans"/>
              </a:rPr>
              <a:t>Who are currently living in New South Wales and Victoria.</a:t>
            </a:r>
            <a:endParaRPr sz="1500" dirty="0">
              <a:solidFill>
                <a:schemeClr val="dk1"/>
              </a:solidFill>
              <a:latin typeface="MS Reference Specialty" panose="05000500000000000000" pitchFamily="2" charset="2"/>
              <a:ea typeface="Open Sans"/>
              <a:cs typeface="Open Sans"/>
              <a:sym typeface="Open Sans"/>
            </a:endParaRPr>
          </a:p>
          <a:p>
            <a:pPr marL="1250950" lvl="0" indent="-285750" algn="l" rtl="0">
              <a:lnSpc>
                <a:spcPct val="115000"/>
              </a:lnSpc>
              <a:spcBef>
                <a:spcPts val="0"/>
              </a:spcBef>
              <a:spcAft>
                <a:spcPts val="0"/>
              </a:spcAft>
              <a:buFont typeface="Wingdings" panose="05000000000000000000" pitchFamily="2" charset="2"/>
              <a:buChar char="v"/>
            </a:pPr>
            <a:endParaRPr sz="1500" dirty="0">
              <a:latin typeface="MS Reference Specialty" panose="05000500000000000000" pitchFamily="2" charset="2"/>
              <a:ea typeface="Open Sans"/>
              <a:cs typeface="Open Sans"/>
              <a:sym typeface="Open Sans"/>
            </a:endParaRPr>
          </a:p>
          <a:p>
            <a:pPr marL="965200" lvl="0" indent="0" algn="l" rtl="0">
              <a:lnSpc>
                <a:spcPct val="115000"/>
              </a:lnSpc>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dirty="0">
                <a:solidFill>
                  <a:srgbClr val="FFFFFF"/>
                </a:solidFill>
                <a:latin typeface="Open Sans ExtraBold"/>
                <a:ea typeface="Open Sans ExtraBold"/>
                <a:cs typeface="Open Sans ExtraBold"/>
                <a:sym typeface="Open Sans ExtraBold"/>
              </a:rPr>
              <a:t>THANK YOU</a:t>
            </a:r>
            <a:endParaRPr sz="3500" b="0" i="0" u="none" strike="noStrike" cap="none" dirty="0">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425</Words>
  <Application>Microsoft Office PowerPoint</Application>
  <PresentationFormat>On-screen Show (16:9)</PresentationFormat>
  <Paragraphs>98</Paragraphs>
  <Slides>9</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vt:i4>
      </vt:variant>
    </vt:vector>
  </HeadingPairs>
  <TitlesOfParts>
    <vt:vector size="21" baseType="lpstr">
      <vt:lpstr>Lora</vt:lpstr>
      <vt:lpstr>Open Sans ExtraBold</vt:lpstr>
      <vt:lpstr>Arial</vt:lpstr>
      <vt:lpstr>Open Sans</vt:lpstr>
      <vt:lpstr>Open Sans Light</vt:lpstr>
      <vt:lpstr>Noto Sans Symbols</vt:lpstr>
      <vt:lpstr>MS Reference Specialty</vt:lpstr>
      <vt:lpstr>Calibri</vt:lpstr>
      <vt:lpstr>Wingdings</vt:lpstr>
      <vt:lpstr>Comic Sans MS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Meme</dc:creator>
  <cp:lastModifiedBy>Meme</cp:lastModifiedBy>
  <cp:revision>2</cp:revision>
  <dcterms:modified xsi:type="dcterms:W3CDTF">2023-09-21T12:57:58Z</dcterms:modified>
</cp:coreProperties>
</file>