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60" r:id="rId2"/>
    <p:sldId id="311" r:id="rId3"/>
    <p:sldId id="312" r:id="rId4"/>
    <p:sldId id="317" r:id="rId5"/>
    <p:sldId id="314" r:id="rId6"/>
    <p:sldId id="315" r:id="rId7"/>
    <p:sldId id="316" r:id="rId8"/>
    <p:sldId id="299" r:id="rId9"/>
    <p:sldId id="300" r:id="rId10"/>
    <p:sldId id="301" r:id="rId11"/>
    <p:sldId id="302" r:id="rId12"/>
    <p:sldId id="304" r:id="rId13"/>
    <p:sldId id="303" r:id="rId14"/>
    <p:sldId id="293" r:id="rId15"/>
    <p:sldId id="269" r:id="rId16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66"/>
    <a:srgbClr val="FF0066"/>
    <a:srgbClr val="FF643F"/>
    <a:srgbClr val="FFFF99"/>
    <a:srgbClr val="3333FF"/>
    <a:srgbClr val="00336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82288" autoAdjust="0"/>
  </p:normalViewPr>
  <p:slideViewPr>
    <p:cSldViewPr>
      <p:cViewPr varScale="1">
        <p:scale>
          <a:sx n="70" d="100"/>
          <a:sy n="70" d="100"/>
        </p:scale>
        <p:origin x="1373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624" y="19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8984660-85E1-448C-98C5-34E94539A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D70206-3C0C-4028-99E5-4B993FD349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83F948E-990A-4080-B7D5-886D3E99F628}" type="datetimeFigureOut">
              <a:rPr lang="zh-CN" altLang="en-US"/>
              <a:pPr>
                <a:defRPr/>
              </a:pPr>
              <a:t>2024/10/21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5BA81C-C7A3-4F00-8B24-4E1FB49A16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E6C556-5009-4CB2-A00F-D7A2DD1DC6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1555DB12-C29C-4BA4-AD5B-05534131FF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2795AEB-D53D-45B3-9B48-1E5C5CD31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DCEB64-1997-4000-8B33-75B6DF75799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9116888-9059-45F7-9B38-E9E5B1D56D56}" type="datetimeFigureOut">
              <a:rPr lang="zh-CN" altLang="en-US"/>
              <a:pPr>
                <a:defRPr/>
              </a:pPr>
              <a:t>2024/10/21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D8D8C3C-C48D-4E26-AC60-2ADA5BB88B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2036B508-A2DF-4746-87C6-59B9BCFDF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2431BF-3583-49A2-AE76-01F29FAC0A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6DB9EF-B53C-4737-82C8-57F67C2C6D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50BDE250-7556-4D6E-ABB9-819094F5ED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C88E98CA-3B37-4784-827F-93DA985A50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EF16C5B-A01C-4976-B7F7-029ED1A0AB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6148" name="幻灯片编号占位符 3">
            <a:extLst>
              <a:ext uri="{FF2B5EF4-FFF2-40B4-BE49-F238E27FC236}">
                <a16:creationId xmlns:a16="http://schemas.microsoft.com/office/drawing/2014/main" id="{8B569EC6-E9BA-4AE9-A642-EBF7CB3031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4193E1-CCCE-434A-AE42-300665B0BBCB}" type="slidenum">
              <a:rPr lang="zh-CN" altLang="en-US" sz="1200" smtClean="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>
            <a:extLst>
              <a:ext uri="{FF2B5EF4-FFF2-40B4-BE49-F238E27FC236}">
                <a16:creationId xmlns:a16="http://schemas.microsoft.com/office/drawing/2014/main" id="{7B121A8C-CF0D-4683-90F8-0BED6DCBA1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98425"/>
            <a:ext cx="81438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0D421416-F6B5-4580-863F-183F6CFCC0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42875"/>
            <a:ext cx="19526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983540"/>
          </a:xfrm>
          <a:prstGeom prst="rect">
            <a:avLst/>
          </a:prstGeom>
        </p:spPr>
        <p:txBody>
          <a:bodyPr/>
          <a:lstStyle>
            <a:lvl1pPr>
              <a:defRPr sz="5000" b="0" baseline="0">
                <a:latin typeface="+mn-lt"/>
              </a:defRPr>
            </a:lvl1pPr>
          </a:lstStyle>
          <a:p>
            <a:r>
              <a:rPr lang="zh-CN" altLang="en-US" dirty="0"/>
              <a:t>单击此处编辑母版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83995"/>
            <a:ext cx="6400800" cy="675075"/>
          </a:xfrm>
        </p:spPr>
        <p:txBody>
          <a:bodyPr/>
          <a:lstStyle>
            <a:lvl1pPr marL="0" indent="0" algn="ctr">
              <a:buNone/>
              <a:defRPr sz="36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509817-B8BF-4DF1-8395-C0275BD8B0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8EBE3-0304-4183-87CA-F57C4DC880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70812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D7FC1C8-009B-40E6-9502-C62E514BD1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F2E2C-88D8-422F-9A6C-3195F18E33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31198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1298095-D40C-44FB-AD8D-BDF5A86019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E68F4-0BF3-4DFA-BEE8-CC8328FEC9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27204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B2B2F2B-AE25-44F9-A212-15B177A8D8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5DF4F-304F-4012-AE33-1CB2FC83BF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5959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2F2F2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8C6E399C-ABEB-4AF6-BE00-F8FD188A9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882346E3-CE2C-4DBE-B560-C6B67B59100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6E999882-74CC-4B60-96BC-38A61F0DAA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16C86303-3D0D-4EC0-95AA-0B1003DC97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77900"/>
            <a:ext cx="9144000" cy="6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07" r:id="rId2"/>
    <p:sldLayoutId id="2147484008" r:id="rId3"/>
    <p:sldLayoutId id="2147484009" r:id="rId4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DD9E3-C165-4130-80D7-50CD4D356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288" y="2124075"/>
            <a:ext cx="8836025" cy="1754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Lab 4: Recursion and Backtracking</a:t>
            </a:r>
            <a:r>
              <a:rPr lang="zh-CN" altLang="en-US" dirty="0"/>
              <a:t>（递归和回溯）</a:t>
            </a:r>
          </a:p>
        </p:txBody>
      </p:sp>
      <p:sp>
        <p:nvSpPr>
          <p:cNvPr id="5123" name="副标题 2">
            <a:extLst>
              <a:ext uri="{FF2B5EF4-FFF2-40B4-BE49-F238E27FC236}">
                <a16:creationId xmlns:a16="http://schemas.microsoft.com/office/drawing/2014/main" id="{9EC89B30-1DAF-43DF-B8A7-19B5CF3E6F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1788" y="3968750"/>
            <a:ext cx="6400800" cy="2700338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sz="2800" dirty="0">
                <a:solidFill>
                  <a:srgbClr val="00B050"/>
                </a:solidFill>
              </a:rPr>
              <a:t>October</a:t>
            </a:r>
            <a:r>
              <a:rPr lang="zh-CN" altLang="en-US" sz="2800" dirty="0">
                <a:solidFill>
                  <a:srgbClr val="00B050"/>
                </a:solidFill>
              </a:rPr>
              <a:t>，</a:t>
            </a:r>
            <a:r>
              <a:rPr lang="en-US" altLang="zh-CN" sz="2800" dirty="0">
                <a:solidFill>
                  <a:srgbClr val="00B050"/>
                </a:solidFill>
              </a:rPr>
              <a:t>2024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D2187-46A3-4E6B-A670-E263C9FF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Framework: Details</a:t>
            </a:r>
            <a:endParaRPr lang="zh-CN" altLang="en-US" dirty="0"/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E79D907C-D633-44D7-B6D2-03B3FF478A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A </a:t>
            </a:r>
            <a:r>
              <a:rPr lang="en-US" altLang="zh-CN">
                <a:solidFill>
                  <a:srgbClr val="0000FF"/>
                </a:solidFill>
              </a:rPr>
              <a:t>BackTrack</a:t>
            </a:r>
            <a:r>
              <a:rPr lang="en-US" altLang="zh-CN"/>
              <a:t> Class</a:t>
            </a:r>
          </a:p>
          <a:p>
            <a:pPr lvl="1"/>
            <a:r>
              <a:rPr lang="en-US" altLang="zh-CN"/>
              <a:t>Define the </a:t>
            </a:r>
            <a:r>
              <a:rPr lang="en-US" altLang="zh-CN">
                <a:solidFill>
                  <a:srgbClr val="0000FF"/>
                </a:solidFill>
              </a:rPr>
              <a:t>backTrack() </a:t>
            </a:r>
            <a:r>
              <a:rPr lang="en-US" altLang="zh-CN"/>
              <a:t>method</a:t>
            </a:r>
          </a:p>
          <a:p>
            <a:pPr lvl="1"/>
            <a:r>
              <a:rPr lang="en-US" altLang="zh-CN"/>
              <a:t>Contains an object of the </a:t>
            </a:r>
            <a:r>
              <a:rPr lang="en-US" altLang="zh-CN">
                <a:solidFill>
                  <a:srgbClr val="0000FF"/>
                </a:solidFill>
              </a:rPr>
              <a:t>Application</a:t>
            </a:r>
            <a:r>
              <a:rPr lang="en-US" altLang="zh-CN"/>
              <a:t> class</a:t>
            </a:r>
          </a:p>
          <a:p>
            <a:pPr lvl="1"/>
            <a:endParaRPr lang="en-US" altLang="zh-CN"/>
          </a:p>
          <a:p>
            <a:r>
              <a:rPr lang="en-US" altLang="zh-CN"/>
              <a:t>A </a:t>
            </a:r>
            <a:r>
              <a:rPr lang="en-US" altLang="zh-CN">
                <a:solidFill>
                  <a:srgbClr val="0000FF"/>
                </a:solidFill>
              </a:rPr>
              <a:t>main()</a:t>
            </a:r>
            <a:r>
              <a:rPr lang="en-US" altLang="zh-CN"/>
              <a:t> method</a:t>
            </a:r>
          </a:p>
          <a:p>
            <a:pPr lvl="1"/>
            <a:r>
              <a:rPr lang="en-US" altLang="zh-CN"/>
              <a:t>Declare an object of the </a:t>
            </a:r>
            <a:r>
              <a:rPr lang="en-US" altLang="zh-CN">
                <a:solidFill>
                  <a:srgbClr val="0000FF"/>
                </a:solidFill>
              </a:rPr>
              <a:t>Application</a:t>
            </a:r>
            <a:r>
              <a:rPr lang="en-US" altLang="zh-CN"/>
              <a:t> class</a:t>
            </a:r>
          </a:p>
          <a:p>
            <a:pPr lvl="1"/>
            <a:r>
              <a:rPr lang="en-US" altLang="zh-CN"/>
              <a:t>Declare an object of the </a:t>
            </a:r>
            <a:r>
              <a:rPr lang="en-US" altLang="zh-CN">
                <a:solidFill>
                  <a:srgbClr val="0000FF"/>
                </a:solidFill>
              </a:rPr>
              <a:t>BackTrack</a:t>
            </a:r>
            <a:r>
              <a:rPr lang="en-US" altLang="zh-CN"/>
              <a:t> class</a:t>
            </a:r>
          </a:p>
          <a:p>
            <a:pPr lvl="1"/>
            <a:r>
              <a:rPr lang="en-US" altLang="zh-CN"/>
              <a:t>Call the backTrack() method</a:t>
            </a:r>
          </a:p>
        </p:txBody>
      </p:sp>
      <p:sp>
        <p:nvSpPr>
          <p:cNvPr id="15364" name="幻灯片编号占位符 3">
            <a:extLst>
              <a:ext uri="{FF2B5EF4-FFF2-40B4-BE49-F238E27FC236}">
                <a16:creationId xmlns:a16="http://schemas.microsoft.com/office/drawing/2014/main" id="{43F04AB8-98A5-418B-96F8-700A386DE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11D649-68E7-49F1-9052-46C532037D45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2620D-959F-4DD8-8D54-09AF2F05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Framework: Details</a:t>
            </a:r>
            <a:endParaRPr lang="zh-CN" altLang="en-US" dirty="0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3A91A631-B072-4F74-A64C-FEE6297E71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688" y="1179513"/>
            <a:ext cx="7772400" cy="5721350"/>
          </a:xfrm>
        </p:spPr>
        <p:txBody>
          <a:bodyPr/>
          <a:lstStyle/>
          <a:p>
            <a:r>
              <a:rPr lang="en-US" altLang="zh-CN"/>
              <a:t>An </a:t>
            </a:r>
            <a:r>
              <a:rPr lang="en-US" altLang="zh-CN">
                <a:solidFill>
                  <a:srgbClr val="0000FF"/>
                </a:solidFill>
              </a:rPr>
              <a:t>Application </a:t>
            </a:r>
            <a:r>
              <a:rPr lang="en-US" altLang="zh-CN"/>
              <a:t>Class</a:t>
            </a: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application.h</a:t>
            </a:r>
            <a:r>
              <a:rPr lang="en-US" altLang="zh-CN"/>
              <a:t>: common methods of different applications</a:t>
            </a:r>
          </a:p>
          <a:p>
            <a:pPr lvl="2"/>
            <a:r>
              <a:rPr lang="en-US" altLang="zh-CN">
                <a:solidFill>
                  <a:srgbClr val="339966"/>
                </a:solidFill>
              </a:rPr>
              <a:t>initialize()</a:t>
            </a:r>
          </a:p>
          <a:p>
            <a:pPr lvl="2"/>
            <a:r>
              <a:rPr lang="en-US" altLang="zh-CN">
                <a:solidFill>
                  <a:srgbClr val="339966"/>
                </a:solidFill>
              </a:rPr>
              <a:t>getStart()</a:t>
            </a:r>
          </a:p>
          <a:p>
            <a:pPr lvl="2"/>
            <a:r>
              <a:rPr lang="en-US" altLang="zh-CN">
                <a:solidFill>
                  <a:srgbClr val="339966"/>
                </a:solidFill>
              </a:rPr>
              <a:t>progress()</a:t>
            </a:r>
          </a:p>
          <a:p>
            <a:pPr lvl="2"/>
            <a:r>
              <a:rPr lang="en-US" altLang="zh-CN">
                <a:solidFill>
                  <a:srgbClr val="339966"/>
                </a:solidFill>
              </a:rPr>
              <a:t>goBack()</a:t>
            </a:r>
          </a:p>
          <a:p>
            <a:pPr lvl="2"/>
            <a:r>
              <a:rPr lang="en-US" altLang="zh-CN">
                <a:solidFill>
                  <a:srgbClr val="339966"/>
                </a:solidFill>
              </a:rPr>
              <a:t>success()</a:t>
            </a:r>
          </a:p>
          <a:p>
            <a:pPr lvl="2"/>
            <a:r>
              <a:rPr lang="en-US" altLang="zh-CN">
                <a:solidFill>
                  <a:srgbClr val="339966"/>
                </a:solidFill>
              </a:rPr>
              <a:t>isValid()</a:t>
            </a:r>
          </a:p>
          <a:p>
            <a:pPr lvl="2"/>
            <a:r>
              <a:rPr lang="en-US" altLang="zh-CN">
                <a:solidFill>
                  <a:srgbClr val="339966"/>
                </a:solidFill>
              </a:rPr>
              <a:t>print()</a:t>
            </a:r>
            <a:endParaRPr lang="en-US" altLang="zh-CN"/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application.cpp</a:t>
            </a:r>
            <a:r>
              <a:rPr lang="en-US" altLang="zh-CN"/>
              <a:t>: implementation of a specific application</a:t>
            </a: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16388" name="幻灯片编号占位符 3">
            <a:extLst>
              <a:ext uri="{FF2B5EF4-FFF2-40B4-BE49-F238E27FC236}">
                <a16:creationId xmlns:a16="http://schemas.microsoft.com/office/drawing/2014/main" id="{BC7404F9-AAC5-491B-8183-6359372024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D6380D-C0EF-4E81-9D1F-FE3092AAEDB0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1DBDA-5DA9-4AC8-9AC7-2BC86749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Framework: Details</a:t>
            </a:r>
            <a:endParaRPr lang="zh-CN" altLang="en-US" dirty="0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6A461A80-E68A-448C-A35D-D64C1E18FC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688" y="1263650"/>
            <a:ext cx="7772400" cy="5229225"/>
          </a:xfrm>
        </p:spPr>
        <p:txBody>
          <a:bodyPr/>
          <a:lstStyle/>
          <a:p>
            <a:r>
              <a:rPr lang="en-US" altLang="zh-CN"/>
              <a:t>A </a:t>
            </a:r>
            <a:r>
              <a:rPr lang="en-US" altLang="zh-CN">
                <a:solidFill>
                  <a:srgbClr val="0000FF"/>
                </a:solidFill>
              </a:rPr>
              <a:t>Position</a:t>
            </a:r>
            <a:r>
              <a:rPr lang="en-US" altLang="zh-CN"/>
              <a:t> Class</a:t>
            </a:r>
          </a:p>
          <a:p>
            <a:endParaRPr lang="en-US" altLang="zh-CN"/>
          </a:p>
          <a:p>
            <a:r>
              <a:rPr lang="en-US" altLang="zh-CN"/>
              <a:t>In the </a:t>
            </a:r>
            <a:r>
              <a:rPr lang="en-US" altLang="zh-CN">
                <a:solidFill>
                  <a:srgbClr val="0000FF"/>
                </a:solidFill>
              </a:rPr>
              <a:t>Application</a:t>
            </a:r>
            <a:r>
              <a:rPr lang="en-US" altLang="zh-CN"/>
              <a:t> class, define methods</a:t>
            </a:r>
          </a:p>
          <a:p>
            <a:pPr lvl="1"/>
            <a:r>
              <a:rPr lang="en-US" altLang="zh-CN"/>
              <a:t>From current position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Iterate through all the possible next positions</a:t>
            </a:r>
          </a:p>
          <a:p>
            <a:pPr lvl="1"/>
            <a:r>
              <a:rPr lang="en-US" altLang="zh-CN"/>
              <a:t>An</a:t>
            </a:r>
            <a:r>
              <a:rPr lang="en-US" altLang="zh-CN">
                <a:solidFill>
                  <a:srgbClr val="0000FF"/>
                </a:solidFill>
              </a:rPr>
              <a:t> Iterator </a:t>
            </a:r>
            <a:r>
              <a:rPr lang="en-US" altLang="zh-CN"/>
              <a:t>inner class</a:t>
            </a:r>
          </a:p>
          <a:p>
            <a:pPr lvl="1"/>
            <a:endParaRPr lang="en-US" altLang="zh-CN"/>
          </a:p>
        </p:txBody>
      </p:sp>
      <p:sp>
        <p:nvSpPr>
          <p:cNvPr id="17412" name="幻灯片编号占位符 3">
            <a:extLst>
              <a:ext uri="{FF2B5EF4-FFF2-40B4-BE49-F238E27FC236}">
                <a16:creationId xmlns:a16="http://schemas.microsoft.com/office/drawing/2014/main" id="{FCEB7110-3433-49EA-88CA-58801CBDD7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ABEBE3-BC4D-4931-AD05-342FFA863423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28421-487E-4001-A271-9E5CD1D4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Framework: Code</a:t>
            </a:r>
            <a:endParaRPr lang="zh-CN" altLang="en-US" dirty="0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CCA87747-3533-462B-BE7C-1CB1EAD394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93838"/>
            <a:ext cx="7772400" cy="5076825"/>
          </a:xfrm>
        </p:spPr>
        <p:txBody>
          <a:bodyPr/>
          <a:lstStyle/>
          <a:p>
            <a:r>
              <a:rPr lang="en-US" altLang="zh-CN"/>
              <a:t>Fixed</a:t>
            </a:r>
            <a:endParaRPr lang="zh-CN" altLang="en-US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main.cpp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backtrack.h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backtrack.cpp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application.h</a:t>
            </a:r>
          </a:p>
          <a:p>
            <a:r>
              <a:rPr lang="en-US" altLang="zh-CN"/>
              <a:t>To be implemented</a:t>
            </a:r>
            <a:endParaRPr lang="zh-CN" altLang="en-US"/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position.h</a:t>
            </a: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position.cpp</a:t>
            </a: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application.cpp </a:t>
            </a:r>
            <a:r>
              <a:rPr lang="en-US" altLang="zh-CN">
                <a:solidFill>
                  <a:srgbClr val="00B050"/>
                </a:solidFill>
              </a:rPr>
              <a:t>(including the iterator)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18436" name="幻灯片编号占位符 3">
            <a:extLst>
              <a:ext uri="{FF2B5EF4-FFF2-40B4-BE49-F238E27FC236}">
                <a16:creationId xmlns:a16="http://schemas.microsoft.com/office/drawing/2014/main" id="{17ECE031-947F-404C-8E5B-97C6631214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1DA056-2175-4408-9A37-4FBA50EA20BD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AD5D1-D155-4562-9838-F8D719F9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8-Queen Puzzle Example</a:t>
            </a:r>
            <a:endParaRPr lang="zh-CN" altLang="en-US" dirty="0"/>
          </a:p>
        </p:txBody>
      </p:sp>
      <p:sp>
        <p:nvSpPr>
          <p:cNvPr id="19459" name="幻灯片编号占位符 3">
            <a:extLst>
              <a:ext uri="{FF2B5EF4-FFF2-40B4-BE49-F238E27FC236}">
                <a16:creationId xmlns:a16="http://schemas.microsoft.com/office/drawing/2014/main" id="{2E570FFC-779C-46FA-BC9B-ADCC751BF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BD6772-A85D-4F27-85F2-79F434A8CAE2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9460" name="图片 7">
            <a:extLst>
              <a:ext uri="{FF2B5EF4-FFF2-40B4-BE49-F238E27FC236}">
                <a16:creationId xmlns:a16="http://schemas.microsoft.com/office/drawing/2014/main" id="{86C11AD3-05D2-459D-8D60-4FDA6B888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1196975"/>
            <a:ext cx="51308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编号占位符 1">
            <a:extLst>
              <a:ext uri="{FF2B5EF4-FFF2-40B4-BE49-F238E27FC236}">
                <a16:creationId xmlns:a16="http://schemas.microsoft.com/office/drawing/2014/main" id="{E23B0470-98FC-4C11-9DA9-28296FA8E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03979A-DE03-4770-BDE3-E3EE575B0CD4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0483" name="文本框 2">
            <a:extLst>
              <a:ext uri="{FF2B5EF4-FFF2-40B4-BE49-F238E27FC236}">
                <a16:creationId xmlns:a16="http://schemas.microsoft.com/office/drawing/2014/main" id="{4322E3BD-9CDA-4D90-8525-C143EC5F4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2214563"/>
            <a:ext cx="58515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chemeClr val="accent2"/>
                </a:solidFill>
              </a:rPr>
              <a:t>Thank</a:t>
            </a:r>
            <a:r>
              <a:rPr lang="zh-CN" altLang="en-US" sz="6000">
                <a:solidFill>
                  <a:schemeClr val="accent2"/>
                </a:solidFill>
              </a:rPr>
              <a:t> </a:t>
            </a:r>
            <a:r>
              <a:rPr lang="en-US" altLang="zh-CN" sz="6000">
                <a:solidFill>
                  <a:schemeClr val="accent2"/>
                </a:solidFill>
              </a:rPr>
              <a:t>you!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 i="1">
                <a:solidFill>
                  <a:schemeClr val="accent2"/>
                </a:solidFill>
              </a:rPr>
              <a:t>Questions?</a:t>
            </a:r>
            <a:endParaRPr lang="zh-CN" altLang="en-US" sz="6000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E2671-4F52-46C9-89E9-30030250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3282AE76-C819-4CFA-A860-0106BC592C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619625"/>
          </a:xfrm>
        </p:spPr>
        <p:txBody>
          <a:bodyPr/>
          <a:lstStyle/>
          <a:p>
            <a:r>
              <a:rPr lang="en-US" altLang="zh-CN"/>
              <a:t>Recursion</a:t>
            </a:r>
            <a:r>
              <a:rPr lang="zh-CN" altLang="en-US"/>
              <a:t>（递归）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Backtrack</a:t>
            </a:r>
            <a:r>
              <a:rPr lang="zh-CN" altLang="en-US"/>
              <a:t>（回溯）</a:t>
            </a:r>
            <a:endParaRPr lang="en-US" altLang="zh-CN"/>
          </a:p>
          <a:p>
            <a:pPr lvl="1"/>
            <a:r>
              <a:rPr lang="en-US" altLang="zh-CN"/>
              <a:t>Maze</a:t>
            </a:r>
            <a:r>
              <a:rPr lang="zh-CN" altLang="en-US"/>
              <a:t>（迷宫）</a:t>
            </a:r>
            <a:endParaRPr lang="en-US" altLang="zh-CN"/>
          </a:p>
          <a:p>
            <a:pPr lvl="1"/>
            <a:r>
              <a:rPr lang="en-US" altLang="zh-CN"/>
              <a:t>8-Queen</a:t>
            </a: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皇后）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172" name="幻灯片编号占位符 3">
            <a:extLst>
              <a:ext uri="{FF2B5EF4-FFF2-40B4-BE49-F238E27FC236}">
                <a16:creationId xmlns:a16="http://schemas.microsoft.com/office/drawing/2014/main" id="{4C6855B3-C514-48AE-B5D9-456CDA213B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603080-62A1-4EFE-90C8-42A761391693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125E2-23F6-40C2-9C6E-DA44E94C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F8739131-5265-4EED-AB1F-9C31BC6DF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Base case</a:t>
            </a:r>
            <a:r>
              <a:rPr lang="zh-CN" altLang="en-US"/>
              <a:t>（基础步）</a:t>
            </a:r>
            <a:endParaRPr lang="en-US" altLang="zh-CN"/>
          </a:p>
          <a:p>
            <a:r>
              <a:rPr lang="en-US" altLang="zh-CN"/>
              <a:t>Induction</a:t>
            </a:r>
            <a:r>
              <a:rPr lang="zh-CN" altLang="en-US"/>
              <a:t>（归纳步）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Factorial</a:t>
            </a:r>
            <a:r>
              <a:rPr lang="zh-CN" altLang="en-US"/>
              <a:t>（阶乘）</a:t>
            </a:r>
          </a:p>
        </p:txBody>
      </p:sp>
      <p:sp>
        <p:nvSpPr>
          <p:cNvPr id="8196" name="幻灯片编号占位符 3">
            <a:extLst>
              <a:ext uri="{FF2B5EF4-FFF2-40B4-BE49-F238E27FC236}">
                <a16:creationId xmlns:a16="http://schemas.microsoft.com/office/drawing/2014/main" id="{B87A39F9-1548-4CC7-B53C-C2EF959E9F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355815-D3E9-44E6-B535-FE31E1FC4BBF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D90BB-4849-4D86-AEF2-6CF4E7A0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Fibonacci</a:t>
            </a:r>
            <a:r>
              <a:rPr lang="zh-CN" altLang="en-US" dirty="0"/>
              <a:t>（斐波那契数列）</a:t>
            </a:r>
          </a:p>
        </p:txBody>
      </p:sp>
      <p:sp>
        <p:nvSpPr>
          <p:cNvPr id="9219" name="幻灯片编号占位符 3">
            <a:extLst>
              <a:ext uri="{FF2B5EF4-FFF2-40B4-BE49-F238E27FC236}">
                <a16:creationId xmlns:a16="http://schemas.microsoft.com/office/drawing/2014/main" id="{FF75B729-048A-4492-B375-E331222CE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47916B-2BE5-469B-B212-BD19FC09C89E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9220" name="图片 4">
            <a:extLst>
              <a:ext uri="{FF2B5EF4-FFF2-40B4-BE49-F238E27FC236}">
                <a16:creationId xmlns:a16="http://schemas.microsoft.com/office/drawing/2014/main" id="{B62AC9C9-B9BA-4295-A2E5-F8B392D76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268413"/>
            <a:ext cx="6399212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BC8F2-C91A-4CCC-B098-CE852036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Maze</a:t>
            </a:r>
            <a:r>
              <a:rPr lang="zh-CN" altLang="en-US" dirty="0"/>
              <a:t>（迷宫）</a:t>
            </a:r>
          </a:p>
        </p:txBody>
      </p:sp>
      <p:sp>
        <p:nvSpPr>
          <p:cNvPr id="10243" name="幻灯片编号占位符 3">
            <a:extLst>
              <a:ext uri="{FF2B5EF4-FFF2-40B4-BE49-F238E27FC236}">
                <a16:creationId xmlns:a16="http://schemas.microsoft.com/office/drawing/2014/main" id="{82D120CB-7F0D-4074-8F24-73AF20E513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D5CC7C-E5B4-42AC-8BDB-1F7641BB844A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0244" name="图片 5">
            <a:extLst>
              <a:ext uri="{FF2B5EF4-FFF2-40B4-BE49-F238E27FC236}">
                <a16:creationId xmlns:a16="http://schemas.microsoft.com/office/drawing/2014/main" id="{37A32839-8D03-43F4-B13B-9E9570349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536700"/>
            <a:ext cx="603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编号占位符 3">
            <a:extLst>
              <a:ext uri="{FF2B5EF4-FFF2-40B4-BE49-F238E27FC236}">
                <a16:creationId xmlns:a16="http://schemas.microsoft.com/office/drawing/2014/main" id="{94D80610-2C85-4644-AD47-78FEE3D819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084F4-AAB6-4C9F-AAAA-41B1E93194E9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1267" name="图片 4">
            <a:extLst>
              <a:ext uri="{FF2B5EF4-FFF2-40B4-BE49-F238E27FC236}">
                <a16:creationId xmlns:a16="http://schemas.microsoft.com/office/drawing/2014/main" id="{6174EBB3-0B73-4111-BAFA-1D0E9BD2D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549400"/>
            <a:ext cx="459105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854B90E-B54A-4DE7-9F97-5A898A7BB98E}"/>
              </a:ext>
            </a:extLst>
          </p:cNvPr>
          <p:cNvSpPr txBox="1">
            <a:spLocks/>
          </p:cNvSpPr>
          <p:nvPr/>
        </p:nvSpPr>
        <p:spPr>
          <a:xfrm>
            <a:off x="400050" y="142875"/>
            <a:ext cx="7772400" cy="8112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0">
                <a:solidFill>
                  <a:srgbClr val="3333FF"/>
                </a:solidFill>
                <a:latin typeface="+mn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Black" panose="020B0A04020102020204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Black" panose="020B0A04020102020204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Black" panose="020B0A04020102020204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Black" panose="020B0A04020102020204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kern="0" dirty="0"/>
              <a:t>Backtracking</a:t>
            </a:r>
            <a:r>
              <a:rPr lang="zh-CN" altLang="en-US" kern="0" dirty="0"/>
              <a:t>（回溯）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604FE-E3FC-4BA8-B5D7-F5FA533E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Maze</a:t>
            </a:r>
            <a:r>
              <a:rPr lang="zh-CN" altLang="en-US" dirty="0"/>
              <a:t> （</a:t>
            </a:r>
            <a:r>
              <a:rPr lang="en-US" altLang="zh-CN" dirty="0"/>
              <a:t>8</a:t>
            </a:r>
            <a:r>
              <a:rPr lang="zh-CN" altLang="en-US" dirty="0"/>
              <a:t>*</a:t>
            </a:r>
            <a:r>
              <a:rPr lang="en-US" altLang="zh-CN" dirty="0"/>
              <a:t>13</a:t>
            </a:r>
            <a:r>
              <a:rPr lang="zh-CN" altLang="en-US" dirty="0"/>
              <a:t>）</a:t>
            </a:r>
          </a:p>
        </p:txBody>
      </p:sp>
      <p:sp>
        <p:nvSpPr>
          <p:cNvPr id="12291" name="幻灯片编号占位符 3">
            <a:extLst>
              <a:ext uri="{FF2B5EF4-FFF2-40B4-BE49-F238E27FC236}">
                <a16:creationId xmlns:a16="http://schemas.microsoft.com/office/drawing/2014/main" id="{82E9187B-A9E6-4B89-9FED-15F47519C1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2E3E53-495F-4EA0-80DC-C909EE6BDA93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2292" name="图片 2">
            <a:extLst>
              <a:ext uri="{FF2B5EF4-FFF2-40B4-BE49-F238E27FC236}">
                <a16:creationId xmlns:a16="http://schemas.microsoft.com/office/drawing/2014/main" id="{CEBEA66D-75E4-45C4-ABEC-CBAAD4C9E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223963"/>
            <a:ext cx="89852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0FDE9-908E-4A2E-A9F8-B41091EF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What are the general ideas?</a:t>
            </a:r>
            <a:endParaRPr lang="zh-CN" altLang="en-US" dirty="0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4F47D4F3-64EB-4A79-B3D9-A29EB90C3A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8072438" cy="4114800"/>
          </a:xfrm>
        </p:spPr>
        <p:txBody>
          <a:bodyPr/>
          <a:lstStyle/>
          <a:p>
            <a:r>
              <a:rPr lang="en-US" altLang="zh-CN"/>
              <a:t>An initial configuration</a:t>
            </a:r>
            <a:r>
              <a:rPr lang="zh-CN" altLang="en-US"/>
              <a:t>（初始格局）</a:t>
            </a:r>
            <a:endParaRPr lang="en-US" altLang="zh-CN"/>
          </a:p>
          <a:p>
            <a:r>
              <a:rPr lang="en-US" altLang="zh-CN"/>
              <a:t>A start position</a:t>
            </a:r>
            <a:r>
              <a:rPr lang="zh-CN" altLang="en-US"/>
              <a:t>（开始位置）</a:t>
            </a:r>
            <a:endParaRPr lang="en-US" altLang="zh-CN"/>
          </a:p>
          <a:p>
            <a:r>
              <a:rPr lang="en-US" altLang="zh-CN"/>
              <a:t>Make process</a:t>
            </a:r>
            <a:r>
              <a:rPr lang="zh-CN" altLang="en-US"/>
              <a:t>（前进）</a:t>
            </a:r>
            <a:endParaRPr lang="en-US" altLang="zh-CN"/>
          </a:p>
          <a:p>
            <a:r>
              <a:rPr lang="en-US" altLang="zh-CN"/>
              <a:t>Go back to a previous position</a:t>
            </a:r>
            <a:r>
              <a:rPr lang="zh-CN" altLang="en-US"/>
              <a:t>（后退）</a:t>
            </a:r>
            <a:endParaRPr lang="en-US" altLang="zh-CN"/>
          </a:p>
          <a:p>
            <a:r>
              <a:rPr lang="en-US" altLang="zh-CN"/>
              <a:t>Try another possible choice</a:t>
            </a:r>
            <a:r>
              <a:rPr lang="zh-CN" altLang="en-US"/>
              <a:t>（更换选择）</a:t>
            </a:r>
            <a:endParaRPr lang="en-US" altLang="zh-CN"/>
          </a:p>
          <a:p>
            <a:r>
              <a:rPr lang="en-US" altLang="zh-CN"/>
              <a:t>Success</a:t>
            </a:r>
            <a:r>
              <a:rPr lang="zh-CN" altLang="en-US"/>
              <a:t>（成功）</a:t>
            </a:r>
          </a:p>
        </p:txBody>
      </p:sp>
      <p:sp>
        <p:nvSpPr>
          <p:cNvPr id="13316" name="幻灯片编号占位符 3">
            <a:extLst>
              <a:ext uri="{FF2B5EF4-FFF2-40B4-BE49-F238E27FC236}">
                <a16:creationId xmlns:a16="http://schemas.microsoft.com/office/drawing/2014/main" id="{D8749A8F-C091-4D98-9B05-C56D74E423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A8BDDB-CD26-4FAC-B5EC-2A0BB28A5E50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172A4-73A1-4E4E-8CBE-ED449063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Framework: Idea</a:t>
            </a:r>
            <a:r>
              <a:rPr lang="zh-CN" altLang="en-US" dirty="0"/>
              <a:t>（框架）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5AA35A06-3F89-4634-86CE-9E29028A02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Extract the general ideas and build a backtracking framework</a:t>
            </a:r>
          </a:p>
          <a:p>
            <a:endParaRPr lang="en-US" altLang="zh-CN"/>
          </a:p>
          <a:p>
            <a:r>
              <a:rPr lang="en-US" altLang="zh-CN"/>
              <a:t>Code reuse</a:t>
            </a:r>
            <a:r>
              <a:rPr lang="zh-CN" altLang="en-US"/>
              <a:t>（代码重用）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Focus on a specific problem</a:t>
            </a:r>
            <a:endParaRPr lang="zh-CN" altLang="en-US"/>
          </a:p>
        </p:txBody>
      </p:sp>
      <p:sp>
        <p:nvSpPr>
          <p:cNvPr id="14340" name="幻灯片编号占位符 3">
            <a:extLst>
              <a:ext uri="{FF2B5EF4-FFF2-40B4-BE49-F238E27FC236}">
                <a16:creationId xmlns:a16="http://schemas.microsoft.com/office/drawing/2014/main" id="{AD2A4D2F-9EEB-412A-AC7F-2545C55C3C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266BD6-80A6-4108-AB4A-81C316FB031B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501</TotalTime>
  <Words>301</Words>
  <Application>Microsoft Office PowerPoint</Application>
  <PresentationFormat>全屏显示(4:3)</PresentationFormat>
  <Paragraphs>87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黑体</vt:lpstr>
      <vt:lpstr>宋体</vt:lpstr>
      <vt:lpstr>微软雅黑</vt:lpstr>
      <vt:lpstr>Arial</vt:lpstr>
      <vt:lpstr>Arial Black</vt:lpstr>
      <vt:lpstr>Calibri</vt:lpstr>
      <vt:lpstr>Times New Roman</vt:lpstr>
      <vt:lpstr>清华版教材展示</vt:lpstr>
      <vt:lpstr>Lab 4: Recursion and Backtracking（递归和回溯）</vt:lpstr>
      <vt:lpstr>Outline</vt:lpstr>
      <vt:lpstr>Recursion</vt:lpstr>
      <vt:lpstr>Fibonacci（斐波那契数列）</vt:lpstr>
      <vt:lpstr>Maze（迷宫）</vt:lpstr>
      <vt:lpstr>PowerPoint 演示文稿</vt:lpstr>
      <vt:lpstr>Maze （8*13）</vt:lpstr>
      <vt:lpstr>What are the general ideas?</vt:lpstr>
      <vt:lpstr>Framework: Idea（框架）</vt:lpstr>
      <vt:lpstr>Framework: Details</vt:lpstr>
      <vt:lpstr>Framework: Details</vt:lpstr>
      <vt:lpstr>Framework: Details</vt:lpstr>
      <vt:lpstr>Framework: Code</vt:lpstr>
      <vt:lpstr>8-Queen Puzzle Example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Lab4: Recursion Framework</dc:title>
  <dc:creator>Microsoft Office 用户</dc:creator>
  <cp:lastModifiedBy>hengjun zhao</cp:lastModifiedBy>
  <cp:revision>30</cp:revision>
  <dcterms:created xsi:type="dcterms:W3CDTF">2021-10-25T02:43:36Z</dcterms:created>
  <dcterms:modified xsi:type="dcterms:W3CDTF">2024-10-21T06:21:56Z</dcterms:modified>
</cp:coreProperties>
</file>