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60" r:id="rId2"/>
    <p:sldId id="272" r:id="rId3"/>
    <p:sldId id="287" r:id="rId4"/>
    <p:sldId id="274" r:id="rId5"/>
    <p:sldId id="278" r:id="rId6"/>
    <p:sldId id="290" r:id="rId7"/>
    <p:sldId id="311" r:id="rId8"/>
    <p:sldId id="294" r:id="rId9"/>
    <p:sldId id="293" r:id="rId10"/>
    <p:sldId id="306" r:id="rId11"/>
    <p:sldId id="299" r:id="rId12"/>
    <p:sldId id="300" r:id="rId13"/>
    <p:sldId id="301" r:id="rId14"/>
    <p:sldId id="302" r:id="rId15"/>
    <p:sldId id="303" r:id="rId16"/>
    <p:sldId id="307" r:id="rId17"/>
    <p:sldId id="308" r:id="rId18"/>
    <p:sldId id="310" r:id="rId19"/>
    <p:sldId id="269" r:id="rId20"/>
    <p:sldId id="304" r:id="rId21"/>
    <p:sldId id="305" r:id="rId2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339966"/>
    <a:srgbClr val="FF0066"/>
    <a:srgbClr val="FF643F"/>
    <a:srgbClr val="FFFF99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051" autoAdjust="0"/>
  </p:normalViewPr>
  <p:slideViewPr>
    <p:cSldViewPr>
      <p:cViewPr>
        <p:scale>
          <a:sx n="82" d="100"/>
          <a:sy n="82" d="100"/>
        </p:scale>
        <p:origin x="103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7A328E-994C-4F14-83EB-4FCC7100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D6D98-3898-4374-B656-140850F40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595B9F-23C3-441C-83C6-375D1BBB8864}" type="datetimeFigureOut">
              <a:rPr lang="zh-CN" altLang="en-US"/>
              <a:pPr>
                <a:defRPr/>
              </a:pPr>
              <a:t>2024/9/30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EB7B8F-1F3F-4252-9DD0-A2239AB7B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510DA-DF77-4523-87D5-584D718FA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39C093-A25F-4CE1-8CB7-444B54928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06992DD-4F5A-4445-8BE7-1983376036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B7FB49-F923-4A12-A1A5-A65D7D64D4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43ACE1-FBDC-40A2-9E92-32B3D2D2F90C}" type="datetimeFigureOut">
              <a:rPr lang="zh-CN" altLang="en-US"/>
              <a:pPr>
                <a:defRPr/>
              </a:pPr>
              <a:t>2024/9/30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45C1B7B-9CB4-491A-A369-73988C3169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4FEC6CF-D5F1-412D-B1D9-98D799358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3C2FD-8F58-453E-A69E-2EC84E2D3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E79BE-887B-4A21-A90B-7CE9D51CE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C3A8BC-415A-4267-85F7-5DC99B33F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A4F3E9A4-16D5-4A86-B088-4B792FF77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18D276-9AA3-4C8F-8518-E426AD0462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F23E3626-4432-46D5-A889-4989972F0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274239-4329-4492-A649-2BD094E93127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8B6A9CE-DC8C-422D-B3D4-5F12E28F7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5397B47-04CB-4CFF-8D56-22AE18D95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6C38680-B38A-4E30-9DCF-41A0075CC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06EEA-4B82-4FFB-97F9-6A59C6D31AF9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9DF3E51-82F5-4008-A043-E1A8150D56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D4358DE-6EA0-447E-AD70-9B08AFD9E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/>
              <a:t>Why? Cannot compile the .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with parametric class if </a:t>
            </a:r>
            <a:r>
              <a:rPr kumimoji="1" lang="en-US" altLang="zh-CN" dirty="0" err="1"/>
              <a:t>seperated</a:t>
            </a:r>
            <a:r>
              <a:rPr kumimoji="1" lang="en-US" altLang="zh-CN" dirty="0"/>
              <a:t> from the .h file [</a:t>
            </a:r>
            <a:r>
              <a:rPr kumimoji="1" lang="zh-CN" altLang="en-US" dirty="0"/>
              <a:t>无法判断类型存储空间大小，不能生成</a:t>
            </a:r>
            <a:r>
              <a:rPr kumimoji="1" lang="en-US" altLang="zh-CN" dirty="0"/>
              <a:t>exe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6C27CEF8-7C76-409D-9724-CA71C73AD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E799C3-A71A-4E2A-AB83-42592DEBF997}" type="slidenum">
              <a:rPr lang="zh-CN" altLang="en-US" sz="1200" smtClean="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C3A8BC-415A-4267-85F7-5DC99B33F4F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023BDB3-4316-4B19-9642-EB6DF1AEDE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8DCB149-353A-4E24-B1C0-C04AD0ACB3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内部类在外部类内部定义，但它是一个独立的类，基本上与外部类不相关。它的成员不属于外部类，同样，外部类的成员也不属于该内部类。内部类的出现只是告诉外部类有一个这样的类型成员供外部类使用。并且，外部类对内部类成员的访问没有任何特权，内部类对外部类成员的访问也同样如此，它们都遵循普通类所具有的标号访问控制。</a:t>
            </a:r>
            <a:endParaRPr kumimoji="1" lang="zh-CN" altLang="en-US"/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6B1FEFD9-0AEE-4D96-8AF2-532D17F7C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1858E2-F77F-42E3-ACE2-F5D6714D4E83}" type="slidenum">
              <a:rPr lang="zh-CN" altLang="en-US" sz="1200" smtClean="0"/>
              <a:pPr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23C8EC0-4DA1-4E62-9CCC-0AD26663B9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EC119CC-4EAF-4371-B83B-A46833A819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调用的是拷贝构造函数还是赋值运算符，主要是看是否有新的对象实例产生。如果产生了新的对象实例，那调用的就是拷贝构造函数；如果没有，那就是对已有的对象赋值，调用的是赋值运算符</a:t>
            </a:r>
            <a:endParaRPr lang="en-US" altLang="zh-CN" b="1" dirty="0"/>
          </a:p>
          <a:p>
            <a:endParaRPr kumimoji="1" lang="en-US" altLang="zh-CN" b="1" dirty="0"/>
          </a:p>
          <a:p>
            <a:r>
              <a:rPr lang="zh-CN" altLang="en-US" b="1" dirty="0"/>
              <a:t>声明</a:t>
            </a:r>
            <a:r>
              <a:rPr lang="en-US" altLang="zh-CN" b="1" dirty="0"/>
              <a:t>template</a:t>
            </a:r>
            <a:r>
              <a:rPr lang="zh-CN" altLang="en-US" b="1" dirty="0"/>
              <a:t>参数时，前缀关键字</a:t>
            </a:r>
            <a:r>
              <a:rPr lang="en-US" altLang="zh-CN" b="1" dirty="0"/>
              <a:t>class</a:t>
            </a:r>
            <a:r>
              <a:rPr lang="zh-CN" altLang="en-US" b="1" dirty="0"/>
              <a:t>与</a:t>
            </a:r>
            <a:r>
              <a:rPr lang="en-US" altLang="zh-CN" b="1" dirty="0" err="1"/>
              <a:t>typename</a:t>
            </a:r>
            <a:r>
              <a:rPr lang="zh-CN" altLang="en-US" b="1" dirty="0"/>
              <a:t>可以互换</a:t>
            </a:r>
          </a:p>
          <a:p>
            <a:r>
              <a:rPr lang="zh-CN" altLang="en-US" b="1" dirty="0"/>
              <a:t>请使用关键字</a:t>
            </a:r>
            <a:r>
              <a:rPr lang="en-US" altLang="zh-CN" b="1" dirty="0" err="1"/>
              <a:t>typename</a:t>
            </a:r>
            <a:r>
              <a:rPr lang="zh-CN" altLang="en-US" b="1" dirty="0"/>
              <a:t>标识嵌套从属类型名称；但不得在</a:t>
            </a:r>
            <a:r>
              <a:rPr lang="en-US" altLang="zh-CN" b="1" dirty="0"/>
              <a:t>base class lists</a:t>
            </a:r>
            <a:r>
              <a:rPr lang="zh-CN" altLang="en-US" b="1" dirty="0"/>
              <a:t>或者</a:t>
            </a:r>
            <a:r>
              <a:rPr lang="en-US" altLang="zh-CN" b="1" dirty="0"/>
              <a:t>member initialization list</a:t>
            </a:r>
            <a:r>
              <a:rPr lang="zh-CN" altLang="en-US" b="1" dirty="0"/>
              <a:t>内使用</a:t>
            </a:r>
            <a:r>
              <a:rPr lang="en-US" altLang="zh-CN" b="1" dirty="0" err="1"/>
              <a:t>typename</a:t>
            </a:r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29700" name="幻灯片编号占位符 3">
            <a:extLst>
              <a:ext uri="{FF2B5EF4-FFF2-40B4-BE49-F238E27FC236}">
                <a16:creationId xmlns:a16="http://schemas.microsoft.com/office/drawing/2014/main" id="{997A69D4-A2B6-4DAC-A640-6E0CE35E6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2CCC1B-6C87-47D9-BAF0-BFD3F8723803}" type="slidenum">
              <a:rPr lang="zh-CN" altLang="en-US" sz="1200" smtClean="0"/>
              <a:pPr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F650F38C-5E8C-4CEA-8D95-712493E1A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B848CBD8-FE95-4BB3-AB79-1024BC7E74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79D578-FE78-4A68-AC8D-DB4FCE630D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fld id="{60964ABD-6C0F-4ACB-B617-0452F5EFAE0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88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0FDDFC-3416-41E0-8591-232AF7F73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4381-8217-4774-BD46-47B5F10DD18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7770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62BF56C-92BE-4AD4-BF08-C6DC3DD22B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1C6C-2F35-4B9C-A99A-C34DC903920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2979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611492A-D665-495C-97C2-261E128CC1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6D155-6C31-46CF-B766-68533091F16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3261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ACA751-7453-4E6F-842F-6C72E6198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E106253A-DFAB-4EEA-997F-D3CB374A20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i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8A0A61-2087-4B10-ABD0-8F88ADFE193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B7910BB2-39BD-4754-BABA-B9CBAE4B2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7" r:id="rId2"/>
    <p:sldLayoutId id="2147483968" r:id="rId3"/>
    <p:sldLayoutId id="214748396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ACAB-D09A-4FBD-AA50-A482E20E2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1: Container &amp; Iterator</a:t>
            </a:r>
            <a:br>
              <a:rPr lang="en-US" altLang="zh-CN" dirty="0"/>
            </a:br>
            <a:r>
              <a:rPr lang="zh-CN" altLang="en-US" dirty="0"/>
              <a:t>容器和迭代器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A11528E2-9208-4726-B9A7-745C6A0BBF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24055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Sep/Oct,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2024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43786-A4C9-4CA9-832E-001C17D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70ECB615-EE88-47FA-B46F-A7C957AB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 dirty="0"/>
              <a:t>Implement the add() and input()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E58B4-58DD-4F9D-955E-7C21D3C04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F3C5F8-292F-468F-AA56-7A8216EB18A3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8661-AA3F-4BC6-8D37-913F60EE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Traverse A Container</a:t>
            </a:r>
            <a:r>
              <a:rPr lang="zh-CN" altLang="en-US" dirty="0"/>
              <a:t>（遍历）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A3F5617-D611-476D-A4A2-BDA87EB2D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365625"/>
          </a:xfrm>
        </p:spPr>
        <p:txBody>
          <a:bodyPr/>
          <a:lstStyle/>
          <a:p>
            <a:r>
              <a:rPr lang="en-US" altLang="zh-CN"/>
              <a:t>Define a class</a:t>
            </a:r>
          </a:p>
          <a:p>
            <a:pPr lvl="1"/>
            <a:r>
              <a:rPr lang="en-US" altLang="zh-CN"/>
              <a:t>Encapsulate the </a:t>
            </a: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 of a container</a:t>
            </a:r>
          </a:p>
          <a:p>
            <a:pPr lvl="1"/>
            <a:r>
              <a:rPr lang="en-US" altLang="zh-CN"/>
              <a:t>Provide public method for manipulating the position</a:t>
            </a:r>
          </a:p>
          <a:p>
            <a:pPr lvl="2"/>
            <a:r>
              <a:rPr lang="en-US" altLang="zh-CN"/>
              <a:t>Retrieve the value stored at the position</a:t>
            </a:r>
          </a:p>
          <a:p>
            <a:pPr lvl="2"/>
            <a:r>
              <a:rPr lang="en-US" altLang="zh-CN"/>
              <a:t>Move to the next position</a:t>
            </a:r>
          </a:p>
          <a:p>
            <a:pPr lvl="2"/>
            <a:r>
              <a:rPr lang="en-US" altLang="zh-CN"/>
              <a:t>Test whether two positions are the same</a:t>
            </a:r>
          </a:p>
          <a:p>
            <a:pPr lvl="1"/>
            <a:r>
              <a:rPr lang="en-US" altLang="zh-CN"/>
              <a:t>Two</a:t>
            </a:r>
            <a:r>
              <a:rPr lang="zh-CN" altLang="en-US"/>
              <a:t> </a:t>
            </a:r>
            <a:r>
              <a:rPr lang="en-US" altLang="zh-CN"/>
              <a:t>special positions:</a:t>
            </a:r>
          </a:p>
          <a:p>
            <a:pPr lvl="2"/>
            <a:r>
              <a:rPr lang="en-US" altLang="zh-CN"/>
              <a:t>The </a:t>
            </a:r>
            <a:r>
              <a:rPr lang="en-US" altLang="zh-CN">
                <a:solidFill>
                  <a:srgbClr val="3333FF"/>
                </a:solidFill>
              </a:rPr>
              <a:t>head</a:t>
            </a:r>
            <a:r>
              <a:rPr lang="en-US" altLang="zh-CN"/>
              <a:t> position and the </a:t>
            </a:r>
            <a:r>
              <a:rPr lang="en-US" altLang="zh-CN">
                <a:solidFill>
                  <a:srgbClr val="3333FF"/>
                </a:solidFill>
              </a:rPr>
              <a:t>tail</a:t>
            </a:r>
            <a:r>
              <a:rPr lang="en-US" altLang="zh-CN"/>
              <a:t> position</a:t>
            </a:r>
            <a:endParaRPr lang="zh-CN" altLang="en-US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48CE4AAD-B7B3-4E2B-BF05-E3BBA003F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37A30-7F3F-4F10-AC6F-AE918D8718E1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3A0F5-E766-4E61-AB00-0CE5606D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 the Linked List Template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3CED06E-9E06-410B-86A6-EBE21CE59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marL="514350" indent="-514350">
              <a:buFontTx/>
              <a:buAutoNum type="circleNumDbPlain"/>
            </a:pPr>
            <a:r>
              <a:rPr lang="en-US" altLang="zh-CN" sz="2400"/>
              <a:t>class Position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{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private: 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Node *curr;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public: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operator*; //retrieve value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operator++; //the next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operator==; //equivalence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4F15DD4C-9A6C-4EFB-8948-2A5766A38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4E897-1C6D-4974-8732-EE99F16FA72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21A9-7E0F-4570-B94C-710FA378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 the Linked List Template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BB71E83-49F7-4AD4-AE46-059CB8D74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Two special positions</a:t>
            </a:r>
          </a:p>
          <a:p>
            <a:pPr lvl="1"/>
            <a:r>
              <a:rPr lang="en-US" altLang="zh-CN"/>
              <a:t>Position(head)</a:t>
            </a:r>
          </a:p>
          <a:p>
            <a:pPr lvl="1"/>
            <a:r>
              <a:rPr lang="en-US" altLang="zh-CN"/>
              <a:t>Position(NULL)</a:t>
            </a:r>
            <a:endParaRPr lang="zh-CN" altLang="en-US"/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7BD3C0C9-82B0-4DC6-BB51-32F847299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7EBD25-B1AA-4C72-817E-79974C031669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5112-CAC3-4A0F-BEBB-DA7CAE45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80745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Nested Class</a:t>
            </a:r>
            <a:r>
              <a:rPr lang="zh-CN" altLang="en-US" dirty="0"/>
              <a:t>（嵌入类，内部类）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6BE9260C-C8E6-4A13-8CC2-D34C60605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 Class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--- Position Class </a:t>
            </a:r>
            <a:r>
              <a:rPr lang="en-US" altLang="zh-CN">
                <a:solidFill>
                  <a:srgbClr val="FF0000"/>
                </a:solidFill>
              </a:rPr>
              <a:t>PA</a:t>
            </a:r>
          </a:p>
          <a:p>
            <a:endParaRPr lang="en-US" altLang="zh-CN"/>
          </a:p>
          <a:p>
            <a:r>
              <a:rPr lang="en-US" altLang="zh-CN"/>
              <a:t>The class </a:t>
            </a:r>
            <a:r>
              <a:rPr lang="en-US" altLang="zh-CN">
                <a:solidFill>
                  <a:srgbClr val="FF0000"/>
                </a:solidFill>
              </a:rPr>
              <a:t>PA</a:t>
            </a:r>
            <a:r>
              <a:rPr lang="en-US" altLang="zh-CN"/>
              <a:t> is not used anywhere else except for in the class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Define class PA inside class A so that it is only visible within class A</a:t>
            </a:r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9C4DCBD3-099C-4079-A224-2A2C3C769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A6DDB-0BE5-46DE-866F-68D5226F851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B326-56BF-4A71-8F93-53F529D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Iterator Inner Class</a:t>
            </a:r>
            <a:endParaRPr lang="zh-CN" altLang="en-US" dirty="0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3715A54-19A3-489F-8C62-8523C87D6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2532" name="幻灯片编号占位符 3">
            <a:extLst>
              <a:ext uri="{FF2B5EF4-FFF2-40B4-BE49-F238E27FC236}">
                <a16:creationId xmlns:a16="http://schemas.microsoft.com/office/drawing/2014/main" id="{5F58A759-AB16-4084-AF1A-16690F7AF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FFA06-5AC9-425A-9C69-733ADD5C210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7CAA-87DD-448E-9FA2-F1887C3E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2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92204C5B-2F0D-4462-B582-56D97B09B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 dirty="0"/>
              <a:t>Implement the </a:t>
            </a:r>
            <a:r>
              <a:rPr lang="en-US" altLang="zh-CN" dirty="0" err="1"/>
              <a:t>findBestPaid</a:t>
            </a:r>
            <a:r>
              <a:rPr lang="en-US" altLang="zh-CN"/>
              <a:t>()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55427-D658-4EE9-BE5D-40ADF0026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88B7-14C9-4B44-A9CF-7F26A22193C1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7966-69E1-4351-A051-DE0F51AA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3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9D9D660A-7219-4AED-A6A1-C8887EF08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Bidirectional linked storage container and associated iterator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3C0B8-2FB2-40B0-9EC4-62FE35926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F3F01-3C24-47B2-9A7C-068CC72BFA4E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4581" name="椭圆 4">
            <a:extLst>
              <a:ext uri="{FF2B5EF4-FFF2-40B4-BE49-F238E27FC236}">
                <a16:creationId xmlns:a16="http://schemas.microsoft.com/office/drawing/2014/main" id="{8BFF08D2-6FC4-4303-BC9C-C1A5E2D0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2" name="椭圆 5">
            <a:extLst>
              <a:ext uri="{FF2B5EF4-FFF2-40B4-BE49-F238E27FC236}">
                <a16:creationId xmlns:a16="http://schemas.microsoft.com/office/drawing/2014/main" id="{804D26DC-302B-42B4-8674-FF5442AA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3" name="椭圆 6">
            <a:extLst>
              <a:ext uri="{FF2B5EF4-FFF2-40B4-BE49-F238E27FC236}">
                <a16:creationId xmlns:a16="http://schemas.microsoft.com/office/drawing/2014/main" id="{51A98E3F-4BFE-43BE-B39E-7A22FF54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4" name="椭圆 7">
            <a:extLst>
              <a:ext uri="{FF2B5EF4-FFF2-40B4-BE49-F238E27FC236}">
                <a16:creationId xmlns:a16="http://schemas.microsoft.com/office/drawing/2014/main" id="{B540EACF-A91D-476B-A494-F1472658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85" name="直接箭头连接符 8">
            <a:extLst>
              <a:ext uri="{FF2B5EF4-FFF2-40B4-BE49-F238E27FC236}">
                <a16:creationId xmlns:a16="http://schemas.microsoft.com/office/drawing/2014/main" id="{FB705BFF-D5DE-4480-AD7B-AD0AE75811E5}"/>
              </a:ext>
            </a:extLst>
          </p:cNvPr>
          <p:cNvCxnSpPr>
            <a:cxnSpLocks/>
            <a:stCxn id="24581" idx="7"/>
            <a:endCxn id="24582" idx="1"/>
          </p:cNvCxnSpPr>
          <p:nvPr/>
        </p:nvCxnSpPr>
        <p:spPr bwMode="auto">
          <a:xfrm>
            <a:off x="2782888" y="3860800"/>
            <a:ext cx="56356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直接箭头连接符 9">
            <a:extLst>
              <a:ext uri="{FF2B5EF4-FFF2-40B4-BE49-F238E27FC236}">
                <a16:creationId xmlns:a16="http://schemas.microsoft.com/office/drawing/2014/main" id="{E82A6B5B-8951-4DA8-96B9-3E4894EC1081}"/>
              </a:ext>
            </a:extLst>
          </p:cNvPr>
          <p:cNvCxnSpPr>
            <a:cxnSpLocks/>
            <a:stCxn id="24582" idx="7"/>
            <a:endCxn id="24584" idx="1"/>
          </p:cNvCxnSpPr>
          <p:nvPr/>
        </p:nvCxnSpPr>
        <p:spPr bwMode="auto">
          <a:xfrm>
            <a:off x="3727450" y="3860800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直接箭头连接符 10">
            <a:extLst>
              <a:ext uri="{FF2B5EF4-FFF2-40B4-BE49-F238E27FC236}">
                <a16:creationId xmlns:a16="http://schemas.microsoft.com/office/drawing/2014/main" id="{ADF9C208-BBAC-45D5-8301-05F3324D17B5}"/>
              </a:ext>
            </a:extLst>
          </p:cNvPr>
          <p:cNvCxnSpPr>
            <a:cxnSpLocks/>
            <a:stCxn id="24584" idx="7"/>
            <a:endCxn id="24583" idx="1"/>
          </p:cNvCxnSpPr>
          <p:nvPr/>
        </p:nvCxnSpPr>
        <p:spPr bwMode="auto">
          <a:xfrm flipV="1">
            <a:off x="4659313" y="3860800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直接箭头连接符 11">
            <a:extLst>
              <a:ext uri="{FF2B5EF4-FFF2-40B4-BE49-F238E27FC236}">
                <a16:creationId xmlns:a16="http://schemas.microsoft.com/office/drawing/2014/main" id="{4E2F8ECF-A0A3-488E-A29A-D1A201862C6C}"/>
              </a:ext>
            </a:extLst>
          </p:cNvPr>
          <p:cNvCxnSpPr>
            <a:cxnSpLocks/>
            <a:stCxn id="24583" idx="6"/>
          </p:cNvCxnSpPr>
          <p:nvPr/>
        </p:nvCxnSpPr>
        <p:spPr bwMode="auto">
          <a:xfrm>
            <a:off x="5668963" y="4037013"/>
            <a:ext cx="48895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直接箭头连接符 12">
            <a:extLst>
              <a:ext uri="{FF2B5EF4-FFF2-40B4-BE49-F238E27FC236}">
                <a16:creationId xmlns:a16="http://schemas.microsoft.com/office/drawing/2014/main" id="{DE0D1EF3-357A-4EDE-A5DD-8009B1CB5583}"/>
              </a:ext>
            </a:extLst>
          </p:cNvPr>
          <p:cNvCxnSpPr>
            <a:cxnSpLocks/>
            <a:endCxn id="24581" idx="1"/>
          </p:cNvCxnSpPr>
          <p:nvPr/>
        </p:nvCxnSpPr>
        <p:spPr bwMode="auto">
          <a:xfrm>
            <a:off x="2058988" y="3460750"/>
            <a:ext cx="341312" cy="4000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文本框 13">
            <a:extLst>
              <a:ext uri="{FF2B5EF4-FFF2-40B4-BE49-F238E27FC236}">
                <a16:creationId xmlns:a16="http://schemas.microsoft.com/office/drawing/2014/main" id="{A4061E9F-A5BA-4F5F-8794-4D825F4E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805238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NULL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91" name="文本框 14">
            <a:extLst>
              <a:ext uri="{FF2B5EF4-FFF2-40B4-BE49-F238E27FC236}">
                <a16:creationId xmlns:a16="http://schemas.microsoft.com/office/drawing/2014/main" id="{6BF02A51-18D5-42D1-BB58-74C8EFA3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090863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head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92" name="文本框 15">
            <a:extLst>
              <a:ext uri="{FF2B5EF4-FFF2-40B4-BE49-F238E27FC236}">
                <a16:creationId xmlns:a16="http://schemas.microsoft.com/office/drawing/2014/main" id="{68F10B21-E546-4AF3-ADDD-3FB4C42E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40225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node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1</a:t>
            </a:r>
            <a:endParaRPr kumimoji="0" lang="zh-CN" altLang="en-US" sz="2400" baseline="-25000">
              <a:solidFill>
                <a:schemeClr val="accent2"/>
              </a:solidFill>
            </a:endParaRPr>
          </a:p>
        </p:txBody>
      </p:sp>
      <p:sp>
        <p:nvSpPr>
          <p:cNvPr id="24593" name="文本框 16">
            <a:extLst>
              <a:ext uri="{FF2B5EF4-FFF2-40B4-BE49-F238E27FC236}">
                <a16:creationId xmlns:a16="http://schemas.microsoft.com/office/drawing/2014/main" id="{EF1F2644-4ADA-4FD7-AEBC-4774CC072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3705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node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2</a:t>
            </a:r>
            <a:endParaRPr kumimoji="0" lang="zh-CN" altLang="en-US" sz="2400" baseline="-25000">
              <a:solidFill>
                <a:schemeClr val="accent2"/>
              </a:solidFill>
            </a:endParaRPr>
          </a:p>
        </p:txBody>
      </p:sp>
      <p:sp>
        <p:nvSpPr>
          <p:cNvPr id="24594" name="文本框 17">
            <a:extLst>
              <a:ext uri="{FF2B5EF4-FFF2-40B4-BE49-F238E27FC236}">
                <a16:creationId xmlns:a16="http://schemas.microsoft.com/office/drawing/2014/main" id="{13DC33F7-2406-4151-82BB-EE5A9911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43400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…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95" name="直接箭头连接符 18">
            <a:extLst>
              <a:ext uri="{FF2B5EF4-FFF2-40B4-BE49-F238E27FC236}">
                <a16:creationId xmlns:a16="http://schemas.microsoft.com/office/drawing/2014/main" id="{6FC5A345-4EAE-4617-A515-99C83AB096DF}"/>
              </a:ext>
            </a:extLst>
          </p:cNvPr>
          <p:cNvCxnSpPr>
            <a:cxnSpLocks/>
            <a:stCxn id="24582" idx="3"/>
            <a:endCxn id="24581" idx="5"/>
          </p:cNvCxnSpPr>
          <p:nvPr/>
        </p:nvCxnSpPr>
        <p:spPr bwMode="auto">
          <a:xfrm flipH="1">
            <a:off x="2782888" y="4211638"/>
            <a:ext cx="56356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直接箭头连接符 19">
            <a:extLst>
              <a:ext uri="{FF2B5EF4-FFF2-40B4-BE49-F238E27FC236}">
                <a16:creationId xmlns:a16="http://schemas.microsoft.com/office/drawing/2014/main" id="{1A8DD989-2C24-4FF1-A812-CA8676488219}"/>
              </a:ext>
            </a:extLst>
          </p:cNvPr>
          <p:cNvCxnSpPr>
            <a:cxnSpLocks/>
            <a:stCxn id="24584" idx="3"/>
            <a:endCxn id="24582" idx="5"/>
          </p:cNvCxnSpPr>
          <p:nvPr/>
        </p:nvCxnSpPr>
        <p:spPr bwMode="auto">
          <a:xfrm flipH="1">
            <a:off x="3727450" y="4211638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直接箭头连接符 20">
            <a:extLst>
              <a:ext uri="{FF2B5EF4-FFF2-40B4-BE49-F238E27FC236}">
                <a16:creationId xmlns:a16="http://schemas.microsoft.com/office/drawing/2014/main" id="{EE32E88D-1166-4953-B199-396869E54D87}"/>
              </a:ext>
            </a:extLst>
          </p:cNvPr>
          <p:cNvCxnSpPr>
            <a:cxnSpLocks/>
            <a:stCxn id="24583" idx="3"/>
            <a:endCxn id="24584" idx="5"/>
          </p:cNvCxnSpPr>
          <p:nvPr/>
        </p:nvCxnSpPr>
        <p:spPr bwMode="auto">
          <a:xfrm flipH="1">
            <a:off x="4659313" y="4211638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文本框 21">
            <a:extLst>
              <a:ext uri="{FF2B5EF4-FFF2-40B4-BE49-F238E27FC236}">
                <a16:creationId xmlns:a16="http://schemas.microsoft.com/office/drawing/2014/main" id="{CC036401-9DD0-41CF-BD9B-D26F32AA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5306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next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24599" name="文本框 22">
            <a:extLst>
              <a:ext uri="{FF2B5EF4-FFF2-40B4-BE49-F238E27FC236}">
                <a16:creationId xmlns:a16="http://schemas.microsoft.com/office/drawing/2014/main" id="{CFF6415D-3F8F-4E3B-A66A-D78EFF19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3897313"/>
            <a:ext cx="62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pre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1FBF-C47C-4590-A2E0-453CF3D7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AC83D6C-3EA4-448E-92EC-07C9B1AF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 sz="2800"/>
              <a:t>A </a:t>
            </a:r>
            <a:r>
              <a:rPr lang="en-US" altLang="zh-CN" sz="2800">
                <a:solidFill>
                  <a:srgbClr val="3333FF"/>
                </a:solidFill>
              </a:rPr>
              <a:t>data structure </a:t>
            </a:r>
            <a:r>
              <a:rPr lang="en-US" altLang="zh-CN" sz="2800"/>
              <a:t>is a </a:t>
            </a:r>
            <a:r>
              <a:rPr lang="en-US" altLang="zh-CN" sz="2800">
                <a:solidFill>
                  <a:srgbClr val="3333FF"/>
                </a:solidFill>
              </a:rPr>
              <a:t>container</a:t>
            </a:r>
            <a:r>
              <a:rPr lang="en-US" altLang="zh-CN" sz="2800"/>
              <a:t> as viewed by a user</a:t>
            </a:r>
          </a:p>
          <a:p>
            <a:pPr algn="just"/>
            <a:r>
              <a:rPr lang="en-US" altLang="zh-CN" sz="2800"/>
              <a:t>Almost all container classes are </a:t>
            </a:r>
            <a:r>
              <a:rPr lang="en-US" altLang="zh-CN" sz="2800">
                <a:solidFill>
                  <a:srgbClr val="0000FF"/>
                </a:solidFill>
              </a:rPr>
              <a:t>templated</a:t>
            </a:r>
            <a:r>
              <a:rPr lang="en-US" altLang="zh-CN" sz="2800"/>
              <a:t> and have an associated </a:t>
            </a:r>
            <a:r>
              <a:rPr lang="en-US" altLang="zh-CN" sz="2800">
                <a:solidFill>
                  <a:srgbClr val="3333FF"/>
                </a:solidFill>
              </a:rPr>
              <a:t>iterator</a:t>
            </a:r>
            <a:r>
              <a:rPr lang="en-US" altLang="zh-CN" sz="2800"/>
              <a:t> class</a:t>
            </a:r>
          </a:p>
          <a:p>
            <a:pPr algn="just"/>
            <a:r>
              <a:rPr lang="en-US" altLang="zh-CN" sz="2800"/>
              <a:t>A generic algorithm is a </a:t>
            </a:r>
            <a:r>
              <a:rPr lang="en-US" altLang="zh-CN" sz="2800">
                <a:solidFill>
                  <a:srgbClr val="3333FF"/>
                </a:solidFill>
              </a:rPr>
              <a:t>template</a:t>
            </a:r>
            <a:r>
              <a:rPr lang="en-US" altLang="zh-CN" sz="2800"/>
              <a:t> function that applies to </a:t>
            </a:r>
            <a:r>
              <a:rPr lang="en-US" altLang="zh-CN" sz="2800">
                <a:solidFill>
                  <a:srgbClr val="3333FF"/>
                </a:solidFill>
              </a:rPr>
              <a:t>container</a:t>
            </a:r>
            <a:r>
              <a:rPr lang="en-US" altLang="zh-CN" sz="2800"/>
              <a:t> objects through </a:t>
            </a:r>
            <a:r>
              <a:rPr lang="en-US" altLang="zh-CN" sz="2800">
                <a:solidFill>
                  <a:srgbClr val="3333FF"/>
                </a:solidFill>
              </a:rPr>
              <a:t>iterators</a:t>
            </a:r>
            <a:endParaRPr lang="en-US" altLang="zh-CN" sz="2800"/>
          </a:p>
          <a:p>
            <a:pPr algn="just"/>
            <a:r>
              <a:rPr lang="en-US" altLang="zh-CN" sz="2800"/>
              <a:t>These are included in the </a:t>
            </a:r>
            <a:r>
              <a:rPr lang="en-US" altLang="zh-CN" sz="2800">
                <a:solidFill>
                  <a:srgbClr val="3333FF"/>
                </a:solidFill>
              </a:rPr>
              <a:t>Standard Template Library</a:t>
            </a:r>
            <a:endParaRPr lang="zh-CN" altLang="en-US" sz="2800">
              <a:solidFill>
                <a:srgbClr val="3333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74F3B-3B3E-44C5-B020-8ECE3DFEB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838CA-EAF3-4329-B641-A5E84EBB4B1F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编号占位符 1">
            <a:extLst>
              <a:ext uri="{FF2B5EF4-FFF2-40B4-BE49-F238E27FC236}">
                <a16:creationId xmlns:a16="http://schemas.microsoft.com/office/drawing/2014/main" id="{04CC6797-E0B9-46B4-B750-0AB0786C3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FC4CBB4-65BB-4822-BFC0-FD0BC7A2BB9B}" type="slidenum">
              <a:rPr lang="zh-CN" altLang="en-US" sz="1400">
                <a:latin typeface="+mn-lt"/>
                <a:ea typeface="宋体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en-US" altLang="zh-CN" sz="1400" dirty="0">
              <a:latin typeface="+mn-lt"/>
              <a:ea typeface="宋体" charset="0"/>
            </a:endParaRPr>
          </a:p>
        </p:txBody>
      </p:sp>
      <p:sp>
        <p:nvSpPr>
          <p:cNvPr id="26627" name="文本框 2">
            <a:extLst>
              <a:ext uri="{FF2B5EF4-FFF2-40B4-BE49-F238E27FC236}">
                <a16:creationId xmlns:a16="http://schemas.microsoft.com/office/drawing/2014/main" id="{FE525843-2AF6-449F-96B7-EB3C242E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AD56-3F24-461F-A2A5-54619250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534AD0F-7084-475B-9E3C-728465D71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Containers </a:t>
            </a:r>
            <a:r>
              <a:rPr lang="zh-CN" altLang="en-US"/>
              <a:t>（容器）</a:t>
            </a:r>
            <a:endParaRPr lang="en-US" altLang="zh-CN"/>
          </a:p>
          <a:p>
            <a:r>
              <a:rPr lang="en-US" altLang="zh-CN"/>
              <a:t>Template Containers </a:t>
            </a:r>
            <a:r>
              <a:rPr lang="zh-CN" altLang="en-US"/>
              <a:t>（模板容器）</a:t>
            </a:r>
            <a:endParaRPr lang="en-US" altLang="zh-CN"/>
          </a:p>
          <a:p>
            <a:r>
              <a:rPr lang="en-US" altLang="zh-CN"/>
              <a:t>Iterators</a:t>
            </a:r>
            <a:r>
              <a:rPr lang="zh-CN" altLang="en-US"/>
              <a:t>（迭代器）</a:t>
            </a:r>
            <a:endParaRPr lang="en-US" altLang="zh-CN"/>
          </a:p>
          <a:p>
            <a:pPr lvl="1"/>
            <a:r>
              <a:rPr lang="en-US" altLang="zh-CN"/>
              <a:t>Friend class</a:t>
            </a:r>
            <a:r>
              <a:rPr lang="zh-CN" altLang="en-US"/>
              <a:t>（友元类）</a:t>
            </a:r>
            <a:endParaRPr lang="en-US" altLang="zh-CN"/>
          </a:p>
          <a:p>
            <a:pPr lvl="1"/>
            <a:r>
              <a:rPr lang="en-US" altLang="zh-CN"/>
              <a:t>Generic Algorithms</a:t>
            </a:r>
            <a:r>
              <a:rPr lang="zh-CN" altLang="en-US"/>
              <a:t>（泛型算法）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5895DD-4E59-4420-8235-0CD2A7E11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5172-5309-42F1-8700-49FE66ACA6B7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E77A-0D05-4AC8-828A-CF097604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Friend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（友元类）</a:t>
            </a:r>
          </a:p>
        </p:txBody>
      </p:sp>
      <p:sp>
        <p:nvSpPr>
          <p:cNvPr id="27651" name="幻灯片编号占位符 3">
            <a:extLst>
              <a:ext uri="{FF2B5EF4-FFF2-40B4-BE49-F238E27FC236}">
                <a16:creationId xmlns:a16="http://schemas.microsoft.com/office/drawing/2014/main" id="{2D2FE34B-86F2-4BD6-BEC0-F6E060FD3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F5D5C-ADDF-4095-B7C7-788FB9782FA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pic>
        <p:nvPicPr>
          <p:cNvPr id="27652" name="图片 4">
            <a:extLst>
              <a:ext uri="{FF2B5EF4-FFF2-40B4-BE49-F238E27FC236}">
                <a16:creationId xmlns:a16="http://schemas.microsoft.com/office/drawing/2014/main" id="{ED967E6F-AB64-40F9-BB07-327B28C4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92350"/>
            <a:ext cx="56515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矩形 5">
            <a:extLst>
              <a:ext uri="{FF2B5EF4-FFF2-40B4-BE49-F238E27FC236}">
                <a16:creationId xmlns:a16="http://schemas.microsoft.com/office/drawing/2014/main" id="{2232E007-629B-42CA-910D-D7A35416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979738"/>
            <a:ext cx="2925763" cy="314325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5B32-5C3B-4698-99E3-040E3DBD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B103B80-1D18-4F82-8105-C6DA92F48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 sz="2400"/>
              <a:t>copy constructor vs. assignment operator???</a:t>
            </a:r>
            <a:endParaRPr lang="zh-CN" altLang="en-US"/>
          </a:p>
          <a:p>
            <a:r>
              <a:rPr lang="en-US" altLang="zh-CN" sz="2400"/>
              <a:t>void operator= (const Employee&amp; otherEmployee)</a:t>
            </a:r>
          </a:p>
          <a:p>
            <a:pPr lvl="1"/>
            <a:r>
              <a:rPr lang="en-US" altLang="zh-CN" sz="2000"/>
              <a:t>return type???</a:t>
            </a:r>
          </a:p>
          <a:p>
            <a:pPr lvl="1"/>
            <a:endParaRPr lang="en-US" altLang="zh-CN" sz="2000"/>
          </a:p>
          <a:p>
            <a:r>
              <a:rPr lang="en-US" altLang="zh-CN" sz="2400"/>
              <a:t>typename</a:t>
            </a:r>
          </a:p>
          <a:p>
            <a:pPr lvl="1"/>
            <a:r>
              <a:rPr lang="en-US" altLang="zh-CN" sz="2000"/>
              <a:t>nested dependent name is not a type</a:t>
            </a:r>
            <a:endParaRPr lang="zh-CN" altLang="en-US" sz="2000"/>
          </a:p>
        </p:txBody>
      </p:sp>
      <p:sp>
        <p:nvSpPr>
          <p:cNvPr id="28676" name="幻灯片编号占位符 3">
            <a:extLst>
              <a:ext uri="{FF2B5EF4-FFF2-40B4-BE49-F238E27FC236}">
                <a16:creationId xmlns:a16="http://schemas.microsoft.com/office/drawing/2014/main" id="{06DEDC9D-A39F-4C85-ABFE-035266E1D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5E91E-45AF-4564-93FB-A169FE854493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6CD70-DD71-4675-98DE-AF178191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2216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Review of Best </a:t>
            </a:r>
            <a:r>
              <a:rPr lang="en-US" altLang="zh-CN"/>
              <a:t>Paid Employee</a:t>
            </a:r>
            <a:endParaRPr lang="zh-CN" altLang="en-US" dirty="0"/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22766E89-75F1-4591-952E-95634CE7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8926760" cy="461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Try to improve the implementation</a:t>
            </a:r>
          </a:p>
          <a:p>
            <a:pPr lvl="1">
              <a:defRPr/>
            </a:pPr>
            <a:r>
              <a:rPr lang="en-US" altLang="zh-CN" dirty="0"/>
              <a:t>Store all the entered employee in the company</a:t>
            </a:r>
          </a:p>
          <a:p>
            <a:pPr lvl="1">
              <a:defRPr/>
            </a:pPr>
            <a:r>
              <a:rPr lang="en-US" altLang="zh-CN" dirty="0"/>
              <a:t>Storage</a:t>
            </a:r>
          </a:p>
          <a:p>
            <a:pPr lvl="2">
              <a:defRPr/>
            </a:pPr>
            <a:r>
              <a:rPr lang="en-US" altLang="zh-CN" dirty="0">
                <a:solidFill>
                  <a:srgbClr val="3333FF"/>
                </a:solidFill>
              </a:rPr>
              <a:t>Linked</a:t>
            </a:r>
            <a:r>
              <a:rPr lang="zh-CN" altLang="en-US" dirty="0">
                <a:solidFill>
                  <a:srgbClr val="3333FF"/>
                </a:solidFill>
              </a:rPr>
              <a:t>（链式）</a:t>
            </a:r>
            <a:endParaRPr lang="en-US" altLang="zh-CN" dirty="0">
              <a:solidFill>
                <a:srgbClr val="3333FF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3333FF"/>
                </a:solidFill>
              </a:rPr>
              <a:t>Contiguous</a:t>
            </a:r>
            <a:r>
              <a:rPr lang="zh-CN" altLang="en-US" dirty="0">
                <a:solidFill>
                  <a:srgbClr val="3333FF"/>
                </a:solidFill>
              </a:rPr>
              <a:t>（连续）</a:t>
            </a:r>
            <a:endParaRPr lang="en-US" altLang="zh-CN" dirty="0">
              <a:solidFill>
                <a:srgbClr val="3333FF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Problem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</a:rPr>
              <a:t>Implementation details of the storage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defRPr/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F332BFD-DF25-4078-8B6E-5A1945873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7D1C-AB21-4171-8361-55C8D3A8DAF9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8631-447E-4ED5-8FAC-3C788E59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Use a container </a:t>
            </a:r>
            <a:r>
              <a:rPr lang="zh-CN" altLang="en-US" dirty="0"/>
              <a:t>（容器）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747FA32-2A9C-4287-96C6-BFCE84E3B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25988"/>
          </a:xfrm>
        </p:spPr>
        <p:txBody>
          <a:bodyPr/>
          <a:lstStyle/>
          <a:p>
            <a:r>
              <a:rPr lang="en-US" altLang="zh-CN" dirty="0"/>
              <a:t>A container is a variable that consists of a collection of items</a:t>
            </a:r>
          </a:p>
          <a:p>
            <a:pPr lvl="1"/>
            <a:r>
              <a:rPr lang="en-US" altLang="zh-CN" sz="2200" dirty="0"/>
              <a:t>Hold items (of a certain type)</a:t>
            </a:r>
          </a:p>
          <a:p>
            <a:pPr lvl="1"/>
            <a:r>
              <a:rPr lang="en-US" altLang="zh-CN" sz="2200" dirty="0"/>
              <a:t>Construct </a:t>
            </a:r>
          </a:p>
          <a:p>
            <a:pPr lvl="1"/>
            <a:r>
              <a:rPr lang="en-US" altLang="zh-CN" sz="2200" dirty="0"/>
              <a:t>Destruct</a:t>
            </a:r>
          </a:p>
          <a:p>
            <a:pPr lvl="1"/>
            <a:r>
              <a:rPr lang="en-US" altLang="zh-CN" sz="2200" dirty="0"/>
              <a:t>Add an item</a:t>
            </a:r>
          </a:p>
          <a:p>
            <a:pPr lvl="1"/>
            <a:r>
              <a:rPr lang="en-US" altLang="zh-CN" sz="2200" dirty="0"/>
              <a:t>Remove an item</a:t>
            </a:r>
          </a:p>
          <a:p>
            <a:pPr lvl="1"/>
            <a:r>
              <a:rPr lang="en-US" altLang="zh-CN" sz="2200" dirty="0"/>
              <a:t>Get size</a:t>
            </a:r>
          </a:p>
          <a:p>
            <a:pPr lvl="1"/>
            <a:r>
              <a:rPr lang="en-US" altLang="zh-CN" sz="2200" dirty="0"/>
              <a:t>Check empty</a:t>
            </a:r>
          </a:p>
          <a:p>
            <a:pPr lvl="1"/>
            <a:r>
              <a:rPr lang="en-US" altLang="zh-CN" sz="2200" dirty="0"/>
              <a:t>Access</a:t>
            </a:r>
          </a:p>
          <a:p>
            <a:pPr lvl="1"/>
            <a:r>
              <a:rPr lang="en-US" altLang="zh-CN" sz="2200" dirty="0"/>
              <a:t>Traverse</a:t>
            </a:r>
            <a:endParaRPr lang="zh-CN" altLang="en-US" sz="2200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0AA86F5-8921-4EE6-9500-31F8095EE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B5C86-E792-4143-888C-44EBD776A7A5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9221" name="Picture 7" descr="https://timgsa.baidu.com/timg?image&amp;quality=80&amp;size=b9999_10000&amp;sec=1568821790388&amp;di=a283ae72fde17666ccfdadb00f95bdde&amp;imgtype=0&amp;src=http%3A%2F%2Fimg4q.duitang.com%2Fuploads%2Fitem%2F201304%2F09%2F20130409120202_2cwBA.jpeg">
            <a:extLst>
              <a:ext uri="{FF2B5EF4-FFF2-40B4-BE49-F238E27FC236}">
                <a16:creationId xmlns:a16="http://schemas.microsoft.com/office/drawing/2014/main" id="{C55727C6-4A42-4882-8F38-C3A04CE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563938"/>
            <a:ext cx="31940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8FDC4-A44A-4EE5-B877-A0257FD2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Container class</a:t>
            </a:r>
            <a:r>
              <a:rPr lang="zh-CN" altLang="en-US" dirty="0"/>
              <a:t>（容器类）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13C9828-E996-4891-8E89-9CE891D5A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 container class is a class whose objects are containers</a:t>
            </a:r>
          </a:p>
          <a:p>
            <a:pPr lvl="1"/>
            <a:r>
              <a:rPr lang="en-US" altLang="zh-CN"/>
              <a:t>Encapsulate an array (or other storage structures, e.g. linked)</a:t>
            </a:r>
          </a:p>
          <a:p>
            <a:pPr lvl="1"/>
            <a:r>
              <a:rPr lang="en-US" altLang="zh-CN"/>
              <a:t>Provide a list of method interfaces</a:t>
            </a:r>
          </a:p>
          <a:p>
            <a:pPr lvl="1"/>
            <a:endParaRPr lang="en-US" altLang="zh-CN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14CA6F5-5C54-4354-BF13-FF30282F4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7A512-B287-40F6-8C7F-5E40EF82C1DA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FA8D-1F0A-4942-A34D-D188CCD0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Class Template</a:t>
            </a:r>
            <a:r>
              <a:rPr lang="zh-CN" altLang="en-US" dirty="0"/>
              <a:t>（模板类）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D835A50-9B5C-4436-AD14-FB0A30330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25988"/>
          </a:xfrm>
        </p:spPr>
        <p:txBody>
          <a:bodyPr/>
          <a:lstStyle/>
          <a:p>
            <a:r>
              <a:rPr lang="en-US" altLang="zh-CN"/>
              <a:t>A container is a variable that consists of a collection of items</a:t>
            </a:r>
          </a:p>
          <a:p>
            <a:pPr lvl="1"/>
            <a:r>
              <a:rPr lang="en-US" altLang="zh-CN" sz="2400"/>
              <a:t>Hold items (</a:t>
            </a:r>
            <a:r>
              <a:rPr lang="en-US" altLang="zh-CN" sz="2400">
                <a:solidFill>
                  <a:srgbClr val="FF0000"/>
                </a:solidFill>
              </a:rPr>
              <a:t>of any type</a:t>
            </a:r>
            <a:r>
              <a:rPr lang="en-US" altLang="zh-CN" sz="2400"/>
              <a:t>)</a:t>
            </a:r>
          </a:p>
        </p:txBody>
      </p:sp>
      <p:sp>
        <p:nvSpPr>
          <p:cNvPr id="12292" name="幻灯片编号占位符 3">
            <a:extLst>
              <a:ext uri="{FF2B5EF4-FFF2-40B4-BE49-F238E27FC236}">
                <a16:creationId xmlns:a16="http://schemas.microsoft.com/office/drawing/2014/main" id="{900BC7B4-9E51-425B-95B0-08C9C974A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AACCB-A81C-4A94-9F45-3C6384197840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pic>
        <p:nvPicPr>
          <p:cNvPr id="12293" name="图片 4">
            <a:extLst>
              <a:ext uri="{FF2B5EF4-FFF2-40B4-BE49-F238E27FC236}">
                <a16:creationId xmlns:a16="http://schemas.microsoft.com/office/drawing/2014/main" id="{7C75AAD5-E45D-4D82-BCF2-50DE275B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570288"/>
            <a:ext cx="355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D6639-E9E2-43D9-A5A2-5FBF570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04908-6EEF-4421-BAB7-5F26A063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Storage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2F04D-7694-4731-9EE0-9C18F3057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2A4381-8217-4774-BD46-47B5F10DD18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5266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D8E3-1838-4C9D-BEC0-7CC575FB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6E1E3CC4-E9A9-4E3C-A688-F5446DB71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Linked storage</a:t>
            </a:r>
          </a:p>
          <a:p>
            <a:pPr lvl="1"/>
            <a:r>
              <a:rPr lang="en-US" altLang="zh-CN"/>
              <a:t>A </a:t>
            </a:r>
            <a:r>
              <a:rPr lang="en-US" altLang="zh-CN">
                <a:solidFill>
                  <a:srgbClr val="3333FF"/>
                </a:solidFill>
              </a:rPr>
              <a:t>head </a:t>
            </a:r>
            <a:r>
              <a:rPr lang="en-US" altLang="zh-CN">
                <a:solidFill>
                  <a:srgbClr val="FF0000"/>
                </a:solidFill>
              </a:rPr>
              <a:t>pointer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EE1AC77-CADA-431D-8AD4-42EE4AF47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FFE53-CB1B-4CDD-BB52-3E586E51E9FD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3317" name="椭圆 2">
            <a:extLst>
              <a:ext uri="{FF2B5EF4-FFF2-40B4-BE49-F238E27FC236}">
                <a16:creationId xmlns:a16="http://schemas.microsoft.com/office/drawing/2014/main" id="{CC4BE6E0-D24E-43A3-8291-E859C1A9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18" name="椭圆 5">
            <a:extLst>
              <a:ext uri="{FF2B5EF4-FFF2-40B4-BE49-F238E27FC236}">
                <a16:creationId xmlns:a16="http://schemas.microsoft.com/office/drawing/2014/main" id="{35F6ADD1-105C-44BA-916E-C5553695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19" name="椭圆 6">
            <a:extLst>
              <a:ext uri="{FF2B5EF4-FFF2-40B4-BE49-F238E27FC236}">
                <a16:creationId xmlns:a16="http://schemas.microsoft.com/office/drawing/2014/main" id="{F6F5C1FC-D09E-448B-A6AF-0415C55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0" name="椭圆 7">
            <a:extLst>
              <a:ext uri="{FF2B5EF4-FFF2-40B4-BE49-F238E27FC236}">
                <a16:creationId xmlns:a16="http://schemas.microsoft.com/office/drawing/2014/main" id="{E76AC84C-528C-4D65-A7B8-7C813D5B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13321" name="直接箭头连接符 8">
            <a:extLst>
              <a:ext uri="{FF2B5EF4-FFF2-40B4-BE49-F238E27FC236}">
                <a16:creationId xmlns:a16="http://schemas.microsoft.com/office/drawing/2014/main" id="{DAAEE3AD-EDA3-46EF-8BF8-C535825A8BEF}"/>
              </a:ext>
            </a:extLst>
          </p:cNvPr>
          <p:cNvCxnSpPr>
            <a:cxnSpLocks noChangeShapeType="1"/>
            <a:stCxn id="13317" idx="6"/>
            <a:endCxn id="13318" idx="2"/>
          </p:cNvCxnSpPr>
          <p:nvPr/>
        </p:nvCxnSpPr>
        <p:spPr bwMode="auto">
          <a:xfrm>
            <a:off x="2862263" y="4037013"/>
            <a:ext cx="40481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箭头连接符 10">
            <a:extLst>
              <a:ext uri="{FF2B5EF4-FFF2-40B4-BE49-F238E27FC236}">
                <a16:creationId xmlns:a16="http://schemas.microsoft.com/office/drawing/2014/main" id="{3FE0ED07-4E72-4A66-9AE3-F4C823A33288}"/>
              </a:ext>
            </a:extLst>
          </p:cNvPr>
          <p:cNvCxnSpPr>
            <a:cxnSpLocks/>
            <a:stCxn id="13318" idx="6"/>
            <a:endCxn id="13320" idx="2"/>
          </p:cNvCxnSpPr>
          <p:nvPr/>
        </p:nvCxnSpPr>
        <p:spPr bwMode="auto">
          <a:xfrm>
            <a:off x="3806825" y="4037013"/>
            <a:ext cx="392113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直接箭头连接符 13">
            <a:extLst>
              <a:ext uri="{FF2B5EF4-FFF2-40B4-BE49-F238E27FC236}">
                <a16:creationId xmlns:a16="http://schemas.microsoft.com/office/drawing/2014/main" id="{B2633752-2AF1-4183-A7D8-F0C1B61C4D2E}"/>
              </a:ext>
            </a:extLst>
          </p:cNvPr>
          <p:cNvCxnSpPr>
            <a:cxnSpLocks/>
            <a:stCxn id="13320" idx="6"/>
            <a:endCxn id="13319" idx="2"/>
          </p:cNvCxnSpPr>
          <p:nvPr/>
        </p:nvCxnSpPr>
        <p:spPr bwMode="auto">
          <a:xfrm flipV="1">
            <a:off x="4738688" y="4037013"/>
            <a:ext cx="3905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直接箭头连接符 16">
            <a:extLst>
              <a:ext uri="{FF2B5EF4-FFF2-40B4-BE49-F238E27FC236}">
                <a16:creationId xmlns:a16="http://schemas.microsoft.com/office/drawing/2014/main" id="{E296FFF0-39BD-4122-BCD3-C3DBF36AD2AA}"/>
              </a:ext>
            </a:extLst>
          </p:cNvPr>
          <p:cNvCxnSpPr>
            <a:cxnSpLocks/>
            <a:stCxn id="13319" idx="6"/>
          </p:cNvCxnSpPr>
          <p:nvPr/>
        </p:nvCxnSpPr>
        <p:spPr bwMode="auto">
          <a:xfrm>
            <a:off x="5668963" y="4037013"/>
            <a:ext cx="48895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直接箭头连接符 19">
            <a:extLst>
              <a:ext uri="{FF2B5EF4-FFF2-40B4-BE49-F238E27FC236}">
                <a16:creationId xmlns:a16="http://schemas.microsoft.com/office/drawing/2014/main" id="{A56F8F98-C1C8-4751-866E-C733CB442A19}"/>
              </a:ext>
            </a:extLst>
          </p:cNvPr>
          <p:cNvCxnSpPr>
            <a:cxnSpLocks/>
            <a:endCxn id="13317" idx="1"/>
          </p:cNvCxnSpPr>
          <p:nvPr/>
        </p:nvCxnSpPr>
        <p:spPr bwMode="auto">
          <a:xfrm>
            <a:off x="2058988" y="3460750"/>
            <a:ext cx="341312" cy="4000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文本框 22">
            <a:extLst>
              <a:ext uri="{FF2B5EF4-FFF2-40B4-BE49-F238E27FC236}">
                <a16:creationId xmlns:a16="http://schemas.microsoft.com/office/drawing/2014/main" id="{4A945928-C38E-459F-948E-26306613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805238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NULL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7" name="文本框 24">
            <a:extLst>
              <a:ext uri="{FF2B5EF4-FFF2-40B4-BE49-F238E27FC236}">
                <a16:creationId xmlns:a16="http://schemas.microsoft.com/office/drawing/2014/main" id="{75B70241-3E96-4D54-99CA-540B2294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090863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head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8" name="文本框 25">
            <a:extLst>
              <a:ext uri="{FF2B5EF4-FFF2-40B4-BE49-F238E27FC236}">
                <a16:creationId xmlns:a16="http://schemas.microsoft.com/office/drawing/2014/main" id="{7FC68C6E-381B-4742-9E9C-31AE942D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40225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元素</a:t>
            </a:r>
            <a:r>
              <a:rPr kumimoji="0" lang="en-US" altLang="zh-CN" sz="2400">
                <a:solidFill>
                  <a:schemeClr val="accent2"/>
                </a:solidFill>
              </a:rPr>
              <a:t>1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9" name="文本框 26">
            <a:extLst>
              <a:ext uri="{FF2B5EF4-FFF2-40B4-BE49-F238E27FC236}">
                <a16:creationId xmlns:a16="http://schemas.microsoft.com/office/drawing/2014/main" id="{02E6209E-ABAA-4C1C-A20B-21A70E61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3705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元素</a:t>
            </a:r>
            <a:r>
              <a:rPr kumimoji="0" lang="en-US" altLang="zh-CN" sz="2400">
                <a:solidFill>
                  <a:schemeClr val="accent2"/>
                </a:solidFill>
              </a:rPr>
              <a:t>2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30" name="文本框 27">
            <a:extLst>
              <a:ext uri="{FF2B5EF4-FFF2-40B4-BE49-F238E27FC236}">
                <a16:creationId xmlns:a16="http://schemas.microsoft.com/office/drawing/2014/main" id="{06BDBD71-9847-4D03-9B73-C41CF7C8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43400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…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D402F-6541-4728-9B77-A8998FE6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Attention!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CB07F888-6AAA-49B4-940A-D0AA7A8D7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5076825"/>
          </a:xfrm>
        </p:spPr>
        <p:txBody>
          <a:bodyPr/>
          <a:lstStyle/>
          <a:p>
            <a:r>
              <a:rPr lang="en-US" altLang="zh-CN"/>
              <a:t>For template classes, keep the interface definition and its implementation </a:t>
            </a:r>
            <a:r>
              <a:rPr lang="en-US" altLang="zh-CN" b="1">
                <a:solidFill>
                  <a:srgbClr val="FF0000"/>
                </a:solidFill>
              </a:rPr>
              <a:t>in a single .h</a:t>
            </a:r>
            <a:r>
              <a:rPr lang="en-US" altLang="zh-CN"/>
              <a:t> file!</a:t>
            </a:r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6E14FA12-DB35-4C81-8BC2-A1FD111CF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E9CCE-CDB8-4A57-B701-F11BD8700AF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1065</TotalTime>
  <Words>732</Words>
  <Application>Microsoft Office PowerPoint</Application>
  <PresentationFormat>全屏显示(4:3)</PresentationFormat>
  <Paragraphs>139</Paragraphs>
  <Slides>21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1: Container &amp; Iterator 容器和迭代器</vt:lpstr>
      <vt:lpstr>Outline</vt:lpstr>
      <vt:lpstr>Review of Best Paid Employee</vt:lpstr>
      <vt:lpstr>Use a container （容器）</vt:lpstr>
      <vt:lpstr>Container class（容器类）</vt:lpstr>
      <vt:lpstr>Class Template（模板类）</vt:lpstr>
      <vt:lpstr>Demo</vt:lpstr>
      <vt:lpstr>Demo</vt:lpstr>
      <vt:lpstr>Attention!</vt:lpstr>
      <vt:lpstr>Task 1</vt:lpstr>
      <vt:lpstr>Traverse A Container（遍历）</vt:lpstr>
      <vt:lpstr>For the Linked List Template</vt:lpstr>
      <vt:lpstr>For the Linked List Template</vt:lpstr>
      <vt:lpstr>Nested Class（嵌入类，内部类）</vt:lpstr>
      <vt:lpstr>The Iterator Inner Class</vt:lpstr>
      <vt:lpstr>Task 2</vt:lpstr>
      <vt:lpstr>Task 3</vt:lpstr>
      <vt:lpstr>Summary</vt:lpstr>
      <vt:lpstr>PowerPoint 演示文稿</vt:lpstr>
      <vt:lpstr>Friend Class（友元类）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Lab2: Container</dc:title>
  <dc:creator>Microsoft Office 用户</dc:creator>
  <cp:lastModifiedBy>hengjun zhao</cp:lastModifiedBy>
  <cp:revision>71</cp:revision>
  <dcterms:created xsi:type="dcterms:W3CDTF">2021-09-26T14:56:24Z</dcterms:created>
  <dcterms:modified xsi:type="dcterms:W3CDTF">2024-09-30T06:21:32Z</dcterms:modified>
</cp:coreProperties>
</file>