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media/image8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4"/>
  </p:notesMasterIdLst>
  <p:handoutMasterIdLst>
    <p:handoutMasterId r:id="rId26"/>
  </p:handoutMasterIdLst>
  <p:sldIdLst>
    <p:sldId id="260" r:id="rId3"/>
    <p:sldId id="298" r:id="rId5"/>
    <p:sldId id="306" r:id="rId6"/>
    <p:sldId id="317" r:id="rId7"/>
    <p:sldId id="312" r:id="rId8"/>
    <p:sldId id="307" r:id="rId9"/>
    <p:sldId id="314" r:id="rId10"/>
    <p:sldId id="318" r:id="rId11"/>
    <p:sldId id="302" r:id="rId12"/>
    <p:sldId id="309" r:id="rId13"/>
    <p:sldId id="304" r:id="rId14"/>
    <p:sldId id="305" r:id="rId15"/>
    <p:sldId id="310" r:id="rId16"/>
    <p:sldId id="315" r:id="rId17"/>
    <p:sldId id="316" r:id="rId18"/>
    <p:sldId id="299" r:id="rId19"/>
    <p:sldId id="300" r:id="rId20"/>
    <p:sldId id="301" r:id="rId21"/>
    <p:sldId id="311" r:id="rId22"/>
    <p:sldId id="303" r:id="rId23"/>
    <p:sldId id="313" r:id="rId24"/>
    <p:sldId id="269" r:id="rId25"/>
  </p:sldIdLst>
  <p:sldSz cx="9144000" cy="6858000" type="screen4x3"/>
  <p:notesSz cx="6858000" cy="9947275"/>
  <p:custDataLst>
    <p:tags r:id="rId30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accent2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accent2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accent2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accent2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accent2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accent2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accent2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accent2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accent2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FF0066"/>
    <a:srgbClr val="0000FF"/>
    <a:srgbClr val="339966"/>
    <a:srgbClr val="FF643F"/>
    <a:srgbClr val="FFFF99"/>
    <a:srgbClr val="003366"/>
    <a:srgbClr val="4D4D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255" autoAdjust="0"/>
    <p:restoredTop sz="95051" autoAdjust="0"/>
  </p:normalViewPr>
  <p:slideViewPr>
    <p:cSldViewPr>
      <p:cViewPr varScale="1">
        <p:scale>
          <a:sx n="81" d="100"/>
          <a:sy n="81" d="100"/>
        </p:scale>
        <p:origin x="1061" y="-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0" d="100"/>
          <a:sy n="70" d="100"/>
        </p:scale>
        <p:origin x="3624" y="192"/>
      </p:cViewPr>
      <p:guideLst/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0" Type="http://schemas.openxmlformats.org/officeDocument/2006/relationships/tags" Target="tags/tag1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handoutMaster" Target="handoutMasters/handoutMaster1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695F3BD8-A5B9-4CD4-99AE-30497F8223C6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48800"/>
            <a:ext cx="29718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9448800"/>
            <a:ext cx="2971800" cy="4968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052D0374-72CE-488D-B49C-B98428859633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7D864F0E-C17E-4E90-B1C9-1B5D7596BFB6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42975" y="746125"/>
            <a:ext cx="4972050" cy="3730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724400"/>
            <a:ext cx="5486400" cy="44767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48800"/>
            <a:ext cx="29718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9448800"/>
            <a:ext cx="2971800" cy="4968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021D7AA0-3A27-478C-A1AE-805228BE9323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1" lang="zh-CN" altLang="en-US"/>
          </a:p>
        </p:txBody>
      </p:sp>
      <p:sp>
        <p:nvSpPr>
          <p:cNvPr id="6148" name="幻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93E93AC6-877E-4C0B-8945-BFE04EC963A5}" type="slidenum">
              <a:rPr lang="zh-CN" altLang="en-US" sz="1200" smtClean="0"/>
            </a:fld>
            <a:endParaRPr lang="zh-CN" altLang="en-US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888" y="98425"/>
            <a:ext cx="814387" cy="795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000" y="142875"/>
            <a:ext cx="1952625" cy="735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685800" y="2130426"/>
            <a:ext cx="7772400" cy="983540"/>
          </a:xfrm>
          <a:prstGeom prst="rect">
            <a:avLst/>
          </a:prstGeom>
        </p:spPr>
        <p:txBody>
          <a:bodyPr/>
          <a:lstStyle>
            <a:lvl1pPr>
              <a:defRPr sz="5000" b="0" baseline="0">
                <a:latin typeface="+mn-lt"/>
              </a:defRPr>
            </a:lvl1pPr>
          </a:lstStyle>
          <a:p>
            <a:r>
              <a:rPr lang="zh-CN" altLang="en-US" dirty="0"/>
              <a:t>单击此处编辑母版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383995"/>
            <a:ext cx="6400800" cy="675075"/>
          </a:xfrm>
        </p:spPr>
        <p:txBody>
          <a:bodyPr/>
          <a:lstStyle>
            <a:lvl1pPr marL="0" indent="0" algn="ctr">
              <a:buNone/>
              <a:defRPr sz="3600">
                <a:latin typeface="+mn-lt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362FD3-5A28-427C-95F9-6E238B7DB945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0000" y="86599"/>
            <a:ext cx="7772400" cy="810090"/>
          </a:xfrm>
          <a:prstGeom prst="rect">
            <a:avLst/>
          </a:prstGeom>
        </p:spPr>
        <p:txBody>
          <a:bodyPr/>
          <a:lstStyle>
            <a:lvl1pPr algn="l">
              <a:defRPr b="0">
                <a:latin typeface="+mn-lt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0" y="1628800"/>
            <a:ext cx="7772400" cy="4114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B7B7FC-D805-4E90-9DB8-4F177B2B186F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0000" y="86599"/>
            <a:ext cx="7772400" cy="810090"/>
          </a:xfrm>
          <a:prstGeom prst="rect">
            <a:avLst/>
          </a:prstGeom>
        </p:spPr>
        <p:txBody>
          <a:bodyPr/>
          <a:lstStyle>
            <a:lvl1pPr algn="l">
              <a:defRPr b="0">
                <a:latin typeface="+mn-lt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060A1E-E729-43DF-B80A-F69230AD9B1C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3CDA45-D3E2-4553-ADEE-0DB384B8DE63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2F2F2"/>
            </a:gs>
            <a:gs pos="100000">
              <a:srgbClr val="FFFF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8602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31423A97-CE3A-4FC5-9ED7-8C3E520A2C57}" type="slidenum">
              <a:rPr lang="zh-CN" altLang="en-US"/>
            </a:fld>
            <a:endParaRPr lang="en-US" altLang="zh-CN"/>
          </a:p>
        </p:txBody>
      </p:sp>
      <p:sp>
        <p:nvSpPr>
          <p:cNvPr id="1031" name="Rectangle 11"/>
          <p:cNvSpPr>
            <a:spLocks noChangeArrowheads="1"/>
          </p:cNvSpPr>
          <p:nvPr userDrawn="1"/>
        </p:nvSpPr>
        <p:spPr bwMode="auto">
          <a:xfrm>
            <a:off x="0" y="977900"/>
            <a:ext cx="9144000" cy="65088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ransition/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3333FF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3333FF"/>
          </a:solidFill>
          <a:latin typeface="Arial Black" panose="020B0A040201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3333FF"/>
          </a:solidFill>
          <a:latin typeface="Arial Black" panose="020B0A040201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3333FF"/>
          </a:solidFill>
          <a:latin typeface="Arial Black" panose="020B0A040201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3333FF"/>
          </a:solidFill>
          <a:latin typeface="Arial Black" panose="020B0A040201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 b="1">
          <a:solidFill>
            <a:srgbClr val="3333FF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 b="1">
          <a:solidFill>
            <a:srgbClr val="3333FF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 b="1">
          <a:solidFill>
            <a:srgbClr val="3333FF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 b="1">
          <a:solidFill>
            <a:srgbClr val="3333FF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svg"/><Relationship Id="rId1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https://cplusplus.com/reference/list/list/" TargetMode="External"/><Relationship Id="rId1" Type="http://schemas.openxmlformats.org/officeDocument/2006/relationships/hyperlink" Target="https://cplusplus.com/reference/deque/deque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8251825" cy="984250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Lab 5: Queue</a:t>
            </a:r>
            <a:r>
              <a:rPr lang="zh-CN" altLang="en-US" dirty="0"/>
              <a:t> </a:t>
            </a:r>
            <a:r>
              <a:rPr lang="en-US" altLang="zh-CN" dirty="0"/>
              <a:t>&amp;</a:t>
            </a:r>
            <a:r>
              <a:rPr lang="zh-CN" altLang="en-US" dirty="0"/>
              <a:t> </a:t>
            </a:r>
            <a:r>
              <a:rPr lang="en-US" altLang="zh-CN" dirty="0"/>
              <a:t>Simulation</a:t>
            </a:r>
            <a:br>
              <a:rPr lang="en-US" altLang="zh-CN" dirty="0"/>
            </a:br>
            <a:r>
              <a:rPr lang="zh-CN" altLang="en-US" dirty="0"/>
              <a:t>（队列与仿真）</a:t>
            </a:r>
            <a:endParaRPr lang="zh-CN" altLang="en-US" dirty="0"/>
          </a:p>
        </p:txBody>
      </p:sp>
      <p:sp>
        <p:nvSpPr>
          <p:cNvPr id="5123" name="副标题 2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384550"/>
            <a:ext cx="6400800" cy="2700338"/>
          </a:xfrm>
        </p:spPr>
        <p:txBody>
          <a:bodyPr/>
          <a:lstStyle/>
          <a:p>
            <a:endParaRPr lang="en-US" altLang="zh-CN" dirty="0"/>
          </a:p>
          <a:p>
            <a:r>
              <a:rPr lang="en-US" altLang="zh-CN" sz="2800" dirty="0">
                <a:solidFill>
                  <a:srgbClr val="00B050"/>
                </a:solidFill>
              </a:rPr>
              <a:t>Nov, 2024</a:t>
            </a:r>
            <a:endParaRPr lang="zh-CN" altLang="en-US" sz="2800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0050" y="87313"/>
            <a:ext cx="7772400" cy="809625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Queuing Theory</a:t>
            </a:r>
            <a:endParaRPr lang="zh-CN" altLang="en-US" dirty="0"/>
          </a:p>
        </p:txBody>
      </p:sp>
      <p:sp>
        <p:nvSpPr>
          <p:cNvPr id="14339" name="内容占位符 2"/>
          <p:cNvSpPr>
            <a:spLocks noGrp="1" noChangeArrowheads="1"/>
          </p:cNvSpPr>
          <p:nvPr>
            <p:ph idx="1"/>
          </p:nvPr>
        </p:nvSpPr>
        <p:spPr>
          <a:xfrm>
            <a:off x="701675" y="1270000"/>
            <a:ext cx="8070850" cy="5446713"/>
          </a:xfrm>
        </p:spPr>
        <p:txBody>
          <a:bodyPr/>
          <a:lstStyle/>
          <a:p>
            <a:r>
              <a:rPr lang="en-US" altLang="zh-CN"/>
              <a:t>Inter-arrival time:</a:t>
            </a:r>
            <a:r>
              <a:rPr lang="zh-CN" altLang="en-US"/>
              <a:t> 到达时间间隔</a:t>
            </a:r>
            <a:endParaRPr lang="zh-CN" altLang="en-US"/>
          </a:p>
          <a:p>
            <a:r>
              <a:rPr lang="en-US" altLang="zh-CN"/>
              <a:t>Arrival rate</a:t>
            </a:r>
            <a:endParaRPr lang="en-US" altLang="zh-CN"/>
          </a:p>
          <a:p>
            <a:pPr lvl="1"/>
            <a:r>
              <a:rPr lang="en-US" altLang="zh-CN"/>
              <a:t>1 / mean inter-arrival time</a:t>
            </a:r>
            <a:endParaRPr lang="en-US" altLang="zh-CN"/>
          </a:p>
          <a:p>
            <a:pPr lvl="1"/>
            <a:r>
              <a:rPr lang="zh-CN" altLang="en-US"/>
              <a:t>（单位时间平均到达的顾客数）</a:t>
            </a:r>
            <a:endParaRPr lang="en-US" altLang="zh-CN"/>
          </a:p>
          <a:p>
            <a:r>
              <a:rPr lang="en-US" altLang="zh-CN"/>
              <a:t>Service rate</a:t>
            </a:r>
            <a:endParaRPr lang="en-US" altLang="zh-CN"/>
          </a:p>
          <a:p>
            <a:pPr lvl="1"/>
            <a:r>
              <a:rPr lang="en-US" altLang="zh-CN"/>
              <a:t>1 / mean service time</a:t>
            </a:r>
            <a:endParaRPr lang="zh-CN" altLang="en-US"/>
          </a:p>
          <a:p>
            <a:pPr lvl="1"/>
            <a:r>
              <a:rPr lang="zh-CN" altLang="en-US"/>
              <a:t>（单位时间平均服务的顾客数）</a:t>
            </a:r>
            <a:endParaRPr lang="en-US" altLang="zh-CN"/>
          </a:p>
          <a:p>
            <a:r>
              <a:rPr lang="en-US" altLang="zh-CN"/>
              <a:t>Service intensity</a:t>
            </a:r>
            <a:r>
              <a:rPr lang="zh-CN" altLang="en-US"/>
              <a:t>（服务强度）</a:t>
            </a:r>
            <a:endParaRPr lang="zh-CN" altLang="en-US"/>
          </a:p>
          <a:p>
            <a:pPr lvl="1"/>
            <a:r>
              <a:rPr lang="en-US" altLang="zh-CN"/>
              <a:t>arrival rate / service rate </a:t>
            </a:r>
            <a:r>
              <a:rPr lang="zh-CN" altLang="en-US"/>
              <a:t>（要求</a:t>
            </a:r>
            <a:r>
              <a:rPr lang="en-US" altLang="zh-CN"/>
              <a:t> &lt; 1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Queue length</a:t>
            </a:r>
            <a:r>
              <a:rPr lang="zh-CN" altLang="en-US"/>
              <a:t>（队列长度）</a:t>
            </a:r>
            <a:endParaRPr lang="en-US" altLang="zh-CN"/>
          </a:p>
          <a:p>
            <a:endParaRPr lang="en-US" altLang="zh-CN"/>
          </a:p>
          <a:p>
            <a:pPr lvl="1"/>
            <a:endParaRPr lang="zh-CN" altLang="en-US"/>
          </a:p>
        </p:txBody>
      </p:sp>
      <p:sp>
        <p:nvSpPr>
          <p:cNvPr id="14340" name="幻灯片编号占位符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152D3E2-4716-4604-B6D2-05F4473D974B}" type="slidenum">
              <a:rPr lang="zh-CN" altLang="en-US" sz="1400" smtClean="0">
                <a:ea typeface="宋体" panose="02010600030101010101" pitchFamily="2" charset="-122"/>
              </a:rPr>
            </a:fld>
            <a:endParaRPr lang="en-US" altLang="zh-CN" sz="140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0050" y="87313"/>
            <a:ext cx="7772400" cy="809625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Car Wash</a:t>
            </a:r>
            <a:r>
              <a:rPr lang="zh-CN" altLang="en-US" dirty="0"/>
              <a:t>（洗车）</a:t>
            </a:r>
            <a:endParaRPr lang="zh-CN" altLang="en-US" dirty="0"/>
          </a:p>
        </p:txBody>
      </p:sp>
      <p:sp>
        <p:nvSpPr>
          <p:cNvPr id="15363" name="内容占位符 2"/>
          <p:cNvSpPr>
            <a:spLocks noGrp="1" noChangeArrowheads="1"/>
          </p:cNvSpPr>
          <p:nvPr>
            <p:ph idx="1"/>
          </p:nvPr>
        </p:nvSpPr>
        <p:spPr>
          <a:xfrm>
            <a:off x="685800" y="1628775"/>
            <a:ext cx="7772400" cy="4114800"/>
          </a:xfrm>
        </p:spPr>
        <p:txBody>
          <a:bodyPr/>
          <a:lstStyle/>
          <a:p>
            <a:r>
              <a:rPr lang="en-US" altLang="zh-CN"/>
              <a:t>One server</a:t>
            </a:r>
            <a:endParaRPr lang="en-US" altLang="zh-CN"/>
          </a:p>
          <a:p>
            <a:r>
              <a:rPr lang="en-US" altLang="zh-CN"/>
              <a:t>10 minutes service time</a:t>
            </a:r>
            <a:endParaRPr lang="en-US" altLang="zh-CN"/>
          </a:p>
          <a:p>
            <a:r>
              <a:rPr lang="en-US" altLang="zh-CN"/>
              <a:t>At most five car waiting (overflow)</a:t>
            </a:r>
            <a:endParaRPr lang="en-US" altLang="zh-CN"/>
          </a:p>
          <a:p>
            <a:r>
              <a:rPr lang="en-US" altLang="zh-CN"/>
              <a:t>Arrival time input from command line</a:t>
            </a:r>
            <a:endParaRPr lang="en-US" altLang="zh-CN"/>
          </a:p>
          <a:p>
            <a:pPr lvl="1"/>
            <a:r>
              <a:rPr lang="en-US" altLang="zh-CN"/>
              <a:t>999 is the sentinel</a:t>
            </a:r>
            <a:endParaRPr lang="en-US" altLang="zh-CN"/>
          </a:p>
          <a:p>
            <a:r>
              <a:rPr lang="en-US" altLang="zh-CN"/>
              <a:t>Simulate and calculate the average waiting time</a:t>
            </a:r>
            <a:endParaRPr lang="en-US" altLang="zh-CN"/>
          </a:p>
          <a:p>
            <a:endParaRPr lang="en-US" altLang="zh-CN"/>
          </a:p>
        </p:txBody>
      </p:sp>
      <p:sp>
        <p:nvSpPr>
          <p:cNvPr id="15364" name="幻灯片编号占位符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F1039F7-EC2B-4738-872B-E8943A50F23E}" type="slidenum">
              <a:rPr lang="zh-CN" altLang="en-US" sz="1400" smtClean="0">
                <a:ea typeface="宋体" panose="02010600030101010101" pitchFamily="2" charset="-122"/>
              </a:rPr>
            </a:fld>
            <a:endParaRPr lang="en-US" altLang="zh-CN" sz="140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0050" y="87313"/>
            <a:ext cx="9212263" cy="809625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Analysis: Event Driven</a:t>
            </a:r>
            <a:r>
              <a:rPr lang="zh-CN" altLang="en-US" dirty="0"/>
              <a:t>（事件驱动）</a:t>
            </a:r>
            <a:endParaRPr lang="zh-CN" altLang="en-US" dirty="0"/>
          </a:p>
        </p:txBody>
      </p:sp>
      <p:sp>
        <p:nvSpPr>
          <p:cNvPr id="16387" name="幻灯片编号占位符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6CB2FC7-4CB1-446B-A44B-6780053151CD}" type="slidenum">
              <a:rPr lang="zh-CN" altLang="en-US" sz="1400" smtClean="0">
                <a:ea typeface="宋体" panose="02010600030101010101" pitchFamily="2" charset="-122"/>
              </a:rPr>
            </a:fld>
            <a:endParaRPr lang="en-US" altLang="zh-CN" sz="1400">
              <a:ea typeface="宋体" panose="02010600030101010101" pitchFamily="2" charset="-122"/>
            </a:endParaRPr>
          </a:p>
        </p:txBody>
      </p:sp>
      <p:cxnSp>
        <p:nvCxnSpPr>
          <p:cNvPr id="16388" name="直线连接符 5"/>
          <p:cNvCxnSpPr>
            <a:cxnSpLocks noChangeShapeType="1"/>
          </p:cNvCxnSpPr>
          <p:nvPr/>
        </p:nvCxnSpPr>
        <p:spPr bwMode="auto">
          <a:xfrm flipV="1">
            <a:off x="206375" y="2708275"/>
            <a:ext cx="7515225" cy="0"/>
          </a:xfrm>
          <a:prstGeom prst="line">
            <a:avLst/>
          </a:prstGeom>
          <a:noFill/>
          <a:ln w="38100">
            <a:solidFill>
              <a:srgbClr val="0070C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389" name="直线连接符 7"/>
          <p:cNvCxnSpPr>
            <a:cxnSpLocks noChangeShapeType="1"/>
          </p:cNvCxnSpPr>
          <p:nvPr/>
        </p:nvCxnSpPr>
        <p:spPr bwMode="auto">
          <a:xfrm flipV="1">
            <a:off x="206375" y="3557588"/>
            <a:ext cx="7515225" cy="0"/>
          </a:xfrm>
          <a:prstGeom prst="line">
            <a:avLst/>
          </a:prstGeom>
          <a:noFill/>
          <a:ln w="38100">
            <a:solidFill>
              <a:srgbClr val="0070C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390" name="椭圆 8"/>
          <p:cNvSpPr>
            <a:spLocks noChangeArrowheads="1"/>
          </p:cNvSpPr>
          <p:nvPr/>
        </p:nvSpPr>
        <p:spPr bwMode="auto">
          <a:xfrm>
            <a:off x="1690688" y="3425825"/>
            <a:ext cx="269875" cy="280988"/>
          </a:xfrm>
          <a:prstGeom prst="ellipse">
            <a:avLst/>
          </a:prstGeom>
          <a:solidFill>
            <a:srgbClr val="FF0066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kumimoji="0" lang="zh-CN" altLang="en-US" sz="2400">
              <a:solidFill>
                <a:schemeClr val="accent2"/>
              </a:solidFill>
            </a:endParaRPr>
          </a:p>
        </p:txBody>
      </p:sp>
      <p:sp>
        <p:nvSpPr>
          <p:cNvPr id="16391" name="椭圆 9"/>
          <p:cNvSpPr>
            <a:spLocks noChangeArrowheads="1"/>
          </p:cNvSpPr>
          <p:nvPr/>
        </p:nvSpPr>
        <p:spPr bwMode="auto">
          <a:xfrm>
            <a:off x="881063" y="2566988"/>
            <a:ext cx="269875" cy="280987"/>
          </a:xfrm>
          <a:prstGeom prst="ellipse">
            <a:avLst/>
          </a:prstGeom>
          <a:solidFill>
            <a:srgbClr val="00B050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kumimoji="0" lang="zh-CN" altLang="en-US" sz="2400">
              <a:solidFill>
                <a:schemeClr val="accent2"/>
              </a:solidFill>
            </a:endParaRPr>
          </a:p>
        </p:txBody>
      </p:sp>
      <p:sp>
        <p:nvSpPr>
          <p:cNvPr id="16392" name="椭圆 10"/>
          <p:cNvSpPr>
            <a:spLocks noChangeArrowheads="1"/>
          </p:cNvSpPr>
          <p:nvPr/>
        </p:nvSpPr>
        <p:spPr bwMode="auto">
          <a:xfrm>
            <a:off x="2919413" y="3435350"/>
            <a:ext cx="269875" cy="280988"/>
          </a:xfrm>
          <a:prstGeom prst="ellipse">
            <a:avLst/>
          </a:prstGeom>
          <a:solidFill>
            <a:srgbClr val="FF0066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kumimoji="0" lang="zh-CN" altLang="en-US" sz="2400">
              <a:solidFill>
                <a:schemeClr val="accent2"/>
              </a:solidFill>
            </a:endParaRPr>
          </a:p>
        </p:txBody>
      </p:sp>
      <p:sp>
        <p:nvSpPr>
          <p:cNvPr id="16393" name="椭圆 11"/>
          <p:cNvSpPr>
            <a:spLocks noChangeArrowheads="1"/>
          </p:cNvSpPr>
          <p:nvPr/>
        </p:nvSpPr>
        <p:spPr bwMode="auto">
          <a:xfrm>
            <a:off x="2117725" y="2566988"/>
            <a:ext cx="271463" cy="280987"/>
          </a:xfrm>
          <a:prstGeom prst="ellipse">
            <a:avLst/>
          </a:prstGeom>
          <a:solidFill>
            <a:srgbClr val="00B050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kumimoji="0" lang="zh-CN" altLang="en-US" sz="2400">
              <a:solidFill>
                <a:schemeClr val="accent2"/>
              </a:solidFill>
            </a:endParaRPr>
          </a:p>
        </p:txBody>
      </p:sp>
      <p:sp>
        <p:nvSpPr>
          <p:cNvPr id="16394" name="椭圆 12"/>
          <p:cNvSpPr>
            <a:spLocks noChangeArrowheads="1"/>
          </p:cNvSpPr>
          <p:nvPr/>
        </p:nvSpPr>
        <p:spPr bwMode="auto">
          <a:xfrm>
            <a:off x="4121150" y="2566988"/>
            <a:ext cx="269875" cy="280987"/>
          </a:xfrm>
          <a:prstGeom prst="ellipse">
            <a:avLst/>
          </a:prstGeom>
          <a:solidFill>
            <a:srgbClr val="00B050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kumimoji="0" lang="zh-CN" altLang="en-US" sz="2400">
              <a:solidFill>
                <a:schemeClr val="accent2"/>
              </a:solidFill>
            </a:endParaRPr>
          </a:p>
        </p:txBody>
      </p:sp>
      <p:sp>
        <p:nvSpPr>
          <p:cNvPr id="16395" name="椭圆 14"/>
          <p:cNvSpPr>
            <a:spLocks noChangeArrowheads="1"/>
          </p:cNvSpPr>
          <p:nvPr/>
        </p:nvSpPr>
        <p:spPr bwMode="auto">
          <a:xfrm>
            <a:off x="6956425" y="3435350"/>
            <a:ext cx="269875" cy="280988"/>
          </a:xfrm>
          <a:prstGeom prst="ellipse">
            <a:avLst/>
          </a:prstGeom>
          <a:solidFill>
            <a:srgbClr val="FF0066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kumimoji="0" lang="zh-CN" altLang="en-US" sz="2400">
              <a:solidFill>
                <a:schemeClr val="accent2"/>
              </a:solidFill>
            </a:endParaRPr>
          </a:p>
        </p:txBody>
      </p:sp>
      <p:sp>
        <p:nvSpPr>
          <p:cNvPr id="16396" name="椭圆 15"/>
          <p:cNvSpPr>
            <a:spLocks noChangeArrowheads="1"/>
          </p:cNvSpPr>
          <p:nvPr/>
        </p:nvSpPr>
        <p:spPr bwMode="auto">
          <a:xfrm>
            <a:off x="5335588" y="2566988"/>
            <a:ext cx="271462" cy="280987"/>
          </a:xfrm>
          <a:prstGeom prst="ellipse">
            <a:avLst/>
          </a:prstGeom>
          <a:solidFill>
            <a:srgbClr val="00B050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kumimoji="0" lang="zh-CN" altLang="en-US" sz="2400">
              <a:solidFill>
                <a:schemeClr val="accent2"/>
              </a:solidFill>
            </a:endParaRPr>
          </a:p>
        </p:txBody>
      </p:sp>
      <p:sp>
        <p:nvSpPr>
          <p:cNvPr id="16397" name="椭圆 16"/>
          <p:cNvSpPr>
            <a:spLocks noChangeArrowheads="1"/>
          </p:cNvSpPr>
          <p:nvPr/>
        </p:nvSpPr>
        <p:spPr bwMode="auto">
          <a:xfrm>
            <a:off x="6146800" y="2566988"/>
            <a:ext cx="269875" cy="280987"/>
          </a:xfrm>
          <a:prstGeom prst="ellipse">
            <a:avLst/>
          </a:prstGeom>
          <a:solidFill>
            <a:srgbClr val="00B050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kumimoji="0" lang="zh-CN" altLang="en-US" sz="2400">
              <a:solidFill>
                <a:schemeClr val="accent2"/>
              </a:solidFill>
            </a:endParaRPr>
          </a:p>
        </p:txBody>
      </p:sp>
      <p:cxnSp>
        <p:nvCxnSpPr>
          <p:cNvPr id="16398" name="直线连接符 18"/>
          <p:cNvCxnSpPr>
            <a:cxnSpLocks noChangeShapeType="1"/>
          </p:cNvCxnSpPr>
          <p:nvPr/>
        </p:nvCxnSpPr>
        <p:spPr bwMode="auto">
          <a:xfrm>
            <a:off x="611188" y="1989138"/>
            <a:ext cx="0" cy="2339975"/>
          </a:xfrm>
          <a:prstGeom prst="line">
            <a:avLst/>
          </a:prstGeom>
          <a:noFill/>
          <a:ln w="6350">
            <a:solidFill>
              <a:srgbClr val="0000FF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399" name="直线连接符 19"/>
          <p:cNvCxnSpPr>
            <a:cxnSpLocks noChangeShapeType="1"/>
          </p:cNvCxnSpPr>
          <p:nvPr/>
        </p:nvCxnSpPr>
        <p:spPr bwMode="auto">
          <a:xfrm>
            <a:off x="206375" y="1989138"/>
            <a:ext cx="0" cy="2339975"/>
          </a:xfrm>
          <a:prstGeom prst="line">
            <a:avLst/>
          </a:prstGeom>
          <a:noFill/>
          <a:ln w="6350">
            <a:solidFill>
              <a:srgbClr val="0000FF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00" name="直线连接符 20"/>
          <p:cNvCxnSpPr>
            <a:cxnSpLocks noChangeShapeType="1"/>
          </p:cNvCxnSpPr>
          <p:nvPr/>
        </p:nvCxnSpPr>
        <p:spPr bwMode="auto">
          <a:xfrm>
            <a:off x="1016000" y="2033588"/>
            <a:ext cx="0" cy="2339975"/>
          </a:xfrm>
          <a:prstGeom prst="line">
            <a:avLst/>
          </a:prstGeom>
          <a:noFill/>
          <a:ln w="6350">
            <a:solidFill>
              <a:srgbClr val="0000FF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01" name="直线连接符 21"/>
          <p:cNvCxnSpPr>
            <a:cxnSpLocks noChangeShapeType="1"/>
          </p:cNvCxnSpPr>
          <p:nvPr/>
        </p:nvCxnSpPr>
        <p:spPr bwMode="auto">
          <a:xfrm>
            <a:off x="1420813" y="2033588"/>
            <a:ext cx="0" cy="2339975"/>
          </a:xfrm>
          <a:prstGeom prst="line">
            <a:avLst/>
          </a:prstGeom>
          <a:noFill/>
          <a:ln w="6350">
            <a:solidFill>
              <a:srgbClr val="0000FF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02" name="直线连接符 22"/>
          <p:cNvCxnSpPr>
            <a:cxnSpLocks noChangeShapeType="1"/>
          </p:cNvCxnSpPr>
          <p:nvPr/>
        </p:nvCxnSpPr>
        <p:spPr bwMode="auto">
          <a:xfrm>
            <a:off x="1825625" y="1989138"/>
            <a:ext cx="0" cy="2339975"/>
          </a:xfrm>
          <a:prstGeom prst="line">
            <a:avLst/>
          </a:prstGeom>
          <a:noFill/>
          <a:ln w="6350">
            <a:solidFill>
              <a:srgbClr val="0000FF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03" name="直线连接符 23"/>
          <p:cNvCxnSpPr>
            <a:cxnSpLocks noChangeShapeType="1"/>
          </p:cNvCxnSpPr>
          <p:nvPr/>
        </p:nvCxnSpPr>
        <p:spPr bwMode="auto">
          <a:xfrm>
            <a:off x="2635250" y="1989138"/>
            <a:ext cx="0" cy="2339975"/>
          </a:xfrm>
          <a:prstGeom prst="line">
            <a:avLst/>
          </a:prstGeom>
          <a:noFill/>
          <a:ln w="6350">
            <a:solidFill>
              <a:srgbClr val="0000FF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04" name="直线连接符 24"/>
          <p:cNvCxnSpPr>
            <a:cxnSpLocks noChangeShapeType="1"/>
          </p:cNvCxnSpPr>
          <p:nvPr/>
        </p:nvCxnSpPr>
        <p:spPr bwMode="auto">
          <a:xfrm>
            <a:off x="2230438" y="1989138"/>
            <a:ext cx="0" cy="2339975"/>
          </a:xfrm>
          <a:prstGeom prst="line">
            <a:avLst/>
          </a:prstGeom>
          <a:noFill/>
          <a:ln w="6350">
            <a:solidFill>
              <a:srgbClr val="0000FF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05" name="直线连接符 25"/>
          <p:cNvCxnSpPr>
            <a:cxnSpLocks noChangeShapeType="1"/>
          </p:cNvCxnSpPr>
          <p:nvPr/>
        </p:nvCxnSpPr>
        <p:spPr bwMode="auto">
          <a:xfrm>
            <a:off x="3041650" y="2033588"/>
            <a:ext cx="0" cy="2339975"/>
          </a:xfrm>
          <a:prstGeom prst="line">
            <a:avLst/>
          </a:prstGeom>
          <a:noFill/>
          <a:ln w="6350">
            <a:solidFill>
              <a:srgbClr val="0000FF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06" name="直线连接符 26"/>
          <p:cNvCxnSpPr>
            <a:cxnSpLocks noChangeShapeType="1"/>
          </p:cNvCxnSpPr>
          <p:nvPr/>
        </p:nvCxnSpPr>
        <p:spPr bwMode="auto">
          <a:xfrm>
            <a:off x="3446463" y="2033588"/>
            <a:ext cx="0" cy="2339975"/>
          </a:xfrm>
          <a:prstGeom prst="line">
            <a:avLst/>
          </a:prstGeom>
          <a:noFill/>
          <a:ln w="6350">
            <a:solidFill>
              <a:srgbClr val="0000FF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07" name="直线连接符 27"/>
          <p:cNvCxnSpPr>
            <a:cxnSpLocks noChangeShapeType="1"/>
          </p:cNvCxnSpPr>
          <p:nvPr/>
        </p:nvCxnSpPr>
        <p:spPr bwMode="auto">
          <a:xfrm>
            <a:off x="3851275" y="1989138"/>
            <a:ext cx="0" cy="2339975"/>
          </a:xfrm>
          <a:prstGeom prst="line">
            <a:avLst/>
          </a:prstGeom>
          <a:noFill/>
          <a:ln w="6350">
            <a:solidFill>
              <a:srgbClr val="0000FF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08" name="直线连接符 28"/>
          <p:cNvCxnSpPr>
            <a:cxnSpLocks noChangeShapeType="1"/>
          </p:cNvCxnSpPr>
          <p:nvPr/>
        </p:nvCxnSpPr>
        <p:spPr bwMode="auto">
          <a:xfrm>
            <a:off x="4660900" y="1943100"/>
            <a:ext cx="0" cy="2341563"/>
          </a:xfrm>
          <a:prstGeom prst="line">
            <a:avLst/>
          </a:prstGeom>
          <a:noFill/>
          <a:ln w="6350">
            <a:solidFill>
              <a:srgbClr val="0000FF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09" name="直线连接符 29"/>
          <p:cNvCxnSpPr>
            <a:cxnSpLocks noChangeShapeType="1"/>
          </p:cNvCxnSpPr>
          <p:nvPr/>
        </p:nvCxnSpPr>
        <p:spPr bwMode="auto">
          <a:xfrm>
            <a:off x="4256088" y="1943100"/>
            <a:ext cx="0" cy="2341563"/>
          </a:xfrm>
          <a:prstGeom prst="line">
            <a:avLst/>
          </a:prstGeom>
          <a:noFill/>
          <a:ln w="6350">
            <a:solidFill>
              <a:srgbClr val="0000FF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10" name="直线连接符 30"/>
          <p:cNvCxnSpPr>
            <a:cxnSpLocks noChangeShapeType="1"/>
          </p:cNvCxnSpPr>
          <p:nvPr/>
        </p:nvCxnSpPr>
        <p:spPr bwMode="auto">
          <a:xfrm>
            <a:off x="5065713" y="1989138"/>
            <a:ext cx="0" cy="2339975"/>
          </a:xfrm>
          <a:prstGeom prst="line">
            <a:avLst/>
          </a:prstGeom>
          <a:noFill/>
          <a:ln w="6350">
            <a:solidFill>
              <a:srgbClr val="0000FF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11" name="直线连接符 31"/>
          <p:cNvCxnSpPr>
            <a:cxnSpLocks noChangeShapeType="1"/>
          </p:cNvCxnSpPr>
          <p:nvPr/>
        </p:nvCxnSpPr>
        <p:spPr bwMode="auto">
          <a:xfrm>
            <a:off x="5470525" y="1989138"/>
            <a:ext cx="0" cy="2339975"/>
          </a:xfrm>
          <a:prstGeom prst="line">
            <a:avLst/>
          </a:prstGeom>
          <a:noFill/>
          <a:ln w="6350">
            <a:solidFill>
              <a:srgbClr val="0000FF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12" name="直线连接符 32"/>
          <p:cNvCxnSpPr>
            <a:cxnSpLocks noChangeShapeType="1"/>
          </p:cNvCxnSpPr>
          <p:nvPr/>
        </p:nvCxnSpPr>
        <p:spPr bwMode="auto">
          <a:xfrm>
            <a:off x="5876925" y="1943100"/>
            <a:ext cx="0" cy="2341563"/>
          </a:xfrm>
          <a:prstGeom prst="line">
            <a:avLst/>
          </a:prstGeom>
          <a:noFill/>
          <a:ln w="6350">
            <a:solidFill>
              <a:srgbClr val="0000FF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13" name="直线连接符 33"/>
          <p:cNvCxnSpPr>
            <a:cxnSpLocks noChangeShapeType="1"/>
          </p:cNvCxnSpPr>
          <p:nvPr/>
        </p:nvCxnSpPr>
        <p:spPr bwMode="auto">
          <a:xfrm>
            <a:off x="6686550" y="1898650"/>
            <a:ext cx="0" cy="2339975"/>
          </a:xfrm>
          <a:prstGeom prst="line">
            <a:avLst/>
          </a:prstGeom>
          <a:noFill/>
          <a:ln w="6350">
            <a:solidFill>
              <a:srgbClr val="0000FF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14" name="直线连接符 34"/>
          <p:cNvCxnSpPr>
            <a:cxnSpLocks noChangeShapeType="1"/>
          </p:cNvCxnSpPr>
          <p:nvPr/>
        </p:nvCxnSpPr>
        <p:spPr bwMode="auto">
          <a:xfrm>
            <a:off x="6281738" y="1898650"/>
            <a:ext cx="0" cy="2339975"/>
          </a:xfrm>
          <a:prstGeom prst="line">
            <a:avLst/>
          </a:prstGeom>
          <a:noFill/>
          <a:ln w="6350">
            <a:solidFill>
              <a:srgbClr val="0000FF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15" name="直线连接符 35"/>
          <p:cNvCxnSpPr>
            <a:cxnSpLocks noChangeShapeType="1"/>
          </p:cNvCxnSpPr>
          <p:nvPr/>
        </p:nvCxnSpPr>
        <p:spPr bwMode="auto">
          <a:xfrm>
            <a:off x="7091363" y="1943100"/>
            <a:ext cx="0" cy="2341563"/>
          </a:xfrm>
          <a:prstGeom prst="line">
            <a:avLst/>
          </a:prstGeom>
          <a:noFill/>
          <a:ln w="6350">
            <a:solidFill>
              <a:srgbClr val="0000FF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16" name="直线连接符 36"/>
          <p:cNvCxnSpPr>
            <a:cxnSpLocks noChangeShapeType="1"/>
          </p:cNvCxnSpPr>
          <p:nvPr/>
        </p:nvCxnSpPr>
        <p:spPr bwMode="auto">
          <a:xfrm>
            <a:off x="7496175" y="1943100"/>
            <a:ext cx="0" cy="2341563"/>
          </a:xfrm>
          <a:prstGeom prst="line">
            <a:avLst/>
          </a:prstGeom>
          <a:noFill/>
          <a:ln w="6350">
            <a:solidFill>
              <a:srgbClr val="0000FF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417" name="文本框 2"/>
          <p:cNvSpPr txBox="1">
            <a:spLocks noChangeArrowheads="1"/>
          </p:cNvSpPr>
          <p:nvPr/>
        </p:nvSpPr>
        <p:spPr bwMode="auto">
          <a:xfrm>
            <a:off x="7677150" y="2438400"/>
            <a:ext cx="18002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/>
              <a:t>arrival</a:t>
            </a:r>
            <a:endParaRPr lang="zh-CN" altLang="en-US" sz="2400"/>
          </a:p>
        </p:txBody>
      </p:sp>
      <p:sp>
        <p:nvSpPr>
          <p:cNvPr id="16418" name="文本框 34"/>
          <p:cNvSpPr txBox="1">
            <a:spLocks noChangeArrowheads="1"/>
          </p:cNvSpPr>
          <p:nvPr/>
        </p:nvSpPr>
        <p:spPr bwMode="auto">
          <a:xfrm>
            <a:off x="7677150" y="3294063"/>
            <a:ext cx="18002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/>
              <a:t>departure</a:t>
            </a:r>
            <a:endParaRPr lang="zh-CN" altLang="en-US" sz="2400"/>
          </a:p>
        </p:txBody>
      </p:sp>
      <p:pic>
        <p:nvPicPr>
          <p:cNvPr id="4" name="图形 3" descr="汽车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3687673" y="5220945"/>
            <a:ext cx="565402" cy="565402"/>
          </a:xfrm>
          <a:prstGeom prst="rect">
            <a:avLst/>
          </a:prstGeom>
        </p:spPr>
      </p:pic>
      <p:pic>
        <p:nvPicPr>
          <p:cNvPr id="37" name="图形 36" descr="汽车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4558541" y="5220945"/>
            <a:ext cx="565402" cy="565402"/>
          </a:xfrm>
          <a:prstGeom prst="rect">
            <a:avLst/>
          </a:prstGeom>
        </p:spPr>
      </p:pic>
      <p:pic>
        <p:nvPicPr>
          <p:cNvPr id="38" name="图形 37" descr="汽车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2816805" y="5220945"/>
            <a:ext cx="565402" cy="565402"/>
          </a:xfrm>
          <a:prstGeom prst="rect">
            <a:avLst/>
          </a:prstGeom>
        </p:spPr>
      </p:pic>
      <p:pic>
        <p:nvPicPr>
          <p:cNvPr id="39" name="图形 38" descr="汽车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5424126" y="5220945"/>
            <a:ext cx="565402" cy="565402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335588" y="564171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清洗</a:t>
            </a:r>
            <a:endParaRPr lang="zh-CN" altLang="en-US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3605589" y="564171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等待</a:t>
            </a:r>
            <a:endParaRPr lang="zh-CN" altLang="en-US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2693679" y="564171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等待</a:t>
            </a:r>
            <a:endParaRPr lang="zh-CN" altLang="en-US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4494346" y="565350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等待</a:t>
            </a:r>
            <a:endParaRPr lang="zh-CN" altLang="en-US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cxnSp>
        <p:nvCxnSpPr>
          <p:cNvPr id="7" name="直接箭头连接符 6"/>
          <p:cNvCxnSpPr/>
          <p:nvPr/>
        </p:nvCxnSpPr>
        <p:spPr bwMode="auto">
          <a:xfrm>
            <a:off x="6281737" y="5454225"/>
            <a:ext cx="944563" cy="0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rgbClr val="3333FF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6" name="文本框 45"/>
          <p:cNvSpPr txBox="1"/>
          <p:nvPr/>
        </p:nvSpPr>
        <p:spPr>
          <a:xfrm>
            <a:off x="7226300" y="5191842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出队</a:t>
            </a:r>
            <a:endParaRPr lang="en-US" altLang="zh-CN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cxnSp>
        <p:nvCxnSpPr>
          <p:cNvPr id="47" name="直接箭头连接符 46"/>
          <p:cNvCxnSpPr/>
          <p:nvPr/>
        </p:nvCxnSpPr>
        <p:spPr bwMode="auto">
          <a:xfrm>
            <a:off x="766557" y="5485775"/>
            <a:ext cx="944563" cy="0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rgbClr val="3333FF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8" name="文本框 47"/>
          <p:cNvSpPr txBox="1"/>
          <p:nvPr/>
        </p:nvSpPr>
        <p:spPr>
          <a:xfrm>
            <a:off x="1711120" y="5223392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入队</a:t>
            </a:r>
            <a:endParaRPr lang="en-US" altLang="zh-CN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0050" y="87313"/>
            <a:ext cx="7772400" cy="809625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Demo</a:t>
            </a:r>
            <a:endParaRPr lang="zh-CN" altLang="en-US" dirty="0"/>
          </a:p>
        </p:txBody>
      </p:sp>
      <p:sp>
        <p:nvSpPr>
          <p:cNvPr id="17411" name="内容占位符 2"/>
          <p:cNvSpPr>
            <a:spLocks noGrp="1" noChangeArrowheads="1"/>
          </p:cNvSpPr>
          <p:nvPr>
            <p:ph idx="1"/>
          </p:nvPr>
        </p:nvSpPr>
        <p:spPr>
          <a:xfrm>
            <a:off x="685800" y="1628775"/>
            <a:ext cx="7772400" cy="4114800"/>
          </a:xfrm>
        </p:spPr>
        <p:txBody>
          <a:bodyPr/>
          <a:lstStyle/>
          <a:p>
            <a:r>
              <a:rPr lang="en-US" altLang="zh-CN"/>
              <a:t>Car-washing simulation</a:t>
            </a:r>
            <a:r>
              <a:rPr lang="zh-CN" altLang="en-US"/>
              <a:t>（洗车仿真）</a:t>
            </a:r>
            <a:endParaRPr lang="en-US" altLang="zh-CN"/>
          </a:p>
        </p:txBody>
      </p:sp>
      <p:sp>
        <p:nvSpPr>
          <p:cNvPr id="17412" name="幻灯片编号占位符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62F55BA-4346-4EDA-BF0B-51A79F8BFB39}" type="slidenum">
              <a:rPr lang="zh-CN" altLang="en-US" sz="1400" smtClean="0">
                <a:ea typeface="宋体" panose="02010600030101010101" pitchFamily="2" charset="-122"/>
              </a:rPr>
            </a:fld>
            <a:endParaRPr lang="en-US" altLang="zh-CN" sz="140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0050" y="87313"/>
            <a:ext cx="7772400" cy="809625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A Little Probability</a:t>
            </a:r>
            <a:endParaRPr lang="zh-CN" altLang="en-US" dirty="0"/>
          </a:p>
        </p:txBody>
      </p:sp>
      <p:sp>
        <p:nvSpPr>
          <p:cNvPr id="19459" name="内容占位符 2"/>
          <p:cNvSpPr>
            <a:spLocks noGrp="1" noChangeArrowheads="1"/>
          </p:cNvSpPr>
          <p:nvPr>
            <p:ph idx="1"/>
          </p:nvPr>
        </p:nvSpPr>
        <p:spPr>
          <a:xfrm>
            <a:off x="476250" y="1268413"/>
            <a:ext cx="8521700" cy="2970212"/>
          </a:xfrm>
        </p:spPr>
        <p:txBody>
          <a:bodyPr/>
          <a:lstStyle/>
          <a:p>
            <a:r>
              <a:rPr lang="en-US" altLang="zh-CN" sz="2800"/>
              <a:t>probability density function</a:t>
            </a:r>
            <a:endParaRPr lang="en-US" altLang="zh-CN" sz="2800"/>
          </a:p>
          <a:p>
            <a:pPr lvl="1"/>
            <a:r>
              <a:rPr lang="zh-CN" altLang="en-US" sz="2400"/>
              <a:t>概率密度函数，</a:t>
            </a:r>
            <a:r>
              <a:rPr lang="en-US" altLang="zh-CN" sz="2400"/>
              <a:t>PDF</a:t>
            </a:r>
            <a:endParaRPr lang="en-US" altLang="zh-CN" sz="2400"/>
          </a:p>
          <a:p>
            <a:r>
              <a:rPr lang="en-US" altLang="zh-CN" sz="2800"/>
              <a:t>cumulative distribution function</a:t>
            </a:r>
            <a:endParaRPr lang="en-US" altLang="zh-CN" sz="2800"/>
          </a:p>
          <a:p>
            <a:pPr lvl="1"/>
            <a:r>
              <a:rPr lang="zh-CN" altLang="en-US" sz="2400"/>
              <a:t>累积分布函数，</a:t>
            </a:r>
            <a:r>
              <a:rPr lang="en-US" altLang="zh-CN" sz="2400"/>
              <a:t>CDF</a:t>
            </a:r>
            <a:endParaRPr lang="en-US" altLang="zh-CN" sz="2400"/>
          </a:p>
          <a:p>
            <a:r>
              <a:rPr lang="en-US" altLang="zh-CN" sz="2800"/>
              <a:t>Gaussian Distribution</a:t>
            </a:r>
            <a:r>
              <a:rPr lang="zh-CN" altLang="en-US" sz="2800"/>
              <a:t>（高斯分布）</a:t>
            </a:r>
            <a:endParaRPr lang="en-US" altLang="zh-CN" sz="2800"/>
          </a:p>
          <a:p>
            <a:pPr lvl="1"/>
            <a:r>
              <a:rPr lang="en-US" altLang="zh-CN" sz="2400"/>
              <a:t>Normal Distribution</a:t>
            </a:r>
            <a:r>
              <a:rPr lang="zh-CN" altLang="en-US" sz="2400"/>
              <a:t>（正态分布）</a:t>
            </a:r>
            <a:endParaRPr lang="en-US" altLang="zh-CN" sz="2400"/>
          </a:p>
          <a:p>
            <a:pPr lvl="1"/>
            <a:endParaRPr lang="en-US" altLang="zh-CN" sz="2400"/>
          </a:p>
          <a:p>
            <a:endParaRPr lang="en-US" altLang="zh-CN" sz="2800"/>
          </a:p>
          <a:p>
            <a:endParaRPr lang="en-US" altLang="zh-CN" sz="2800"/>
          </a:p>
          <a:p>
            <a:endParaRPr lang="zh-CN" altLang="en-US" sz="2800"/>
          </a:p>
        </p:txBody>
      </p:sp>
      <p:sp>
        <p:nvSpPr>
          <p:cNvPr id="19460" name="灯片编号占位符 3"/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EF04953-E14D-4735-9AEC-3056617C08A3}" type="slidenum">
              <a:rPr lang="zh-CN" altLang="en-US" sz="1400" smtClean="0">
                <a:ea typeface="宋体" panose="02010600030101010101" pitchFamily="2" charset="-122"/>
              </a:rPr>
            </a:fld>
            <a:endParaRPr lang="en-US" altLang="zh-CN" sz="1400">
              <a:ea typeface="宋体" panose="02010600030101010101" pitchFamily="2" charset="-122"/>
            </a:endParaRPr>
          </a:p>
        </p:txBody>
      </p:sp>
      <p:pic>
        <p:nvPicPr>
          <p:cNvPr id="19461" name="图片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125" y="4311650"/>
            <a:ext cx="3273425" cy="245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2" name="图片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7188" y="4311650"/>
            <a:ext cx="3197225" cy="239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3" name="文本框 2"/>
          <p:cNvSpPr txBox="1">
            <a:spLocks noChangeArrowheads="1"/>
          </p:cNvSpPr>
          <p:nvPr/>
        </p:nvSpPr>
        <p:spPr bwMode="auto">
          <a:xfrm>
            <a:off x="2906713" y="4824413"/>
            <a:ext cx="90011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/>
              <a:t>PDF</a:t>
            </a:r>
            <a:endParaRPr lang="zh-CN" altLang="en-US"/>
          </a:p>
        </p:txBody>
      </p:sp>
      <p:sp>
        <p:nvSpPr>
          <p:cNvPr id="19464" name="文本框 7"/>
          <p:cNvSpPr txBox="1">
            <a:spLocks noChangeArrowheads="1"/>
          </p:cNvSpPr>
          <p:nvPr/>
        </p:nvSpPr>
        <p:spPr bwMode="auto">
          <a:xfrm>
            <a:off x="6237288" y="4829175"/>
            <a:ext cx="9001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/>
              <a:t>CDF</a:t>
            </a:r>
            <a:endParaRPr lang="zh-CN" altLang="en-US"/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0050" y="87313"/>
            <a:ext cx="8807450" cy="809625"/>
          </a:xfrm>
        </p:spPr>
        <p:txBody>
          <a:bodyPr/>
          <a:lstStyle/>
          <a:p>
            <a:pPr>
              <a:defRPr/>
            </a:pPr>
            <a:r>
              <a:rPr lang="en-US" altLang="zh-CN" sz="4000" dirty="0">
                <a:solidFill>
                  <a:schemeClr val="accent2"/>
                </a:solidFill>
              </a:rPr>
              <a:t>Exponential Distribution</a:t>
            </a:r>
            <a:r>
              <a:rPr lang="zh-CN" altLang="en-US" sz="4000" dirty="0">
                <a:solidFill>
                  <a:schemeClr val="accent2"/>
                </a:solidFill>
              </a:rPr>
              <a:t>（指数分布）</a:t>
            </a:r>
            <a:endParaRPr lang="zh-CN" altLang="en-US" sz="4000" dirty="0"/>
          </a:p>
        </p:txBody>
      </p:sp>
      <p:sp>
        <p:nvSpPr>
          <p:cNvPr id="20483" name="内容占位符 2"/>
          <p:cNvSpPr>
            <a:spLocks noGrp="1" noChangeArrowheads="1"/>
          </p:cNvSpPr>
          <p:nvPr>
            <p:ph idx="1"/>
          </p:nvPr>
        </p:nvSpPr>
        <p:spPr>
          <a:xfrm>
            <a:off x="685800" y="1628775"/>
            <a:ext cx="7772400" cy="4114800"/>
          </a:xfrm>
        </p:spPr>
        <p:txBody>
          <a:bodyPr/>
          <a:lstStyle/>
          <a:p>
            <a:pPr algn="just"/>
            <a:r>
              <a:rPr lang="en-US" altLang="zh-CN" sz="2400"/>
              <a:t>In Probability theory and statistics, the exponential distribution is a continuous probability distribution that often concerns </a:t>
            </a:r>
            <a:r>
              <a:rPr lang="en-US" altLang="zh-CN" sz="2400">
                <a:solidFill>
                  <a:srgbClr val="3333FF"/>
                </a:solidFill>
              </a:rPr>
              <a:t>the amount of time until some specific event happens</a:t>
            </a:r>
            <a:endParaRPr lang="en-US" altLang="zh-CN" sz="2400">
              <a:solidFill>
                <a:srgbClr val="3333FF"/>
              </a:solidFill>
            </a:endParaRPr>
          </a:p>
          <a:p>
            <a:pPr algn="just"/>
            <a:r>
              <a:rPr lang="en-US" altLang="zh-CN" sz="2400"/>
              <a:t>It is a process in which </a:t>
            </a:r>
            <a:r>
              <a:rPr lang="en-US" altLang="zh-CN" sz="2400">
                <a:solidFill>
                  <a:srgbClr val="3333FF"/>
                </a:solidFill>
              </a:rPr>
              <a:t>events happen </a:t>
            </a:r>
            <a:r>
              <a:rPr lang="en-US" altLang="zh-CN" sz="2400"/>
              <a:t>continuously and independently at a </a:t>
            </a:r>
            <a:r>
              <a:rPr lang="en-US" altLang="zh-CN" sz="2400">
                <a:solidFill>
                  <a:srgbClr val="3333FF"/>
                </a:solidFill>
              </a:rPr>
              <a:t>constant average rate</a:t>
            </a:r>
            <a:endParaRPr lang="zh-CN" altLang="en-US" sz="2400"/>
          </a:p>
        </p:txBody>
      </p:sp>
      <p:sp>
        <p:nvSpPr>
          <p:cNvPr id="20484" name="灯片编号占位符 3"/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4145C2D-7F83-4064-831B-673FE465E5E4}" type="slidenum">
              <a:rPr lang="zh-CN" altLang="en-US" sz="1400" smtClean="0">
                <a:ea typeface="宋体" panose="02010600030101010101" pitchFamily="2" charset="-122"/>
              </a:rPr>
            </a:fld>
            <a:endParaRPr lang="en-US" altLang="zh-CN" sz="140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1925" y="188913"/>
            <a:ext cx="9482138" cy="809625"/>
          </a:xfrm>
        </p:spPr>
        <p:txBody>
          <a:bodyPr/>
          <a:lstStyle/>
          <a:p>
            <a:pPr>
              <a:defRPr/>
            </a:pPr>
            <a:r>
              <a:rPr lang="en-US" altLang="zh-CN" sz="4000" dirty="0">
                <a:solidFill>
                  <a:schemeClr val="accent2"/>
                </a:solidFill>
              </a:rPr>
              <a:t>Exponential Distribution</a:t>
            </a:r>
            <a:r>
              <a:rPr lang="zh-CN" altLang="en-US" sz="4000" dirty="0">
                <a:solidFill>
                  <a:schemeClr val="accent2"/>
                </a:solidFill>
              </a:rPr>
              <a:t>（指数分布）</a:t>
            </a:r>
            <a:endParaRPr lang="en-US" altLang="zh-CN" sz="4000" dirty="0">
              <a:solidFill>
                <a:schemeClr val="accent2"/>
              </a:solidFill>
            </a:endParaRPr>
          </a:p>
        </p:txBody>
      </p:sp>
      <p:sp>
        <p:nvSpPr>
          <p:cNvPr id="21507" name="幻灯片编号占位符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C9DEDEF-0D4A-47C3-8E33-04191AD12562}" type="slidenum">
              <a:rPr lang="zh-CN" altLang="en-US" sz="1400" smtClean="0">
                <a:ea typeface="宋体" panose="02010600030101010101" pitchFamily="2" charset="-122"/>
              </a:rPr>
            </a:fld>
            <a:endParaRPr lang="en-US" altLang="zh-CN" sz="1400" dirty="0">
              <a:ea typeface="宋体" panose="02010600030101010101" pitchFamily="2" charset="-122"/>
            </a:endParaRPr>
          </a:p>
        </p:txBody>
      </p:sp>
      <p:pic>
        <p:nvPicPr>
          <p:cNvPr id="21508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6713" y="2862263"/>
            <a:ext cx="4816475" cy="3852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9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8300" y="1257300"/>
            <a:ext cx="5062538" cy="1173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10" name="文本框 7"/>
          <p:cNvSpPr txBox="1">
            <a:spLocks noChangeArrowheads="1"/>
          </p:cNvSpPr>
          <p:nvPr/>
        </p:nvSpPr>
        <p:spPr bwMode="auto">
          <a:xfrm>
            <a:off x="971550" y="2306638"/>
            <a:ext cx="20701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000" i="1">
                <a:solidFill>
                  <a:srgbClr val="FF0000"/>
                </a:solidFill>
              </a:rPr>
              <a:t>Rate parameter</a:t>
            </a:r>
            <a:endParaRPr lang="zh-CN" altLang="en-US" sz="2000">
              <a:solidFill>
                <a:srgbClr val="FF0000"/>
              </a:solidFill>
            </a:endParaRPr>
          </a:p>
        </p:txBody>
      </p:sp>
      <p:cxnSp>
        <p:nvCxnSpPr>
          <p:cNvPr id="21511" name="直线箭头连接符 9"/>
          <p:cNvCxnSpPr>
            <a:cxnSpLocks noChangeShapeType="1"/>
          </p:cNvCxnSpPr>
          <p:nvPr/>
        </p:nvCxnSpPr>
        <p:spPr bwMode="auto">
          <a:xfrm flipV="1">
            <a:off x="2746375" y="1943100"/>
            <a:ext cx="1376363" cy="558800"/>
          </a:xfrm>
          <a:prstGeom prst="straightConnector1">
            <a:avLst/>
          </a:prstGeom>
          <a:noFill/>
          <a:ln w="38100">
            <a:solidFill>
              <a:srgbClr val="339966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12" name="文本框 2"/>
          <p:cNvSpPr txBox="1">
            <a:spLocks noChangeArrowheads="1"/>
          </p:cNvSpPr>
          <p:nvPr/>
        </p:nvSpPr>
        <p:spPr bwMode="auto">
          <a:xfrm>
            <a:off x="1846263" y="4284663"/>
            <a:ext cx="900112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400">
                <a:solidFill>
                  <a:schemeClr val="accent2"/>
                </a:solidFill>
              </a:rPr>
              <a:t>CDF</a:t>
            </a:r>
            <a:endParaRPr kumimoji="0" lang="zh-CN" altLang="en-US" sz="2400">
              <a:solidFill>
                <a:schemeClr val="accent2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697125" y="6405203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tx1"/>
                </a:solidFill>
                <a:latin typeface="+mn-ea"/>
                <a:ea typeface="+mn-ea"/>
              </a:rPr>
              <a:t>汽车到达时间间隔</a:t>
            </a:r>
            <a:endParaRPr lang="zh-CN" altLang="en-US" dirty="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0050" y="87313"/>
            <a:ext cx="9347200" cy="809625"/>
          </a:xfrm>
        </p:spPr>
        <p:txBody>
          <a:bodyPr/>
          <a:lstStyle/>
          <a:p>
            <a:pPr>
              <a:defRPr/>
            </a:pPr>
            <a:r>
              <a:rPr lang="en-US" altLang="zh-CN" sz="4000" dirty="0"/>
              <a:t>Sampling</a:t>
            </a:r>
            <a:r>
              <a:rPr lang="zh-CN" altLang="en-US" sz="4000" dirty="0"/>
              <a:t>（采样）</a:t>
            </a:r>
            <a:endParaRPr lang="zh-CN" altLang="en-US" sz="4000" dirty="0"/>
          </a:p>
        </p:txBody>
      </p:sp>
      <p:sp>
        <p:nvSpPr>
          <p:cNvPr id="22531" name="幻灯片编号占位符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33804C2-D7C6-4CF3-9E90-C3062D387608}" type="slidenum">
              <a:rPr lang="zh-CN" altLang="en-US" sz="1400" smtClean="0">
                <a:ea typeface="宋体" panose="02010600030101010101" pitchFamily="2" charset="-122"/>
              </a:rPr>
            </a:fld>
            <a:endParaRPr lang="en-US" altLang="zh-CN" sz="1400">
              <a:ea typeface="宋体" panose="02010600030101010101" pitchFamily="2" charset="-122"/>
            </a:endParaRPr>
          </a:p>
        </p:txBody>
      </p:sp>
      <p:pic>
        <p:nvPicPr>
          <p:cNvPr id="22532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775" y="2533650"/>
            <a:ext cx="4816475" cy="3852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3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163" y="1133475"/>
            <a:ext cx="5062537" cy="1173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2534" name="直线连接符 7"/>
          <p:cNvCxnSpPr>
            <a:cxnSpLocks noChangeShapeType="1"/>
          </p:cNvCxnSpPr>
          <p:nvPr/>
        </p:nvCxnSpPr>
        <p:spPr bwMode="auto">
          <a:xfrm flipV="1">
            <a:off x="71438" y="5903913"/>
            <a:ext cx="8640762" cy="0"/>
          </a:xfrm>
          <a:prstGeom prst="line">
            <a:avLst/>
          </a:prstGeom>
          <a:noFill/>
          <a:ln w="28575">
            <a:solidFill>
              <a:srgbClr val="00B0F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" name="直线连接符 10"/>
          <p:cNvCxnSpPr>
            <a:cxnSpLocks noChangeShapeType="1"/>
          </p:cNvCxnSpPr>
          <p:nvPr/>
        </p:nvCxnSpPr>
        <p:spPr bwMode="auto">
          <a:xfrm flipV="1">
            <a:off x="708025" y="2798763"/>
            <a:ext cx="514667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63" name="直线连接符 13"/>
          <p:cNvCxnSpPr>
            <a:cxnSpLocks noChangeShapeType="1"/>
          </p:cNvCxnSpPr>
          <p:nvPr/>
        </p:nvCxnSpPr>
        <p:spPr bwMode="auto">
          <a:xfrm>
            <a:off x="701675" y="3429000"/>
            <a:ext cx="360045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64" name="直线连接符 14"/>
          <p:cNvCxnSpPr>
            <a:cxnSpLocks noChangeShapeType="1"/>
          </p:cNvCxnSpPr>
          <p:nvPr/>
        </p:nvCxnSpPr>
        <p:spPr bwMode="auto">
          <a:xfrm>
            <a:off x="701675" y="4059238"/>
            <a:ext cx="326072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65" name="直线连接符 15"/>
          <p:cNvCxnSpPr>
            <a:cxnSpLocks noChangeShapeType="1"/>
          </p:cNvCxnSpPr>
          <p:nvPr/>
        </p:nvCxnSpPr>
        <p:spPr bwMode="auto">
          <a:xfrm>
            <a:off x="708025" y="4689475"/>
            <a:ext cx="3008313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66" name="直线连接符 16"/>
          <p:cNvCxnSpPr>
            <a:cxnSpLocks noChangeShapeType="1"/>
          </p:cNvCxnSpPr>
          <p:nvPr/>
        </p:nvCxnSpPr>
        <p:spPr bwMode="auto">
          <a:xfrm flipV="1">
            <a:off x="701675" y="5273675"/>
            <a:ext cx="2897188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67" name="直线连接符 25"/>
          <p:cNvCxnSpPr>
            <a:cxnSpLocks noChangeShapeType="1"/>
          </p:cNvCxnSpPr>
          <p:nvPr/>
        </p:nvCxnSpPr>
        <p:spPr bwMode="auto">
          <a:xfrm flipV="1">
            <a:off x="3598863" y="5273675"/>
            <a:ext cx="0" cy="630238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68" name="直线连接符 28"/>
          <p:cNvCxnSpPr>
            <a:cxnSpLocks noChangeShapeType="1"/>
          </p:cNvCxnSpPr>
          <p:nvPr/>
        </p:nvCxnSpPr>
        <p:spPr bwMode="auto">
          <a:xfrm flipV="1">
            <a:off x="3716338" y="4689475"/>
            <a:ext cx="0" cy="1214438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69" name="直线连接符 30"/>
          <p:cNvCxnSpPr>
            <a:cxnSpLocks noChangeShapeType="1"/>
          </p:cNvCxnSpPr>
          <p:nvPr/>
        </p:nvCxnSpPr>
        <p:spPr bwMode="auto">
          <a:xfrm flipV="1">
            <a:off x="3938588" y="4059238"/>
            <a:ext cx="3175" cy="1844675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70" name="直线连接符 32"/>
          <p:cNvCxnSpPr>
            <a:cxnSpLocks noChangeShapeType="1"/>
          </p:cNvCxnSpPr>
          <p:nvPr/>
        </p:nvCxnSpPr>
        <p:spPr bwMode="auto">
          <a:xfrm flipV="1">
            <a:off x="4302125" y="3451225"/>
            <a:ext cx="11113" cy="2452688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71" name="直线连接符 35"/>
          <p:cNvCxnSpPr>
            <a:cxnSpLocks noChangeShapeType="1"/>
          </p:cNvCxnSpPr>
          <p:nvPr/>
        </p:nvCxnSpPr>
        <p:spPr bwMode="auto">
          <a:xfrm flipH="1" flipV="1">
            <a:off x="5819775" y="2843213"/>
            <a:ext cx="12700" cy="30607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45" name="文本框 38"/>
          <p:cNvSpPr txBox="1">
            <a:spLocks noChangeArrowheads="1"/>
          </p:cNvSpPr>
          <p:nvPr/>
        </p:nvSpPr>
        <p:spPr bwMode="auto">
          <a:xfrm>
            <a:off x="6583363" y="1133475"/>
            <a:ext cx="2070100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chemeClr val="accent2"/>
                </a:solidFill>
              </a:rPr>
              <a:t>Exponential distribution</a:t>
            </a:r>
            <a:endParaRPr lang="en-US" altLang="zh-CN" sz="2400" i="1">
              <a:solidFill>
                <a:schemeClr val="accent2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000" i="1">
                <a:solidFill>
                  <a:srgbClr val="FF0000"/>
                </a:solidFill>
              </a:rPr>
              <a:t>Rate parameter</a:t>
            </a:r>
            <a:endParaRPr lang="zh-CN" altLang="en-US" sz="2000">
              <a:solidFill>
                <a:srgbClr val="FF0000"/>
              </a:solidFill>
            </a:endParaRPr>
          </a:p>
        </p:txBody>
      </p:sp>
      <p:cxnSp>
        <p:nvCxnSpPr>
          <p:cNvPr id="22546" name="直线箭头连接符 39"/>
          <p:cNvCxnSpPr>
            <a:cxnSpLocks noChangeShapeType="1"/>
          </p:cNvCxnSpPr>
          <p:nvPr/>
        </p:nvCxnSpPr>
        <p:spPr bwMode="auto">
          <a:xfrm flipH="1" flipV="1">
            <a:off x="4064000" y="1527175"/>
            <a:ext cx="2622550" cy="539750"/>
          </a:xfrm>
          <a:prstGeom prst="straightConnector1">
            <a:avLst/>
          </a:prstGeom>
          <a:noFill/>
          <a:ln w="6350">
            <a:solidFill>
              <a:srgbClr val="00FFFF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0050" y="87313"/>
            <a:ext cx="9347200" cy="809625"/>
          </a:xfrm>
        </p:spPr>
        <p:txBody>
          <a:bodyPr/>
          <a:lstStyle/>
          <a:p>
            <a:pPr>
              <a:defRPr/>
            </a:pPr>
            <a:r>
              <a:rPr lang="en-US" altLang="zh-CN" sz="4000" dirty="0"/>
              <a:t>Sampling of Exponential Distribution</a:t>
            </a:r>
            <a:endParaRPr lang="zh-CN" altLang="en-US" sz="4000" dirty="0"/>
          </a:p>
        </p:txBody>
      </p:sp>
      <p:sp>
        <p:nvSpPr>
          <p:cNvPr id="23555" name="幻灯片编号占位符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5C30EFA-790E-4DF1-93FD-28BAB23D29BA}" type="slidenum">
              <a:rPr lang="zh-CN" altLang="en-US" sz="1400" smtClean="0">
                <a:ea typeface="宋体" panose="02010600030101010101" pitchFamily="2" charset="-122"/>
              </a:rPr>
            </a:fld>
            <a:endParaRPr lang="en-US" altLang="zh-CN" sz="1400">
              <a:ea typeface="宋体" panose="02010600030101010101" pitchFamily="2" charset="-122"/>
            </a:endParaRPr>
          </a:p>
        </p:txBody>
      </p:sp>
      <p:pic>
        <p:nvPicPr>
          <p:cNvPr id="23556" name="图片 1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8300" y="1257300"/>
            <a:ext cx="5062538" cy="1173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7" name="文本框 19"/>
          <p:cNvSpPr txBox="1">
            <a:spLocks noChangeArrowheads="1"/>
          </p:cNvSpPr>
          <p:nvPr/>
        </p:nvSpPr>
        <p:spPr bwMode="auto">
          <a:xfrm>
            <a:off x="406400" y="1428750"/>
            <a:ext cx="2070100" cy="150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chemeClr val="accent2"/>
                </a:solidFill>
              </a:rPr>
              <a:t>Exponential distribution</a:t>
            </a:r>
            <a:endParaRPr lang="en-US" altLang="zh-CN" sz="2400">
              <a:solidFill>
                <a:schemeClr val="accent2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zh-CN" sz="2400" i="1">
              <a:solidFill>
                <a:schemeClr val="accent2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000" i="1">
                <a:solidFill>
                  <a:srgbClr val="FF0000"/>
                </a:solidFill>
              </a:rPr>
              <a:t>Rate parameter</a:t>
            </a:r>
            <a:endParaRPr lang="zh-CN" altLang="en-US" sz="2000">
              <a:solidFill>
                <a:srgbClr val="FF0000"/>
              </a:solidFill>
            </a:endParaRPr>
          </a:p>
        </p:txBody>
      </p:sp>
      <p:cxnSp>
        <p:nvCxnSpPr>
          <p:cNvPr id="23558" name="直线箭头连接符 20"/>
          <p:cNvCxnSpPr>
            <a:cxnSpLocks noChangeShapeType="1"/>
          </p:cNvCxnSpPr>
          <p:nvPr/>
        </p:nvCxnSpPr>
        <p:spPr bwMode="auto">
          <a:xfrm flipV="1">
            <a:off x="2366963" y="1943100"/>
            <a:ext cx="1755775" cy="811213"/>
          </a:xfrm>
          <a:prstGeom prst="straightConnector1">
            <a:avLst/>
          </a:prstGeom>
          <a:noFill/>
          <a:ln w="6350">
            <a:solidFill>
              <a:srgbClr val="00FFFF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23559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4788" y="4219575"/>
            <a:ext cx="2232025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60" name="文本框 8"/>
          <p:cNvSpPr txBox="1">
            <a:spLocks noChangeArrowheads="1"/>
          </p:cNvSpPr>
          <p:nvPr/>
        </p:nvSpPr>
        <p:spPr bwMode="auto">
          <a:xfrm>
            <a:off x="4843463" y="4373563"/>
            <a:ext cx="2743200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chemeClr val="accent2"/>
                </a:solidFill>
              </a:rPr>
              <a:t>= </a:t>
            </a:r>
            <a:r>
              <a:rPr lang="en-US" altLang="zh-CN" b="1" i="1">
                <a:solidFill>
                  <a:schemeClr val="accent2"/>
                </a:solidFill>
              </a:rPr>
              <a:t>p     </a:t>
            </a:r>
            <a:r>
              <a:rPr lang="en-US" altLang="zh-CN">
                <a:solidFill>
                  <a:schemeClr val="accent2"/>
                </a:solidFill>
              </a:rPr>
              <a:t>in [0, 1)</a:t>
            </a:r>
            <a:endParaRPr lang="zh-CN" altLang="en-US">
              <a:solidFill>
                <a:schemeClr val="accent2"/>
              </a:solidFill>
            </a:endParaRP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0050" y="87313"/>
            <a:ext cx="7772400" cy="809625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Task</a:t>
            </a:r>
            <a:r>
              <a:rPr lang="zh-CN" altLang="en-US" dirty="0"/>
              <a:t>（拓展）</a:t>
            </a:r>
            <a:endParaRPr lang="zh-CN" altLang="en-US" dirty="0"/>
          </a:p>
        </p:txBody>
      </p:sp>
      <p:sp>
        <p:nvSpPr>
          <p:cNvPr id="18435" name="内容占位符 2"/>
          <p:cNvSpPr>
            <a:spLocks noGrp="1" noChangeArrowheads="1"/>
          </p:cNvSpPr>
          <p:nvPr>
            <p:ph idx="1"/>
          </p:nvPr>
        </p:nvSpPr>
        <p:spPr>
          <a:xfrm>
            <a:off x="685800" y="1628775"/>
            <a:ext cx="7772400" cy="4114800"/>
          </a:xfrm>
        </p:spPr>
        <p:txBody>
          <a:bodyPr/>
          <a:lstStyle/>
          <a:p>
            <a:r>
              <a:rPr lang="en-US" altLang="zh-CN"/>
              <a:t>Extended car-washing simulation</a:t>
            </a:r>
            <a:endParaRPr lang="zh-CN" altLang="en-US"/>
          </a:p>
        </p:txBody>
      </p:sp>
      <p:sp>
        <p:nvSpPr>
          <p:cNvPr id="18436" name="幻灯片编号占位符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02D834E-C44D-4284-9B4C-FAE9EB6FE2E4}" type="slidenum">
              <a:rPr lang="zh-CN" altLang="en-US" sz="1400" smtClean="0">
                <a:ea typeface="宋体" panose="02010600030101010101" pitchFamily="2" charset="-122"/>
              </a:rPr>
            </a:fld>
            <a:endParaRPr lang="en-US" altLang="zh-CN" sz="140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0050" y="87313"/>
            <a:ext cx="7772400" cy="809625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7171" name="内容占位符 2"/>
          <p:cNvSpPr>
            <a:spLocks noGrp="1" noChangeArrowheads="1"/>
          </p:cNvSpPr>
          <p:nvPr>
            <p:ph idx="1"/>
          </p:nvPr>
        </p:nvSpPr>
        <p:spPr>
          <a:xfrm>
            <a:off x="685800" y="1628775"/>
            <a:ext cx="7772400" cy="4114800"/>
          </a:xfrm>
        </p:spPr>
        <p:txBody>
          <a:bodyPr/>
          <a:lstStyle/>
          <a:p>
            <a:r>
              <a:rPr lang="en-US" altLang="zh-CN"/>
              <a:t>Container Adaptor</a:t>
            </a:r>
            <a:r>
              <a:rPr lang="zh-CN" altLang="en-US"/>
              <a:t>（容器适配器）</a:t>
            </a:r>
            <a:endParaRPr lang="en-US" altLang="zh-CN"/>
          </a:p>
          <a:p>
            <a:pPr lvl="1"/>
            <a:r>
              <a:rPr lang="en-US" altLang="zh-CN"/>
              <a:t>queue</a:t>
            </a:r>
            <a:endParaRPr lang="en-US" altLang="zh-CN"/>
          </a:p>
          <a:p>
            <a:pPr lvl="1"/>
            <a:endParaRPr lang="en-US" altLang="zh-CN"/>
          </a:p>
          <a:p>
            <a:r>
              <a:rPr lang="en-US" altLang="zh-CN"/>
              <a:t>Simulation</a:t>
            </a:r>
            <a:r>
              <a:rPr lang="zh-CN" altLang="en-US"/>
              <a:t>（仿真）</a:t>
            </a:r>
            <a:endParaRPr lang="en-US" altLang="zh-CN"/>
          </a:p>
          <a:p>
            <a:pPr lvl="1"/>
            <a:r>
              <a:rPr lang="en-US" altLang="zh-CN"/>
              <a:t>Exponential distribution</a:t>
            </a:r>
            <a:r>
              <a:rPr lang="zh-CN" altLang="en-US"/>
              <a:t>（指数分布）</a:t>
            </a:r>
            <a:endParaRPr lang="en-US" altLang="zh-CN"/>
          </a:p>
          <a:p>
            <a:pPr lvl="1"/>
            <a:r>
              <a:rPr lang="en-US" altLang="zh-CN"/>
              <a:t>Sampling</a:t>
            </a:r>
            <a:r>
              <a:rPr lang="zh-CN" altLang="en-US"/>
              <a:t>（采样）</a:t>
            </a:r>
            <a:endParaRPr lang="en-US" altLang="zh-CN"/>
          </a:p>
          <a:p>
            <a:pPr lvl="1"/>
            <a:r>
              <a:rPr lang="en-US" altLang="zh-CN"/>
              <a:t>Queueing theory</a:t>
            </a:r>
            <a:r>
              <a:rPr lang="zh-CN" altLang="en-US"/>
              <a:t>（排队论）</a:t>
            </a:r>
            <a:endParaRPr lang="en-US" altLang="zh-CN"/>
          </a:p>
          <a:p>
            <a:pPr lvl="1"/>
            <a:endParaRPr lang="en-US" altLang="zh-CN"/>
          </a:p>
          <a:p>
            <a:endParaRPr lang="zh-CN" altLang="en-US"/>
          </a:p>
        </p:txBody>
      </p:sp>
      <p:sp>
        <p:nvSpPr>
          <p:cNvPr id="7172" name="幻灯片编号占位符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0501EBF-C41D-4CCA-8C83-E3764F827F3C}" type="slidenum">
              <a:rPr lang="zh-CN" altLang="en-US" sz="1400" smtClean="0">
                <a:ea typeface="宋体" panose="02010600030101010101" pitchFamily="2" charset="-122"/>
              </a:rPr>
            </a:fld>
            <a:endParaRPr lang="en-US" altLang="zh-CN" sz="140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0050" y="87313"/>
            <a:ext cx="7772400" cy="809625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Task: Improved Car Washing</a:t>
            </a:r>
            <a:endParaRPr lang="zh-CN" altLang="en-US" dirty="0"/>
          </a:p>
        </p:txBody>
      </p:sp>
      <p:sp>
        <p:nvSpPr>
          <p:cNvPr id="24579" name="内容占位符 2"/>
          <p:cNvSpPr>
            <a:spLocks noGrp="1" noChangeArrowheads="1"/>
          </p:cNvSpPr>
          <p:nvPr>
            <p:ph idx="1"/>
          </p:nvPr>
        </p:nvSpPr>
        <p:spPr>
          <a:xfrm>
            <a:off x="649288" y="1400175"/>
            <a:ext cx="7772400" cy="5076825"/>
          </a:xfrm>
        </p:spPr>
        <p:txBody>
          <a:bodyPr/>
          <a:lstStyle/>
          <a:p>
            <a:r>
              <a:rPr lang="en-US" altLang="zh-CN">
                <a:solidFill>
                  <a:srgbClr val="FF0000"/>
                </a:solidFill>
              </a:rPr>
              <a:t>No</a:t>
            </a:r>
            <a:r>
              <a:rPr lang="en-US" altLang="zh-CN"/>
              <a:t> restriction on CAPACITY</a:t>
            </a:r>
            <a:endParaRPr lang="en-US" altLang="zh-CN"/>
          </a:p>
          <a:p>
            <a:r>
              <a:rPr lang="en-US" altLang="zh-CN"/>
              <a:t>The</a:t>
            </a:r>
            <a:r>
              <a:rPr lang="zh-CN" altLang="en-US"/>
              <a:t> </a:t>
            </a:r>
            <a:r>
              <a:rPr lang="en-US" altLang="zh-CN">
                <a:solidFill>
                  <a:srgbClr val="0000FF"/>
                </a:solidFill>
              </a:rPr>
              <a:t>inter-arrival time </a:t>
            </a:r>
            <a:r>
              <a:rPr lang="en-US" altLang="zh-CN"/>
              <a:t>and </a:t>
            </a:r>
            <a:r>
              <a:rPr lang="en-US" altLang="zh-CN">
                <a:solidFill>
                  <a:srgbClr val="0000FF"/>
                </a:solidFill>
              </a:rPr>
              <a:t>service time</a:t>
            </a:r>
            <a:r>
              <a:rPr lang="zh-CN" altLang="en-US">
                <a:solidFill>
                  <a:srgbClr val="0000FF"/>
                </a:solidFill>
              </a:rPr>
              <a:t> </a:t>
            </a:r>
            <a:r>
              <a:rPr lang="en-US" altLang="zh-CN"/>
              <a:t>of each car follow </a:t>
            </a:r>
            <a:r>
              <a:rPr lang="en-US" altLang="zh-CN">
                <a:solidFill>
                  <a:srgbClr val="0000FF"/>
                </a:solidFill>
              </a:rPr>
              <a:t>exponential distributions</a:t>
            </a:r>
            <a:endParaRPr lang="en-US" altLang="zh-CN">
              <a:solidFill>
                <a:srgbClr val="0000FF"/>
              </a:solidFill>
            </a:endParaRPr>
          </a:p>
          <a:p>
            <a:endParaRPr lang="en-US" altLang="zh-CN">
              <a:solidFill>
                <a:srgbClr val="0000FF"/>
              </a:solidFill>
            </a:endParaRPr>
          </a:p>
          <a:p>
            <a:endParaRPr lang="en-US" altLang="zh-CN">
              <a:solidFill>
                <a:srgbClr val="0000FF"/>
              </a:solidFill>
            </a:endParaRPr>
          </a:p>
          <a:p>
            <a:endParaRPr lang="en-US" altLang="zh-CN">
              <a:solidFill>
                <a:srgbClr val="0000FF"/>
              </a:solidFill>
            </a:endParaRPr>
          </a:p>
          <a:p>
            <a:endParaRPr lang="en-US" altLang="zh-CN"/>
          </a:p>
          <a:p>
            <a:r>
              <a:rPr lang="en-US" altLang="zh-CN"/>
              <a:t>Output: the </a:t>
            </a:r>
            <a:r>
              <a:rPr lang="en-US" altLang="zh-CN">
                <a:solidFill>
                  <a:srgbClr val="0000FF"/>
                </a:solidFill>
              </a:rPr>
              <a:t>average waiting time </a:t>
            </a:r>
            <a:r>
              <a:rPr lang="en-US" altLang="zh-CN"/>
              <a:t>and the </a:t>
            </a:r>
            <a:r>
              <a:rPr lang="en-US" altLang="zh-CN">
                <a:solidFill>
                  <a:srgbClr val="0000FF"/>
                </a:solidFill>
              </a:rPr>
              <a:t>maximal queue length</a:t>
            </a:r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24580" name="幻灯片编号占位符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AB1E28A-6B56-4453-8379-725EA3061635}" type="slidenum">
              <a:rPr lang="zh-CN" altLang="en-US" sz="1400" smtClean="0">
                <a:ea typeface="宋体" panose="02010600030101010101" pitchFamily="2" charset="-122"/>
              </a:rPr>
            </a:fld>
            <a:endParaRPr lang="en-US" altLang="zh-CN" sz="1400">
              <a:ea typeface="宋体" panose="02010600030101010101" pitchFamily="2" charset="-122"/>
            </a:endParaRPr>
          </a:p>
        </p:txBody>
      </p:sp>
      <p:cxnSp>
        <p:nvCxnSpPr>
          <p:cNvPr id="24581" name="直线箭头连接符 4"/>
          <p:cNvCxnSpPr>
            <a:cxnSpLocks noChangeShapeType="1"/>
          </p:cNvCxnSpPr>
          <p:nvPr/>
        </p:nvCxnSpPr>
        <p:spPr bwMode="auto">
          <a:xfrm flipV="1">
            <a:off x="1511300" y="3438525"/>
            <a:ext cx="6407150" cy="0"/>
          </a:xfrm>
          <a:prstGeom prst="straightConnector1">
            <a:avLst/>
          </a:prstGeom>
          <a:noFill/>
          <a:ln w="6350">
            <a:solidFill>
              <a:srgbClr val="0000FF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582" name="三角形 5"/>
          <p:cNvSpPr>
            <a:spLocks noChangeArrowheads="1"/>
          </p:cNvSpPr>
          <p:nvPr/>
        </p:nvSpPr>
        <p:spPr bwMode="auto">
          <a:xfrm>
            <a:off x="1752600" y="3473450"/>
            <a:ext cx="720725" cy="550863"/>
          </a:xfrm>
          <a:prstGeom prst="triangle">
            <a:avLst>
              <a:gd name="adj" fmla="val 50000"/>
            </a:avLst>
          </a:prstGeom>
          <a:noFill/>
          <a:ln w="6350">
            <a:solidFill>
              <a:srgbClr val="00B05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en-US" altLang="zh-CN" sz="1200">
                <a:solidFill>
                  <a:srgbClr val="FF0000"/>
                </a:solidFill>
              </a:rPr>
              <a:t>c1</a:t>
            </a:r>
            <a:endParaRPr kumimoji="0" lang="zh-CN" altLang="en-US" sz="1200">
              <a:solidFill>
                <a:srgbClr val="FF0000"/>
              </a:solidFill>
            </a:endParaRPr>
          </a:p>
        </p:txBody>
      </p:sp>
      <p:sp>
        <p:nvSpPr>
          <p:cNvPr id="24583" name="三角形 6"/>
          <p:cNvSpPr>
            <a:spLocks noChangeArrowheads="1"/>
          </p:cNvSpPr>
          <p:nvPr/>
        </p:nvSpPr>
        <p:spPr bwMode="auto">
          <a:xfrm>
            <a:off x="4572000" y="3438525"/>
            <a:ext cx="720725" cy="550863"/>
          </a:xfrm>
          <a:prstGeom prst="triangle">
            <a:avLst>
              <a:gd name="adj" fmla="val 50000"/>
            </a:avLst>
          </a:prstGeom>
          <a:noFill/>
          <a:ln w="6350">
            <a:solidFill>
              <a:srgbClr val="00B05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en-US" altLang="zh-CN" sz="1200">
                <a:solidFill>
                  <a:srgbClr val="FF0000"/>
                </a:solidFill>
              </a:rPr>
              <a:t>c2</a:t>
            </a:r>
            <a:endParaRPr kumimoji="0" lang="zh-CN" altLang="en-US" sz="1200">
              <a:solidFill>
                <a:srgbClr val="FF0000"/>
              </a:solidFill>
            </a:endParaRPr>
          </a:p>
        </p:txBody>
      </p:sp>
      <p:sp>
        <p:nvSpPr>
          <p:cNvPr id="24584" name="三角形 7"/>
          <p:cNvSpPr>
            <a:spLocks noChangeArrowheads="1"/>
          </p:cNvSpPr>
          <p:nvPr/>
        </p:nvSpPr>
        <p:spPr bwMode="auto">
          <a:xfrm>
            <a:off x="6470650" y="3438525"/>
            <a:ext cx="719138" cy="550863"/>
          </a:xfrm>
          <a:prstGeom prst="triangle">
            <a:avLst>
              <a:gd name="adj" fmla="val 50000"/>
            </a:avLst>
          </a:prstGeom>
          <a:noFill/>
          <a:ln w="6350">
            <a:solidFill>
              <a:srgbClr val="00B05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en-US" altLang="zh-CN" sz="1200">
                <a:solidFill>
                  <a:srgbClr val="FF0000"/>
                </a:solidFill>
              </a:rPr>
              <a:t>c3</a:t>
            </a:r>
            <a:endParaRPr kumimoji="0" lang="zh-CN" altLang="en-US" sz="1200">
              <a:solidFill>
                <a:srgbClr val="FF0000"/>
              </a:solidFill>
            </a:endParaRPr>
          </a:p>
        </p:txBody>
      </p:sp>
      <p:sp>
        <p:nvSpPr>
          <p:cNvPr id="24585" name="文本框 8"/>
          <p:cNvSpPr txBox="1">
            <a:spLocks noChangeArrowheads="1"/>
          </p:cNvSpPr>
          <p:nvPr/>
        </p:nvSpPr>
        <p:spPr bwMode="auto">
          <a:xfrm>
            <a:off x="8037513" y="3068638"/>
            <a:ext cx="5842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chemeClr val="accent2"/>
                </a:solidFill>
              </a:rPr>
              <a:t>t</a:t>
            </a:r>
            <a:endParaRPr lang="zh-CN" altLang="en-US" sz="2400">
              <a:solidFill>
                <a:schemeClr val="accent2"/>
              </a:solidFill>
            </a:endParaRPr>
          </a:p>
        </p:txBody>
      </p:sp>
      <p:cxnSp>
        <p:nvCxnSpPr>
          <p:cNvPr id="24586" name="直线箭头连接符 9"/>
          <p:cNvCxnSpPr>
            <a:cxnSpLocks noChangeShapeType="1"/>
          </p:cNvCxnSpPr>
          <p:nvPr/>
        </p:nvCxnSpPr>
        <p:spPr bwMode="auto">
          <a:xfrm flipV="1">
            <a:off x="1511300" y="4524375"/>
            <a:ext cx="6407150" cy="0"/>
          </a:xfrm>
          <a:prstGeom prst="straightConnector1">
            <a:avLst/>
          </a:prstGeom>
          <a:noFill/>
          <a:ln w="6350">
            <a:solidFill>
              <a:srgbClr val="0000FF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587" name="三角形 10"/>
          <p:cNvSpPr>
            <a:spLocks noChangeArrowheads="1"/>
          </p:cNvSpPr>
          <p:nvPr/>
        </p:nvSpPr>
        <p:spPr bwMode="auto">
          <a:xfrm>
            <a:off x="1752600" y="4527550"/>
            <a:ext cx="720725" cy="611188"/>
          </a:xfrm>
          <a:prstGeom prst="triangle">
            <a:avLst>
              <a:gd name="adj" fmla="val 50000"/>
            </a:avLst>
          </a:prstGeom>
          <a:noFill/>
          <a:ln w="6350">
            <a:solidFill>
              <a:srgbClr val="00B05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en-US" altLang="zh-CN" sz="1400">
                <a:solidFill>
                  <a:srgbClr val="FF0000"/>
                </a:solidFill>
              </a:rPr>
              <a:t>A</a:t>
            </a:r>
            <a:endParaRPr kumimoji="0" lang="zh-CN" altLang="en-US" sz="1400">
              <a:solidFill>
                <a:srgbClr val="FF0000"/>
              </a:solidFill>
            </a:endParaRPr>
          </a:p>
        </p:txBody>
      </p:sp>
      <p:sp>
        <p:nvSpPr>
          <p:cNvPr id="24588" name="三角形 11"/>
          <p:cNvSpPr>
            <a:spLocks noChangeArrowheads="1"/>
          </p:cNvSpPr>
          <p:nvPr/>
        </p:nvSpPr>
        <p:spPr bwMode="auto">
          <a:xfrm>
            <a:off x="3282950" y="4545013"/>
            <a:ext cx="719138" cy="611187"/>
          </a:xfrm>
          <a:prstGeom prst="triangle">
            <a:avLst>
              <a:gd name="adj" fmla="val 50000"/>
            </a:avLst>
          </a:prstGeom>
          <a:noFill/>
          <a:ln w="6350">
            <a:solidFill>
              <a:srgbClr val="00B05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en-US" altLang="zh-CN" sz="1400">
                <a:solidFill>
                  <a:srgbClr val="FF0000"/>
                </a:solidFill>
              </a:rPr>
              <a:t>S</a:t>
            </a:r>
            <a:endParaRPr kumimoji="0" lang="zh-CN" altLang="en-US" sz="1400">
              <a:solidFill>
                <a:srgbClr val="FF0000"/>
              </a:solidFill>
            </a:endParaRPr>
          </a:p>
        </p:txBody>
      </p:sp>
      <p:sp>
        <p:nvSpPr>
          <p:cNvPr id="24589" name="三角形 12"/>
          <p:cNvSpPr>
            <a:spLocks noChangeArrowheads="1"/>
          </p:cNvSpPr>
          <p:nvPr/>
        </p:nvSpPr>
        <p:spPr bwMode="auto">
          <a:xfrm>
            <a:off x="6470650" y="4541838"/>
            <a:ext cx="719138" cy="612775"/>
          </a:xfrm>
          <a:prstGeom prst="triangle">
            <a:avLst>
              <a:gd name="adj" fmla="val 50000"/>
            </a:avLst>
          </a:prstGeom>
          <a:noFill/>
          <a:ln w="6350">
            <a:solidFill>
              <a:srgbClr val="00B05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en-US" altLang="zh-CN" sz="1400">
                <a:solidFill>
                  <a:srgbClr val="FF0000"/>
                </a:solidFill>
              </a:rPr>
              <a:t>D</a:t>
            </a:r>
            <a:endParaRPr kumimoji="0" lang="zh-CN" altLang="en-US" sz="1400">
              <a:solidFill>
                <a:srgbClr val="FF0000"/>
              </a:solidFill>
            </a:endParaRPr>
          </a:p>
        </p:txBody>
      </p:sp>
      <p:sp>
        <p:nvSpPr>
          <p:cNvPr id="24590" name="文本框 13"/>
          <p:cNvSpPr txBox="1">
            <a:spLocks noChangeArrowheads="1"/>
          </p:cNvSpPr>
          <p:nvPr/>
        </p:nvSpPr>
        <p:spPr bwMode="auto">
          <a:xfrm>
            <a:off x="8037513" y="4152900"/>
            <a:ext cx="584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chemeClr val="accent2"/>
                </a:solidFill>
              </a:rPr>
              <a:t>t</a:t>
            </a:r>
            <a:endParaRPr lang="zh-CN" altLang="en-US" sz="2400">
              <a:solidFill>
                <a:schemeClr val="accent2"/>
              </a:solidFill>
            </a:endParaRP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0050" y="87313"/>
            <a:ext cx="7772400" cy="809625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User’s input</a:t>
            </a:r>
            <a:endParaRPr lang="zh-CN" altLang="en-US" dirty="0"/>
          </a:p>
        </p:txBody>
      </p:sp>
      <p:sp>
        <p:nvSpPr>
          <p:cNvPr id="25603" name="幻灯片编号占位符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B62C9A6-0136-4ACF-9D95-9B030DE3212B}" type="slidenum">
              <a:rPr lang="zh-CN" altLang="en-US" sz="1400" smtClean="0">
                <a:ea typeface="宋体" panose="02010600030101010101" pitchFamily="2" charset="-122"/>
              </a:rPr>
            </a:fld>
            <a:endParaRPr lang="en-US" altLang="zh-CN" sz="1400">
              <a:ea typeface="宋体" panose="02010600030101010101" pitchFamily="2" charset="-122"/>
            </a:endParaRPr>
          </a:p>
        </p:txBody>
      </p:sp>
      <p:pic>
        <p:nvPicPr>
          <p:cNvPr id="25604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50" y="2124075"/>
            <a:ext cx="8167688" cy="260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5605" name="直线箭头连接符 3"/>
          <p:cNvCxnSpPr>
            <a:cxnSpLocks noChangeShapeType="1"/>
          </p:cNvCxnSpPr>
          <p:nvPr/>
        </p:nvCxnSpPr>
        <p:spPr bwMode="auto">
          <a:xfrm flipV="1">
            <a:off x="1016000" y="1763713"/>
            <a:ext cx="4681538" cy="1439862"/>
          </a:xfrm>
          <a:prstGeom prst="straightConnector1">
            <a:avLst/>
          </a:prstGeom>
          <a:noFill/>
          <a:ln w="6350">
            <a:solidFill>
              <a:srgbClr val="00FFFF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606" name="文本框 4"/>
          <p:cNvSpPr txBox="1">
            <a:spLocks noChangeArrowheads="1"/>
          </p:cNvSpPr>
          <p:nvPr/>
        </p:nvSpPr>
        <p:spPr bwMode="auto">
          <a:xfrm>
            <a:off x="5699125" y="1252538"/>
            <a:ext cx="34448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FF0000"/>
                </a:solidFill>
              </a:rPr>
              <a:t>或者平均到达时间间隔</a:t>
            </a:r>
            <a:endParaRPr lang="zh-CN" altLang="en-US" sz="2400">
              <a:solidFill>
                <a:srgbClr val="FF0000"/>
              </a:solidFill>
            </a:endParaRPr>
          </a:p>
        </p:txBody>
      </p:sp>
      <p:cxnSp>
        <p:nvCxnSpPr>
          <p:cNvPr id="25607" name="直线箭头连接符 7"/>
          <p:cNvCxnSpPr>
            <a:cxnSpLocks noChangeShapeType="1"/>
          </p:cNvCxnSpPr>
          <p:nvPr/>
        </p:nvCxnSpPr>
        <p:spPr bwMode="auto">
          <a:xfrm>
            <a:off x="1016000" y="4052888"/>
            <a:ext cx="1216025" cy="1889125"/>
          </a:xfrm>
          <a:prstGeom prst="straightConnector1">
            <a:avLst/>
          </a:prstGeom>
          <a:noFill/>
          <a:ln w="6350">
            <a:solidFill>
              <a:srgbClr val="00FFFF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608" name="文本框 10"/>
          <p:cNvSpPr txBox="1">
            <a:spLocks noChangeArrowheads="1"/>
          </p:cNvSpPr>
          <p:nvPr/>
        </p:nvSpPr>
        <p:spPr bwMode="auto">
          <a:xfrm>
            <a:off x="1644650" y="5942013"/>
            <a:ext cx="31527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FF0000"/>
                </a:solidFill>
              </a:rPr>
              <a:t>或者平均服务时长</a:t>
            </a:r>
            <a:endParaRPr lang="zh-CN" altLang="en-US" sz="240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幻灯片编号占位符 1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2E18B42-34B2-411E-8ABC-299917A114AA}" type="slidenum">
              <a:rPr lang="zh-CN" altLang="en-US" sz="1400" smtClean="0">
                <a:ea typeface="宋体" panose="02010600030101010101" pitchFamily="2" charset="-122"/>
              </a:rPr>
            </a:fld>
            <a:endParaRPr lang="en-US" altLang="zh-CN" sz="1400">
              <a:ea typeface="宋体" panose="02010600030101010101" pitchFamily="2" charset="-122"/>
            </a:endParaRPr>
          </a:p>
        </p:txBody>
      </p:sp>
      <p:sp>
        <p:nvSpPr>
          <p:cNvPr id="26627" name="文本框 2"/>
          <p:cNvSpPr txBox="1">
            <a:spLocks noChangeArrowheads="1"/>
          </p:cNvSpPr>
          <p:nvPr/>
        </p:nvSpPr>
        <p:spPr bwMode="auto">
          <a:xfrm>
            <a:off x="1376363" y="2214563"/>
            <a:ext cx="5851525" cy="1938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6000">
                <a:solidFill>
                  <a:schemeClr val="accent2"/>
                </a:solidFill>
              </a:rPr>
              <a:t>Thank</a:t>
            </a:r>
            <a:r>
              <a:rPr lang="zh-CN" altLang="en-US" sz="6000">
                <a:solidFill>
                  <a:schemeClr val="accent2"/>
                </a:solidFill>
              </a:rPr>
              <a:t> </a:t>
            </a:r>
            <a:r>
              <a:rPr lang="en-US" altLang="zh-CN" sz="6000">
                <a:solidFill>
                  <a:schemeClr val="accent2"/>
                </a:solidFill>
              </a:rPr>
              <a:t>you!</a:t>
            </a:r>
            <a:endParaRPr lang="en-US" altLang="zh-CN" sz="6000">
              <a:solidFill>
                <a:schemeClr val="accent2"/>
              </a:solidFill>
            </a:endParaRP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6000" i="1">
                <a:solidFill>
                  <a:schemeClr val="accent2"/>
                </a:solidFill>
              </a:rPr>
              <a:t>Questions?</a:t>
            </a:r>
            <a:endParaRPr lang="zh-CN" altLang="en-US" sz="6000" i="1">
              <a:solidFill>
                <a:schemeClr val="accent2"/>
              </a:solidFill>
            </a:endParaRP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0050" y="87313"/>
            <a:ext cx="7772400" cy="809625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Adaptor</a:t>
            </a:r>
            <a:r>
              <a:rPr lang="zh-CN" altLang="en-US" dirty="0"/>
              <a:t>（适配器）</a:t>
            </a:r>
            <a:endParaRPr lang="zh-CN" altLang="en-US" dirty="0"/>
          </a:p>
        </p:txBody>
      </p:sp>
      <p:sp>
        <p:nvSpPr>
          <p:cNvPr id="8195" name="幻灯片编号占位符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4475696-F48A-4A23-AA4B-BF31FEC06850}" type="slidenum">
              <a:rPr lang="zh-CN" altLang="en-US" sz="1400" smtClean="0">
                <a:ea typeface="宋体" panose="02010600030101010101" pitchFamily="2" charset="-122"/>
              </a:rPr>
            </a:fld>
            <a:endParaRPr lang="en-US" altLang="zh-CN" sz="1400">
              <a:ea typeface="宋体" panose="02010600030101010101" pitchFamily="2" charset="-122"/>
            </a:endParaRPr>
          </a:p>
        </p:txBody>
      </p:sp>
      <p:pic>
        <p:nvPicPr>
          <p:cNvPr id="819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475" y="1466850"/>
            <a:ext cx="6372225" cy="4779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Deque and Lists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>
                <a:solidFill>
                  <a:srgbClr val="FF0000"/>
                </a:solidFill>
                <a:hlinkClick r:id="rId1"/>
              </a:rPr>
              <a:t>https://cplusplus.com/reference/deque/deque/</a:t>
            </a:r>
            <a:endParaRPr lang="en-US" altLang="zh-CN" sz="2800" dirty="0">
              <a:solidFill>
                <a:srgbClr val="FF0000"/>
              </a:solidFill>
            </a:endParaRPr>
          </a:p>
          <a:p>
            <a:r>
              <a:rPr lang="en-US" altLang="zh-CN" sz="2800" dirty="0">
                <a:solidFill>
                  <a:srgbClr val="FF0000"/>
                </a:solidFill>
                <a:hlinkClick r:id="rId2"/>
              </a:rPr>
              <a:t>https://cplusplus.com/reference/list/list/</a:t>
            </a:r>
            <a:endParaRPr lang="en-US" altLang="zh-CN" sz="2800" dirty="0">
              <a:solidFill>
                <a:srgbClr val="FF0000"/>
              </a:solidFill>
            </a:endParaRPr>
          </a:p>
          <a:p>
            <a:pPr lvl="1"/>
            <a:r>
              <a:rPr lang="en-US" altLang="zh-CN" sz="2000" dirty="0">
                <a:solidFill>
                  <a:srgbClr val="0000FF"/>
                </a:solidFill>
              </a:rPr>
              <a:t>empty</a:t>
            </a:r>
            <a:endParaRPr lang="en-US" altLang="zh-CN" sz="2000" dirty="0">
              <a:solidFill>
                <a:srgbClr val="0000FF"/>
              </a:solidFill>
            </a:endParaRPr>
          </a:p>
          <a:p>
            <a:pPr lvl="1"/>
            <a:r>
              <a:rPr lang="en-US" altLang="zh-CN" sz="2000" dirty="0">
                <a:solidFill>
                  <a:srgbClr val="0000FF"/>
                </a:solidFill>
              </a:rPr>
              <a:t>size</a:t>
            </a:r>
            <a:endParaRPr lang="en-US" altLang="zh-CN" sz="2000" dirty="0">
              <a:solidFill>
                <a:srgbClr val="0000FF"/>
              </a:solidFill>
            </a:endParaRPr>
          </a:p>
          <a:p>
            <a:pPr lvl="1"/>
            <a:r>
              <a:rPr lang="en-US" altLang="zh-CN" sz="2000" dirty="0">
                <a:solidFill>
                  <a:srgbClr val="0000FF"/>
                </a:solidFill>
              </a:rPr>
              <a:t>front</a:t>
            </a:r>
            <a:endParaRPr lang="en-US" altLang="zh-CN" sz="2000" dirty="0">
              <a:solidFill>
                <a:srgbClr val="0000FF"/>
              </a:solidFill>
            </a:endParaRPr>
          </a:p>
          <a:p>
            <a:pPr lvl="1"/>
            <a:r>
              <a:rPr lang="en-US" altLang="zh-CN" sz="2000" dirty="0">
                <a:solidFill>
                  <a:srgbClr val="0000FF"/>
                </a:solidFill>
              </a:rPr>
              <a:t>back</a:t>
            </a:r>
            <a:endParaRPr lang="en-US" altLang="zh-CN" sz="2000" dirty="0">
              <a:solidFill>
                <a:srgbClr val="0000FF"/>
              </a:solidFill>
            </a:endParaRPr>
          </a:p>
          <a:p>
            <a:pPr lvl="1"/>
            <a:r>
              <a:rPr lang="en-US" altLang="zh-CN" sz="2000" dirty="0" err="1">
                <a:solidFill>
                  <a:srgbClr val="0000FF"/>
                </a:solidFill>
              </a:rPr>
              <a:t>push_back</a:t>
            </a:r>
            <a:endParaRPr lang="en-US" altLang="zh-CN" sz="2000" dirty="0">
              <a:solidFill>
                <a:srgbClr val="0000FF"/>
              </a:solidFill>
            </a:endParaRPr>
          </a:p>
          <a:p>
            <a:pPr lvl="1"/>
            <a:r>
              <a:rPr lang="en-US" altLang="zh-CN" sz="2000" dirty="0" err="1">
                <a:solidFill>
                  <a:srgbClr val="0000FF"/>
                </a:solidFill>
              </a:rPr>
              <a:t>push_front</a:t>
            </a:r>
            <a:endParaRPr lang="en-US" altLang="zh-CN" sz="2000" dirty="0">
              <a:solidFill>
                <a:srgbClr val="0000FF"/>
              </a:solidFill>
            </a:endParaRPr>
          </a:p>
          <a:p>
            <a:pPr lvl="1"/>
            <a:r>
              <a:rPr lang="en-US" altLang="zh-CN" sz="2000" dirty="0" err="1">
                <a:solidFill>
                  <a:srgbClr val="0000FF"/>
                </a:solidFill>
              </a:rPr>
              <a:t>pop_back</a:t>
            </a:r>
            <a:endParaRPr lang="en-US" altLang="zh-CN" sz="2000" dirty="0">
              <a:solidFill>
                <a:srgbClr val="0000FF"/>
              </a:solidFill>
            </a:endParaRPr>
          </a:p>
          <a:p>
            <a:pPr lvl="1"/>
            <a:r>
              <a:rPr lang="en-US" altLang="zh-CN" sz="2000" dirty="0" err="1">
                <a:solidFill>
                  <a:srgbClr val="0000FF"/>
                </a:solidFill>
              </a:rPr>
              <a:t>pop_front</a:t>
            </a:r>
            <a:endParaRPr lang="en-US" altLang="zh-CN" sz="2000" dirty="0">
              <a:solidFill>
                <a:srgbClr val="0000FF"/>
              </a:solidFill>
            </a:endParaRPr>
          </a:p>
          <a:p>
            <a:endParaRPr lang="en-US" altLang="zh-CN" sz="2800" dirty="0">
              <a:solidFill>
                <a:srgbClr val="FF0000"/>
              </a:solidFill>
            </a:endParaRPr>
          </a:p>
          <a:p>
            <a:endParaRPr lang="en-US" altLang="zh-CN" sz="2800" dirty="0"/>
          </a:p>
          <a:p>
            <a:endParaRPr lang="zh-CN" altLang="en-US" sz="2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B7B7FC-D805-4E90-9DB8-4F177B2B186F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0050" y="87313"/>
            <a:ext cx="8763000" cy="809625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Container Adaptor</a:t>
            </a:r>
            <a:r>
              <a:rPr lang="zh-CN" altLang="en-US" dirty="0"/>
              <a:t>（容器适配器）</a:t>
            </a:r>
            <a:endParaRPr lang="zh-CN" altLang="en-US" dirty="0"/>
          </a:p>
        </p:txBody>
      </p:sp>
      <p:sp>
        <p:nvSpPr>
          <p:cNvPr id="10243" name="内容占位符 2"/>
          <p:cNvSpPr>
            <a:spLocks noGrp="1" noChangeArrowheads="1"/>
          </p:cNvSpPr>
          <p:nvPr>
            <p:ph idx="1"/>
          </p:nvPr>
        </p:nvSpPr>
        <p:spPr>
          <a:xfrm>
            <a:off x="685800" y="1628775"/>
            <a:ext cx="7216775" cy="4114800"/>
          </a:xfrm>
        </p:spPr>
        <p:txBody>
          <a:bodyPr/>
          <a:lstStyle/>
          <a:p>
            <a:r>
              <a:rPr lang="en-US" altLang="zh-CN"/>
              <a:t>A container adaptor C uses some </a:t>
            </a:r>
            <a:r>
              <a:rPr lang="en-US" altLang="zh-CN">
                <a:solidFill>
                  <a:srgbClr val="0000FF"/>
                </a:solidFill>
              </a:rPr>
              <a:t>underlying container </a:t>
            </a:r>
            <a:r>
              <a:rPr lang="en-US" altLang="zh-CN"/>
              <a:t>object to define C’s methods</a:t>
            </a:r>
            <a:endParaRPr lang="zh-CN" altLang="en-US"/>
          </a:p>
        </p:txBody>
      </p:sp>
      <p:sp>
        <p:nvSpPr>
          <p:cNvPr id="10244" name="幻灯片编号占位符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39BD762-4A06-477A-BB55-69CE39F4528B}" type="slidenum">
              <a:rPr lang="zh-CN" altLang="en-US" sz="1400" smtClean="0">
                <a:ea typeface="宋体" panose="02010600030101010101" pitchFamily="2" charset="-122"/>
              </a:rPr>
            </a:fld>
            <a:endParaRPr lang="en-US" altLang="zh-CN" sz="140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0050" y="87313"/>
            <a:ext cx="7772400" cy="809625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Queue</a:t>
            </a:r>
            <a:r>
              <a:rPr lang="zh-CN" altLang="en-US" dirty="0"/>
              <a:t>（队列）</a:t>
            </a:r>
            <a:endParaRPr lang="zh-CN" altLang="en-US" dirty="0"/>
          </a:p>
        </p:txBody>
      </p:sp>
      <p:sp>
        <p:nvSpPr>
          <p:cNvPr id="11267" name="内容占位符 2"/>
          <p:cNvSpPr>
            <a:spLocks noGrp="1" noChangeArrowheads="1"/>
          </p:cNvSpPr>
          <p:nvPr>
            <p:ph idx="1"/>
          </p:nvPr>
        </p:nvSpPr>
        <p:spPr>
          <a:xfrm>
            <a:off x="685800" y="1628775"/>
            <a:ext cx="7772400" cy="1214438"/>
          </a:xfrm>
        </p:spPr>
        <p:txBody>
          <a:bodyPr/>
          <a:lstStyle/>
          <a:p>
            <a:r>
              <a:rPr lang="en-US" altLang="zh-CN" dirty="0"/>
              <a:t>First-in-first-out </a:t>
            </a:r>
            <a:r>
              <a:rPr lang="en-US" altLang="zh-CN" dirty="0">
                <a:solidFill>
                  <a:srgbClr val="FF0000"/>
                </a:solidFill>
              </a:rPr>
              <a:t>(FIFO)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/>
              <a:t>#include&lt;queue&gt;</a:t>
            </a:r>
            <a:endParaRPr lang="en-US" altLang="zh-CN" dirty="0"/>
          </a:p>
          <a:p>
            <a:r>
              <a:rPr lang="en-US" altLang="zh-CN" dirty="0"/>
              <a:t>queue&lt;T&gt; </a:t>
            </a:r>
            <a:r>
              <a:rPr lang="en-US" altLang="zh-CN" dirty="0" err="1"/>
              <a:t>queueName</a:t>
            </a:r>
            <a:endParaRPr lang="en-US" altLang="zh-CN" dirty="0"/>
          </a:p>
          <a:p>
            <a:r>
              <a:rPr lang="en-US" altLang="zh-CN" sz="2400" dirty="0">
                <a:solidFill>
                  <a:srgbClr val="0000FF"/>
                </a:solidFill>
              </a:rPr>
              <a:t>https://cplusplus.com/reference/queue/queue/</a:t>
            </a:r>
            <a:endParaRPr lang="en-US" altLang="zh-CN" sz="2400" dirty="0">
              <a:solidFill>
                <a:srgbClr val="0000FF"/>
              </a:solidFill>
            </a:endParaRP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11268" name="幻灯片编号占位符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D29E9F9-943F-463A-A515-B067459A8CB4}" type="slidenum">
              <a:rPr lang="zh-CN" altLang="en-US" sz="1400" smtClean="0">
                <a:ea typeface="宋体" panose="02010600030101010101" pitchFamily="2" charset="-122"/>
              </a:rPr>
            </a:fld>
            <a:endParaRPr lang="en-US" altLang="zh-CN" sz="1400">
              <a:ea typeface="宋体" panose="02010600030101010101" pitchFamily="2" charset="-122"/>
            </a:endParaRPr>
          </a:p>
        </p:txBody>
      </p:sp>
      <p:pic>
        <p:nvPicPr>
          <p:cNvPr id="11269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400" y="3789040"/>
            <a:ext cx="6680200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0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550" y="5833740"/>
            <a:ext cx="6565900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0050" y="87313"/>
            <a:ext cx="7772400" cy="809625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Queue</a:t>
            </a:r>
            <a:r>
              <a:rPr lang="zh-CN" altLang="en-US" dirty="0"/>
              <a:t>（队列）</a:t>
            </a:r>
            <a:endParaRPr lang="zh-CN" altLang="en-US" dirty="0"/>
          </a:p>
        </p:txBody>
      </p:sp>
      <p:sp>
        <p:nvSpPr>
          <p:cNvPr id="12291" name="内容占位符 2"/>
          <p:cNvSpPr>
            <a:spLocks noGrp="1" noChangeArrowheads="1"/>
          </p:cNvSpPr>
          <p:nvPr>
            <p:ph idx="1"/>
          </p:nvPr>
        </p:nvSpPr>
        <p:spPr>
          <a:xfrm>
            <a:off x="685800" y="1628775"/>
            <a:ext cx="7772400" cy="1214438"/>
          </a:xfrm>
        </p:spPr>
        <p:txBody>
          <a:bodyPr/>
          <a:lstStyle/>
          <a:p>
            <a:r>
              <a:rPr lang="en-US" altLang="zh-CN"/>
              <a:t>First-in-first-out </a:t>
            </a:r>
            <a:r>
              <a:rPr lang="en-US" altLang="zh-CN">
                <a:solidFill>
                  <a:srgbClr val="FF0000"/>
                </a:solidFill>
              </a:rPr>
              <a:t>(FIFO)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en-US" altLang="zh-CN"/>
              <a:t>#include&lt;queue&gt;</a:t>
            </a:r>
            <a:endParaRPr lang="en-US" altLang="zh-CN"/>
          </a:p>
          <a:p>
            <a:r>
              <a:rPr lang="en-US" altLang="zh-CN"/>
              <a:t>queue&lt;T&gt; queueName</a:t>
            </a:r>
            <a:endParaRPr lang="en-US" altLang="zh-CN"/>
          </a:p>
          <a:p>
            <a:endParaRPr lang="zh-CN" altLang="en-US"/>
          </a:p>
        </p:txBody>
      </p:sp>
      <p:sp>
        <p:nvSpPr>
          <p:cNvPr id="12292" name="幻灯片编号占位符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6545A3E-FAA7-42A8-8F1D-FD1C8B422FE7}" type="slidenum">
              <a:rPr lang="zh-CN" altLang="en-US" sz="1400" smtClean="0">
                <a:ea typeface="宋体" panose="02010600030101010101" pitchFamily="2" charset="-122"/>
              </a:rPr>
            </a:fld>
            <a:endParaRPr lang="en-US" altLang="zh-CN" sz="1400">
              <a:ea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66655" y="3834045"/>
            <a:ext cx="5504731" cy="2414355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  <a:headEnd/>
            <a:tailEnd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0050" y="87313"/>
            <a:ext cx="7772400" cy="809625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Queue</a:t>
            </a:r>
            <a:r>
              <a:rPr lang="zh-CN" altLang="en-US" dirty="0"/>
              <a:t>（队列）</a:t>
            </a:r>
            <a:endParaRPr lang="zh-CN" altLang="en-US" dirty="0"/>
          </a:p>
        </p:txBody>
      </p:sp>
      <p:sp>
        <p:nvSpPr>
          <p:cNvPr id="12291" name="内容占位符 2"/>
          <p:cNvSpPr>
            <a:spLocks noGrp="1" noChangeArrowheads="1"/>
          </p:cNvSpPr>
          <p:nvPr>
            <p:ph idx="1"/>
          </p:nvPr>
        </p:nvSpPr>
        <p:spPr>
          <a:xfrm>
            <a:off x="685800" y="1628774"/>
            <a:ext cx="7772400" cy="5076825"/>
          </a:xfrm>
        </p:spPr>
        <p:txBody>
          <a:bodyPr/>
          <a:lstStyle/>
          <a:p>
            <a:r>
              <a:rPr lang="en-US" altLang="zh-CN" dirty="0"/>
              <a:t>First-in-first-out </a:t>
            </a:r>
            <a:r>
              <a:rPr lang="en-US" altLang="zh-CN" dirty="0">
                <a:solidFill>
                  <a:srgbClr val="FF0000"/>
                </a:solidFill>
              </a:rPr>
              <a:t>(FIFO)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/>
              <a:t>#include&lt;queue&gt;</a:t>
            </a:r>
            <a:endParaRPr lang="en-US" altLang="zh-CN" dirty="0"/>
          </a:p>
          <a:p>
            <a:r>
              <a:rPr lang="en-US" altLang="zh-CN" dirty="0"/>
              <a:t>queue&lt;T&gt; </a:t>
            </a:r>
            <a:r>
              <a:rPr lang="en-US" altLang="zh-CN" dirty="0" err="1"/>
              <a:t>queueName</a:t>
            </a:r>
            <a:endParaRPr lang="en-US" altLang="zh-CN" dirty="0"/>
          </a:p>
          <a:p>
            <a:pPr lvl="1"/>
            <a:r>
              <a:rPr lang="en-US" altLang="zh-CN" sz="2000" dirty="0">
                <a:solidFill>
                  <a:srgbClr val="0000FF"/>
                </a:solidFill>
              </a:rPr>
              <a:t>empty</a:t>
            </a:r>
            <a:endParaRPr lang="en-US" altLang="zh-CN" sz="2000" dirty="0">
              <a:solidFill>
                <a:srgbClr val="0000FF"/>
              </a:solidFill>
            </a:endParaRPr>
          </a:p>
          <a:p>
            <a:pPr lvl="1"/>
            <a:r>
              <a:rPr lang="en-US" altLang="zh-CN" sz="2000" dirty="0">
                <a:solidFill>
                  <a:srgbClr val="0000FF"/>
                </a:solidFill>
              </a:rPr>
              <a:t>size</a:t>
            </a:r>
            <a:endParaRPr lang="en-US" altLang="zh-CN" sz="2000" dirty="0">
              <a:solidFill>
                <a:srgbClr val="0000FF"/>
              </a:solidFill>
            </a:endParaRPr>
          </a:p>
          <a:p>
            <a:pPr lvl="1"/>
            <a:r>
              <a:rPr lang="en-US" altLang="zh-CN" sz="2000" dirty="0">
                <a:solidFill>
                  <a:srgbClr val="0000FF"/>
                </a:solidFill>
              </a:rPr>
              <a:t>front</a:t>
            </a:r>
            <a:endParaRPr lang="en-US" altLang="zh-CN" sz="2000" dirty="0">
              <a:solidFill>
                <a:srgbClr val="0000FF"/>
              </a:solidFill>
            </a:endParaRPr>
          </a:p>
          <a:p>
            <a:pPr lvl="1"/>
            <a:r>
              <a:rPr lang="en-US" altLang="zh-CN" sz="2000" dirty="0">
                <a:solidFill>
                  <a:srgbClr val="0000FF"/>
                </a:solidFill>
              </a:rPr>
              <a:t>back</a:t>
            </a:r>
            <a:endParaRPr lang="en-US" altLang="zh-CN" sz="2000" dirty="0">
              <a:solidFill>
                <a:srgbClr val="0000FF"/>
              </a:solidFill>
            </a:endParaRPr>
          </a:p>
          <a:p>
            <a:pPr lvl="1"/>
            <a:r>
              <a:rPr lang="en-US" altLang="zh-CN" sz="2000" dirty="0" err="1">
                <a:solidFill>
                  <a:srgbClr val="0000FF"/>
                </a:solidFill>
              </a:rPr>
              <a:t>push_back</a:t>
            </a:r>
            <a:r>
              <a:rPr lang="en-US" altLang="zh-CN" sz="2000" dirty="0">
                <a:solidFill>
                  <a:srgbClr val="0000FF"/>
                </a:solidFill>
              </a:rPr>
              <a:t> </a:t>
            </a:r>
            <a:r>
              <a:rPr lang="en-US" altLang="zh-CN" sz="2000" dirty="0">
                <a:solidFill>
                  <a:srgbClr val="0000FF"/>
                </a:solidFill>
                <a:sym typeface="Wingdings" panose="05000000000000000000" pitchFamily="2" charset="2"/>
              </a:rPr>
              <a:t> </a:t>
            </a:r>
            <a:r>
              <a:rPr lang="en-US" altLang="zh-CN" sz="2000" dirty="0">
                <a:solidFill>
                  <a:srgbClr val="FF0066"/>
                </a:solidFill>
                <a:sym typeface="Wingdings" panose="05000000000000000000" pitchFamily="2" charset="2"/>
              </a:rPr>
              <a:t>push</a:t>
            </a:r>
            <a:endParaRPr lang="en-US" altLang="zh-CN" sz="2000" dirty="0">
              <a:solidFill>
                <a:srgbClr val="FF0066"/>
              </a:solidFill>
            </a:endParaRPr>
          </a:p>
          <a:p>
            <a:pPr lvl="1"/>
            <a:r>
              <a:rPr lang="en-US" altLang="zh-CN" sz="2000" strike="sngStrike" dirty="0" err="1">
                <a:solidFill>
                  <a:schemeClr val="accent5">
                    <a:lumMod val="75000"/>
                  </a:schemeClr>
                </a:solidFill>
              </a:rPr>
              <a:t>push_front</a:t>
            </a:r>
            <a:endParaRPr lang="en-US" altLang="zh-CN" sz="2000" strike="sngStrike" dirty="0">
              <a:solidFill>
                <a:schemeClr val="accent5">
                  <a:lumMod val="75000"/>
                </a:schemeClr>
              </a:solidFill>
            </a:endParaRPr>
          </a:p>
          <a:p>
            <a:pPr lvl="1"/>
            <a:r>
              <a:rPr lang="en-US" altLang="zh-CN" sz="2000" strike="sngStrike" dirty="0" err="1">
                <a:solidFill>
                  <a:schemeClr val="accent5">
                    <a:lumMod val="75000"/>
                  </a:schemeClr>
                </a:solidFill>
              </a:rPr>
              <a:t>pop_back</a:t>
            </a:r>
            <a:endParaRPr lang="en-US" altLang="zh-CN" sz="2000" strike="sngStrike" dirty="0">
              <a:solidFill>
                <a:schemeClr val="accent5">
                  <a:lumMod val="75000"/>
                </a:schemeClr>
              </a:solidFill>
            </a:endParaRPr>
          </a:p>
          <a:p>
            <a:pPr lvl="1"/>
            <a:r>
              <a:rPr lang="en-US" altLang="zh-CN" sz="2000" dirty="0" err="1">
                <a:solidFill>
                  <a:srgbClr val="0000FF"/>
                </a:solidFill>
              </a:rPr>
              <a:t>pop_front</a:t>
            </a:r>
            <a:r>
              <a:rPr lang="en-US" altLang="zh-CN" sz="2000" dirty="0">
                <a:solidFill>
                  <a:srgbClr val="0000FF"/>
                </a:solidFill>
              </a:rPr>
              <a:t> </a:t>
            </a:r>
            <a:r>
              <a:rPr lang="en-US" altLang="zh-CN" sz="2000" dirty="0">
                <a:solidFill>
                  <a:srgbClr val="0000FF"/>
                </a:solidFill>
                <a:sym typeface="Wingdings" panose="05000000000000000000" pitchFamily="2" charset="2"/>
              </a:rPr>
              <a:t> </a:t>
            </a:r>
            <a:r>
              <a:rPr lang="en-US" altLang="zh-CN" sz="2000" dirty="0">
                <a:solidFill>
                  <a:srgbClr val="FF0066"/>
                </a:solidFill>
                <a:sym typeface="Wingdings" panose="05000000000000000000" pitchFamily="2" charset="2"/>
              </a:rPr>
              <a:t>pop</a:t>
            </a:r>
            <a:endParaRPr lang="en-US" altLang="zh-CN" dirty="0">
              <a:solidFill>
                <a:srgbClr val="FF0066"/>
              </a:solidFill>
            </a:endParaRPr>
          </a:p>
          <a:p>
            <a:endParaRPr lang="zh-CN" altLang="en-US" dirty="0"/>
          </a:p>
        </p:txBody>
      </p:sp>
      <p:sp>
        <p:nvSpPr>
          <p:cNvPr id="12292" name="幻灯片编号占位符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6545A3E-FAA7-42A8-8F1D-FD1C8B422FE7}" type="slidenum">
              <a:rPr lang="zh-CN" altLang="en-US" sz="1400" smtClean="0">
                <a:ea typeface="宋体" panose="02010600030101010101" pitchFamily="2" charset="-122"/>
              </a:rPr>
            </a:fld>
            <a:endParaRPr lang="en-US" altLang="zh-CN" sz="140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0050" y="87313"/>
            <a:ext cx="7772400" cy="809625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Queuing Theory</a:t>
            </a:r>
            <a:r>
              <a:rPr lang="zh-CN" altLang="en-US" dirty="0"/>
              <a:t>（排队论）</a:t>
            </a:r>
            <a:endParaRPr lang="zh-CN" altLang="en-US" dirty="0"/>
          </a:p>
        </p:txBody>
      </p:sp>
      <p:sp>
        <p:nvSpPr>
          <p:cNvPr id="13315" name="内容占位符 2"/>
          <p:cNvSpPr>
            <a:spLocks noGrp="1" noChangeArrowheads="1"/>
          </p:cNvSpPr>
          <p:nvPr>
            <p:ph idx="1"/>
          </p:nvPr>
        </p:nvSpPr>
        <p:spPr>
          <a:xfrm>
            <a:off x="685800" y="1628775"/>
            <a:ext cx="7772400" cy="3286125"/>
          </a:xfrm>
        </p:spPr>
        <p:txBody>
          <a:bodyPr/>
          <a:lstStyle/>
          <a:p>
            <a:r>
              <a:rPr lang="en-US" altLang="zh-CN" sz="2800"/>
              <a:t>Arrival time</a:t>
            </a:r>
            <a:r>
              <a:rPr lang="zh-CN" altLang="en-US" sz="2800"/>
              <a:t>（到达时刻）</a:t>
            </a:r>
            <a:endParaRPr lang="en-US" altLang="zh-CN" sz="2800"/>
          </a:p>
          <a:p>
            <a:r>
              <a:rPr lang="en-US" altLang="zh-CN" sz="2800"/>
              <a:t>Departure</a:t>
            </a:r>
            <a:r>
              <a:rPr lang="zh-CN" altLang="en-US" sz="2800"/>
              <a:t> </a:t>
            </a:r>
            <a:r>
              <a:rPr lang="en-US" altLang="zh-CN" sz="2800"/>
              <a:t>time</a:t>
            </a:r>
            <a:r>
              <a:rPr lang="zh-CN" altLang="en-US" sz="2800"/>
              <a:t>（离开时刻）</a:t>
            </a:r>
            <a:endParaRPr lang="en-US" altLang="zh-CN" sz="2800"/>
          </a:p>
          <a:p>
            <a:endParaRPr lang="en-US" altLang="zh-CN" sz="2800"/>
          </a:p>
          <a:p>
            <a:r>
              <a:rPr lang="en-US" altLang="zh-CN" sz="2800"/>
              <a:t>Service time</a:t>
            </a:r>
            <a:r>
              <a:rPr lang="zh-CN" altLang="en-US" sz="2800"/>
              <a:t>（服务时长）</a:t>
            </a:r>
            <a:endParaRPr lang="zh-CN" altLang="en-US" sz="2800"/>
          </a:p>
          <a:p>
            <a:r>
              <a:rPr lang="en-US" altLang="zh-CN" sz="2800"/>
              <a:t>Waiting time</a:t>
            </a:r>
            <a:r>
              <a:rPr lang="zh-CN" altLang="en-US" sz="2800"/>
              <a:t>（等待时长）</a:t>
            </a:r>
            <a:endParaRPr lang="en-US" altLang="zh-CN" sz="2800"/>
          </a:p>
          <a:p>
            <a:r>
              <a:rPr lang="en-US" altLang="zh-CN" sz="2800"/>
              <a:t>Sojourn time</a:t>
            </a:r>
            <a:r>
              <a:rPr lang="zh-CN" altLang="en-US" sz="2800"/>
              <a:t>（逗留时长）</a:t>
            </a:r>
            <a:endParaRPr lang="en-US" altLang="zh-CN" sz="2800"/>
          </a:p>
        </p:txBody>
      </p:sp>
      <p:sp>
        <p:nvSpPr>
          <p:cNvPr id="13316" name="幻灯片编号占位符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331973D-17EB-47DB-B2DF-0A8DBAA9E99D}" type="slidenum">
              <a:rPr lang="zh-CN" altLang="en-US" sz="1400" smtClean="0">
                <a:ea typeface="宋体" panose="02010600030101010101" pitchFamily="2" charset="-122"/>
              </a:rPr>
            </a:fld>
            <a:endParaRPr lang="en-US" altLang="zh-CN" sz="1400">
              <a:ea typeface="宋体" panose="02010600030101010101" pitchFamily="2" charset="-122"/>
            </a:endParaRPr>
          </a:p>
        </p:txBody>
      </p:sp>
      <p:cxnSp>
        <p:nvCxnSpPr>
          <p:cNvPr id="13317" name="直线箭头连接符 3"/>
          <p:cNvCxnSpPr>
            <a:cxnSpLocks noChangeShapeType="1"/>
          </p:cNvCxnSpPr>
          <p:nvPr/>
        </p:nvCxnSpPr>
        <p:spPr bwMode="auto">
          <a:xfrm flipV="1">
            <a:off x="1196975" y="5646738"/>
            <a:ext cx="6405563" cy="0"/>
          </a:xfrm>
          <a:prstGeom prst="straightConnector1">
            <a:avLst/>
          </a:prstGeom>
          <a:noFill/>
          <a:ln w="6350">
            <a:solidFill>
              <a:srgbClr val="0000FF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318" name="三角形 6"/>
          <p:cNvSpPr>
            <a:spLocks noChangeArrowheads="1"/>
          </p:cNvSpPr>
          <p:nvPr/>
        </p:nvSpPr>
        <p:spPr bwMode="auto">
          <a:xfrm>
            <a:off x="1436688" y="5649913"/>
            <a:ext cx="720725" cy="611187"/>
          </a:xfrm>
          <a:prstGeom prst="triangle">
            <a:avLst>
              <a:gd name="adj" fmla="val 50000"/>
            </a:avLst>
          </a:prstGeom>
          <a:noFill/>
          <a:ln w="6350">
            <a:solidFill>
              <a:srgbClr val="00B05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en-US" altLang="zh-CN" sz="1400">
                <a:solidFill>
                  <a:srgbClr val="FF0000"/>
                </a:solidFill>
              </a:rPr>
              <a:t>A</a:t>
            </a:r>
            <a:endParaRPr kumimoji="0" lang="zh-CN" altLang="en-US" sz="1400">
              <a:solidFill>
                <a:srgbClr val="FF0000"/>
              </a:solidFill>
            </a:endParaRPr>
          </a:p>
        </p:txBody>
      </p:sp>
      <p:sp>
        <p:nvSpPr>
          <p:cNvPr id="13319" name="三角形 9"/>
          <p:cNvSpPr>
            <a:spLocks noChangeArrowheads="1"/>
          </p:cNvSpPr>
          <p:nvPr/>
        </p:nvSpPr>
        <p:spPr bwMode="auto">
          <a:xfrm>
            <a:off x="2967038" y="5665788"/>
            <a:ext cx="720725" cy="611187"/>
          </a:xfrm>
          <a:prstGeom prst="triangle">
            <a:avLst>
              <a:gd name="adj" fmla="val 50000"/>
            </a:avLst>
          </a:prstGeom>
          <a:noFill/>
          <a:ln w="6350">
            <a:solidFill>
              <a:srgbClr val="00B05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en-US" altLang="zh-CN" sz="1400">
                <a:solidFill>
                  <a:srgbClr val="FF0000"/>
                </a:solidFill>
              </a:rPr>
              <a:t>S</a:t>
            </a:r>
            <a:endParaRPr kumimoji="0" lang="zh-CN" altLang="en-US" sz="1400">
              <a:solidFill>
                <a:srgbClr val="FF0000"/>
              </a:solidFill>
            </a:endParaRPr>
          </a:p>
        </p:txBody>
      </p:sp>
      <p:sp>
        <p:nvSpPr>
          <p:cNvPr id="13320" name="三角形 10"/>
          <p:cNvSpPr>
            <a:spLocks noChangeArrowheads="1"/>
          </p:cNvSpPr>
          <p:nvPr/>
        </p:nvSpPr>
        <p:spPr bwMode="auto">
          <a:xfrm>
            <a:off x="6154738" y="5664200"/>
            <a:ext cx="720725" cy="611188"/>
          </a:xfrm>
          <a:prstGeom prst="triangle">
            <a:avLst>
              <a:gd name="adj" fmla="val 50000"/>
            </a:avLst>
          </a:prstGeom>
          <a:noFill/>
          <a:ln w="6350">
            <a:solidFill>
              <a:srgbClr val="00B05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en-US" altLang="zh-CN" sz="1400">
                <a:solidFill>
                  <a:srgbClr val="FF0000"/>
                </a:solidFill>
              </a:rPr>
              <a:t>D</a:t>
            </a:r>
            <a:endParaRPr kumimoji="0" lang="zh-CN" altLang="en-US" sz="1400">
              <a:solidFill>
                <a:srgbClr val="FF0000"/>
              </a:solidFill>
            </a:endParaRPr>
          </a:p>
        </p:txBody>
      </p:sp>
      <p:sp>
        <p:nvSpPr>
          <p:cNvPr id="13321" name="文本框 7"/>
          <p:cNvSpPr txBox="1">
            <a:spLocks noChangeArrowheads="1"/>
          </p:cNvSpPr>
          <p:nvPr/>
        </p:nvSpPr>
        <p:spPr bwMode="auto">
          <a:xfrm>
            <a:off x="7721600" y="5275263"/>
            <a:ext cx="5857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chemeClr val="accent2"/>
                </a:solidFill>
              </a:rPr>
              <a:t>t</a:t>
            </a:r>
            <a:endParaRPr lang="zh-CN" altLang="en-US" sz="2400">
              <a:solidFill>
                <a:schemeClr val="accent2"/>
              </a:solidFill>
            </a:endParaRPr>
          </a:p>
        </p:txBody>
      </p:sp>
    </p:spTree>
  </p:cSld>
  <p:clrMapOvr>
    <a:masterClrMapping/>
  </p:clrMapOvr>
  <p:transition/>
</p:sld>
</file>

<file path=ppt/tags/tag1.xml><?xml version="1.0" encoding="utf-8"?>
<p:tagLst xmlns:p="http://schemas.openxmlformats.org/presentationml/2006/main">
  <p:tag name="COMMONDATA" val="eyJoZGlkIjoiYzRkZjQ4NjI1NDU1MTBjOTE2MWM3M2YxZGRlMTM2NzEifQ=="/>
</p:tagLst>
</file>

<file path=ppt/theme/theme1.xml><?xml version="1.0" encoding="utf-8"?>
<a:theme xmlns:a="http://schemas.openxmlformats.org/drawingml/2006/main" name="清华版教材展示">
  <a:themeElements>
    <a:clrScheme name="清华版教材展示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6350" cap="flat" cmpd="sng" algn="ctr">
          <a:solidFill>
            <a:srgbClr val="00FFFF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400" b="0" i="0" u="none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6350" cap="flat" cmpd="sng" algn="ctr">
          <a:solidFill>
            <a:srgbClr val="00FFFF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400" b="0" i="0" u="none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清华版教材展示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清华版教材展示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清华版教材展示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清华版教材展示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清华版教材展示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清华版教材展示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清华版教材展示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0</TotalTime>
  <Words>2319</Words>
  <Application>WPS 演示</Application>
  <PresentationFormat>全屏显示(4:3)</PresentationFormat>
  <Paragraphs>257</Paragraphs>
  <Slides>22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2" baseType="lpstr">
      <vt:lpstr>Arial</vt:lpstr>
      <vt:lpstr>宋体</vt:lpstr>
      <vt:lpstr>Wingdings</vt:lpstr>
      <vt:lpstr>Arial Black</vt:lpstr>
      <vt:lpstr>Times New Roman</vt:lpstr>
      <vt:lpstr>微软雅黑</vt:lpstr>
      <vt:lpstr>Arial Unicode MS</vt:lpstr>
      <vt:lpstr>黑体</vt:lpstr>
      <vt:lpstr>Calibri</vt:lpstr>
      <vt:lpstr>清华版教材展示</vt:lpstr>
      <vt:lpstr>Lab 6: Queue &amp; Simulation （队列与仿真）</vt:lpstr>
      <vt:lpstr>Outline</vt:lpstr>
      <vt:lpstr>Adaptor（适配器）</vt:lpstr>
      <vt:lpstr>Deque and Lists</vt:lpstr>
      <vt:lpstr>Container Adaptor（容器适配器）</vt:lpstr>
      <vt:lpstr>Queue（队列）</vt:lpstr>
      <vt:lpstr>Queue（队列）</vt:lpstr>
      <vt:lpstr>Queue（队列）</vt:lpstr>
      <vt:lpstr>Queuing Theory（排队论）</vt:lpstr>
      <vt:lpstr>Queuing Theory</vt:lpstr>
      <vt:lpstr>Car Wash（洗车）</vt:lpstr>
      <vt:lpstr>Analysis: Event Driven（事件驱动）</vt:lpstr>
      <vt:lpstr>Demo</vt:lpstr>
      <vt:lpstr>A Little Probability</vt:lpstr>
      <vt:lpstr>Exponential Distribution（指数分布）</vt:lpstr>
      <vt:lpstr>Exponential Distribution（指数分布）</vt:lpstr>
      <vt:lpstr>Sampling（采样）</vt:lpstr>
      <vt:lpstr>Sampling of Exponential Distribution</vt:lpstr>
      <vt:lpstr>Task（拓展）</vt:lpstr>
      <vt:lpstr>Task: Improved Car Washing</vt:lpstr>
      <vt:lpstr>User’s input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6: Queue &amp; Simulation</dc:title>
  <dc:creator>Microsoft Office 用户</dc:creator>
  <cp:lastModifiedBy>608</cp:lastModifiedBy>
  <cp:revision>51</cp:revision>
  <dcterms:created xsi:type="dcterms:W3CDTF">2021-11-22T02:30:00Z</dcterms:created>
  <dcterms:modified xsi:type="dcterms:W3CDTF">2024-11-18T08:49:39Z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8B92C44A40F24E9BBD4338304336F1F2</vt:lpwstr>
  </property>
  <property fmtid="{D5CDD505-2E9C-101B-9397-08002B2CF9AE}" pid="3" name="KSOProductBuildVer">
    <vt:lpwstr>2052-11.1.0.12358</vt:lpwstr>
  </property>
</Properties>
</file>