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3" r:id="rId8"/>
    <p:sldId id="264" r:id="rId9"/>
    <p:sldId id="275" r:id="rId10"/>
    <p:sldId id="265" r:id="rId11"/>
    <p:sldId id="272" r:id="rId12"/>
    <p:sldId id="266" r:id="rId13"/>
    <p:sldId id="267" r:id="rId14"/>
    <p:sldId id="268" r:id="rId15"/>
    <p:sldId id="269" r:id="rId16"/>
    <p:sldId id="270" r:id="rId17"/>
    <p:sldId id="274" r:id="rId18"/>
    <p:sldId id="271" r:id="rId19"/>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23DAD-9A46-467B-AB76-8901959D53E5}" v="557" dt="2020-06-09T00:56:14.376"/>
    <p1510:client id="{480BB1B6-647D-4147-B4C4-8F12033915C3}" v="16" dt="2020-06-17T08:55:06.633"/>
    <p1510:client id="{81D28B15-AF90-45FA-8032-F6D69FFEF873}" v="141" dt="2020-06-09T14:31:31.562"/>
    <p1510:client id="{97CCA58B-C017-46A5-AA0A-0B535F1ADB1D}" v="68" dt="2020-06-10T06:37:18.633"/>
    <p1510:client id="{BC37DAF6-E959-4F72-81E6-43D5CBF035B3}" v="173" dt="2020-06-09T20:34:27.115"/>
    <p1510:client id="{C8F5F8A7-C822-447E-81E6-032C45DB9B34}" v="97" dt="2020-06-09T19:44:48.835"/>
    <p1510:client id="{D06E1B67-BB4C-479E-B624-6A04EFA8BD3D}" v="190" dt="2020-06-09T15:57:59.110"/>
  </p1510:revLst>
</p1510:revInfo>
</file>

<file path=ppt/tableStyles.xml><?xml version="1.0" encoding="utf-8"?>
<a:tblStyleLst xmlns:a="http://schemas.openxmlformats.org/drawingml/2006/main" def="{5C22544A-7EE6-4342-B048-85BDC9FD1C3A}">
  <a:tblStyle styleId="{CB7691DE-AA7A-4422-9716-337D46712AC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46"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47"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5814886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1048596" name="Google Shape;8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597" name="Google Shape;8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048671" name="Google Shape;182;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72" name="Google Shape;183;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048678" name="Google Shape;191;p1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79" name="Google Shape;192;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1048685" name="Google Shape;200;g78e575f3d9_0_3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86" name="Google Shape;201;g78e575f3d9_0_3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1048692" name="Google Shape;209;g82927b1c95_0_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93" name="Google Shape;210;g82927b1c95_0_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1048692" name="Google Shape;209;g82927b1c95_0_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93" name="Google Shape;210;g82927b1c95_0_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8142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1048695" name="Google Shape;218;p1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96" name="Google Shape;219;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1048608" name="Google Shape;95;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09" name="Google Shape;9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48614" name="Google Shape;103;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15" name="Google Shape;104;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048620" name="Google Shape;111;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21" name="Google Shape;112;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26" name="Google Shape;119;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27" name="Google Shape;120;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048643" name="Google Shape;136;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44" name="Google Shape;137;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048650" name="Google Shape;153;p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51" name="Google Shape;154;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048657" name="Google Shape;162;p1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58" name="Google Shape;163;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048664" name="Google Shape;172;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65" name="Google Shape;173;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048583" name="Google Shape;14;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4" name="Google Shape;15;p1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lvl1pPr>
            <a:lvl2pPr marL="914400" lvl="1" indent="-342900" algn="l">
              <a:lnSpc>
                <a:spcPct val="100000"/>
              </a:lnSpc>
              <a:spcBef>
                <a:spcPts val="360"/>
              </a:spcBef>
              <a:spcAft>
                <a:spcPts val="0"/>
              </a:spcAft>
              <a:buSzPts val="1800"/>
              <a:buChar char="•"/>
            </a:lvl2pPr>
            <a:lvl3pPr marL="1371600" lvl="2" indent="-342900" algn="l">
              <a:lnSpc>
                <a:spcPct val="100000"/>
              </a:lnSpc>
              <a:spcBef>
                <a:spcPts val="360"/>
              </a:spcBef>
              <a:spcAft>
                <a:spcPts val="0"/>
              </a:spcAft>
              <a:buSzPts val="1800"/>
              <a:buChar char="•"/>
            </a:lvl3pPr>
            <a:lvl4pPr marL="1828800" lvl="3" indent="-342900" algn="l">
              <a:lnSpc>
                <a:spcPct val="100000"/>
              </a:lnSpc>
              <a:spcBef>
                <a:spcPts val="360"/>
              </a:spcBef>
              <a:spcAft>
                <a:spcPts val="0"/>
              </a:spcAft>
              <a:buSzPts val="1800"/>
              <a:buChar char="•"/>
            </a:lvl4pPr>
            <a:lvl5pPr marL="2286000" lvl="4" indent="-342900" algn="l">
              <a:lnSpc>
                <a:spcPct val="100000"/>
              </a:lnSpc>
              <a:spcBef>
                <a:spcPts val="360"/>
              </a:spcBef>
              <a:spcAft>
                <a:spcPts val="0"/>
              </a:spcAft>
              <a:buSzPts val="1800"/>
              <a:buChar char="•"/>
            </a:lvl5pPr>
            <a:lvl6pPr marL="2743200" lvl="5" indent="-342900" algn="l">
              <a:lnSpc>
                <a:spcPct val="100000"/>
              </a:lnSpc>
              <a:spcBef>
                <a:spcPts val="360"/>
              </a:spcBef>
              <a:spcAft>
                <a:spcPts val="0"/>
              </a:spcAft>
              <a:buSzPts val="1800"/>
              <a:buChar char="•"/>
            </a:lvl6pPr>
            <a:lvl7pPr marL="3200400" lvl="6" indent="-342900" algn="l">
              <a:lnSpc>
                <a:spcPct val="100000"/>
              </a:lnSpc>
              <a:spcBef>
                <a:spcPts val="360"/>
              </a:spcBef>
              <a:spcAft>
                <a:spcPts val="0"/>
              </a:spcAft>
              <a:buSzPts val="1800"/>
              <a:buChar char="•"/>
            </a:lvl7pPr>
            <a:lvl8pPr marL="3657600" lvl="7" indent="-342900" algn="l">
              <a:lnSpc>
                <a:spcPct val="100000"/>
              </a:lnSpc>
              <a:spcBef>
                <a:spcPts val="360"/>
              </a:spcBef>
              <a:spcAft>
                <a:spcPts val="0"/>
              </a:spcAft>
              <a:buSzPts val="1800"/>
              <a:buChar char="•"/>
            </a:lvl8pPr>
            <a:lvl9pPr marL="4114800" lvl="8" indent="-342900" algn="l">
              <a:lnSpc>
                <a:spcPct val="100000"/>
              </a:lnSpc>
              <a:spcBef>
                <a:spcPts val="360"/>
              </a:spcBef>
              <a:spcAft>
                <a:spcPts val="0"/>
              </a:spcAft>
              <a:buSzPts val="1800"/>
              <a:buChar char="•"/>
            </a:lvl9pPr>
          </a:lstStyle>
          <a:p>
            <a:endParaRPr/>
          </a:p>
        </p:txBody>
      </p:sp>
      <p:sp>
        <p:nvSpPr>
          <p:cNvPr id="1048585" name="Google Shape;16;p1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6" name="Google Shape;17;p1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7" name="Google Shape;18;p1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1048735" name="Google Shape;71;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36" name="Google Shape;72;p26"/>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lvl1pPr>
            <a:lvl2pPr marL="914400" lvl="1" indent="-342900" algn="l">
              <a:lnSpc>
                <a:spcPct val="100000"/>
              </a:lnSpc>
              <a:spcBef>
                <a:spcPts val="360"/>
              </a:spcBef>
              <a:spcAft>
                <a:spcPts val="0"/>
              </a:spcAft>
              <a:buSzPts val="1800"/>
              <a:buChar char="•"/>
            </a:lvl2pPr>
            <a:lvl3pPr marL="1371600" lvl="2" indent="-342900" algn="l">
              <a:lnSpc>
                <a:spcPct val="100000"/>
              </a:lnSpc>
              <a:spcBef>
                <a:spcPts val="360"/>
              </a:spcBef>
              <a:spcAft>
                <a:spcPts val="0"/>
              </a:spcAft>
              <a:buSzPts val="1800"/>
              <a:buChar char="•"/>
            </a:lvl3pPr>
            <a:lvl4pPr marL="1828800" lvl="3" indent="-342900" algn="l">
              <a:lnSpc>
                <a:spcPct val="100000"/>
              </a:lnSpc>
              <a:spcBef>
                <a:spcPts val="360"/>
              </a:spcBef>
              <a:spcAft>
                <a:spcPts val="0"/>
              </a:spcAft>
              <a:buSzPts val="1800"/>
              <a:buChar char="•"/>
            </a:lvl4pPr>
            <a:lvl5pPr marL="2286000" lvl="4" indent="-342900" algn="l">
              <a:lnSpc>
                <a:spcPct val="100000"/>
              </a:lnSpc>
              <a:spcBef>
                <a:spcPts val="360"/>
              </a:spcBef>
              <a:spcAft>
                <a:spcPts val="0"/>
              </a:spcAft>
              <a:buSzPts val="1800"/>
              <a:buChar char="•"/>
            </a:lvl5pPr>
            <a:lvl6pPr marL="2743200" lvl="5" indent="-342900" algn="l">
              <a:lnSpc>
                <a:spcPct val="100000"/>
              </a:lnSpc>
              <a:spcBef>
                <a:spcPts val="360"/>
              </a:spcBef>
              <a:spcAft>
                <a:spcPts val="0"/>
              </a:spcAft>
              <a:buSzPts val="1800"/>
              <a:buChar char="•"/>
            </a:lvl6pPr>
            <a:lvl7pPr marL="3200400" lvl="6" indent="-342900" algn="l">
              <a:lnSpc>
                <a:spcPct val="100000"/>
              </a:lnSpc>
              <a:spcBef>
                <a:spcPts val="360"/>
              </a:spcBef>
              <a:spcAft>
                <a:spcPts val="0"/>
              </a:spcAft>
              <a:buSzPts val="1800"/>
              <a:buChar char="•"/>
            </a:lvl7pPr>
            <a:lvl8pPr marL="3657600" lvl="7" indent="-342900" algn="l">
              <a:lnSpc>
                <a:spcPct val="100000"/>
              </a:lnSpc>
              <a:spcBef>
                <a:spcPts val="360"/>
              </a:spcBef>
              <a:spcAft>
                <a:spcPts val="0"/>
              </a:spcAft>
              <a:buSzPts val="1800"/>
              <a:buChar char="•"/>
            </a:lvl8pPr>
            <a:lvl9pPr marL="4114800" lvl="8" indent="-342900" algn="l">
              <a:lnSpc>
                <a:spcPct val="100000"/>
              </a:lnSpc>
              <a:spcBef>
                <a:spcPts val="360"/>
              </a:spcBef>
              <a:spcAft>
                <a:spcPts val="0"/>
              </a:spcAft>
              <a:buSzPts val="1800"/>
              <a:buChar char="•"/>
            </a:lvl9pPr>
          </a:lstStyle>
          <a:p>
            <a:endParaRPr/>
          </a:p>
        </p:txBody>
      </p:sp>
      <p:sp>
        <p:nvSpPr>
          <p:cNvPr id="1048737" name="Google Shape;73;p2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38" name="Google Shape;74;p2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39" name="Google Shape;75;p2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1048716" name="Google Shape;77;p27"/>
          <p:cNvSpPr txBox="1">
            <a:spLocks noGrp="1"/>
          </p:cNvSpPr>
          <p:nvPr>
            <p:ph type="title"/>
          </p:nvPr>
        </p:nvSpPr>
        <p:spPr>
          <a:xfrm rot="5400000">
            <a:off x="4579937" y="2324100"/>
            <a:ext cx="5851525" cy="1752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17" name="Google Shape;78;p2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lvl1pPr>
            <a:lvl2pPr marL="914400" lvl="1" indent="-342900" algn="l">
              <a:lnSpc>
                <a:spcPct val="100000"/>
              </a:lnSpc>
              <a:spcBef>
                <a:spcPts val="360"/>
              </a:spcBef>
              <a:spcAft>
                <a:spcPts val="0"/>
              </a:spcAft>
              <a:buSzPts val="1800"/>
              <a:buChar char="•"/>
            </a:lvl2pPr>
            <a:lvl3pPr marL="1371600" lvl="2" indent="-342900" algn="l">
              <a:lnSpc>
                <a:spcPct val="100000"/>
              </a:lnSpc>
              <a:spcBef>
                <a:spcPts val="360"/>
              </a:spcBef>
              <a:spcAft>
                <a:spcPts val="0"/>
              </a:spcAft>
              <a:buSzPts val="1800"/>
              <a:buChar char="•"/>
            </a:lvl3pPr>
            <a:lvl4pPr marL="1828800" lvl="3" indent="-342900" algn="l">
              <a:lnSpc>
                <a:spcPct val="100000"/>
              </a:lnSpc>
              <a:spcBef>
                <a:spcPts val="360"/>
              </a:spcBef>
              <a:spcAft>
                <a:spcPts val="0"/>
              </a:spcAft>
              <a:buSzPts val="1800"/>
              <a:buChar char="•"/>
            </a:lvl4pPr>
            <a:lvl5pPr marL="2286000" lvl="4" indent="-342900" algn="l">
              <a:lnSpc>
                <a:spcPct val="100000"/>
              </a:lnSpc>
              <a:spcBef>
                <a:spcPts val="360"/>
              </a:spcBef>
              <a:spcAft>
                <a:spcPts val="0"/>
              </a:spcAft>
              <a:buSzPts val="1800"/>
              <a:buChar char="•"/>
            </a:lvl5pPr>
            <a:lvl6pPr marL="2743200" lvl="5" indent="-342900" algn="l">
              <a:lnSpc>
                <a:spcPct val="100000"/>
              </a:lnSpc>
              <a:spcBef>
                <a:spcPts val="360"/>
              </a:spcBef>
              <a:spcAft>
                <a:spcPts val="0"/>
              </a:spcAft>
              <a:buSzPts val="1800"/>
              <a:buChar char="•"/>
            </a:lvl6pPr>
            <a:lvl7pPr marL="3200400" lvl="6" indent="-342900" algn="l">
              <a:lnSpc>
                <a:spcPct val="100000"/>
              </a:lnSpc>
              <a:spcBef>
                <a:spcPts val="360"/>
              </a:spcBef>
              <a:spcAft>
                <a:spcPts val="0"/>
              </a:spcAft>
              <a:buSzPts val="1800"/>
              <a:buChar char="•"/>
            </a:lvl7pPr>
            <a:lvl8pPr marL="3657600" lvl="7" indent="-342900" algn="l">
              <a:lnSpc>
                <a:spcPct val="100000"/>
              </a:lnSpc>
              <a:spcBef>
                <a:spcPts val="360"/>
              </a:spcBef>
              <a:spcAft>
                <a:spcPts val="0"/>
              </a:spcAft>
              <a:buSzPts val="1800"/>
              <a:buChar char="•"/>
            </a:lvl8pPr>
            <a:lvl9pPr marL="4114800" lvl="8" indent="-342900" algn="l">
              <a:lnSpc>
                <a:spcPct val="100000"/>
              </a:lnSpc>
              <a:spcBef>
                <a:spcPts val="360"/>
              </a:spcBef>
              <a:spcAft>
                <a:spcPts val="0"/>
              </a:spcAft>
              <a:buSzPts val="1800"/>
              <a:buChar char="•"/>
            </a:lvl9pPr>
          </a:lstStyle>
          <a:p>
            <a:endParaRPr/>
          </a:p>
        </p:txBody>
      </p:sp>
      <p:sp>
        <p:nvSpPr>
          <p:cNvPr id="1048718" name="Google Shape;79;p2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19" name="Google Shape;80;p2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20" name="Google Shape;81;p2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1048598" name="Google Shape;20;p1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99" name="Google Shape;21;p1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00" name="Google Shape;22;p1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01" name="Google Shape;23;p1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1048730" name="Google Shape;25;p19"/>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6600"/>
              <a:buFont typeface="Cambria"/>
              <a:buNone/>
              <a:defRPr sz="6600">
                <a:solidFill>
                  <a:schemeClr val="dk2"/>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31" name="Google Shape;26;p19"/>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SzPts val="2000"/>
              <a:buNone/>
              <a:defRPr sz="2000">
                <a:solidFill>
                  <a:srgbClr val="8C8B8A"/>
                </a:solidFill>
              </a:defRPr>
            </a:lvl1pPr>
            <a:lvl2pPr lvl="1" algn="ctr">
              <a:lnSpc>
                <a:spcPct val="100000"/>
              </a:lnSpc>
              <a:spcBef>
                <a:spcPts val="400"/>
              </a:spcBef>
              <a:spcAft>
                <a:spcPts val="0"/>
              </a:spcAft>
              <a:buSzPts val="2000"/>
              <a:buNone/>
              <a:defRPr>
                <a:solidFill>
                  <a:srgbClr val="8C8B8A"/>
                </a:solidFill>
              </a:defRPr>
            </a:lvl2pPr>
            <a:lvl3pPr lvl="2" algn="ctr">
              <a:lnSpc>
                <a:spcPct val="100000"/>
              </a:lnSpc>
              <a:spcBef>
                <a:spcPts val="360"/>
              </a:spcBef>
              <a:spcAft>
                <a:spcPts val="0"/>
              </a:spcAft>
              <a:buSzPts val="1800"/>
              <a:buNone/>
              <a:defRPr>
                <a:solidFill>
                  <a:srgbClr val="8C8B8A"/>
                </a:solidFill>
              </a:defRPr>
            </a:lvl3pPr>
            <a:lvl4pPr lvl="3" algn="ctr">
              <a:lnSpc>
                <a:spcPct val="100000"/>
              </a:lnSpc>
              <a:spcBef>
                <a:spcPts val="320"/>
              </a:spcBef>
              <a:spcAft>
                <a:spcPts val="0"/>
              </a:spcAft>
              <a:buSzPts val="1600"/>
              <a:buNone/>
              <a:defRPr>
                <a:solidFill>
                  <a:srgbClr val="8C8B8A"/>
                </a:solidFill>
              </a:defRPr>
            </a:lvl4pPr>
            <a:lvl5pPr lvl="4" algn="ctr">
              <a:lnSpc>
                <a:spcPct val="100000"/>
              </a:lnSpc>
              <a:spcBef>
                <a:spcPts val="280"/>
              </a:spcBef>
              <a:spcAft>
                <a:spcPts val="0"/>
              </a:spcAft>
              <a:buSzPts val="1400"/>
              <a:buNone/>
              <a:defRPr>
                <a:solidFill>
                  <a:srgbClr val="8C8B8A"/>
                </a:solidFill>
              </a:defRPr>
            </a:lvl5pPr>
            <a:lvl6pPr lvl="5" algn="ctr">
              <a:lnSpc>
                <a:spcPct val="100000"/>
              </a:lnSpc>
              <a:spcBef>
                <a:spcPts val="280"/>
              </a:spcBef>
              <a:spcAft>
                <a:spcPts val="0"/>
              </a:spcAft>
              <a:buSzPts val="1400"/>
              <a:buNone/>
              <a:defRPr>
                <a:solidFill>
                  <a:srgbClr val="8C8B8A"/>
                </a:solidFill>
              </a:defRPr>
            </a:lvl6pPr>
            <a:lvl7pPr lvl="6" algn="ctr">
              <a:lnSpc>
                <a:spcPct val="100000"/>
              </a:lnSpc>
              <a:spcBef>
                <a:spcPts val="280"/>
              </a:spcBef>
              <a:spcAft>
                <a:spcPts val="0"/>
              </a:spcAft>
              <a:buSzPts val="1400"/>
              <a:buNone/>
              <a:defRPr>
                <a:solidFill>
                  <a:srgbClr val="8C8B8A"/>
                </a:solidFill>
              </a:defRPr>
            </a:lvl7pPr>
            <a:lvl8pPr lvl="7" algn="ctr">
              <a:lnSpc>
                <a:spcPct val="100000"/>
              </a:lnSpc>
              <a:spcBef>
                <a:spcPts val="280"/>
              </a:spcBef>
              <a:spcAft>
                <a:spcPts val="0"/>
              </a:spcAft>
              <a:buSzPts val="1400"/>
              <a:buNone/>
              <a:defRPr>
                <a:solidFill>
                  <a:srgbClr val="8C8B8A"/>
                </a:solidFill>
              </a:defRPr>
            </a:lvl8pPr>
            <a:lvl9pPr lvl="8" algn="ctr">
              <a:lnSpc>
                <a:spcPct val="100000"/>
              </a:lnSpc>
              <a:spcBef>
                <a:spcPts val="280"/>
              </a:spcBef>
              <a:spcAft>
                <a:spcPts val="0"/>
              </a:spcAft>
              <a:buSzPts val="1400"/>
              <a:buNone/>
              <a:defRPr>
                <a:solidFill>
                  <a:srgbClr val="8C8B8A"/>
                </a:solidFill>
              </a:defRPr>
            </a:lvl9pPr>
          </a:lstStyle>
          <a:p>
            <a:endParaRPr/>
          </a:p>
        </p:txBody>
      </p:sp>
      <p:sp>
        <p:nvSpPr>
          <p:cNvPr id="1048732" name="Google Shape;27;p1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33" name="Google Shape;28;p1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34" name="Google Shape;29;p1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1048697" name="Google Shape;31;p20"/>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2"/>
              </a:buClr>
              <a:buSzPts val="3600"/>
              <a:buFont typeface="Cambria"/>
              <a:buNone/>
              <a:defRPr sz="3600" b="0" cap="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98" name="Google Shape;32;p20"/>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SzPts val="2000"/>
              <a:buNone/>
              <a:defRPr sz="2000">
                <a:solidFill>
                  <a:srgbClr val="8C8B8A"/>
                </a:solidFill>
              </a:defRPr>
            </a:lvl1pPr>
            <a:lvl2pPr marL="914400" lvl="1" indent="-228600" algn="l">
              <a:lnSpc>
                <a:spcPct val="100000"/>
              </a:lnSpc>
              <a:spcBef>
                <a:spcPts val="360"/>
              </a:spcBef>
              <a:spcAft>
                <a:spcPts val="0"/>
              </a:spcAft>
              <a:buSzPts val="1800"/>
              <a:buNone/>
              <a:defRPr sz="1800">
                <a:solidFill>
                  <a:srgbClr val="8C8B8A"/>
                </a:solidFill>
              </a:defRPr>
            </a:lvl2pPr>
            <a:lvl3pPr marL="1371600" lvl="2" indent="-228600" algn="l">
              <a:lnSpc>
                <a:spcPct val="100000"/>
              </a:lnSpc>
              <a:spcBef>
                <a:spcPts val="320"/>
              </a:spcBef>
              <a:spcAft>
                <a:spcPts val="0"/>
              </a:spcAft>
              <a:buSzPts val="1600"/>
              <a:buNone/>
              <a:defRPr sz="1600">
                <a:solidFill>
                  <a:srgbClr val="8C8B8A"/>
                </a:solidFill>
              </a:defRPr>
            </a:lvl3pPr>
            <a:lvl4pPr marL="1828800" lvl="3" indent="-228600" algn="l">
              <a:lnSpc>
                <a:spcPct val="100000"/>
              </a:lnSpc>
              <a:spcBef>
                <a:spcPts val="280"/>
              </a:spcBef>
              <a:spcAft>
                <a:spcPts val="0"/>
              </a:spcAft>
              <a:buSzPts val="1400"/>
              <a:buNone/>
              <a:defRPr sz="1400">
                <a:solidFill>
                  <a:srgbClr val="8C8B8A"/>
                </a:solidFill>
              </a:defRPr>
            </a:lvl4pPr>
            <a:lvl5pPr marL="2286000" lvl="4" indent="-228600" algn="l">
              <a:lnSpc>
                <a:spcPct val="100000"/>
              </a:lnSpc>
              <a:spcBef>
                <a:spcPts val="280"/>
              </a:spcBef>
              <a:spcAft>
                <a:spcPts val="0"/>
              </a:spcAft>
              <a:buSzPts val="1400"/>
              <a:buNone/>
              <a:defRPr sz="1400">
                <a:solidFill>
                  <a:srgbClr val="8C8B8A"/>
                </a:solidFill>
              </a:defRPr>
            </a:lvl5pPr>
            <a:lvl6pPr marL="2743200" lvl="5" indent="-228600" algn="l">
              <a:lnSpc>
                <a:spcPct val="100000"/>
              </a:lnSpc>
              <a:spcBef>
                <a:spcPts val="280"/>
              </a:spcBef>
              <a:spcAft>
                <a:spcPts val="0"/>
              </a:spcAft>
              <a:buSzPts val="1400"/>
              <a:buNone/>
              <a:defRPr sz="1400">
                <a:solidFill>
                  <a:srgbClr val="8C8B8A"/>
                </a:solidFill>
              </a:defRPr>
            </a:lvl6pPr>
            <a:lvl7pPr marL="3200400" lvl="6" indent="-228600" algn="l">
              <a:lnSpc>
                <a:spcPct val="100000"/>
              </a:lnSpc>
              <a:spcBef>
                <a:spcPts val="280"/>
              </a:spcBef>
              <a:spcAft>
                <a:spcPts val="0"/>
              </a:spcAft>
              <a:buSzPts val="1400"/>
              <a:buNone/>
              <a:defRPr sz="1400">
                <a:solidFill>
                  <a:srgbClr val="8C8B8A"/>
                </a:solidFill>
              </a:defRPr>
            </a:lvl7pPr>
            <a:lvl8pPr marL="3657600" lvl="7" indent="-228600" algn="l">
              <a:lnSpc>
                <a:spcPct val="100000"/>
              </a:lnSpc>
              <a:spcBef>
                <a:spcPts val="280"/>
              </a:spcBef>
              <a:spcAft>
                <a:spcPts val="0"/>
              </a:spcAft>
              <a:buSzPts val="1400"/>
              <a:buNone/>
              <a:defRPr sz="1400">
                <a:solidFill>
                  <a:srgbClr val="8C8B8A"/>
                </a:solidFill>
              </a:defRPr>
            </a:lvl8pPr>
            <a:lvl9pPr marL="4114800" lvl="8" indent="-228600" algn="l">
              <a:lnSpc>
                <a:spcPct val="100000"/>
              </a:lnSpc>
              <a:spcBef>
                <a:spcPts val="280"/>
              </a:spcBef>
              <a:spcAft>
                <a:spcPts val="0"/>
              </a:spcAft>
              <a:buSzPts val="1400"/>
              <a:buNone/>
              <a:defRPr sz="1400">
                <a:solidFill>
                  <a:srgbClr val="8C8B8A"/>
                </a:solidFill>
              </a:defRPr>
            </a:lvl9pPr>
          </a:lstStyle>
          <a:p>
            <a:endParaRPr/>
          </a:p>
        </p:txBody>
      </p:sp>
      <p:sp>
        <p:nvSpPr>
          <p:cNvPr id="1048699" name="Google Shape;33;p2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00" name="Google Shape;34;p2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01" name="Google Shape;35;p2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1048702" name="Google Shape;37;p2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03" name="Google Shape;38;p21"/>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1048704" name="Google Shape;39;p21"/>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1048705" name="Google Shape;40;p2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06" name="Google Shape;41;p2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07" name="Google Shape;42;p2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1048708" name="Google Shape;44;p2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4600"/>
              <a:buFont typeface="Cambria"/>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09" name="Google Shape;45;p22"/>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1048710" name="Google Shape;46;p22"/>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1048711" name="Google Shape;47;p22"/>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1048712" name="Google Shape;48;p22"/>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1048713" name="Google Shape;49;p2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14" name="Google Shape;50;p2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15" name="Google Shape;51;p2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1048721" name="Google Shape;53;p2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22" name="Google Shape;54;p2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23" name="Google Shape;55;p2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1048740" name="Google Shape;57;p24"/>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41" name="Google Shape;58;p24"/>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1048742" name="Google Shape;59;p2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43" name="Google Shape;60;p2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44" name="Google Shape;61;p2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lang="en-US"/>
          </a:p>
        </p:txBody>
      </p:sp>
      <p:sp>
        <p:nvSpPr>
          <p:cNvPr id="1048745" name="Google Shape;62;p24"/>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lvl1pPr>
            <a:lvl2pPr marL="914400" lvl="1" indent="-342900" algn="l">
              <a:lnSpc>
                <a:spcPct val="100000"/>
              </a:lnSpc>
              <a:spcBef>
                <a:spcPts val="360"/>
              </a:spcBef>
              <a:spcAft>
                <a:spcPts val="0"/>
              </a:spcAft>
              <a:buSzPts val="1800"/>
              <a:buChar char="•"/>
            </a:lvl2pPr>
            <a:lvl3pPr marL="1371600" lvl="2" indent="-342900" algn="l">
              <a:lnSpc>
                <a:spcPct val="100000"/>
              </a:lnSpc>
              <a:spcBef>
                <a:spcPts val="360"/>
              </a:spcBef>
              <a:spcAft>
                <a:spcPts val="0"/>
              </a:spcAft>
              <a:buSzPts val="1800"/>
              <a:buChar char="•"/>
            </a:lvl3pPr>
            <a:lvl4pPr marL="1828800" lvl="3" indent="-342900" algn="l">
              <a:lnSpc>
                <a:spcPct val="100000"/>
              </a:lnSpc>
              <a:spcBef>
                <a:spcPts val="360"/>
              </a:spcBef>
              <a:spcAft>
                <a:spcPts val="0"/>
              </a:spcAft>
              <a:buSzPts val="1800"/>
              <a:buChar char="•"/>
            </a:lvl4pPr>
            <a:lvl5pPr marL="2286000" lvl="4" indent="-342900" algn="l">
              <a:lnSpc>
                <a:spcPct val="100000"/>
              </a:lnSpc>
              <a:spcBef>
                <a:spcPts val="360"/>
              </a:spcBef>
              <a:spcAft>
                <a:spcPts val="0"/>
              </a:spcAft>
              <a:buSzPts val="1800"/>
              <a:buChar char="•"/>
            </a:lvl5pPr>
            <a:lvl6pPr marL="2743200" lvl="5" indent="-342900" algn="l">
              <a:lnSpc>
                <a:spcPct val="100000"/>
              </a:lnSpc>
              <a:spcBef>
                <a:spcPts val="360"/>
              </a:spcBef>
              <a:spcAft>
                <a:spcPts val="0"/>
              </a:spcAft>
              <a:buSzPts val="1800"/>
              <a:buChar char="•"/>
            </a:lvl6pPr>
            <a:lvl7pPr marL="3200400" lvl="6" indent="-342900" algn="l">
              <a:lnSpc>
                <a:spcPct val="100000"/>
              </a:lnSpc>
              <a:spcBef>
                <a:spcPts val="360"/>
              </a:spcBef>
              <a:spcAft>
                <a:spcPts val="0"/>
              </a:spcAft>
              <a:buSzPts val="1800"/>
              <a:buChar char="•"/>
            </a:lvl7pPr>
            <a:lvl8pPr marL="3657600" lvl="7" indent="-342900" algn="l">
              <a:lnSpc>
                <a:spcPct val="100000"/>
              </a:lnSpc>
              <a:spcBef>
                <a:spcPts val="360"/>
              </a:spcBef>
              <a:spcAft>
                <a:spcPts val="0"/>
              </a:spcAft>
              <a:buSzPts val="1800"/>
              <a:buChar char="•"/>
            </a:lvl8pPr>
            <a:lvl9pPr marL="4114800" lvl="8" indent="-342900" algn="l">
              <a:lnSpc>
                <a:spcPct val="100000"/>
              </a:lnSpc>
              <a:spcBef>
                <a:spcPts val="360"/>
              </a:spcBef>
              <a:spcAft>
                <a:spcPts val="0"/>
              </a:spcAft>
              <a:buSzPts val="1800"/>
              <a:buChar cha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1048724" name="Google Shape;64;p25"/>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solidFill>
                  <a:schemeClr val="dk2"/>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25" name="Google Shape;65;p25"/>
          <p:cNvSpPr>
            <a:spLocks noGrp="1"/>
          </p:cNvSpPr>
          <p:nvPr>
            <p:ph type="pic" idx="2"/>
          </p:nvPr>
        </p:nvSpPr>
        <p:spPr>
          <a:xfrm>
            <a:off x="0" y="0"/>
            <a:ext cx="8458200" cy="54864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accent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accent2"/>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accent3"/>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accent4"/>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accent5"/>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accent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accent2"/>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accent3"/>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accent4"/>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48726" name="Google Shape;66;p25"/>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1048727" name="Google Shape;67;p2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28" name="Google Shape;68;p2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lang="en-US"/>
          </a:p>
        </p:txBody>
      </p:sp>
      <p:sp>
        <p:nvSpPr>
          <p:cNvPr id="1048729" name="Google Shape;69;p2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gradFill>
        <a:effectLst/>
      </p:bgPr>
    </p:bg>
    <p:spTree>
      <p:nvGrpSpPr>
        <p:cNvPr id="1" name="Shape 5"/>
        <p:cNvGrpSpPr/>
        <p:nvPr/>
      </p:nvGrpSpPr>
      <p:grpSpPr>
        <a:xfrm>
          <a:off x="0" y="0"/>
          <a:ext cx="0" cy="0"/>
          <a:chOff x="0" y="0"/>
          <a:chExt cx="0" cy="0"/>
        </a:xfrm>
      </p:grpSpPr>
      <p:sp>
        <p:nvSpPr>
          <p:cNvPr id="1048576" name="Google Shape;6;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48577" name="Google Shape;7;p1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48578" name="Google Shape;8;p16"/>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8579" name="Google Shape;9;p16"/>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8580" name="Google Shape;10;p1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lang="en-US"/>
          </a:p>
        </p:txBody>
      </p:sp>
      <p:sp>
        <p:nvSpPr>
          <p:cNvPr id="1048581" name="Google Shape;11;p1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582" name="Google Shape;12;p1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340332332_Classification_of_COVID-19_in_chest_X-ray_images_using_DeTraC_deep_convolutional_neural_network"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researchgate.net/publication/340499998_Deep_Learning_on_Chest_X-ray_Images_to_Detect_and_Evaluate_Pneumonia_Cases_at_the_Era_of_COVID-19" TargetMode="External"/><Relationship Id="rId5" Type="http://schemas.openxmlformats.org/officeDocument/2006/relationships/hyperlink" Target="https://arxiv.org/pdf/2003.09871v4.pdf" TargetMode="External"/><Relationship Id="rId4" Type="http://schemas.openxmlformats.org/officeDocument/2006/relationships/hyperlink" Target="https://arxiv.org/pdf/2003.10849.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ieee8023/covid-chestxray-dataset"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arxiv.org/abs/1703.08770" TargetMode="External"/><Relationship Id="rId4" Type="http://schemas.openxmlformats.org/officeDocument/2006/relationships/hyperlink" Target="http://arxiv.org/abs/1805.03144"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www.kaggle.com/paultimothymooney/chest-xray-pneumonia" TargetMode="External"/><Relationship Id="rId3" Type="http://schemas.openxmlformats.org/officeDocument/2006/relationships/hyperlink" Target="https://github.com/ieee8023" TargetMode="External"/><Relationship Id="rId7" Type="http://schemas.openxmlformats.org/officeDocument/2006/relationships/hyperlink" Target="https://en.wikipedia.org/wiki/Acute_respiratory_distress_syndrom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en.wikipedia.org/wiki/Severe_acute_respiratory_syndrome" TargetMode="External"/><Relationship Id="rId5" Type="http://schemas.openxmlformats.org/officeDocument/2006/relationships/hyperlink" Target="https://en.wikipedia.org/wiki/Middle_East_respiratory_syndrome" TargetMode="External"/><Relationship Id="rId4" Type="http://schemas.openxmlformats.org/officeDocument/2006/relationships/hyperlink" Target="https://github.com/ieee8023/covid-chestxray-dataset"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 Id="rId9"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1048589" name="Google Shape;87;p1"/>
          <p:cNvSpPr/>
          <p:nvPr/>
        </p:nvSpPr>
        <p:spPr>
          <a:xfrm>
            <a:off x="56762" y="32675"/>
            <a:ext cx="9013825" cy="6792649"/>
          </a:xfrm>
          <a:custGeom>
            <a:avLst/>
            <a:gdLst/>
            <a:ahLst/>
            <a:cxnLst/>
            <a:rect l="l" t="t" r="r" b="b"/>
            <a:pathLst>
              <a:path w="9013825" h="6692265" extrusionOk="0">
                <a:moveTo>
                  <a:pt x="0" y="329860"/>
                </a:moveTo>
                <a:lnTo>
                  <a:pt x="3576" y="281115"/>
                </a:lnTo>
                <a:lnTo>
                  <a:pt x="13965" y="234592"/>
                </a:lnTo>
                <a:lnTo>
                  <a:pt x="30657" y="190799"/>
                </a:lnTo>
                <a:lnTo>
                  <a:pt x="53142" y="150247"/>
                </a:lnTo>
                <a:lnTo>
                  <a:pt x="80908" y="113447"/>
                </a:lnTo>
                <a:lnTo>
                  <a:pt x="113447" y="80909"/>
                </a:lnTo>
                <a:lnTo>
                  <a:pt x="150247" y="53142"/>
                </a:lnTo>
                <a:lnTo>
                  <a:pt x="190798" y="30657"/>
                </a:lnTo>
                <a:lnTo>
                  <a:pt x="234591" y="13965"/>
                </a:lnTo>
                <a:lnTo>
                  <a:pt x="281115" y="3576"/>
                </a:lnTo>
                <a:lnTo>
                  <a:pt x="329859" y="0"/>
                </a:lnTo>
                <a:lnTo>
                  <a:pt x="8683514" y="0"/>
                </a:lnTo>
                <a:lnTo>
                  <a:pt x="8732260" y="3576"/>
                </a:lnTo>
                <a:lnTo>
                  <a:pt x="8778784" y="13965"/>
                </a:lnTo>
                <a:lnTo>
                  <a:pt x="8822577" y="30657"/>
                </a:lnTo>
                <a:lnTo>
                  <a:pt x="8863128" y="53142"/>
                </a:lnTo>
                <a:lnTo>
                  <a:pt x="8899928" y="80909"/>
                </a:lnTo>
                <a:lnTo>
                  <a:pt x="8932467" y="113447"/>
                </a:lnTo>
                <a:lnTo>
                  <a:pt x="8960233" y="150247"/>
                </a:lnTo>
                <a:lnTo>
                  <a:pt x="8982717" y="190799"/>
                </a:lnTo>
                <a:lnTo>
                  <a:pt x="8999409" y="234592"/>
                </a:lnTo>
                <a:lnTo>
                  <a:pt x="9009798" y="281115"/>
                </a:lnTo>
                <a:lnTo>
                  <a:pt x="9013375" y="329860"/>
                </a:lnTo>
                <a:lnTo>
                  <a:pt x="9013375" y="6362343"/>
                </a:lnTo>
                <a:lnTo>
                  <a:pt x="9009798" y="6411088"/>
                </a:lnTo>
                <a:lnTo>
                  <a:pt x="8999409" y="6457612"/>
                </a:lnTo>
                <a:lnTo>
                  <a:pt x="8982717" y="6501405"/>
                </a:lnTo>
                <a:lnTo>
                  <a:pt x="8960233" y="6541957"/>
                </a:lnTo>
                <a:lnTo>
                  <a:pt x="8932467" y="6578757"/>
                </a:lnTo>
                <a:lnTo>
                  <a:pt x="8899928" y="6611295"/>
                </a:lnTo>
                <a:lnTo>
                  <a:pt x="8863128" y="6639062"/>
                </a:lnTo>
                <a:lnTo>
                  <a:pt x="8822577" y="6661546"/>
                </a:lnTo>
                <a:lnTo>
                  <a:pt x="8778784" y="6678238"/>
                </a:lnTo>
                <a:lnTo>
                  <a:pt x="8732260" y="6688627"/>
                </a:lnTo>
                <a:lnTo>
                  <a:pt x="8683514" y="6692203"/>
                </a:lnTo>
                <a:lnTo>
                  <a:pt x="329859" y="6692203"/>
                </a:lnTo>
                <a:lnTo>
                  <a:pt x="281115" y="6688627"/>
                </a:lnTo>
                <a:lnTo>
                  <a:pt x="234591" y="6678238"/>
                </a:lnTo>
                <a:lnTo>
                  <a:pt x="190798" y="6661546"/>
                </a:lnTo>
                <a:lnTo>
                  <a:pt x="150247" y="6639062"/>
                </a:lnTo>
                <a:lnTo>
                  <a:pt x="113447" y="6611295"/>
                </a:lnTo>
                <a:lnTo>
                  <a:pt x="80908" y="6578757"/>
                </a:lnTo>
                <a:lnTo>
                  <a:pt x="53142" y="6541957"/>
                </a:lnTo>
                <a:lnTo>
                  <a:pt x="30657" y="6501405"/>
                </a:lnTo>
                <a:lnTo>
                  <a:pt x="13965" y="6457612"/>
                </a:lnTo>
                <a:lnTo>
                  <a:pt x="3576" y="6411088"/>
                </a:lnTo>
                <a:lnTo>
                  <a:pt x="0" y="6362343"/>
                </a:lnTo>
                <a:lnTo>
                  <a:pt x="0" y="32986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590" name="Google Shape;88;p1"/>
          <p:cNvSpPr/>
          <p:nvPr/>
        </p:nvSpPr>
        <p:spPr>
          <a:xfrm>
            <a:off x="0" y="2585944"/>
            <a:ext cx="9022080" cy="111125"/>
          </a:xfrm>
          <a:custGeom>
            <a:avLst/>
            <a:gdLst/>
            <a:ahLst/>
            <a:cxnLst/>
            <a:rect l="l" t="t" r="r" b="b"/>
            <a:pathLst>
              <a:path w="9022080" h="111125" extrusionOk="0">
                <a:moveTo>
                  <a:pt x="0" y="0"/>
                </a:moveTo>
                <a:lnTo>
                  <a:pt x="9021531" y="0"/>
                </a:lnTo>
                <a:lnTo>
                  <a:pt x="9021531" y="110528"/>
                </a:lnTo>
                <a:lnTo>
                  <a:pt x="0" y="110528"/>
                </a:lnTo>
                <a:lnTo>
                  <a:pt x="0" y="0"/>
                </a:lnTo>
                <a:close/>
              </a:path>
            </a:pathLst>
          </a:custGeom>
          <a:solidFill>
            <a:srgbClr val="91848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591" name="Google Shape;89;p1"/>
          <p:cNvSpPr/>
          <p:nvPr/>
        </p:nvSpPr>
        <p:spPr>
          <a:xfrm>
            <a:off x="232452" y="439143"/>
            <a:ext cx="8562756" cy="1905001"/>
          </a:xfrm>
          <a:prstGeom prst="rect">
            <a:avLst/>
          </a:prstGeom>
          <a:solidFill>
            <a:srgbClr val="8D795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592" name="Google Shape;90;p1"/>
          <p:cNvSpPr txBox="1">
            <a:spLocks noGrp="1"/>
          </p:cNvSpPr>
          <p:nvPr>
            <p:ph type="title"/>
          </p:nvPr>
        </p:nvSpPr>
        <p:spPr>
          <a:xfrm>
            <a:off x="273777" y="1099066"/>
            <a:ext cx="8142354" cy="628377"/>
          </a:xfrm>
          <a:prstGeom prst="rect">
            <a:avLst/>
          </a:prstGeom>
          <a:noFill/>
          <a:ln>
            <a:noFill/>
          </a:ln>
        </p:spPr>
        <p:txBody>
          <a:bodyPr spcFirstLastPara="1" wrap="square" lIns="0" tIns="12700" rIns="0" bIns="0" anchor="ctr" anchorCtr="0">
            <a:spAutoFit/>
          </a:bodyPr>
          <a:lstStyle/>
          <a:p>
            <a:pPr lvl="0" algn="ctr">
              <a:buClr>
                <a:schemeClr val="lt1"/>
              </a:buClr>
              <a:buSzPts val="3200"/>
            </a:pPr>
            <a:r>
              <a:rPr lang="en-IN" sz="4000">
                <a:solidFill>
                  <a:schemeClr val="lt1"/>
                </a:solidFill>
                <a:latin typeface="Times New Roman"/>
                <a:ea typeface="Times New Roman"/>
                <a:cs typeface="Times New Roman"/>
                <a:sym typeface="Times New Roman"/>
              </a:rPr>
              <a:t>Detection of COVID-19 by X-rays</a:t>
            </a:r>
            <a:endParaRPr sz="4000">
              <a:solidFill>
                <a:schemeClr val="lt1"/>
              </a:solidFill>
              <a:latin typeface="Times New Roman"/>
              <a:ea typeface="Times New Roman"/>
              <a:cs typeface="Times New Roman"/>
              <a:sym typeface="Times New Roman"/>
            </a:endParaRPr>
          </a:p>
        </p:txBody>
      </p:sp>
      <p:sp>
        <p:nvSpPr>
          <p:cNvPr id="1048593" name="Google Shape;91;p1"/>
          <p:cNvSpPr txBox="1"/>
          <p:nvPr/>
        </p:nvSpPr>
        <p:spPr>
          <a:xfrm>
            <a:off x="3601039" y="2972308"/>
            <a:ext cx="4731072" cy="2198022"/>
          </a:xfrm>
          <a:prstGeom prst="rect">
            <a:avLst/>
          </a:prstGeom>
          <a:noFill/>
          <a:ln>
            <a:noFill/>
          </a:ln>
        </p:spPr>
        <p:txBody>
          <a:bodyPr spcFirstLastPara="1" wrap="square" lIns="0" tIns="154925" rIns="0" bIns="0" anchor="t" anchorCtr="0">
            <a:spAutoFit/>
          </a:bodyPr>
          <a:lstStyle/>
          <a:p>
            <a:pPr algn="r">
              <a:buSzPts val="2800"/>
            </a:pPr>
            <a:r>
              <a:rPr lang="en-US" sz="2800" b="1" dirty="0">
                <a:solidFill>
                  <a:schemeClr val="dk1"/>
                </a:solidFill>
                <a:latin typeface="Times New Roman"/>
                <a:ea typeface="Times New Roman"/>
                <a:cs typeface="Times New Roman"/>
                <a:sym typeface="Times New Roman"/>
              </a:rPr>
              <a:t>         </a:t>
            </a:r>
            <a:r>
              <a:rPr lang="en-US" sz="2800" b="1" i="0" u="none" strike="noStrike" cap="none" dirty="0">
                <a:solidFill>
                  <a:schemeClr val="dk1"/>
                </a:solidFill>
                <a:latin typeface="Times New Roman"/>
                <a:ea typeface="Times New Roman"/>
                <a:cs typeface="Times New Roman"/>
                <a:sym typeface="Times New Roman"/>
              </a:rPr>
              <a:t> Submitted By:</a:t>
            </a:r>
          </a:p>
          <a:p>
            <a:pPr marL="0" marR="0" lvl="0" indent="0" algn="r" rtl="0">
              <a:lnSpc>
                <a:spcPct val="100000"/>
              </a:lnSpc>
              <a:spcBef>
                <a:spcPts val="0"/>
              </a:spcBef>
              <a:spcAft>
                <a:spcPts val="0"/>
              </a:spcAft>
              <a:buClr>
                <a:srgbClr val="000000"/>
              </a:buClr>
              <a:buSzPts val="2800"/>
              <a:buFont typeface="Arial"/>
              <a:buNone/>
            </a:pPr>
            <a:r>
              <a:rPr lang="en-US" sz="2800" b="1" dirty="0">
                <a:solidFill>
                  <a:schemeClr val="dk1"/>
                </a:solidFill>
                <a:latin typeface="Times New Roman"/>
                <a:ea typeface="Times New Roman"/>
                <a:cs typeface="Times New Roman"/>
                <a:sym typeface="Times New Roman"/>
              </a:rPr>
              <a:t>Achyut Krishna (41011502818)</a:t>
            </a:r>
            <a:endParaRPr lang="en-US" sz="2800" b="1" dirty="0">
              <a:solidFill>
                <a:schemeClr val="dk1"/>
              </a:solidFill>
              <a:latin typeface="Times New Roman"/>
              <a:ea typeface="Times New Roman"/>
              <a:cs typeface="Times New Roman"/>
            </a:endParaRPr>
          </a:p>
          <a:p>
            <a:pPr marL="0" marR="0" lvl="0" indent="0" algn="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Yash </a:t>
            </a:r>
            <a:r>
              <a:rPr lang="en-US" sz="2800" b="1" dirty="0">
                <a:solidFill>
                  <a:schemeClr val="dk1"/>
                </a:solidFill>
                <a:latin typeface="Times New Roman"/>
                <a:ea typeface="Times New Roman"/>
                <a:cs typeface="Times New Roman"/>
                <a:sym typeface="Times New Roman"/>
              </a:rPr>
              <a:t>Varshney (41611502818)</a:t>
            </a:r>
            <a:endParaRPr lang="en-US" sz="2800" b="1" dirty="0">
              <a:solidFill>
                <a:schemeClr val="dk1"/>
              </a:solidFill>
              <a:latin typeface="Times New Roman"/>
              <a:ea typeface="Times New Roman"/>
              <a:cs typeface="Times New Roman"/>
            </a:endParaRPr>
          </a:p>
          <a:p>
            <a:pPr marL="0" marR="0" lvl="0" indent="0" algn="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Piyush </a:t>
            </a:r>
            <a:r>
              <a:rPr lang="en-US" sz="2800" b="1" dirty="0">
                <a:solidFill>
                  <a:schemeClr val="dk1"/>
                </a:solidFill>
                <a:latin typeface="Times New Roman"/>
                <a:ea typeface="Times New Roman"/>
                <a:cs typeface="Times New Roman"/>
                <a:sym typeface="Times New Roman"/>
              </a:rPr>
              <a:t>Anand (42011512818)</a:t>
            </a:r>
            <a:endParaRPr sz="2400" b="0" i="0" u="none" strike="noStrike" cap="none" dirty="0">
              <a:solidFill>
                <a:schemeClr val="dk1"/>
              </a:solidFill>
              <a:latin typeface="Times New Roman"/>
              <a:ea typeface="Times New Roman"/>
              <a:cs typeface="Times New Roman"/>
              <a:sym typeface="Times New Roman"/>
            </a:endParaRPr>
          </a:p>
          <a:p>
            <a:pPr marL="0" marR="47625" lvl="0" indent="0" algn="r" rtl="0">
              <a:lnSpc>
                <a:spcPct val="100000"/>
              </a:lnSpc>
              <a:spcBef>
                <a:spcPts val="840"/>
              </a:spcBef>
              <a:spcAft>
                <a:spcPts val="0"/>
              </a:spcAft>
              <a:buClr>
                <a:srgbClr val="000000"/>
              </a:buClr>
              <a:buSzPts val="1700"/>
              <a:buFont typeface="Arial"/>
              <a:buNone/>
            </a:pPr>
            <a:endParaRPr sz="1400" b="0" i="0" u="none" strike="noStrike" cap="none">
              <a:solidFill>
                <a:srgbClr val="000000"/>
              </a:solidFill>
              <a:latin typeface="Arial"/>
              <a:ea typeface="Arial"/>
              <a:cs typeface="Arial"/>
              <a:sym typeface="Arial"/>
            </a:endParaRPr>
          </a:p>
        </p:txBody>
      </p:sp>
      <p:sp>
        <p:nvSpPr>
          <p:cNvPr id="1048594" name="Google Shape;92;p1"/>
          <p:cNvSpPr txBox="1"/>
          <p:nvPr/>
        </p:nvSpPr>
        <p:spPr>
          <a:xfrm>
            <a:off x="727869" y="5943600"/>
            <a:ext cx="8146499" cy="646290"/>
          </a:xfrm>
          <a:prstGeom prst="rect">
            <a:avLst/>
          </a:prstGeom>
          <a:noFill/>
          <a:ln>
            <a:noFill/>
          </a:ln>
        </p:spPr>
        <p:txBody>
          <a:bodyPr spcFirstLastPara="1" wrap="square" lIns="91425" tIns="45700" rIns="91425" bIns="45700" anchor="t" anchorCtr="0">
            <a:spAutoFit/>
          </a:bodyPr>
          <a:lstStyle/>
          <a:p>
            <a:pPr lvl="0" algn="ctr">
              <a:buSzPts val="1800"/>
            </a:pPr>
            <a:r>
              <a:rPr lang="en-US"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Department of </a:t>
            </a:r>
            <a:r>
              <a:rPr lang="en-IN" sz="1800" b="1">
                <a:latin typeface="Times New Roman" panose="02020603050405020304" pitchFamily="18" charset="0"/>
                <a:cs typeface="Times New Roman" panose="02020603050405020304" pitchFamily="18" charset="0"/>
              </a:rPr>
              <a:t>Electronics and Communications Engineering</a:t>
            </a:r>
            <a:endParaRPr sz="1800" b="1" i="0" u="none" strike="noStrike" cap="none">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Bharati Vidyapeeth’s College of Engineering, New Delhi</a:t>
            </a: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extBox 1">
            <a:extLst>
              <a:ext uri="{FF2B5EF4-FFF2-40B4-BE49-F238E27FC236}">
                <a16:creationId xmlns:a16="http://schemas.microsoft.com/office/drawing/2014/main" id="{143BF0E1-4688-4B09-988A-490AE0CA4759}"/>
              </a:ext>
            </a:extLst>
          </p:cNvPr>
          <p:cNvSpPr txBox="1"/>
          <p:nvPr/>
        </p:nvSpPr>
        <p:spPr>
          <a:xfrm>
            <a:off x="558602" y="497049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t>Supervised By :</a:t>
            </a:r>
          </a:p>
          <a:p>
            <a:r>
              <a:rPr lang="en-US" sz="1800" b="1"/>
              <a:t>Dr. Rachna Jain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048652" name="Google Shape;165;p10"/>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53" name="Google Shape;166;p10"/>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54" name="Google Shape;167;p10"/>
          <p:cNvSpPr/>
          <p:nvPr/>
        </p:nvSpPr>
        <p:spPr>
          <a:xfrm>
            <a:off x="441959" y="978408"/>
            <a:ext cx="8314944" cy="96621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55" name="Google Shape;168;p10"/>
          <p:cNvSpPr txBox="1">
            <a:spLocks noGrp="1"/>
          </p:cNvSpPr>
          <p:nvPr>
            <p:ph type="title"/>
          </p:nvPr>
        </p:nvSpPr>
        <p:spPr>
          <a:xfrm>
            <a:off x="1673350" y="350031"/>
            <a:ext cx="5852162" cy="628377"/>
          </a:xfrm>
          <a:prstGeom prst="rect">
            <a:avLst/>
          </a:prstGeom>
          <a:noFill/>
          <a:ln>
            <a:noFill/>
          </a:ln>
          <a:effectLst>
            <a:outerShdw blurRad="50800" dist="38100" dir="8100000" algn="tr" rotWithShape="0">
              <a:srgbClr val="000000">
                <a:alpha val="40000"/>
              </a:srgbClr>
            </a:outerShdw>
          </a:effectLst>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RESULT AND ANALYSIS</a:t>
            </a:r>
            <a:endParaRPr sz="4000">
              <a:latin typeface="Times New Roman"/>
              <a:ea typeface="Times New Roman"/>
              <a:cs typeface="Times New Roman"/>
              <a:sym typeface="Times New Roman"/>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215" y="2926653"/>
            <a:ext cx="3703140" cy="2676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58" y="2931102"/>
            <a:ext cx="4110258" cy="28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Google Shape;169;p10"/>
          <p:cNvSpPr txBox="1"/>
          <p:nvPr/>
        </p:nvSpPr>
        <p:spPr>
          <a:xfrm>
            <a:off x="441959" y="1357033"/>
            <a:ext cx="7646964" cy="15696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Plots Based on Model Accuracy</a:t>
            </a:r>
          </a:p>
          <a:p>
            <a:pPr lvl="0" algn="just">
              <a:buSzPts val="2400"/>
            </a:pPr>
            <a:r>
              <a:rPr lang="en-US" sz="1800">
                <a:latin typeface="Times New Roman" pitchFamily="18" charset="0"/>
                <a:cs typeface="Times New Roman" pitchFamily="18" charset="0"/>
              </a:rPr>
              <a:t>The </a:t>
            </a:r>
            <a:r>
              <a:rPr lang="en-US" sz="1800" err="1">
                <a:latin typeface="Times New Roman" pitchFamily="18" charset="0"/>
                <a:cs typeface="Times New Roman" pitchFamily="18" charset="0"/>
              </a:rPr>
              <a:t>pyplot</a:t>
            </a:r>
            <a:r>
              <a:rPr lang="en-US" sz="1800">
                <a:latin typeface="Times New Roman" pitchFamily="18" charset="0"/>
                <a:cs typeface="Times New Roman" pitchFamily="18" charset="0"/>
              </a:rPr>
              <a:t> is a collection of command style functions that make </a:t>
            </a:r>
            <a:r>
              <a:rPr lang="en-US" sz="1800" err="1">
                <a:latin typeface="Times New Roman" pitchFamily="18" charset="0"/>
                <a:cs typeface="Times New Roman" pitchFamily="18" charset="0"/>
              </a:rPr>
              <a:t>matplotlib</a:t>
            </a:r>
            <a:r>
              <a:rPr lang="en-US" sz="1800">
                <a:latin typeface="Times New Roman" pitchFamily="18" charset="0"/>
                <a:cs typeface="Times New Roman" pitchFamily="18" charset="0"/>
              </a:rPr>
              <a:t> work like MATLAB. Each </a:t>
            </a:r>
            <a:r>
              <a:rPr lang="en-US" sz="1800" err="1">
                <a:latin typeface="Times New Roman" pitchFamily="18" charset="0"/>
                <a:cs typeface="Times New Roman" pitchFamily="18" charset="0"/>
              </a:rPr>
              <a:t>pyplot</a:t>
            </a:r>
            <a:r>
              <a:rPr lang="en-US" sz="1800">
                <a:latin typeface="Times New Roman" pitchFamily="18" charset="0"/>
                <a:cs typeface="Times New Roman" pitchFamily="18" charset="0"/>
              </a:rPr>
              <a:t> function makes some change to a figure: e.g., creates a figure, creates a plotting area in a figure, plots some lines in a plotting area, decorates the plot with labels, etc.</a:t>
            </a:r>
            <a:endParaRPr lang="en-US" sz="1800" i="0" u="none" strike="noStrike" cap="none">
              <a:solidFill>
                <a:schemeClr val="dk1"/>
              </a:solidFill>
              <a:latin typeface="Times New Roman" pitchFamily="18" charset="0"/>
              <a:ea typeface="Times New Roman"/>
              <a:cs typeface="Times New Roman" pitchFamily="18" charset="0"/>
              <a:sym typeface="Times New Roman"/>
            </a:endParaRPr>
          </a:p>
        </p:txBody>
      </p:sp>
      <p:sp>
        <p:nvSpPr>
          <p:cNvPr id="3" name="TextBox 2"/>
          <p:cNvSpPr txBox="1"/>
          <p:nvPr/>
        </p:nvSpPr>
        <p:spPr>
          <a:xfrm>
            <a:off x="548996" y="5746538"/>
            <a:ext cx="3673810" cy="338554"/>
          </a:xfrm>
          <a:prstGeom prst="rect">
            <a:avLst/>
          </a:prstGeom>
          <a:noFill/>
        </p:spPr>
        <p:txBody>
          <a:bodyPr wrap="square" rtlCol="0" anchor="t">
            <a:spAutoFit/>
          </a:bodyPr>
          <a:lstStyle/>
          <a:p>
            <a:pPr>
              <a:buClr>
                <a:schemeClr val="dk1"/>
              </a:buClr>
              <a:buSzPts val="2400"/>
            </a:pPr>
            <a:r>
              <a:rPr lang="en-US">
                <a:solidFill>
                  <a:schemeClr val="dk1"/>
                </a:solidFill>
                <a:latin typeface="Times New Roman"/>
                <a:ea typeface="Times New Roman"/>
                <a:cs typeface="Times New Roman"/>
                <a:sym typeface="Times New Roman"/>
              </a:rPr>
              <a:t>Fig</a:t>
            </a:r>
            <a:r>
              <a:rPr lang="en-US" sz="1600">
                <a:solidFill>
                  <a:schemeClr val="dk1"/>
                </a:solidFill>
                <a:latin typeface="Times New Roman"/>
                <a:ea typeface="Times New Roman"/>
                <a:cs typeface="Times New Roman"/>
                <a:sym typeface="Times New Roman"/>
              </a:rPr>
              <a:t>. IEEE model</a:t>
            </a:r>
            <a:r>
              <a:rPr lang="en-US" sz="1600">
                <a:solidFill>
                  <a:schemeClr val="dk1"/>
                </a:solidFill>
                <a:latin typeface="Times New Roman"/>
                <a:ea typeface="Times New Roman"/>
                <a:cs typeface="Times New Roman"/>
                <a:sym typeface="Wingdings"/>
              </a:rPr>
              <a:t> with</a:t>
            </a:r>
            <a:r>
              <a:rPr lang="en-US" sz="1600">
                <a:solidFill>
                  <a:schemeClr val="dk1"/>
                </a:solidFill>
                <a:latin typeface="Times New Roman"/>
                <a:cs typeface="Times New Roman"/>
              </a:rPr>
              <a:t> </a:t>
            </a:r>
            <a:r>
              <a:rPr lang="en-US" sz="1600" b="1">
                <a:solidFill>
                  <a:schemeClr val="dk1"/>
                </a:solidFill>
                <a:latin typeface="Times New Roman"/>
                <a:cs typeface="Times New Roman"/>
              </a:rPr>
              <a:t>accuracy </a:t>
            </a:r>
            <a:r>
              <a:rPr lang="en-US" sz="1600" b="1">
                <a:latin typeface="Times New Roman"/>
                <a:cs typeface="Times New Roman"/>
              </a:rPr>
              <a:t>97.52</a:t>
            </a:r>
            <a:r>
              <a:rPr lang="en-US" sz="1600" b="1">
                <a:solidFill>
                  <a:schemeClr val="dk1"/>
                </a:solidFill>
                <a:latin typeface="Times New Roman"/>
                <a:ea typeface="Times New Roman"/>
                <a:cs typeface="Times New Roman"/>
                <a:sym typeface="Times New Roman"/>
              </a:rPr>
              <a:t>%</a:t>
            </a:r>
            <a:r>
              <a:rPr lang="en-US" sz="1600">
                <a:solidFill>
                  <a:schemeClr val="dk1"/>
                </a:solidFill>
                <a:latin typeface="Times New Roman"/>
                <a:ea typeface="Times New Roman"/>
                <a:cs typeface="Times New Roman"/>
                <a:sym typeface="Times New Roman"/>
              </a:rPr>
              <a:t>.</a:t>
            </a:r>
          </a:p>
        </p:txBody>
      </p:sp>
      <p:sp>
        <p:nvSpPr>
          <p:cNvPr id="16" name="TextBox 15"/>
          <p:cNvSpPr txBox="1"/>
          <p:nvPr/>
        </p:nvSpPr>
        <p:spPr>
          <a:xfrm>
            <a:off x="4570097" y="5746538"/>
            <a:ext cx="3736074" cy="338554"/>
          </a:xfrm>
          <a:prstGeom prst="rect">
            <a:avLst/>
          </a:prstGeom>
          <a:noFill/>
        </p:spPr>
        <p:txBody>
          <a:bodyPr wrap="square" rtlCol="0" anchor="t">
            <a:spAutoFit/>
          </a:bodyPr>
          <a:lstStyle/>
          <a:p>
            <a:pPr>
              <a:buClr>
                <a:schemeClr val="dk1"/>
              </a:buClr>
              <a:buSzPts val="2400"/>
            </a:pPr>
            <a:r>
              <a:rPr lang="en-US">
                <a:solidFill>
                  <a:schemeClr val="dk1"/>
                </a:solidFill>
                <a:latin typeface="Times New Roman"/>
                <a:ea typeface="Times New Roman"/>
                <a:cs typeface="Times New Roman"/>
                <a:sym typeface="Times New Roman"/>
              </a:rPr>
              <a:t>Fig</a:t>
            </a:r>
            <a:r>
              <a:rPr lang="en-US" sz="1600">
                <a:solidFill>
                  <a:schemeClr val="dk1"/>
                </a:solidFill>
                <a:latin typeface="Times New Roman"/>
                <a:ea typeface="Times New Roman"/>
                <a:cs typeface="Times New Roman"/>
                <a:sym typeface="Times New Roman"/>
              </a:rPr>
              <a:t>. Kaggle model </a:t>
            </a:r>
            <a:r>
              <a:rPr lang="en-US" sz="1600">
                <a:solidFill>
                  <a:schemeClr val="dk1"/>
                </a:solidFill>
                <a:latin typeface="Times New Roman"/>
                <a:cs typeface="Times New Roman"/>
              </a:rPr>
              <a:t>with </a:t>
            </a:r>
            <a:r>
              <a:rPr lang="en-US" sz="1600" b="1">
                <a:solidFill>
                  <a:schemeClr val="dk1"/>
                </a:solidFill>
                <a:latin typeface="Times New Roman"/>
                <a:cs typeface="Times New Roman"/>
              </a:rPr>
              <a:t>accuracy </a:t>
            </a:r>
            <a:r>
              <a:rPr lang="en-US" sz="1600" b="1">
                <a:latin typeface="Times New Roman"/>
                <a:cs typeface="Times New Roman"/>
              </a:rPr>
              <a:t>96.66</a:t>
            </a:r>
            <a:r>
              <a:rPr lang="en-US" sz="1600" b="1">
                <a:solidFill>
                  <a:schemeClr val="dk1"/>
                </a:solidFill>
                <a:latin typeface="Times New Roman"/>
                <a:ea typeface="Times New Roman"/>
                <a:cs typeface="Times New Roman"/>
                <a:sym typeface="Times New Roman"/>
              </a:rPr>
              <a:t>%</a:t>
            </a:r>
            <a:endParaRPr lang="en-US" sz="16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02" y="3299034"/>
            <a:ext cx="3714750" cy="2828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378076"/>
            <a:ext cx="3600450" cy="2676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39274" y="6126425"/>
            <a:ext cx="2242937" cy="307777"/>
          </a:xfrm>
          <a:prstGeom prst="rect">
            <a:avLst/>
          </a:prstGeom>
          <a:noFill/>
        </p:spPr>
        <p:txBody>
          <a:bodyPr wrap="square" rtlCol="0" anchor="t">
            <a:spAutoFit/>
          </a:bodyPr>
          <a:lstStyle/>
          <a:p>
            <a:r>
              <a:rPr lang="en-US" sz="1200"/>
              <a:t>Fig.</a:t>
            </a:r>
            <a:r>
              <a:rPr lang="en-US"/>
              <a:t> IEEE-HEATMAP</a:t>
            </a:r>
          </a:p>
        </p:txBody>
      </p:sp>
      <p:sp>
        <p:nvSpPr>
          <p:cNvPr id="6" name="TextBox 5"/>
          <p:cNvSpPr txBox="1"/>
          <p:nvPr/>
        </p:nvSpPr>
        <p:spPr>
          <a:xfrm>
            <a:off x="5202905" y="6126424"/>
            <a:ext cx="2178530" cy="307777"/>
          </a:xfrm>
          <a:prstGeom prst="rect">
            <a:avLst/>
          </a:prstGeom>
          <a:noFill/>
        </p:spPr>
        <p:txBody>
          <a:bodyPr wrap="square" rtlCol="0" anchor="t">
            <a:spAutoFit/>
          </a:bodyPr>
          <a:lstStyle/>
          <a:p>
            <a:r>
              <a:rPr lang="en-US" sz="1200"/>
              <a:t>Fig.</a:t>
            </a:r>
            <a:r>
              <a:rPr lang="en-US"/>
              <a:t> KAGGLE-HEATMAP</a:t>
            </a:r>
          </a:p>
        </p:txBody>
      </p:sp>
      <p:sp>
        <p:nvSpPr>
          <p:cNvPr id="7" name="Google Shape;169;p10"/>
          <p:cNvSpPr txBox="1"/>
          <p:nvPr/>
        </p:nvSpPr>
        <p:spPr>
          <a:xfrm>
            <a:off x="351692" y="483663"/>
            <a:ext cx="7820758" cy="273917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err="1">
                <a:solidFill>
                  <a:schemeClr val="dk1"/>
                </a:solidFill>
                <a:latin typeface="Times New Roman"/>
                <a:ea typeface="Times New Roman"/>
                <a:cs typeface="Times New Roman"/>
                <a:sym typeface="Times New Roman"/>
              </a:rPr>
              <a:t>Heatmap</a:t>
            </a:r>
            <a:r>
              <a:rPr lang="en-US" sz="2400" b="1" i="0" u="none" strike="noStrike" cap="none">
                <a:solidFill>
                  <a:schemeClr val="dk1"/>
                </a:solidFill>
                <a:latin typeface="Times New Roman"/>
                <a:ea typeface="Times New Roman"/>
                <a:cs typeface="Times New Roman"/>
                <a:sym typeface="Times New Roman"/>
              </a:rPr>
              <a:t> Representing Confusion Matrix</a:t>
            </a:r>
            <a:endParaRPr sz="2400" b="1" i="0" u="none" strike="noStrike" cap="none">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Times New Roman"/>
                <a:ea typeface="Times New Roman"/>
                <a:cs typeface="Times New Roman"/>
                <a:sym typeface="Times New Roman"/>
              </a:rPr>
              <a:t>The </a:t>
            </a:r>
            <a:r>
              <a:rPr lang="en-US" sz="1800" b="1" i="0" u="none" strike="noStrike" cap="none" err="1">
                <a:solidFill>
                  <a:schemeClr val="dk1"/>
                </a:solidFill>
                <a:latin typeface="Times New Roman"/>
                <a:ea typeface="Times New Roman"/>
                <a:cs typeface="Times New Roman"/>
                <a:sym typeface="Times New Roman"/>
              </a:rPr>
              <a:t>heatmap</a:t>
            </a:r>
            <a:r>
              <a:rPr lang="en-US" sz="1800" b="0" i="0" u="none" strike="noStrike" cap="none">
                <a:solidFill>
                  <a:schemeClr val="dk1"/>
                </a:solidFill>
                <a:latin typeface="Times New Roman"/>
                <a:ea typeface="Times New Roman"/>
                <a:cs typeface="Times New Roman"/>
                <a:sym typeface="Times New Roman"/>
              </a:rPr>
              <a:t> is the representation of matrix data in a graphical form. It is used to represent the confusion matrix or any two-dimensional data in form of color.</a:t>
            </a:r>
            <a:endParaRPr lang="en-US" sz="1800" b="0" i="0" u="none" strike="noStrike" cap="none">
              <a:solidFill>
                <a:schemeClr val="dk1"/>
              </a:solidFill>
              <a:latin typeface="Times New Roman"/>
              <a:ea typeface="Times New Roman"/>
              <a:cs typeface="Times New Roman"/>
            </a:endParaRPr>
          </a:p>
          <a:p>
            <a:pPr marL="285750" marR="0" lvl="0" indent="-285750" algn="just" rtl="0">
              <a:lnSpc>
                <a:spcPct val="100000"/>
              </a:lnSpc>
              <a:spcBef>
                <a:spcPts val="0"/>
              </a:spcBef>
              <a:spcAft>
                <a:spcPts val="0"/>
              </a:spcAft>
              <a:buClr>
                <a:schemeClr val="dk1"/>
              </a:buClr>
              <a:buSzPts val="1800"/>
              <a:buFont typeface="Noto Sans Symbols"/>
              <a:buChar char="⮚"/>
            </a:pPr>
            <a:endParaRPr lang="en-US" sz="1800">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chemeClr val="dk1"/>
              </a:buClr>
              <a:buSzPts val="1800"/>
              <a:buFont typeface="Noto Sans Symbols"/>
              <a:buChar char="⮚"/>
            </a:pPr>
            <a:r>
              <a:rPr lang="en-US" sz="2200">
                <a:solidFill>
                  <a:schemeClr val="dk1"/>
                </a:solidFill>
                <a:latin typeface="Times New Roman"/>
                <a:ea typeface="Times New Roman"/>
                <a:cs typeface="Times New Roman"/>
                <a:sym typeface="Times New Roman"/>
              </a:rPr>
              <a:t>It has successfully able to identify</a:t>
            </a:r>
            <a:endParaRPr lang="en-US" sz="2200">
              <a:solidFill>
                <a:schemeClr val="dk1"/>
              </a:solidFill>
              <a:latin typeface="Times New Roman"/>
              <a:ea typeface="Times New Roman"/>
              <a:cs typeface="Times New Roman"/>
            </a:endParaRPr>
          </a:p>
          <a:p>
            <a:pPr marL="800100" lvl="1" indent="-342900" algn="just">
              <a:buFont typeface="Wingdings" pitchFamily="2" charset="2"/>
              <a:buChar char="Ø"/>
            </a:pPr>
            <a:r>
              <a:rPr lang="en-US" sz="1800" b="1">
                <a:solidFill>
                  <a:schemeClr val="dk1"/>
                </a:solidFill>
                <a:latin typeface="Times New Roman"/>
                <a:ea typeface="Times New Roman"/>
                <a:cs typeface="Times New Roman"/>
                <a:sym typeface="Times New Roman"/>
              </a:rPr>
              <a:t>180 true positives,  9 false positives,  173 true negatives and 2 false negatives </a:t>
            </a:r>
            <a:r>
              <a:rPr lang="en-US" sz="1800">
                <a:solidFill>
                  <a:schemeClr val="dk1"/>
                </a:solidFill>
                <a:latin typeface="Times New Roman"/>
                <a:ea typeface="Times New Roman"/>
                <a:cs typeface="Times New Roman"/>
                <a:sym typeface="Times New Roman"/>
              </a:rPr>
              <a:t>in IEEE</a:t>
            </a:r>
            <a:r>
              <a:rPr lang="en-US" sz="1800" b="1">
                <a:solidFill>
                  <a:schemeClr val="dk1"/>
                </a:solidFill>
                <a:latin typeface="Times New Roman"/>
                <a:ea typeface="Times New Roman"/>
                <a:cs typeface="Times New Roman"/>
                <a:sym typeface="Times New Roman"/>
              </a:rPr>
              <a:t>. </a:t>
            </a:r>
            <a:endParaRPr lang="en-US" sz="1800" b="1">
              <a:solidFill>
                <a:schemeClr val="dk1"/>
              </a:solidFill>
              <a:latin typeface="Times New Roman"/>
              <a:ea typeface="Times New Roman"/>
              <a:cs typeface="Times New Roman"/>
            </a:endParaRPr>
          </a:p>
          <a:p>
            <a:pPr marL="800100" lvl="1" indent="-342900" algn="just">
              <a:buFont typeface="Wingdings" pitchFamily="2" charset="2"/>
              <a:buChar char="Ø"/>
            </a:pPr>
            <a:r>
              <a:rPr lang="en-US" sz="1800" b="1">
                <a:solidFill>
                  <a:schemeClr val="dk1"/>
                </a:solidFill>
                <a:latin typeface="Times New Roman"/>
                <a:ea typeface="Times New Roman"/>
                <a:cs typeface="Times New Roman"/>
                <a:sym typeface="Times New Roman"/>
              </a:rPr>
              <a:t>30 true positives,  2 false positives,  28 true negatives and 0 false negatives </a:t>
            </a:r>
            <a:r>
              <a:rPr lang="en-US" sz="1800">
                <a:solidFill>
                  <a:schemeClr val="dk1"/>
                </a:solidFill>
                <a:latin typeface="Times New Roman"/>
                <a:ea typeface="Times New Roman"/>
                <a:cs typeface="Times New Roman"/>
                <a:sym typeface="Times New Roman"/>
              </a:rPr>
              <a:t>in KAGGLE</a:t>
            </a:r>
            <a:r>
              <a:rPr lang="en-US" sz="1800" b="1">
                <a:solidFill>
                  <a:schemeClr val="dk1"/>
                </a:solidFill>
                <a:latin typeface="Times New Roman"/>
                <a:ea typeface="Times New Roman"/>
                <a:cs typeface="Times New Roman"/>
                <a:sym typeface="Times New Roman"/>
              </a:rPr>
              <a:t>. </a:t>
            </a:r>
            <a:endParaRPr lang="en-US" sz="1800">
              <a:solidFill>
                <a:schemeClr val="dk1"/>
              </a:solidFill>
              <a:latin typeface="Times New Roman"/>
              <a:ea typeface="Times New Roman"/>
              <a:cs typeface="Times New Roman"/>
              <a:sym typeface="Times New Roman"/>
            </a:endParaRPr>
          </a:p>
        </p:txBody>
      </p:sp>
      <p:sp>
        <p:nvSpPr>
          <p:cNvPr id="2" name="Google Shape;157;p8">
            <a:extLst>
              <a:ext uri="{FF2B5EF4-FFF2-40B4-BE49-F238E27FC236}">
                <a16:creationId xmlns:a16="http://schemas.microsoft.com/office/drawing/2014/main" id="{58592F47-295C-42B4-B65F-FA48A88BB6B0}"/>
              </a:ext>
            </a:extLst>
          </p:cNvPr>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TextBox 7">
            <a:extLst>
              <a:ext uri="{FF2B5EF4-FFF2-40B4-BE49-F238E27FC236}">
                <a16:creationId xmlns:a16="http://schemas.microsoft.com/office/drawing/2014/main" id="{EC43CD8D-05B6-455F-8700-BC4F8A70E6F3}"/>
              </a:ext>
            </a:extLst>
          </p:cNvPr>
          <p:cNvSpPr txBox="1"/>
          <p:nvPr/>
        </p:nvSpPr>
        <p:spPr>
          <a:xfrm>
            <a:off x="1617100" y="5824408"/>
            <a:ext cx="15334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PREDICTIONS </a:t>
            </a:r>
          </a:p>
        </p:txBody>
      </p:sp>
      <p:sp>
        <p:nvSpPr>
          <p:cNvPr id="9" name="TextBox 8">
            <a:extLst>
              <a:ext uri="{FF2B5EF4-FFF2-40B4-BE49-F238E27FC236}">
                <a16:creationId xmlns:a16="http://schemas.microsoft.com/office/drawing/2014/main" id="{426ABFFC-20FA-465D-994B-FEDCE221BF7B}"/>
              </a:ext>
            </a:extLst>
          </p:cNvPr>
          <p:cNvSpPr txBox="1"/>
          <p:nvPr/>
        </p:nvSpPr>
        <p:spPr>
          <a:xfrm>
            <a:off x="5584244" y="5824408"/>
            <a:ext cx="15334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PREDICTIONS </a:t>
            </a:r>
          </a:p>
        </p:txBody>
      </p:sp>
      <p:sp>
        <p:nvSpPr>
          <p:cNvPr id="11" name="TextBox 10">
            <a:extLst>
              <a:ext uri="{FF2B5EF4-FFF2-40B4-BE49-F238E27FC236}">
                <a16:creationId xmlns:a16="http://schemas.microsoft.com/office/drawing/2014/main" id="{546D44FB-77DA-442C-8039-8987078E2496}"/>
              </a:ext>
            </a:extLst>
          </p:cNvPr>
          <p:cNvSpPr txBox="1"/>
          <p:nvPr/>
        </p:nvSpPr>
        <p:spPr>
          <a:xfrm rot="-5400000">
            <a:off x="275076" y="4340064"/>
            <a:ext cx="9642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ACTUAL</a:t>
            </a:r>
          </a:p>
        </p:txBody>
      </p:sp>
      <p:sp>
        <p:nvSpPr>
          <p:cNvPr id="13" name="TextBox 12">
            <a:extLst>
              <a:ext uri="{FF2B5EF4-FFF2-40B4-BE49-F238E27FC236}">
                <a16:creationId xmlns:a16="http://schemas.microsoft.com/office/drawing/2014/main" id="{5F7D9310-B2C7-42CB-8B43-32C4D356D37D}"/>
              </a:ext>
            </a:extLst>
          </p:cNvPr>
          <p:cNvSpPr txBox="1"/>
          <p:nvPr/>
        </p:nvSpPr>
        <p:spPr>
          <a:xfrm rot="-5400000">
            <a:off x="4215535" y="4340064"/>
            <a:ext cx="9642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ACTUAL</a:t>
            </a:r>
          </a:p>
        </p:txBody>
      </p:sp>
      <p:sp>
        <p:nvSpPr>
          <p:cNvPr id="14" name="TextBox 13">
            <a:extLst>
              <a:ext uri="{FF2B5EF4-FFF2-40B4-BE49-F238E27FC236}">
                <a16:creationId xmlns:a16="http://schemas.microsoft.com/office/drawing/2014/main" id="{0230AF51-AADF-4DBC-A1FE-F87563F8A27C}"/>
              </a:ext>
            </a:extLst>
          </p:cNvPr>
          <p:cNvSpPr txBox="1"/>
          <p:nvPr/>
        </p:nvSpPr>
        <p:spPr>
          <a:xfrm>
            <a:off x="2890745" y="6341982"/>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0 =&gt; </a:t>
            </a:r>
            <a:r>
              <a:rPr lang="en-US" sz="1600" b="1" dirty="0" err="1"/>
              <a:t>Covid</a:t>
            </a:r>
            <a:r>
              <a:rPr lang="en-US" sz="1600" b="1" dirty="0"/>
              <a:t>    1 =&gt; Normal</a:t>
            </a:r>
          </a:p>
        </p:txBody>
      </p:sp>
    </p:spTree>
    <p:extLst>
      <p:ext uri="{BB962C8B-B14F-4D97-AF65-F5344CB8AC3E}">
        <p14:creationId xmlns:p14="http://schemas.microsoft.com/office/powerpoint/2010/main" val="199829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048659" name="Google Shape;175;p12"/>
          <p:cNvSpPr/>
          <p:nvPr/>
        </p:nvSpPr>
        <p:spPr>
          <a:xfrm>
            <a:off x="0" y="1272481"/>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60" name="Google Shape;176;p12"/>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62" name="Google Shape;178;p12"/>
          <p:cNvSpPr txBox="1">
            <a:spLocks noGrp="1"/>
          </p:cNvSpPr>
          <p:nvPr>
            <p:ph type="title"/>
          </p:nvPr>
        </p:nvSpPr>
        <p:spPr>
          <a:xfrm>
            <a:off x="481170" y="189305"/>
            <a:ext cx="8022458" cy="1120820"/>
          </a:xfrm>
          <a:prstGeom prst="rect">
            <a:avLst/>
          </a:prstGeom>
          <a:noFill/>
          <a:ln>
            <a:noFill/>
          </a:ln>
          <a:effectLst>
            <a:outerShdw blurRad="50800" dist="38100" dir="8100000" algn="tr" rotWithShape="0">
              <a:srgbClr val="000000">
                <a:alpha val="40000"/>
              </a:srgbClr>
            </a:outerShdw>
          </a:effectLst>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2"/>
              </a:buClr>
              <a:buSzPts val="3600"/>
              <a:buFont typeface="Times New Roman"/>
              <a:buNone/>
            </a:pPr>
            <a:r>
              <a:rPr lang="en-US" sz="3600">
                <a:latin typeface="Times New Roman"/>
                <a:ea typeface="Times New Roman"/>
                <a:cs typeface="Times New Roman"/>
                <a:sym typeface="Times New Roman"/>
              </a:rPr>
              <a:t>COMPARISION WITH OTHER STATE-OF-ART METHODS</a:t>
            </a:r>
            <a:endParaRPr sz="3600">
              <a:latin typeface="Times New Roman"/>
              <a:ea typeface="Times New Roman"/>
              <a:cs typeface="Times New Roman"/>
              <a:sym typeface="Times New Roman"/>
            </a:endParaRPr>
          </a:p>
        </p:txBody>
      </p:sp>
      <p:graphicFrame>
        <p:nvGraphicFramePr>
          <p:cNvPr id="4194304" name="Google Shape;179;p12"/>
          <p:cNvGraphicFramePr>
            <a:graphicFrameLocks/>
          </p:cNvGraphicFramePr>
          <p:nvPr>
            <p:extLst>
              <p:ext uri="{D42A27DB-BD31-4B8C-83A1-F6EECF244321}">
                <p14:modId xmlns:p14="http://schemas.microsoft.com/office/powerpoint/2010/main" val="3866379149"/>
              </p:ext>
            </p:extLst>
          </p:nvPr>
        </p:nvGraphicFramePr>
        <p:xfrm>
          <a:off x="1548563" y="1714648"/>
          <a:ext cx="5580375" cy="3976036"/>
        </p:xfrm>
        <a:graphic>
          <a:graphicData uri="http://schemas.openxmlformats.org/drawingml/2006/table">
            <a:tbl>
              <a:tblPr>
                <a:noFill/>
                <a:tableStyleId>{CB7691DE-AA7A-4422-9716-337D46712AC2}</a:tableStyleId>
              </a:tblPr>
              <a:tblGrid>
                <a:gridCol w="1860125">
                  <a:extLst>
                    <a:ext uri="{9D8B030D-6E8A-4147-A177-3AD203B41FA5}">
                      <a16:colId xmlns:a16="http://schemas.microsoft.com/office/drawing/2014/main" val="20000"/>
                    </a:ext>
                  </a:extLst>
                </a:gridCol>
                <a:gridCol w="1860125">
                  <a:extLst>
                    <a:ext uri="{9D8B030D-6E8A-4147-A177-3AD203B41FA5}">
                      <a16:colId xmlns:a16="http://schemas.microsoft.com/office/drawing/2014/main" val="20001"/>
                    </a:ext>
                  </a:extLst>
                </a:gridCol>
                <a:gridCol w="1860125">
                  <a:extLst>
                    <a:ext uri="{9D8B030D-6E8A-4147-A177-3AD203B41FA5}">
                      <a16:colId xmlns:a16="http://schemas.microsoft.com/office/drawing/2014/main" val="20002"/>
                    </a:ext>
                  </a:extLst>
                </a:gridCol>
              </a:tblGrid>
              <a:tr h="587066">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Times New Roman"/>
                          <a:ea typeface="Times New Roman"/>
                          <a:cs typeface="Times New Roman"/>
                          <a:sym typeface="Times New Roman"/>
                        </a:rPr>
                        <a:t>Method</a:t>
                      </a:r>
                      <a:endParaRPr sz="2000" b="1"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D7D31"/>
                    </a:solidFill>
                  </a:tcPr>
                </a:tc>
                <a:tc>
                  <a:txBody>
                    <a:bodyPr/>
                    <a:lstStyle/>
                    <a:p>
                      <a:pPr marL="0" marR="0" lvl="0" indent="0" algn="ctr" rtl="0">
                        <a:lnSpc>
                          <a:spcPct val="100000"/>
                        </a:lnSpc>
                        <a:spcBef>
                          <a:spcPts val="0"/>
                        </a:spcBef>
                        <a:spcAft>
                          <a:spcPts val="0"/>
                        </a:spcAft>
                        <a:buFont typeface="Arial"/>
                        <a:buNone/>
                      </a:pPr>
                      <a:r>
                        <a:rPr lang="en-US" sz="2000" b="1" i="0" u="none" strike="noStrike" cap="none">
                          <a:solidFill>
                            <a:srgbClr val="000000"/>
                          </a:solidFill>
                          <a:latin typeface="Times New Roman"/>
                          <a:ea typeface="Times New Roman"/>
                          <a:cs typeface="Times New Roman"/>
                        </a:rPr>
                        <a:t>Month-Year</a:t>
                      </a:r>
                      <a:endParaRPr sz="2000" b="1"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D7D3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Times New Roman"/>
                          <a:ea typeface="Times New Roman"/>
                          <a:cs typeface="Times New Roman"/>
                          <a:sym typeface="Times New Roman"/>
                        </a:rPr>
                        <a:t>Accuracy (%)</a:t>
                      </a:r>
                      <a:endParaRPr sz="2000" b="1"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D7D31"/>
                    </a:solidFill>
                  </a:tcPr>
                </a:tc>
                <a:extLst>
                  <a:ext uri="{0D108BD9-81ED-4DB2-BD59-A6C34878D82A}">
                    <a16:rowId xmlns:a16="http://schemas.microsoft.com/office/drawing/2014/main" val="10000"/>
                  </a:ext>
                </a:extLst>
              </a:tr>
              <a:tr h="667120">
                <a:tc>
                  <a:txBody>
                    <a:bodyPr/>
                    <a:lstStyle/>
                    <a:p>
                      <a:pPr marL="0" marR="0" lvl="0" indent="0" algn="ctr">
                        <a:lnSpc>
                          <a:spcPct val="100000"/>
                        </a:lnSpc>
                        <a:spcBef>
                          <a:spcPts val="0"/>
                        </a:spcBef>
                        <a:spcAft>
                          <a:spcPts val="0"/>
                        </a:spcAft>
                        <a:buNone/>
                      </a:pPr>
                      <a:r>
                        <a:rPr lang="en-US" sz="1600" b="0" i="0" u="none" strike="noStrike" cap="none" noProof="0">
                          <a:hlinkClick r:id="rId3"/>
                        </a:rPr>
                        <a:t>DeTraC</a:t>
                      </a:r>
                      <a:endParaRPr err="1">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rPr>
                        <a:t>March-2020</a:t>
                      </a:r>
                      <a:endParaRPr sz="16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a:lnSpc>
                          <a:spcPct val="100000"/>
                        </a:lnSpc>
                        <a:spcBef>
                          <a:spcPts val="0"/>
                        </a:spcBef>
                        <a:spcAft>
                          <a:spcPts val="0"/>
                        </a:spcAft>
                        <a:buClr>
                          <a:srgbClr val="000000"/>
                        </a:buClr>
                        <a:buSzPts val="1600"/>
                        <a:buNone/>
                      </a:pPr>
                      <a:r>
                        <a:rPr lang="en-US" sz="1600" b="0" i="0" u="none" strike="noStrike" cap="none" noProof="0"/>
                        <a:t>95.12</a:t>
                      </a:r>
                      <a:endParaRPr>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4910">
                <a:tc>
                  <a:txBody>
                    <a:bodyPr/>
                    <a:lstStyle/>
                    <a:p>
                      <a:pPr marL="0" marR="0" lvl="0" indent="0" algn="ctr">
                        <a:lnSpc>
                          <a:spcPct val="100000"/>
                        </a:lnSpc>
                        <a:spcBef>
                          <a:spcPts val="0"/>
                        </a:spcBef>
                        <a:spcAft>
                          <a:spcPts val="0"/>
                        </a:spcAft>
                        <a:buClr>
                          <a:srgbClr val="000000"/>
                        </a:buClr>
                        <a:buSzPts val="1600"/>
                        <a:buNone/>
                      </a:pPr>
                      <a:r>
                        <a:rPr lang="en-US" sz="1600" b="0" i="0" u="none" strike="noStrike" cap="none" noProof="0">
                          <a:hlinkClick r:id="rId4"/>
                        </a:rPr>
                        <a:t>ResNetV2</a:t>
                      </a:r>
                      <a:endParaRPr>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rPr>
                        <a:t>April-2020</a:t>
                      </a:r>
                      <a:endParaRPr sz="16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a:lnSpc>
                          <a:spcPct val="100000"/>
                        </a:lnSpc>
                        <a:spcBef>
                          <a:spcPts val="0"/>
                        </a:spcBef>
                        <a:spcAft>
                          <a:spcPts val="0"/>
                        </a:spcAft>
                        <a:buClr>
                          <a:srgbClr val="000000"/>
                        </a:buClr>
                        <a:buSzPts val="1600"/>
                        <a:buNone/>
                      </a:pPr>
                      <a:r>
                        <a:rPr lang="en-US" sz="1600" b="0" i="0" u="none" strike="noStrike" cap="none" noProof="0"/>
                        <a:t>97</a:t>
                      </a:r>
                      <a:endParaRPr>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93805">
                <a:tc>
                  <a:txBody>
                    <a:bodyPr/>
                    <a:lstStyle/>
                    <a:p>
                      <a:pPr marL="0" marR="0" lvl="0" indent="0" algn="ctr">
                        <a:lnSpc>
                          <a:spcPct val="100000"/>
                        </a:lnSpc>
                        <a:spcBef>
                          <a:spcPts val="0"/>
                        </a:spcBef>
                        <a:spcAft>
                          <a:spcPts val="0"/>
                        </a:spcAft>
                        <a:buClr>
                          <a:srgbClr val="000000"/>
                        </a:buClr>
                        <a:buSzPts val="1600"/>
                        <a:buNone/>
                      </a:pPr>
                      <a:r>
                        <a:rPr lang="en-US" sz="1600" b="0" i="0" u="none" strike="noStrike" cap="none" noProof="0">
                          <a:hlinkClick r:id="rId5"/>
                        </a:rPr>
                        <a:t>COVID-Net</a:t>
                      </a:r>
                      <a:endParaRPr>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rPr>
                        <a:t>April-2020</a:t>
                      </a:r>
                      <a:endParaRPr sz="16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a:lnSpc>
                          <a:spcPct val="100000"/>
                        </a:lnSpc>
                        <a:spcBef>
                          <a:spcPts val="0"/>
                        </a:spcBef>
                        <a:spcAft>
                          <a:spcPts val="0"/>
                        </a:spcAft>
                        <a:buClr>
                          <a:srgbClr val="000000"/>
                        </a:buClr>
                        <a:buSzPts val="1600"/>
                        <a:buNone/>
                      </a:pPr>
                      <a:r>
                        <a:rPr lang="en-US" sz="1600" b="0" i="0" u="none" strike="noStrike" cap="none" noProof="0"/>
                        <a:t>96.78</a:t>
                      </a:r>
                      <a:endParaRPr>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67120">
                <a:tc>
                  <a:txBody>
                    <a:bodyPr/>
                    <a:lstStyle/>
                    <a:p>
                      <a:pPr marL="0" marR="0" lvl="0" indent="0" algn="ctr">
                        <a:lnSpc>
                          <a:spcPct val="100000"/>
                        </a:lnSpc>
                        <a:spcBef>
                          <a:spcPts val="0"/>
                        </a:spcBef>
                        <a:spcAft>
                          <a:spcPts val="0"/>
                        </a:spcAft>
                        <a:buClr>
                          <a:srgbClr val="000000"/>
                        </a:buClr>
                        <a:buSzPts val="1600"/>
                        <a:buNone/>
                      </a:pPr>
                      <a:r>
                        <a:rPr lang="en-US" sz="1600" b="0" i="0" u="none" strike="noStrike" cap="none" noProof="0">
                          <a:latin typeface="Arial"/>
                          <a:hlinkClick r:id="rId6"/>
                        </a:rPr>
                        <a:t>VGG-19</a:t>
                      </a:r>
                      <a:endParaRPr>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rPr>
                        <a:t>March-2020</a:t>
                      </a:r>
                      <a:endParaRPr sz="16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a:lnSpc>
                          <a:spcPct val="100000"/>
                        </a:lnSpc>
                        <a:spcBef>
                          <a:spcPts val="0"/>
                        </a:spcBef>
                        <a:spcAft>
                          <a:spcPts val="0"/>
                        </a:spcAft>
                        <a:buClr>
                          <a:srgbClr val="000000"/>
                        </a:buClr>
                        <a:buSzPts val="1600"/>
                        <a:buNone/>
                      </a:pPr>
                      <a:r>
                        <a:rPr lang="en-US" sz="1600" b="0" i="0" u="none" strike="noStrike" cap="none" noProof="0"/>
                        <a:t>86.7</a:t>
                      </a:r>
                      <a:endParaRPr>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76015">
                <a:tc>
                  <a:txBody>
                    <a:bodyPr/>
                    <a:lstStyle/>
                    <a:p>
                      <a:pPr marL="0" marR="0" lvl="0" indent="0" algn="ctr" rtl="0">
                        <a:lnSpc>
                          <a:spcPct val="100000"/>
                        </a:lnSpc>
                        <a:spcBef>
                          <a:spcPts val="0"/>
                        </a:spcBef>
                        <a:spcAft>
                          <a:spcPts val="0"/>
                        </a:spcAft>
                        <a:buFont typeface="Arial"/>
                        <a:buNone/>
                      </a:pPr>
                      <a:r>
                        <a:rPr lang="en-US" sz="1600" b="1">
                          <a:latin typeface="Times New Roman"/>
                          <a:ea typeface="Times New Roman"/>
                          <a:cs typeface="Times New Roman"/>
                        </a:rPr>
                        <a:t>Adam(our model)</a:t>
                      </a:r>
                      <a:endParaRPr sz="1600" b="1" u="none" strike="noStrike" cap="none" err="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20</a:t>
                      </a:r>
                      <a:r>
                        <a:rPr lang="en-US" sz="1600" b="1">
                          <a:latin typeface="Times New Roman"/>
                          <a:ea typeface="Times New Roman"/>
                          <a:cs typeface="Times New Roman"/>
                          <a:sym typeface="Times New Roman"/>
                        </a:rPr>
                        <a:t>20</a:t>
                      </a:r>
                      <a:endParaRPr sz="1600" b="1"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a:lnSpc>
                          <a:spcPct val="100000"/>
                        </a:lnSpc>
                        <a:spcBef>
                          <a:spcPts val="0"/>
                        </a:spcBef>
                        <a:spcAft>
                          <a:spcPts val="0"/>
                        </a:spcAft>
                        <a:buClr>
                          <a:srgbClr val="000000"/>
                        </a:buClr>
                        <a:buSzPts val="1600"/>
                        <a:buNone/>
                      </a:pPr>
                      <a:r>
                        <a:rPr lang="en-US" sz="1600" b="1" i="0" u="none" strike="noStrike" noProof="0">
                          <a:latin typeface="Times New Roman"/>
                        </a:rPr>
                        <a:t>97.52</a:t>
                      </a:r>
                      <a:endParaRPr>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048666" name="Google Shape;185;p13"/>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67" name="Google Shape;186;p13"/>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68" name="Google Shape;187;p13"/>
          <p:cNvSpPr/>
          <p:nvPr/>
        </p:nvSpPr>
        <p:spPr>
          <a:xfrm>
            <a:off x="441959" y="1103477"/>
            <a:ext cx="8314944" cy="96621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69" name="Google Shape;188;p13"/>
          <p:cNvSpPr txBox="1">
            <a:spLocks noGrp="1"/>
          </p:cNvSpPr>
          <p:nvPr>
            <p:ph type="title"/>
          </p:nvPr>
        </p:nvSpPr>
        <p:spPr>
          <a:xfrm>
            <a:off x="838200" y="343408"/>
            <a:ext cx="6857999" cy="628377"/>
          </a:xfrm>
          <a:prstGeom prst="rect">
            <a:avLst/>
          </a:prstGeom>
          <a:noFill/>
          <a:ln>
            <a:noFill/>
          </a:ln>
          <a:effectLst>
            <a:outerShdw blurRad="50800" dist="38100" dir="8100000" algn="tr" rotWithShape="0">
              <a:srgbClr val="000000">
                <a:alpha val="40000"/>
              </a:srgbClr>
            </a:outerShdw>
          </a:effectLst>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CONCLUSION</a:t>
            </a:r>
            <a:endParaRPr sz="4000">
              <a:latin typeface="Times New Roman"/>
              <a:ea typeface="Times New Roman"/>
              <a:cs typeface="Times New Roman"/>
              <a:sym typeface="Times New Roman"/>
            </a:endParaRPr>
          </a:p>
        </p:txBody>
      </p:sp>
      <p:sp>
        <p:nvSpPr>
          <p:cNvPr id="1048670" name="Google Shape;189;p13"/>
          <p:cNvSpPr txBox="1"/>
          <p:nvPr/>
        </p:nvSpPr>
        <p:spPr>
          <a:xfrm>
            <a:off x="441959" y="2069692"/>
            <a:ext cx="7620000" cy="1938952"/>
          </a:xfrm>
          <a:prstGeom prst="rect">
            <a:avLst/>
          </a:prstGeom>
          <a:noFill/>
          <a:ln>
            <a:noFill/>
          </a:ln>
        </p:spPr>
        <p:txBody>
          <a:bodyPr spcFirstLastPara="1" wrap="square" lIns="91425" tIns="45700" rIns="91425" bIns="45700" anchor="t" anchorCtr="0">
            <a:spAutoFit/>
          </a:bodyPr>
          <a:lstStyle/>
          <a:p>
            <a:pPr marL="342900" lvl="0" indent="-342900">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The Validation accuracy for Kaggle model is </a:t>
            </a:r>
            <a:r>
              <a:rPr lang="en-US" sz="2400" b="1">
                <a:latin typeface="Times New Roman"/>
                <a:cs typeface="Times New Roman"/>
              </a:rPr>
              <a:t>96.66</a:t>
            </a:r>
            <a:r>
              <a:rPr lang="en-US" sz="2400" b="1" i="0" u="none" strike="noStrike" cap="none">
                <a:solidFill>
                  <a:schemeClr val="dk1"/>
                </a:solidFill>
                <a:latin typeface="Times New Roman"/>
                <a:ea typeface="Times New Roman"/>
                <a:cs typeface="Times New Roman"/>
                <a:sym typeface="Times New Roman"/>
              </a:rPr>
              <a:t>%</a:t>
            </a:r>
            <a:r>
              <a:rPr lang="en-US" sz="2400" b="0" i="0" u="none" strike="noStrike" cap="none">
                <a:solidFill>
                  <a:schemeClr val="dk1"/>
                </a:solidFill>
                <a:latin typeface="Times New Roman"/>
                <a:ea typeface="Times New Roman"/>
                <a:cs typeface="Times New Roman"/>
                <a:sym typeface="Times New Roman"/>
              </a:rPr>
              <a:t> and </a:t>
            </a:r>
            <a:r>
              <a:rPr lang="en-US" sz="2400">
                <a:solidFill>
                  <a:schemeClr val="dk1"/>
                </a:solidFill>
                <a:latin typeface="Times New Roman"/>
                <a:ea typeface="Times New Roman"/>
                <a:cs typeface="Times New Roman"/>
                <a:sym typeface="Times New Roman"/>
              </a:rPr>
              <a:t>IEEE model is </a:t>
            </a:r>
            <a:r>
              <a:rPr lang="en-US" sz="2400" b="1">
                <a:latin typeface="Times New Roman"/>
                <a:cs typeface="Times New Roman"/>
              </a:rPr>
              <a:t>97.52</a:t>
            </a:r>
            <a:r>
              <a:rPr lang="en-US" sz="2400" b="1">
                <a:solidFill>
                  <a:schemeClr val="dk1"/>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a:t>
            </a:r>
          </a:p>
          <a:p>
            <a:pPr lvl="0">
              <a:buClr>
                <a:schemeClr val="dk1"/>
              </a:buClr>
              <a:buSzPts val="2400"/>
            </a:pPr>
            <a:endParaRPr lang="en-US" sz="2400">
              <a:solidFill>
                <a:schemeClr val="dk1"/>
              </a:solidFill>
              <a:latin typeface="Times New Roman"/>
              <a:ea typeface="Times New Roman"/>
              <a:cs typeface="Times New Roman"/>
              <a:sym typeface="Times New Roman"/>
            </a:endParaRPr>
          </a:p>
          <a:p>
            <a:pPr marL="342900" indent="-342900">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We can conclude that our Model for IEEE </a:t>
            </a:r>
            <a:r>
              <a:rPr lang="en-US" sz="2400">
                <a:solidFill>
                  <a:schemeClr val="dk1"/>
                </a:solidFill>
                <a:latin typeface="Times New Roman"/>
                <a:ea typeface="Times New Roman"/>
                <a:cs typeface="Times New Roman"/>
                <a:sym typeface="Times New Roman"/>
              </a:rPr>
              <a:t>and </a:t>
            </a:r>
            <a:r>
              <a:rPr lang="en-US" sz="2400" b="0" i="0" u="none" strike="noStrike" cap="none">
                <a:solidFill>
                  <a:schemeClr val="dk1"/>
                </a:solidFill>
                <a:latin typeface="Times New Roman"/>
                <a:ea typeface="Times New Roman"/>
                <a:cs typeface="Times New Roman"/>
                <a:sym typeface="Times New Roman"/>
              </a:rPr>
              <a:t>KAGGLE</a:t>
            </a:r>
            <a:r>
              <a:rPr lang="en-US" sz="2400">
                <a:solidFill>
                  <a:schemeClr val="dk1"/>
                </a:solidFill>
                <a:latin typeface="Times New Roman"/>
                <a:ea typeface="Times New Roman"/>
                <a:cs typeface="Times New Roman"/>
                <a:sym typeface="Times New Roman"/>
              </a:rPr>
              <a:t> Dataset is much better than other models</a:t>
            </a:r>
            <a:r>
              <a:rPr lang="en-US" sz="2400" b="0" i="0" u="none" strike="noStrike" cap="none">
                <a:solidFill>
                  <a:schemeClr val="dk1"/>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048673" name="Google Shape;194;p14"/>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74" name="Google Shape;195;p14"/>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75" name="Google Shape;196;p14"/>
          <p:cNvSpPr/>
          <p:nvPr/>
        </p:nvSpPr>
        <p:spPr>
          <a:xfrm>
            <a:off x="441959" y="1103477"/>
            <a:ext cx="8314800" cy="966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76" name="Google Shape;197;p14"/>
          <p:cNvSpPr txBox="1">
            <a:spLocks noGrp="1"/>
          </p:cNvSpPr>
          <p:nvPr>
            <p:ph type="title"/>
          </p:nvPr>
        </p:nvSpPr>
        <p:spPr>
          <a:xfrm>
            <a:off x="838200" y="343408"/>
            <a:ext cx="6858000" cy="628500"/>
          </a:xfrm>
          <a:prstGeom prst="rect">
            <a:avLst/>
          </a:prstGeom>
          <a:noFill/>
          <a:ln>
            <a:noFill/>
          </a:ln>
          <a:effectLst>
            <a:outerShdw blurRad="50800" dist="38100" dir="8100000" algn="tr" rotWithShape="0">
              <a:srgbClr val="000000">
                <a:alpha val="40000"/>
              </a:srgbClr>
            </a:outerShdw>
          </a:effectLst>
        </p:spPr>
        <p:txBody>
          <a:bodyPr spcFirstLastPara="1" wrap="square" lIns="0" tIns="12700" rIns="0" bIns="0" anchor="ctr" anchorCtr="0">
            <a:noAutofit/>
          </a:bodyPr>
          <a:lstStyle/>
          <a:p>
            <a:pPr marL="12700" lvl="0" indent="0" algn="ctr" rtl="0">
              <a:lnSpc>
                <a:spcPct val="100000"/>
              </a:lnSpc>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
        <p:nvSpPr>
          <p:cNvPr id="1048677" name="Google Shape;198;p14"/>
          <p:cNvSpPr txBox="1"/>
          <p:nvPr/>
        </p:nvSpPr>
        <p:spPr>
          <a:xfrm>
            <a:off x="441950" y="1287256"/>
            <a:ext cx="7620000" cy="5354700"/>
          </a:xfrm>
          <a:prstGeom prst="rect">
            <a:avLst/>
          </a:prstGeom>
          <a:noFill/>
          <a:ln>
            <a:noFill/>
          </a:ln>
        </p:spPr>
        <p:txBody>
          <a:bodyPr spcFirstLastPara="1" wrap="square" lIns="91425" tIns="45700" rIns="91425" bIns="45700" anchor="ctr" anchorCtr="0">
            <a:noAutofit/>
          </a:bodyPr>
          <a:lstStyle/>
          <a:p>
            <a:pPr lvl="4" algn="just">
              <a:buSzPts val="1800"/>
            </a:pPr>
            <a:r>
              <a:rPr lang="en-US" sz="1800">
                <a:solidFill>
                  <a:schemeClr val="dk1"/>
                </a:solidFill>
                <a:latin typeface="Times New Roman"/>
                <a:ea typeface="Times New Roman"/>
                <a:cs typeface="Times New Roman"/>
                <a:sym typeface="Times New Roman"/>
              </a:rPr>
              <a:t>[1] </a:t>
            </a:r>
            <a:r>
              <a:rPr lang="en-US" sz="1800">
                <a:latin typeface="Times New Roman"/>
                <a:ea typeface="Times New Roman"/>
                <a:sym typeface="Times New Roman"/>
              </a:rPr>
              <a:t>Wang, W.et </a:t>
            </a:r>
            <a:r>
              <a:rPr lang="en-US" sz="1800" err="1">
                <a:latin typeface="Times New Roman"/>
                <a:ea typeface="Times New Roman"/>
                <a:sym typeface="Times New Roman"/>
              </a:rPr>
              <a:t>al.Detection</a:t>
            </a:r>
            <a:r>
              <a:rPr lang="en-US" sz="1800">
                <a:latin typeface="Times New Roman"/>
                <a:ea typeface="Times New Roman"/>
                <a:sym typeface="Times New Roman"/>
              </a:rPr>
              <a:t> of SARS-CoV-2 in different types of clinical </a:t>
            </a:r>
            <a:r>
              <a:rPr lang="en-US" sz="1800" err="1">
                <a:latin typeface="Times New Roman"/>
                <a:ea typeface="Times New Roman"/>
                <a:sym typeface="Times New Roman"/>
              </a:rPr>
              <a:t>specimens.JAMA</a:t>
            </a:r>
            <a:r>
              <a:rPr lang="en-US" sz="1800">
                <a:latin typeface="Times New Roman"/>
                <a:ea typeface="Times New Roman"/>
                <a:sym typeface="Times New Roman"/>
              </a:rPr>
              <a:t>(2020)</a:t>
            </a:r>
            <a:r>
              <a:rPr lang="en-US" sz="1800">
                <a:solidFill>
                  <a:schemeClr val="dk1"/>
                </a:solidFill>
                <a:latin typeface="Times New Roman"/>
                <a:ea typeface="Times New Roman"/>
                <a:cs typeface="Times New Roman"/>
                <a:sym typeface="Times New Roman"/>
              </a:rPr>
              <a:t>. IEEE.</a:t>
            </a:r>
            <a:endParaRPr lang="en-US" sz="1800">
              <a:solidFill>
                <a:schemeClr val="dk1"/>
              </a:solidFill>
              <a:latin typeface="Times New Roman"/>
              <a:ea typeface="Times New Roman"/>
              <a:cs typeface="Times New Roman"/>
            </a:endParaRPr>
          </a:p>
          <a:p>
            <a:pPr algn="just">
              <a:buSzPts val="1800"/>
            </a:pPr>
            <a:r>
              <a:rPr lang="en-US" sz="1800">
                <a:solidFill>
                  <a:schemeClr val="dk1"/>
                </a:solidFill>
                <a:latin typeface="Times New Roman"/>
                <a:ea typeface="Times New Roman"/>
                <a:cs typeface="Times New Roman"/>
                <a:sym typeface="Times New Roman"/>
              </a:rPr>
              <a:t> [2] </a:t>
            </a:r>
            <a:r>
              <a:rPr lang="en-US" sz="1800">
                <a:latin typeface="Times New Roman"/>
                <a:ea typeface="Times New Roman"/>
                <a:sym typeface="Times New Roman"/>
              </a:rPr>
              <a:t>Fang, Y.et </a:t>
            </a:r>
            <a:r>
              <a:rPr lang="en-US" sz="1800" err="1">
                <a:latin typeface="Times New Roman"/>
                <a:ea typeface="Times New Roman"/>
                <a:sym typeface="Times New Roman"/>
              </a:rPr>
              <a:t>al.Sensitivity</a:t>
            </a:r>
            <a:r>
              <a:rPr lang="en-US" sz="1800">
                <a:latin typeface="Times New Roman"/>
                <a:ea typeface="Times New Roman"/>
                <a:sym typeface="Times New Roman"/>
              </a:rPr>
              <a:t> of chest CT for covid-19: Comparison to RT-PCR.Radiology200432 (2020)</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endParaRPr>
          </a:p>
          <a:p>
            <a:pPr algn="just">
              <a:buSzPts val="1800"/>
            </a:pPr>
            <a:r>
              <a:rPr lang="en-US" sz="1800">
                <a:solidFill>
                  <a:schemeClr val="dk1"/>
                </a:solidFill>
                <a:latin typeface="Times New Roman"/>
                <a:ea typeface="Times New Roman"/>
                <a:cs typeface="Times New Roman"/>
                <a:sym typeface="Times New Roman"/>
              </a:rPr>
              <a:t>[3] </a:t>
            </a:r>
            <a:r>
              <a:rPr lang="en-US" sz="1800">
                <a:latin typeface="Times New Roman"/>
                <a:ea typeface="Times New Roman"/>
                <a:sym typeface="Times New Roman"/>
              </a:rPr>
              <a:t>X. Du, Y. Cai, S. Wang and L. Zhang, "Overview of deep learning," 2016 31st Youth Academic Annual Conference of Chinese Association of Automation (YAC), Wuhan, 2016, pp. 159-164, </a:t>
            </a:r>
            <a:r>
              <a:rPr lang="en-US" sz="1800" err="1">
                <a:latin typeface="Times New Roman"/>
                <a:ea typeface="Times New Roman"/>
                <a:sym typeface="Times New Roman"/>
              </a:rPr>
              <a:t>doi</a:t>
            </a:r>
            <a:r>
              <a:rPr lang="en-US" sz="1800">
                <a:latin typeface="Times New Roman"/>
                <a:ea typeface="Times New Roman"/>
                <a:sym typeface="Times New Roman"/>
              </a:rPr>
              <a:t>: 10.1109/YAC.2016.7804882.</a:t>
            </a:r>
            <a:endParaRPr lang="en-US" sz="1800">
              <a:solidFill>
                <a:schemeClr val="dk1"/>
              </a:solidFill>
              <a:latin typeface="Times New Roman"/>
              <a:ea typeface="Times New Roman"/>
              <a:cs typeface="Times New Roman"/>
            </a:endParaRPr>
          </a:p>
          <a:p>
            <a:pPr algn="just">
              <a:buSzPts val="1800"/>
            </a:pPr>
            <a:r>
              <a:rPr lang="en-US" sz="1800">
                <a:solidFill>
                  <a:schemeClr val="dk1"/>
                </a:solidFill>
                <a:latin typeface="Times New Roman"/>
                <a:ea typeface="Times New Roman"/>
                <a:cs typeface="Times New Roman"/>
                <a:sym typeface="Times New Roman"/>
              </a:rPr>
              <a:t>[4] </a:t>
            </a:r>
            <a:r>
              <a:rPr lang="en-US" sz="1800">
                <a:latin typeface="Times New Roman"/>
                <a:ea typeface="Times New Roman"/>
                <a:sym typeface="Times New Roman"/>
              </a:rPr>
              <a:t>A. Shrestha and A. Mahmood, "Review of Deep Learning Algorithms and Architectures," in IEEE Access, vol. 7, pp. 53040-53065, 2019, </a:t>
            </a:r>
            <a:r>
              <a:rPr lang="en-US" sz="1800" err="1">
                <a:latin typeface="Times New Roman"/>
                <a:ea typeface="Times New Roman"/>
                <a:sym typeface="Times New Roman"/>
              </a:rPr>
              <a:t>doi</a:t>
            </a:r>
            <a:r>
              <a:rPr lang="en-US" sz="1800">
                <a:latin typeface="Times New Roman"/>
                <a:ea typeface="Times New Roman"/>
                <a:sym typeface="Times New Roman"/>
              </a:rPr>
              <a:t>: 10.1109/ACCESS.2019.2912200.</a:t>
            </a:r>
            <a:endParaRPr lang="en-US" sz="1800">
              <a:solidFill>
                <a:schemeClr val="dk1"/>
              </a:solidFill>
              <a:latin typeface="Times New Roman"/>
              <a:ea typeface="Times New Roman"/>
              <a:cs typeface="Times New Roman"/>
            </a:endParaRPr>
          </a:p>
          <a:p>
            <a:pPr algn="just">
              <a:buSzPts val="1800"/>
            </a:pPr>
            <a:r>
              <a:rPr lang="en-US" sz="1800">
                <a:solidFill>
                  <a:schemeClr val="dk1"/>
                </a:solidFill>
                <a:latin typeface="Times New Roman"/>
                <a:ea typeface="Times New Roman"/>
                <a:cs typeface="Times New Roman"/>
                <a:sym typeface="Times New Roman"/>
              </a:rPr>
              <a:t>[5] </a:t>
            </a:r>
            <a:r>
              <a:rPr lang="en-US" sz="1800">
                <a:latin typeface="Times New Roman"/>
                <a:ea typeface="Times New Roman"/>
                <a:sym typeface="Times New Roman"/>
              </a:rPr>
              <a:t>X. Zhou, W. Gong, W. Fu and F. Du, "Application of deep learning in object detection," 2017 IEEE/ACIS 16th International Conference on Computer and Information Science (ICIS), Wuhan, 2017, pp. 631-634, </a:t>
            </a:r>
            <a:r>
              <a:rPr lang="en-US" sz="1800" err="1">
                <a:latin typeface="Times New Roman"/>
                <a:ea typeface="Times New Roman"/>
                <a:sym typeface="Times New Roman"/>
              </a:rPr>
              <a:t>doi</a:t>
            </a:r>
            <a:r>
              <a:rPr lang="en-US" sz="1800">
                <a:latin typeface="Times New Roman"/>
                <a:ea typeface="Times New Roman"/>
                <a:sym typeface="Times New Roman"/>
              </a:rPr>
              <a:t>: 10.1109/ICIS.2017.7960069.</a:t>
            </a:r>
            <a:endParaRPr sz="1800">
              <a:latin typeface="Times New Roman"/>
              <a:ea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1048680" name="Google Shape;203;g78e575f3d9_0_33"/>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81" name="Google Shape;204;g78e575f3d9_0_33"/>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83" name="Google Shape;206;g78e575f3d9_0_33"/>
          <p:cNvSpPr txBox="1">
            <a:spLocks noGrp="1"/>
          </p:cNvSpPr>
          <p:nvPr>
            <p:ph type="title"/>
          </p:nvPr>
        </p:nvSpPr>
        <p:spPr>
          <a:xfrm>
            <a:off x="838200" y="343408"/>
            <a:ext cx="6858000" cy="628500"/>
          </a:xfrm>
          <a:prstGeom prst="rect">
            <a:avLst/>
          </a:prstGeom>
          <a:noFill/>
          <a:ln>
            <a:noFill/>
          </a:ln>
          <a:effectLst>
            <a:outerShdw blurRad="50800" dist="38100" dir="8100000" algn="tr" rotWithShape="0">
              <a:srgbClr val="000000">
                <a:alpha val="40000"/>
              </a:srgbClr>
            </a:outerShdw>
          </a:effectLst>
        </p:spPr>
        <p:txBody>
          <a:bodyPr spcFirstLastPara="1" wrap="square" lIns="0" tIns="12700" rIns="0" bIns="0" anchor="ctr" anchorCtr="0">
            <a:noAutofit/>
          </a:bodyPr>
          <a:lstStyle/>
          <a:p>
            <a:pPr marL="12700" lvl="0" indent="0" algn="ctr" rtl="0">
              <a:lnSpc>
                <a:spcPct val="100000"/>
              </a:lnSpc>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
        <p:nvSpPr>
          <p:cNvPr id="1048684" name="Google Shape;207;g78e575f3d9_0_33"/>
          <p:cNvSpPr txBox="1"/>
          <p:nvPr/>
        </p:nvSpPr>
        <p:spPr>
          <a:xfrm>
            <a:off x="441950" y="1287256"/>
            <a:ext cx="7620000" cy="5354700"/>
          </a:xfrm>
          <a:prstGeom prst="rect">
            <a:avLst/>
          </a:prstGeom>
          <a:noFill/>
          <a:ln>
            <a:noFill/>
          </a:ln>
        </p:spPr>
        <p:txBody>
          <a:bodyPr spcFirstLastPara="1" wrap="square" lIns="91425" tIns="45700" rIns="91425" bIns="45700" anchor="ctr" anchorCtr="0">
            <a:noAutofit/>
          </a:bodyPr>
          <a:lstStyle/>
          <a:p>
            <a:pPr algn="just">
              <a:buSzPts val="1800"/>
            </a:pPr>
            <a:r>
              <a:rPr lang="en-US" sz="1600">
                <a:solidFill>
                  <a:schemeClr val="dk1"/>
                </a:solidFill>
                <a:latin typeface="Times New Roman"/>
                <a:ea typeface="Times New Roman"/>
                <a:cs typeface="Times New Roman"/>
              </a:rPr>
              <a:t>[6] </a:t>
            </a:r>
            <a:r>
              <a:rPr lang="en-US" sz="1600">
                <a:latin typeface="Times New Roman"/>
                <a:ea typeface="Times New Roman"/>
              </a:rPr>
              <a:t>S. </a:t>
            </a:r>
            <a:r>
              <a:rPr lang="en-US" sz="1600" err="1">
                <a:latin typeface="Times New Roman"/>
                <a:ea typeface="Times New Roman"/>
              </a:rPr>
              <a:t>Albawi</a:t>
            </a:r>
            <a:r>
              <a:rPr lang="en-US" sz="1600">
                <a:latin typeface="Times New Roman"/>
                <a:ea typeface="Times New Roman"/>
              </a:rPr>
              <a:t>, T. A. Mohammed and S. Al-</a:t>
            </a:r>
            <a:r>
              <a:rPr lang="en-US" sz="1600" err="1">
                <a:latin typeface="Times New Roman"/>
                <a:ea typeface="Times New Roman"/>
              </a:rPr>
              <a:t>Zawi</a:t>
            </a:r>
            <a:r>
              <a:rPr lang="en-US" sz="1600">
                <a:latin typeface="Times New Roman"/>
                <a:ea typeface="Times New Roman"/>
              </a:rPr>
              <a:t>, "Understanding of a convolutional neural network," 2017 International Conference on Engineering and Technology (ICET), Antalya, 2017, pp. 1-6, </a:t>
            </a:r>
            <a:r>
              <a:rPr lang="en-US" sz="1600" err="1">
                <a:latin typeface="Times New Roman"/>
                <a:ea typeface="Times New Roman"/>
              </a:rPr>
              <a:t>doi</a:t>
            </a:r>
            <a:r>
              <a:rPr lang="en-US" sz="1600">
                <a:latin typeface="Times New Roman"/>
                <a:ea typeface="Times New Roman"/>
              </a:rPr>
              <a:t>: 10.1109/ICEngTechnol.2017.8308186.</a:t>
            </a:r>
            <a:r>
              <a:rPr lang="en-US" sz="1600">
                <a:solidFill>
                  <a:schemeClr val="dk1"/>
                </a:solidFill>
                <a:latin typeface="Times New Roman"/>
                <a:ea typeface="Times New Roman"/>
                <a:cs typeface="Times New Roman"/>
              </a:rPr>
              <a:t> </a:t>
            </a:r>
          </a:p>
          <a:p>
            <a:pPr algn="just">
              <a:buSzPts val="1800"/>
            </a:pPr>
            <a:r>
              <a:rPr lang="en-US" sz="1600">
                <a:solidFill>
                  <a:schemeClr val="dk1"/>
                </a:solidFill>
                <a:latin typeface="Times New Roman"/>
                <a:ea typeface="Times New Roman"/>
                <a:cs typeface="Times New Roman"/>
              </a:rPr>
              <a:t>[7] </a:t>
            </a:r>
            <a:r>
              <a:rPr lang="en-US" sz="1600">
                <a:latin typeface="Times New Roman"/>
                <a:ea typeface="Times New Roman"/>
              </a:rPr>
              <a:t>R. Chauhan, K. K. </a:t>
            </a:r>
            <a:r>
              <a:rPr lang="en-US" sz="1600" err="1">
                <a:latin typeface="Times New Roman"/>
                <a:ea typeface="Times New Roman"/>
              </a:rPr>
              <a:t>Ghanshala</a:t>
            </a:r>
            <a:r>
              <a:rPr lang="en-US" sz="1600">
                <a:latin typeface="Times New Roman"/>
                <a:ea typeface="Times New Roman"/>
              </a:rPr>
              <a:t> and R. C. Joshi, "Convolutional Neural Network (CNN) for Image Detection and Recognition," 2018 First International Conference on Secure Cyber Computing and Communication (ICSCCC), Jalandhar, India, 2018, pp. 278-282, </a:t>
            </a:r>
            <a:r>
              <a:rPr lang="en-US" sz="1600" err="1">
                <a:latin typeface="Times New Roman"/>
                <a:ea typeface="Times New Roman"/>
              </a:rPr>
              <a:t>doi</a:t>
            </a:r>
            <a:r>
              <a:rPr lang="en-US" sz="1600">
                <a:latin typeface="Times New Roman"/>
                <a:ea typeface="Times New Roman"/>
              </a:rPr>
              <a:t>: 10.1109/ICSCCC.2018.8703316.</a:t>
            </a:r>
            <a:endParaRPr lang="en-US" sz="1600">
              <a:solidFill>
                <a:schemeClr val="dk1"/>
              </a:solidFill>
              <a:latin typeface="Times New Roman"/>
              <a:ea typeface="Times New Roman"/>
              <a:cs typeface="Times New Roman"/>
            </a:endParaRPr>
          </a:p>
          <a:p>
            <a:pPr algn="just">
              <a:buSzPts val="1800"/>
            </a:pPr>
            <a:r>
              <a:rPr lang="en-US" sz="1600">
                <a:solidFill>
                  <a:schemeClr val="dk1"/>
                </a:solidFill>
                <a:latin typeface="Times New Roman"/>
                <a:ea typeface="Times New Roman"/>
                <a:cs typeface="Times New Roman"/>
              </a:rPr>
              <a:t>[8] </a:t>
            </a:r>
            <a:r>
              <a:rPr lang="en-US" sz="1600">
                <a:latin typeface="Times New Roman"/>
                <a:ea typeface="Times New Roman"/>
              </a:rPr>
              <a:t>G. Zhu, B. Li, S. Hong and B. Mao, "Texture Recognition and Classification Based on Deep Learning," 2018 Sixth International Conference on Advanced Cloud and Big Data (CBD), Lanzhou, 2018, pp. 344-348, </a:t>
            </a:r>
            <a:r>
              <a:rPr lang="en-US" sz="1600" err="1">
                <a:latin typeface="Times New Roman"/>
                <a:ea typeface="Times New Roman"/>
              </a:rPr>
              <a:t>doi</a:t>
            </a:r>
            <a:r>
              <a:rPr lang="en-US" sz="1600">
                <a:latin typeface="Times New Roman"/>
                <a:ea typeface="Times New Roman"/>
              </a:rPr>
              <a:t>: 10.1109/CBD.2018.00068.</a:t>
            </a:r>
          </a:p>
          <a:p>
            <a:pPr algn="just">
              <a:buSzPts val="1800"/>
            </a:pPr>
            <a:r>
              <a:rPr lang="en-US" sz="1600">
                <a:solidFill>
                  <a:schemeClr val="dk1"/>
                </a:solidFill>
                <a:latin typeface="Times New Roman"/>
                <a:ea typeface="Times New Roman"/>
                <a:cs typeface="Times New Roman"/>
              </a:rPr>
              <a:t>[9] </a:t>
            </a:r>
            <a:r>
              <a:rPr lang="en-US" sz="1600">
                <a:latin typeface="Times New Roman"/>
                <a:ea typeface="Times New Roman"/>
              </a:rPr>
              <a:t>Z. Chen and Y. Zhou, "Research on Automatic Essay Scoring of Composition Based on CNN and OR," 2019 2nd International Conference on Artificial Intelligence and Big Data (ICAIBD), Chengdu, China, 2019, pp. 13-18, </a:t>
            </a:r>
            <a:r>
              <a:rPr lang="en-US" sz="1600" err="1">
                <a:latin typeface="Times New Roman"/>
                <a:ea typeface="Times New Roman"/>
              </a:rPr>
              <a:t>doi</a:t>
            </a:r>
            <a:r>
              <a:rPr lang="en-US" sz="1600">
                <a:latin typeface="Times New Roman"/>
                <a:ea typeface="Times New Roman"/>
              </a:rPr>
              <a:t>: 10.1109/ICAIBD.2019.8837007.</a:t>
            </a:r>
            <a:endParaRPr lang="en-US" sz="1600">
              <a:solidFill>
                <a:schemeClr val="dk1"/>
              </a:solidFill>
              <a:latin typeface="Times New Roman"/>
              <a:ea typeface="Times New Roman"/>
              <a:cs typeface="Times New Roman"/>
            </a:endParaRPr>
          </a:p>
          <a:p>
            <a:pPr algn="just">
              <a:buSzPts val="1800"/>
            </a:pPr>
            <a:r>
              <a:rPr lang="en-US" sz="1600">
                <a:solidFill>
                  <a:schemeClr val="dk1"/>
                </a:solidFill>
                <a:latin typeface="Times New Roman"/>
                <a:ea typeface="Times New Roman"/>
                <a:cs typeface="Times New Roman"/>
              </a:rPr>
              <a:t>[10] </a:t>
            </a:r>
            <a:r>
              <a:rPr lang="en-US" sz="1600">
                <a:latin typeface="Times New Roman"/>
                <a:ea typeface="Times New Roman"/>
              </a:rPr>
              <a:t>A. Imran, I. </a:t>
            </a:r>
            <a:r>
              <a:rPr lang="en-US" sz="1600" err="1">
                <a:latin typeface="Times New Roman"/>
                <a:ea typeface="Times New Roman"/>
              </a:rPr>
              <a:t>Posokhova</a:t>
            </a:r>
            <a:r>
              <a:rPr lang="en-US" sz="1600">
                <a:latin typeface="Times New Roman"/>
                <a:ea typeface="Times New Roman"/>
              </a:rPr>
              <a:t>, H. N. Qureshi, U. Masood, S. Riaz, K. </a:t>
            </a:r>
            <a:r>
              <a:rPr lang="en-US" sz="1600" err="1">
                <a:latin typeface="Times New Roman"/>
                <a:ea typeface="Times New Roman"/>
              </a:rPr>
              <a:t>Ali,C</a:t>
            </a:r>
            <a:r>
              <a:rPr lang="en-US" sz="1600">
                <a:latin typeface="Times New Roman"/>
                <a:ea typeface="Times New Roman"/>
              </a:rPr>
              <a:t>. N. John, M. Nabeel, and I. Hussain, ‘‘AI4COVID-19: AI enabled pre-liminary diagnosis for COVID-19 from cough samples via an app,’’ 2020,arXiv:2004.01275.</a:t>
            </a:r>
          </a:p>
          <a:p>
            <a:pPr algn="just">
              <a:buSzPts val="1800"/>
            </a:pPr>
            <a:r>
              <a:rPr lang="en-US" sz="1600">
                <a:solidFill>
                  <a:schemeClr val="dk1"/>
                </a:solidFill>
                <a:latin typeface="Times New Roman"/>
                <a:ea typeface="Times New Roman"/>
                <a:cs typeface="Times New Roman"/>
              </a:rPr>
              <a:t>[11] I</a:t>
            </a:r>
            <a:r>
              <a:rPr lang="en-US" sz="1600">
                <a:latin typeface="Times New Roman"/>
                <a:ea typeface="Times New Roman"/>
              </a:rPr>
              <a:t>EEE </a:t>
            </a:r>
            <a:r>
              <a:rPr lang="en-US" sz="1600" err="1">
                <a:latin typeface="Times New Roman"/>
                <a:ea typeface="Times New Roman"/>
              </a:rPr>
              <a:t>Covid</a:t>
            </a:r>
            <a:r>
              <a:rPr lang="en-US" sz="1600">
                <a:latin typeface="Times New Roman"/>
                <a:ea typeface="Times New Roman"/>
              </a:rPr>
              <a:t> Chest X-Ray Dataset. Accessed: Mar. 7, 2020. [Online].Available: </a:t>
            </a:r>
            <a:r>
              <a:rPr lang="en-US" sz="1600">
                <a:latin typeface="Times New Roman"/>
                <a:ea typeface="Times New Roman"/>
                <a:hlinkClick r:id="rId3"/>
              </a:rPr>
              <a:t>https://github.com/ieee8023/covid-chestxray-dataset</a:t>
            </a:r>
            <a:r>
              <a:rPr lang="en-US" sz="1600">
                <a:latin typeface="Times New Roman"/>
                <a:ea typeface="Times New Roman"/>
              </a:rPr>
              <a:t> . </a:t>
            </a:r>
            <a:endParaRPr lang="en-US" sz="1600">
              <a:solidFill>
                <a:schemeClr val="dk1"/>
              </a:solidFill>
              <a:latin typeface="Times New Roman"/>
              <a:ea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1048687" name="Google Shape;212;g82927b1c95_0_13"/>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88" name="Google Shape;213;g82927b1c95_0_13"/>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89" name="Google Shape;214;g82927b1c95_0_13"/>
          <p:cNvSpPr/>
          <p:nvPr/>
        </p:nvSpPr>
        <p:spPr>
          <a:xfrm>
            <a:off x="441959" y="1103477"/>
            <a:ext cx="8314800" cy="966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90" name="Google Shape;215;g82927b1c95_0_13"/>
          <p:cNvSpPr txBox="1">
            <a:spLocks noGrp="1"/>
          </p:cNvSpPr>
          <p:nvPr>
            <p:ph type="title"/>
          </p:nvPr>
        </p:nvSpPr>
        <p:spPr>
          <a:xfrm>
            <a:off x="838200" y="343408"/>
            <a:ext cx="6858000" cy="628500"/>
          </a:xfrm>
          <a:prstGeom prst="rect">
            <a:avLst/>
          </a:prstGeom>
          <a:noFill/>
          <a:ln>
            <a:noFill/>
          </a:ln>
          <a:effectLst>
            <a:outerShdw blurRad="50800" dist="38100" dir="8100000" algn="tr" rotWithShape="0">
              <a:srgbClr val="000000">
                <a:alpha val="40000"/>
              </a:srgbClr>
            </a:outerShdw>
          </a:effectLst>
        </p:spPr>
        <p:txBody>
          <a:bodyPr spcFirstLastPara="1" wrap="square" lIns="0" tIns="12700" rIns="0" bIns="0" anchor="ctr" anchorCtr="0">
            <a:noAutofit/>
          </a:bodyPr>
          <a:lstStyle/>
          <a:p>
            <a:pPr marL="12700" lvl="0" indent="0" algn="ctr" rtl="0">
              <a:lnSpc>
                <a:spcPct val="100000"/>
              </a:lnSpc>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
        <p:nvSpPr>
          <p:cNvPr id="1048691" name="Google Shape;216;g82927b1c95_0_13"/>
          <p:cNvSpPr txBox="1"/>
          <p:nvPr/>
        </p:nvSpPr>
        <p:spPr>
          <a:xfrm>
            <a:off x="441950" y="1287256"/>
            <a:ext cx="7620000" cy="5354700"/>
          </a:xfrm>
          <a:prstGeom prst="rect">
            <a:avLst/>
          </a:prstGeom>
          <a:noFill/>
          <a:ln>
            <a:noFill/>
          </a:ln>
        </p:spPr>
        <p:txBody>
          <a:bodyPr spcFirstLastPara="1" wrap="square" lIns="91425" tIns="45700" rIns="91425" bIns="45700" anchor="ctr" anchorCtr="0">
            <a:noAutofit/>
          </a:bodyPr>
          <a:lstStyle/>
          <a:p>
            <a:pPr algn="just"/>
            <a:r>
              <a:rPr lang="en-US" sz="1600">
                <a:solidFill>
                  <a:schemeClr val="dk1"/>
                </a:solidFill>
                <a:latin typeface="Times New Roman"/>
                <a:cs typeface="Times New Roman"/>
              </a:rPr>
              <a:t>[12]  L. </a:t>
            </a:r>
            <a:r>
              <a:rPr lang="en-US" sz="1600">
                <a:latin typeface="Times New Roman"/>
                <a:cs typeface="Times New Roman"/>
              </a:rPr>
              <a:t>Wang and A. Wong, ‘‘COVID-Net: A tailored deep convolutional </a:t>
            </a:r>
            <a:r>
              <a:rPr lang="en-US" sz="1600" err="1">
                <a:latin typeface="Times New Roman"/>
                <a:cs typeface="Times New Roman"/>
              </a:rPr>
              <a:t>neuralnetwork</a:t>
            </a:r>
            <a:r>
              <a:rPr lang="en-US" sz="1600">
                <a:latin typeface="Times New Roman"/>
                <a:cs typeface="Times New Roman"/>
              </a:rPr>
              <a:t> design for detection of COVID-19 cases from chest </a:t>
            </a:r>
            <a:r>
              <a:rPr lang="en-US" sz="1600" err="1">
                <a:latin typeface="Times New Roman"/>
                <a:cs typeface="Times New Roman"/>
              </a:rPr>
              <a:t>radiographyimages</a:t>
            </a:r>
            <a:r>
              <a:rPr lang="en-US" sz="1600">
                <a:latin typeface="Times New Roman"/>
                <a:cs typeface="Times New Roman"/>
              </a:rPr>
              <a:t>,’’ 2020,arXiv:2003.09871. https://arxiv.org/abs/2003.09871.</a:t>
            </a:r>
            <a:endParaRPr lang="en-US">
              <a:latin typeface="Times New Roman"/>
            </a:endParaRPr>
          </a:p>
          <a:p>
            <a:pPr algn="just"/>
            <a:r>
              <a:rPr lang="en-US" sz="1600">
                <a:solidFill>
                  <a:schemeClr val="dk1"/>
                </a:solidFill>
                <a:latin typeface="Times New Roman"/>
                <a:ea typeface="Times New Roman"/>
                <a:cs typeface="Times New Roman"/>
                <a:sym typeface="Times New Roman"/>
              </a:rPr>
              <a:t>[13] </a:t>
            </a:r>
            <a:r>
              <a:rPr lang="en-US" sz="1600">
                <a:latin typeface="Times New Roman"/>
                <a:ea typeface="Times New Roman"/>
                <a:sym typeface="Times New Roman"/>
              </a:rPr>
              <a:t>L. Zhong, L. Mu, J. Li, J. Wang, Z. Yin, and D. Liu, ‘‘Early </a:t>
            </a:r>
            <a:r>
              <a:rPr lang="en-US" sz="1600" err="1">
                <a:latin typeface="Times New Roman"/>
                <a:ea typeface="Times New Roman"/>
                <a:sym typeface="Times New Roman"/>
              </a:rPr>
              <a:t>predictionof</a:t>
            </a:r>
            <a:r>
              <a:rPr lang="en-US" sz="1600">
                <a:latin typeface="Times New Roman"/>
                <a:ea typeface="Times New Roman"/>
                <a:sym typeface="Times New Roman"/>
              </a:rPr>
              <a:t> the 2019 novel coronavirus outbreak in the mainland China </a:t>
            </a:r>
            <a:r>
              <a:rPr lang="en-US" sz="1600" err="1">
                <a:latin typeface="Times New Roman"/>
                <a:ea typeface="Times New Roman"/>
                <a:sym typeface="Times New Roman"/>
              </a:rPr>
              <a:t>basedon</a:t>
            </a:r>
            <a:r>
              <a:rPr lang="en-US" sz="1600">
                <a:latin typeface="Times New Roman"/>
                <a:ea typeface="Times New Roman"/>
                <a:sym typeface="Times New Roman"/>
              </a:rPr>
              <a:t> simple mathematical </a:t>
            </a:r>
            <a:r>
              <a:rPr lang="en-US" sz="1600" err="1">
                <a:latin typeface="Times New Roman"/>
                <a:ea typeface="Times New Roman"/>
                <a:sym typeface="Times New Roman"/>
              </a:rPr>
              <a:t>model,’’IEEE</a:t>
            </a:r>
            <a:r>
              <a:rPr lang="en-US" sz="1600">
                <a:latin typeface="Times New Roman"/>
                <a:ea typeface="Times New Roman"/>
                <a:sym typeface="Times New Roman"/>
              </a:rPr>
              <a:t> Access, vol. 8, pp. 51761–51769,2020.</a:t>
            </a:r>
            <a:endParaRPr sz="1600">
              <a:latin typeface="Times New Roman"/>
              <a:ea typeface="Times New Roman"/>
            </a:endParaRPr>
          </a:p>
          <a:p>
            <a:pPr algn="just"/>
            <a:r>
              <a:rPr lang="en-US" sz="1600">
                <a:solidFill>
                  <a:schemeClr val="dk1"/>
                </a:solidFill>
                <a:latin typeface="Times New Roman"/>
                <a:ea typeface="Times New Roman"/>
                <a:cs typeface="Times New Roman"/>
                <a:sym typeface="Times New Roman"/>
              </a:rPr>
              <a:t>[14]  A</a:t>
            </a:r>
            <a:r>
              <a:rPr lang="en-US" sz="1600">
                <a:latin typeface="Times New Roman"/>
                <a:ea typeface="Times New Roman"/>
                <a:sym typeface="Times New Roman"/>
              </a:rPr>
              <a:t>. Beers, J. Brown, K. Chang, J. P. Campbell, S. </a:t>
            </a:r>
            <a:r>
              <a:rPr lang="en-US" sz="1600" err="1">
                <a:latin typeface="Times New Roman"/>
                <a:ea typeface="Times New Roman"/>
                <a:sym typeface="Times New Roman"/>
              </a:rPr>
              <a:t>Ostmo</a:t>
            </a:r>
            <a:r>
              <a:rPr lang="en-US" sz="1600">
                <a:latin typeface="Times New Roman"/>
                <a:ea typeface="Times New Roman"/>
                <a:sym typeface="Times New Roman"/>
              </a:rPr>
              <a:t>, M. F. </a:t>
            </a:r>
            <a:r>
              <a:rPr lang="en-US" sz="1600" err="1">
                <a:latin typeface="Times New Roman"/>
                <a:ea typeface="Times New Roman"/>
                <a:sym typeface="Times New Roman"/>
              </a:rPr>
              <a:t>Chiang,and</a:t>
            </a:r>
            <a:r>
              <a:rPr lang="en-US" sz="1600">
                <a:latin typeface="Times New Roman"/>
                <a:ea typeface="Times New Roman"/>
                <a:sym typeface="Times New Roman"/>
              </a:rPr>
              <a:t> J. </a:t>
            </a:r>
            <a:r>
              <a:rPr lang="en-US" sz="1600" err="1">
                <a:latin typeface="Times New Roman"/>
                <a:ea typeface="Times New Roman"/>
                <a:sym typeface="Times New Roman"/>
              </a:rPr>
              <a:t>Kalpathy</a:t>
            </a:r>
            <a:r>
              <a:rPr lang="en-US" sz="1600">
                <a:latin typeface="Times New Roman"/>
                <a:ea typeface="Times New Roman"/>
                <a:sym typeface="Times New Roman"/>
              </a:rPr>
              <a:t>-Cramer, ‘‘High-resolution medical image </a:t>
            </a:r>
            <a:r>
              <a:rPr lang="en-US" sz="1600" err="1">
                <a:latin typeface="Times New Roman"/>
                <a:ea typeface="Times New Roman"/>
                <a:sym typeface="Times New Roman"/>
              </a:rPr>
              <a:t>synthesisusing</a:t>
            </a:r>
            <a:r>
              <a:rPr lang="en-US" sz="1600">
                <a:latin typeface="Times New Roman"/>
                <a:ea typeface="Times New Roman"/>
                <a:sym typeface="Times New Roman"/>
              </a:rPr>
              <a:t> progressively grown generative adversarial networks,’’ 2018,arXiv:1805.03144. [Online]. Available: </a:t>
            </a:r>
            <a:r>
              <a:rPr lang="en-US" sz="1600">
                <a:latin typeface="Times New Roman"/>
                <a:ea typeface="Times New Roman"/>
                <a:sym typeface="Times New Roman"/>
                <a:hlinkClick r:id="rId4"/>
              </a:rPr>
              <a:t>http://arxiv.org/abs/1805.03144</a:t>
            </a:r>
            <a:r>
              <a:rPr lang="en-US" sz="1600">
                <a:latin typeface="Times New Roman"/>
                <a:ea typeface="Times New Roman"/>
                <a:sym typeface="Times New Roman"/>
              </a:rPr>
              <a:t>. </a:t>
            </a:r>
            <a:endParaRPr sz="1600">
              <a:solidFill>
                <a:schemeClr val="dk1"/>
              </a:solidFill>
              <a:latin typeface="Times New Roman"/>
              <a:ea typeface="Times New Roman"/>
              <a:cs typeface="Times New Roman"/>
            </a:endParaRPr>
          </a:p>
          <a:p>
            <a:pPr algn="just"/>
            <a:r>
              <a:rPr lang="en-US" sz="1600">
                <a:solidFill>
                  <a:schemeClr val="dk1"/>
                </a:solidFill>
                <a:latin typeface="Times New Roman"/>
                <a:ea typeface="Times New Roman"/>
                <a:cs typeface="Times New Roman"/>
                <a:sym typeface="Times New Roman"/>
              </a:rPr>
              <a:t>[15] </a:t>
            </a:r>
            <a:r>
              <a:rPr lang="en-US" sz="1600">
                <a:latin typeface="Times New Roman"/>
                <a:ea typeface="Times New Roman"/>
                <a:sym typeface="Times New Roman"/>
              </a:rPr>
              <a:t>W. Dai, J. Doyle, X. Liang, H. Zhang, N. Dong, Y. Li, and E. P. </a:t>
            </a:r>
            <a:r>
              <a:rPr lang="en-US" sz="1600" err="1">
                <a:latin typeface="Times New Roman"/>
                <a:ea typeface="Times New Roman"/>
                <a:sym typeface="Times New Roman"/>
              </a:rPr>
              <a:t>Xing,‘‘SCAN</a:t>
            </a:r>
            <a:r>
              <a:rPr lang="en-US" sz="1600">
                <a:latin typeface="Times New Roman"/>
                <a:ea typeface="Times New Roman"/>
                <a:sym typeface="Times New Roman"/>
              </a:rPr>
              <a:t>: Structure correcting adversarial network for chest X-</a:t>
            </a:r>
            <a:r>
              <a:rPr lang="en-US" sz="1600" err="1">
                <a:latin typeface="Times New Roman"/>
                <a:ea typeface="Times New Roman"/>
                <a:sym typeface="Times New Roman"/>
              </a:rPr>
              <a:t>raysorgan</a:t>
            </a:r>
            <a:r>
              <a:rPr lang="en-US" sz="1600">
                <a:latin typeface="Times New Roman"/>
                <a:ea typeface="Times New Roman"/>
                <a:sym typeface="Times New Roman"/>
              </a:rPr>
              <a:t> segmentation,’’ 2017,arXiv:1703.08770. [Online]. Available: </a:t>
            </a:r>
            <a:r>
              <a:rPr lang="en-US" sz="1600">
                <a:latin typeface="Times New Roman"/>
                <a:ea typeface="Times New Roman"/>
                <a:sym typeface="Times New Roman"/>
                <a:hlinkClick r:id="rId5"/>
              </a:rPr>
              <a:t>https://arxiv.org/abs/1703.08770</a:t>
            </a:r>
            <a:r>
              <a:rPr lang="en-US" sz="1600">
                <a:latin typeface="Times New Roman"/>
                <a:ea typeface="Times New Roman"/>
                <a:sym typeface="Times New Roman"/>
              </a:rPr>
              <a:t> .</a:t>
            </a:r>
            <a:endParaRPr lang="en-US" sz="1600">
              <a:latin typeface="Times New Roman"/>
              <a:ea typeface="Times New Roman"/>
            </a:endParaRPr>
          </a:p>
          <a:p>
            <a:pPr algn="just"/>
            <a:r>
              <a:rPr lang="en-US" sz="1600">
                <a:latin typeface="Times New Roman"/>
                <a:ea typeface="Times New Roman"/>
              </a:rPr>
              <a:t>[16] S. Mondal, K. Agarwal and M. Rashid, "Deep Learning Approach for Automatic Classification of X-Ray Images using Convolutional Neural Network," 2019 Fifth International Conference on Image Information Processing (ICIIP), Shimla, India, 2019, pp. 326-331, </a:t>
            </a:r>
            <a:r>
              <a:rPr lang="en-US" sz="1600" err="1">
                <a:latin typeface="Times New Roman"/>
                <a:ea typeface="Times New Roman"/>
              </a:rPr>
              <a:t>doi</a:t>
            </a:r>
            <a:r>
              <a:rPr lang="en-US" sz="1600">
                <a:latin typeface="Times New Roman"/>
                <a:ea typeface="Times New Roman"/>
              </a:rPr>
              <a:t>: 10.1109/ICIIP47207.2019.8985687 .</a:t>
            </a:r>
          </a:p>
          <a:p>
            <a:pPr algn="just"/>
            <a:r>
              <a:rPr lang="en-US" sz="1600">
                <a:latin typeface="Times New Roman"/>
                <a:ea typeface="Times New Roman"/>
              </a:rPr>
              <a:t>[17] E. </a:t>
            </a:r>
            <a:r>
              <a:rPr lang="en-US" sz="1600" err="1">
                <a:latin typeface="Times New Roman"/>
                <a:ea typeface="Times New Roman"/>
              </a:rPr>
              <a:t>Ayan</a:t>
            </a:r>
            <a:r>
              <a:rPr lang="en-US" sz="1600">
                <a:latin typeface="Times New Roman"/>
                <a:ea typeface="Times New Roman"/>
              </a:rPr>
              <a:t> and H. M. </a:t>
            </a:r>
            <a:r>
              <a:rPr lang="en-US" sz="1600" err="1">
                <a:latin typeface="Times New Roman"/>
                <a:ea typeface="Times New Roman"/>
              </a:rPr>
              <a:t>Ünver</a:t>
            </a:r>
            <a:r>
              <a:rPr lang="en-US" sz="1600">
                <a:latin typeface="Times New Roman"/>
                <a:ea typeface="Times New Roman"/>
              </a:rPr>
              <a:t>, "Diagnosis of Pneumonia from Chest X-Ray Images Using Deep Learning," 2019 Scientific Meeting on Electrical-Electronics &amp; Biomedical Engineering and Computer Science (EBBT), Istanbul, Turkey, 2019, pp. 1-5, </a:t>
            </a:r>
            <a:r>
              <a:rPr lang="en-US" sz="1600" err="1">
                <a:latin typeface="Times New Roman"/>
                <a:ea typeface="Times New Roman"/>
              </a:rPr>
              <a:t>doi</a:t>
            </a:r>
            <a:r>
              <a:rPr lang="en-US" sz="1600">
                <a:latin typeface="Times New Roman"/>
                <a:ea typeface="Times New Roman"/>
              </a:rPr>
              <a:t>: 10.1109/EBBT.2019.8741582.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1048687" name="Google Shape;212;g82927b1c95_0_13"/>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88" name="Google Shape;213;g82927b1c95_0_13"/>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89" name="Google Shape;214;g82927b1c95_0_13"/>
          <p:cNvSpPr/>
          <p:nvPr/>
        </p:nvSpPr>
        <p:spPr>
          <a:xfrm>
            <a:off x="441959" y="1103477"/>
            <a:ext cx="8314800" cy="966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90" name="Google Shape;215;g82927b1c95_0_13"/>
          <p:cNvSpPr txBox="1">
            <a:spLocks noGrp="1"/>
          </p:cNvSpPr>
          <p:nvPr>
            <p:ph type="title"/>
          </p:nvPr>
        </p:nvSpPr>
        <p:spPr>
          <a:xfrm>
            <a:off x="838200" y="343408"/>
            <a:ext cx="6858000" cy="628500"/>
          </a:xfrm>
          <a:prstGeom prst="rect">
            <a:avLst/>
          </a:prstGeom>
          <a:noFill/>
          <a:ln>
            <a:noFill/>
          </a:ln>
          <a:effectLst>
            <a:outerShdw blurRad="50800" dist="38100" dir="8100000" algn="tr" rotWithShape="0">
              <a:srgbClr val="000000">
                <a:alpha val="40000"/>
              </a:srgbClr>
            </a:outerShdw>
          </a:effectLst>
        </p:spPr>
        <p:txBody>
          <a:bodyPr spcFirstLastPara="1" wrap="square" lIns="0" tIns="12700" rIns="0" bIns="0" anchor="ctr" anchorCtr="0">
            <a:noAutofit/>
          </a:bodyPr>
          <a:lstStyle/>
          <a:p>
            <a:pPr marL="12700" lvl="0" indent="0" algn="ctr" rtl="0">
              <a:lnSpc>
                <a:spcPct val="100000"/>
              </a:lnSpc>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
        <p:nvSpPr>
          <p:cNvPr id="1048691" name="Google Shape;216;g82927b1c95_0_13"/>
          <p:cNvSpPr txBox="1"/>
          <p:nvPr/>
        </p:nvSpPr>
        <p:spPr>
          <a:xfrm>
            <a:off x="441950" y="1287256"/>
            <a:ext cx="7620000" cy="5354700"/>
          </a:xfrm>
          <a:prstGeom prst="rect">
            <a:avLst/>
          </a:prstGeom>
          <a:noFill/>
          <a:ln>
            <a:noFill/>
          </a:ln>
        </p:spPr>
        <p:txBody>
          <a:bodyPr spcFirstLastPara="1" wrap="square" lIns="91425" tIns="45700" rIns="91425" bIns="45700" anchor="ctr" anchorCtr="0">
            <a:noAutofit/>
          </a:bodyPr>
          <a:lstStyle/>
          <a:p>
            <a:pPr algn="just"/>
            <a:r>
              <a:rPr lang="en-US" sz="1600">
                <a:solidFill>
                  <a:schemeClr val="dk1"/>
                </a:solidFill>
                <a:latin typeface="Times New Roman"/>
                <a:cs typeface="Times New Roman"/>
              </a:rPr>
              <a:t>[18]  </a:t>
            </a:r>
            <a:r>
              <a:rPr lang="en-US" sz="1600">
                <a:latin typeface="Times New Roman"/>
              </a:rPr>
              <a:t>M. </a:t>
            </a:r>
            <a:r>
              <a:rPr lang="en-US" sz="1600" err="1">
                <a:latin typeface="Times New Roman"/>
              </a:rPr>
              <a:t>Bouchahma</a:t>
            </a:r>
            <a:r>
              <a:rPr lang="en-US" sz="1600">
                <a:latin typeface="Times New Roman"/>
              </a:rPr>
              <a:t>, S. Ben </a:t>
            </a:r>
            <a:r>
              <a:rPr lang="en-US" sz="1600" err="1">
                <a:latin typeface="Times New Roman"/>
              </a:rPr>
              <a:t>Hammouda</a:t>
            </a:r>
            <a:r>
              <a:rPr lang="en-US" sz="1600">
                <a:latin typeface="Times New Roman"/>
              </a:rPr>
              <a:t>, S. Kouki, M. </a:t>
            </a:r>
            <a:r>
              <a:rPr lang="en-US" sz="1600" err="1">
                <a:latin typeface="Times New Roman"/>
              </a:rPr>
              <a:t>Alshemaili</a:t>
            </a:r>
            <a:r>
              <a:rPr lang="en-US" sz="1600">
                <a:latin typeface="Times New Roman"/>
              </a:rPr>
              <a:t> and K. Samara, "An Automatic Dental Decay Treatment Prediction using a Deep Convolutional Neural Network on X-Ray Images," 2019 IEEE/ACS 16th International Conference on Computer Systems and Applications (AICCSA), Abu Dhabi, United Arab Emirates, 2019, pp. 1-4, </a:t>
            </a:r>
            <a:r>
              <a:rPr lang="en-US" sz="1600" err="1">
                <a:latin typeface="Times New Roman"/>
              </a:rPr>
              <a:t>doi</a:t>
            </a:r>
            <a:r>
              <a:rPr lang="en-US" sz="1600">
                <a:latin typeface="Times New Roman"/>
              </a:rPr>
              <a:t>: 10.1109/AICCSA47632.2019.9035278 .</a:t>
            </a:r>
            <a:endParaRPr lang="en-US" sz="1600">
              <a:latin typeface="Times New Roman"/>
              <a:cs typeface="Times New Roman"/>
            </a:endParaRPr>
          </a:p>
          <a:p>
            <a:pPr algn="just"/>
            <a:r>
              <a:rPr lang="en-US" sz="1600">
                <a:solidFill>
                  <a:schemeClr val="dk1"/>
                </a:solidFill>
                <a:latin typeface="Times New Roman"/>
                <a:ea typeface="Times New Roman"/>
                <a:cs typeface="Times New Roman"/>
                <a:sym typeface="Times New Roman"/>
              </a:rPr>
              <a:t>[19] </a:t>
            </a:r>
            <a:r>
              <a:rPr lang="en-US" sz="1600">
                <a:latin typeface="Times New Roman"/>
                <a:ea typeface="Times New Roman"/>
                <a:sym typeface="Times New Roman"/>
              </a:rPr>
              <a:t>A. Wibisono, J. </a:t>
            </a:r>
            <a:r>
              <a:rPr lang="en-US" sz="1600" err="1">
                <a:latin typeface="Times New Roman"/>
                <a:ea typeface="Times New Roman"/>
                <a:sym typeface="Times New Roman"/>
              </a:rPr>
              <a:t>Adibah</a:t>
            </a:r>
            <a:r>
              <a:rPr lang="en-US" sz="1600">
                <a:latin typeface="Times New Roman"/>
                <a:ea typeface="Times New Roman"/>
                <a:sym typeface="Times New Roman"/>
              </a:rPr>
              <a:t>, F. S. </a:t>
            </a:r>
            <a:r>
              <a:rPr lang="en-US" sz="1600" err="1">
                <a:latin typeface="Times New Roman"/>
                <a:ea typeface="Times New Roman"/>
                <a:sym typeface="Times New Roman"/>
              </a:rPr>
              <a:t>Priatmadji</a:t>
            </a:r>
            <a:r>
              <a:rPr lang="en-US" sz="1600">
                <a:latin typeface="Times New Roman"/>
                <a:ea typeface="Times New Roman"/>
                <a:sym typeface="Times New Roman"/>
              </a:rPr>
              <a:t>, N. Z. </a:t>
            </a:r>
            <a:r>
              <a:rPr lang="en-US" sz="1600" err="1">
                <a:latin typeface="Times New Roman"/>
                <a:ea typeface="Times New Roman"/>
                <a:sym typeface="Times New Roman"/>
              </a:rPr>
              <a:t>Viderisa</a:t>
            </a:r>
            <a:r>
              <a:rPr lang="en-US" sz="1600">
                <a:latin typeface="Times New Roman"/>
                <a:ea typeface="Times New Roman"/>
                <a:sym typeface="Times New Roman"/>
              </a:rPr>
              <a:t>, A. </a:t>
            </a:r>
            <a:r>
              <a:rPr lang="en-US" sz="1600" err="1">
                <a:latin typeface="Times New Roman"/>
                <a:ea typeface="Times New Roman"/>
                <a:sym typeface="Times New Roman"/>
              </a:rPr>
              <a:t>Husna</a:t>
            </a:r>
            <a:r>
              <a:rPr lang="en-US" sz="1600">
                <a:latin typeface="Times New Roman"/>
                <a:ea typeface="Times New Roman"/>
                <a:sym typeface="Times New Roman"/>
              </a:rPr>
              <a:t> and P. </a:t>
            </a:r>
            <a:r>
              <a:rPr lang="en-US" sz="1600" err="1">
                <a:latin typeface="Times New Roman"/>
                <a:ea typeface="Times New Roman"/>
                <a:sym typeface="Times New Roman"/>
              </a:rPr>
              <a:t>Mursanto</a:t>
            </a:r>
            <a:r>
              <a:rPr lang="en-US" sz="1600">
                <a:latin typeface="Times New Roman"/>
                <a:ea typeface="Times New Roman"/>
                <a:sym typeface="Times New Roman"/>
              </a:rPr>
              <a:t>, "Segmentation-based Knowledge Extraction from Chest X-ray Images," 2019 4th Asia-Pacific Conference on Intelligent Robot Systems (ACIRS), Nagoya, Japan, 2019, pp. 225-230, </a:t>
            </a:r>
            <a:r>
              <a:rPr lang="en-US" sz="1600" err="1">
                <a:latin typeface="Times New Roman"/>
                <a:ea typeface="Times New Roman"/>
                <a:sym typeface="Times New Roman"/>
              </a:rPr>
              <a:t>doi</a:t>
            </a:r>
            <a:r>
              <a:rPr lang="en-US" sz="1600">
                <a:latin typeface="Times New Roman"/>
                <a:ea typeface="Times New Roman"/>
                <a:sym typeface="Times New Roman"/>
              </a:rPr>
              <a:t>: 10.1109/ACIRS.2019.8935951.</a:t>
            </a:r>
            <a:endParaRPr lang="en-US" sz="1600">
              <a:latin typeface="Times New Roman"/>
              <a:ea typeface="Times New Roman"/>
            </a:endParaRPr>
          </a:p>
          <a:p>
            <a:pPr algn="just"/>
            <a:r>
              <a:rPr lang="en-US" sz="1600">
                <a:solidFill>
                  <a:schemeClr val="dk1"/>
                </a:solidFill>
                <a:latin typeface="Times New Roman"/>
                <a:ea typeface="Times New Roman"/>
                <a:cs typeface="Times New Roman"/>
                <a:sym typeface="Times New Roman"/>
              </a:rPr>
              <a:t>[20] </a:t>
            </a:r>
            <a:r>
              <a:rPr lang="en-US" sz="1600">
                <a:latin typeface="Times New Roman"/>
                <a:ea typeface="Times New Roman"/>
                <a:sym typeface="Times New Roman"/>
              </a:rPr>
              <a:t>X. Ren et al., "Regression Convolutional Neural Network for Automated Pediatric Bone Age Assessment From Hand Radiograph," in IEEE Journal of Biomedical and Health Informatics, vol. 23, no. 5, pp. 2030-2038, Sept. 2019, </a:t>
            </a:r>
            <a:r>
              <a:rPr lang="en-US" sz="1600" err="1">
                <a:latin typeface="Times New Roman"/>
                <a:ea typeface="Times New Roman"/>
                <a:sym typeface="Times New Roman"/>
              </a:rPr>
              <a:t>doi</a:t>
            </a:r>
            <a:r>
              <a:rPr lang="en-US" sz="1600">
                <a:latin typeface="Times New Roman"/>
                <a:ea typeface="Times New Roman"/>
                <a:sym typeface="Times New Roman"/>
              </a:rPr>
              <a:t>: 10.1109/JBHI.2018.2876916.</a:t>
            </a:r>
            <a:endParaRPr lang="en-US" sz="1600">
              <a:solidFill>
                <a:schemeClr val="dk1"/>
              </a:solidFill>
              <a:latin typeface="Times New Roman"/>
              <a:ea typeface="Times New Roman"/>
            </a:endParaRPr>
          </a:p>
          <a:p>
            <a:pPr algn="just"/>
            <a:r>
              <a:rPr lang="en-US" sz="1600">
                <a:solidFill>
                  <a:schemeClr val="dk1"/>
                </a:solidFill>
                <a:latin typeface="Times New Roman"/>
                <a:ea typeface="Times New Roman"/>
                <a:cs typeface="Times New Roman"/>
                <a:sym typeface="Times New Roman"/>
              </a:rPr>
              <a:t>[21] </a:t>
            </a:r>
            <a:r>
              <a:rPr lang="en-US" sz="1600">
                <a:latin typeface="Times New Roman"/>
                <a:ea typeface="Times New Roman"/>
                <a:sym typeface="Times New Roman"/>
              </a:rPr>
              <a:t>N. </a:t>
            </a:r>
            <a:r>
              <a:rPr lang="en-US" sz="1600" err="1">
                <a:latin typeface="Times New Roman"/>
                <a:ea typeface="Times New Roman"/>
                <a:sym typeface="Times New Roman"/>
              </a:rPr>
              <a:t>Bonettini</a:t>
            </a:r>
            <a:r>
              <a:rPr lang="en-US" sz="1600">
                <a:latin typeface="Times New Roman"/>
                <a:ea typeface="Times New Roman"/>
                <a:sym typeface="Times New Roman"/>
              </a:rPr>
              <a:t>, M. </a:t>
            </a:r>
            <a:r>
              <a:rPr lang="en-US" sz="1600" err="1">
                <a:latin typeface="Times New Roman"/>
                <a:ea typeface="Times New Roman"/>
                <a:sym typeface="Times New Roman"/>
              </a:rPr>
              <a:t>Paracchini</a:t>
            </a:r>
            <a:r>
              <a:rPr lang="en-US" sz="1600">
                <a:latin typeface="Times New Roman"/>
                <a:ea typeface="Times New Roman"/>
                <a:sym typeface="Times New Roman"/>
              </a:rPr>
              <a:t>, P. </a:t>
            </a:r>
            <a:r>
              <a:rPr lang="en-US" sz="1600" err="1">
                <a:latin typeface="Times New Roman"/>
                <a:ea typeface="Times New Roman"/>
                <a:sym typeface="Times New Roman"/>
              </a:rPr>
              <a:t>Bestagini</a:t>
            </a:r>
            <a:r>
              <a:rPr lang="en-US" sz="1600">
                <a:latin typeface="Times New Roman"/>
                <a:ea typeface="Times New Roman"/>
                <a:sym typeface="Times New Roman"/>
              </a:rPr>
              <a:t>, M. Marcon and S. </a:t>
            </a:r>
            <a:r>
              <a:rPr lang="en-US" sz="1600" err="1">
                <a:latin typeface="Times New Roman"/>
                <a:ea typeface="Times New Roman"/>
                <a:sym typeface="Times New Roman"/>
              </a:rPr>
              <a:t>Tubaro</a:t>
            </a:r>
            <a:r>
              <a:rPr lang="en-US" sz="1600">
                <a:latin typeface="Times New Roman"/>
                <a:ea typeface="Times New Roman"/>
                <a:sym typeface="Times New Roman"/>
              </a:rPr>
              <a:t>, "Hyperspectral X-ray Denoising: Model-Based and Data-Driven Solutions," 2019 27th European Signal Processing Conference (EUSIPCO), A Coruna, Spain, 2019, pp. 1-5, </a:t>
            </a:r>
            <a:r>
              <a:rPr lang="en-US" sz="1600" err="1">
                <a:latin typeface="Times New Roman"/>
                <a:ea typeface="Times New Roman"/>
                <a:sym typeface="Times New Roman"/>
              </a:rPr>
              <a:t>doi</a:t>
            </a:r>
            <a:r>
              <a:rPr lang="en-US" sz="1600">
                <a:latin typeface="Times New Roman"/>
                <a:ea typeface="Times New Roman"/>
                <a:sym typeface="Times New Roman"/>
              </a:rPr>
              <a:t>: 10.23919/EUSIPCO.2019.8903151.</a:t>
            </a:r>
            <a:endParaRPr lang="en-US" sz="1600">
              <a:latin typeface="Times New Roman"/>
              <a:ea typeface="Times New Roman"/>
            </a:endParaRPr>
          </a:p>
        </p:txBody>
      </p:sp>
    </p:spTree>
    <p:extLst>
      <p:ext uri="{BB962C8B-B14F-4D97-AF65-F5344CB8AC3E}">
        <p14:creationId xmlns:p14="http://schemas.microsoft.com/office/powerpoint/2010/main" val="3287561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1048694" name="Google Shape;221;p15"/>
          <p:cNvSpPr txBox="1">
            <a:spLocks noGrp="1"/>
          </p:cNvSpPr>
          <p:nvPr>
            <p:ph type="title"/>
          </p:nvPr>
        </p:nvSpPr>
        <p:spPr>
          <a:xfrm>
            <a:off x="1524000" y="3012180"/>
            <a:ext cx="7620000" cy="1367041"/>
          </a:xfrm>
          <a:prstGeom prst="rect">
            <a:avLst/>
          </a:prstGeom>
          <a:noFill/>
          <a:ln>
            <a:noFill/>
          </a:ln>
        </p:spPr>
        <p:txBody>
          <a:bodyPr spcFirstLastPara="1" wrap="square" lIns="0" tIns="12700" rIns="0" bIns="0" anchor="ctr" anchorCtr="0">
            <a:spAutoFit/>
          </a:bodyPr>
          <a:lstStyle/>
          <a:p>
            <a:pPr marL="13334" lvl="0" indent="0" algn="l" rtl="0">
              <a:lnSpc>
                <a:spcPct val="100000"/>
              </a:lnSpc>
              <a:spcBef>
                <a:spcPts val="0"/>
              </a:spcBef>
              <a:spcAft>
                <a:spcPts val="0"/>
              </a:spcAft>
              <a:buClr>
                <a:schemeClr val="dk2"/>
              </a:buClr>
              <a:buSzPts val="8800"/>
              <a:buFont typeface="Cambria"/>
              <a:buNone/>
            </a:pPr>
            <a:r>
              <a:rPr lang="en-US" sz="88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IN"/>
              <a:t>Table of Contents</a:t>
            </a:r>
            <a:br>
              <a:rPr lang="en-IN"/>
            </a:br>
            <a:endParaRPr lang="en-IN"/>
          </a:p>
        </p:txBody>
      </p:sp>
      <p:sp>
        <p:nvSpPr>
          <p:cNvPr id="1048603" name="Rectangle 2"/>
          <p:cNvSpPr/>
          <p:nvPr/>
        </p:nvSpPr>
        <p:spPr>
          <a:xfrm>
            <a:off x="562708" y="920621"/>
            <a:ext cx="6295292" cy="3970318"/>
          </a:xfrm>
          <a:prstGeom prst="rect">
            <a:avLst/>
          </a:prstGeom>
        </p:spPr>
        <p:txBody>
          <a:bodyPr wrap="square">
            <a:spAutoFit/>
          </a:bodyPr>
          <a:lstStyle/>
          <a:p>
            <a:endParaRPr lang="en-IN" sz="2800" b="1">
              <a:solidFill>
                <a:schemeClr val="tx1"/>
              </a:solidFill>
            </a:endParaRPr>
          </a:p>
          <a:p>
            <a:pPr marL="457200" indent="-457200">
              <a:buFont typeface="Wingdings" pitchFamily="2" charset="2"/>
              <a:buChar char="q"/>
            </a:pPr>
            <a:r>
              <a:rPr lang="en-IN" sz="2800">
                <a:solidFill>
                  <a:schemeClr val="tx1"/>
                </a:solidFill>
              </a:rPr>
              <a:t>Abstract</a:t>
            </a:r>
          </a:p>
          <a:p>
            <a:pPr marL="457200" indent="-457200">
              <a:buFont typeface="Wingdings" pitchFamily="2" charset="2"/>
              <a:buChar char="q"/>
            </a:pPr>
            <a:r>
              <a:rPr lang="en-IN" sz="2800">
                <a:solidFill>
                  <a:schemeClr val="tx1"/>
                </a:solidFill>
              </a:rPr>
              <a:t>Introduction</a:t>
            </a:r>
          </a:p>
          <a:p>
            <a:pPr marL="457200" indent="-457200">
              <a:buFont typeface="Wingdings" pitchFamily="2" charset="2"/>
              <a:buChar char="q"/>
            </a:pPr>
            <a:r>
              <a:rPr lang="en-IN" sz="2800">
                <a:solidFill>
                  <a:schemeClr val="tx1"/>
                </a:solidFill>
              </a:rPr>
              <a:t>Proposed Framework</a:t>
            </a:r>
          </a:p>
          <a:p>
            <a:pPr marL="457200" lvl="1" indent="-457200">
              <a:buFont typeface="Wingdings" pitchFamily="2" charset="2"/>
              <a:buChar char="q"/>
            </a:pPr>
            <a:r>
              <a:rPr lang="en-IN" sz="2800">
                <a:solidFill>
                  <a:schemeClr val="tx1"/>
                </a:solidFill>
              </a:rPr>
              <a:t>Dataset</a:t>
            </a:r>
          </a:p>
          <a:p>
            <a:pPr marL="457200" indent="-457200">
              <a:buFont typeface="Wingdings" pitchFamily="2" charset="2"/>
              <a:buChar char="q"/>
            </a:pPr>
            <a:r>
              <a:rPr lang="en-IN" sz="2800">
                <a:solidFill>
                  <a:schemeClr val="tx1"/>
                </a:solidFill>
              </a:rPr>
              <a:t>Methodology</a:t>
            </a:r>
          </a:p>
          <a:p>
            <a:pPr marL="457200" lvl="1" indent="-457200">
              <a:buFont typeface="Wingdings" pitchFamily="2" charset="2"/>
              <a:buChar char="q"/>
            </a:pPr>
            <a:r>
              <a:rPr lang="en-IN" sz="2800">
                <a:solidFill>
                  <a:schemeClr val="tx1"/>
                </a:solidFill>
              </a:rPr>
              <a:t>Results and Discussion</a:t>
            </a:r>
          </a:p>
          <a:p>
            <a:pPr marL="457200" lvl="1" indent="-457200">
              <a:buFont typeface="Wingdings" pitchFamily="2" charset="2"/>
              <a:buChar char="q"/>
            </a:pPr>
            <a:r>
              <a:rPr lang="en-IN" sz="2800">
                <a:solidFill>
                  <a:schemeClr val="tx1"/>
                </a:solidFill>
              </a:rPr>
              <a:t>Comparison with other state of Art</a:t>
            </a:r>
          </a:p>
          <a:p>
            <a:pPr marL="914400" lvl="1" indent="-457200">
              <a:buFont typeface="Wingdings" pitchFamily="2" charset="2"/>
              <a:buChar char="ü"/>
            </a:pPr>
            <a:r>
              <a:rPr lang="en-IN" sz="2800">
                <a:solidFill>
                  <a:schemeClr val="tx1"/>
                </a:solidFill>
              </a:rPr>
              <a:t>Conclusion and Future Scope</a:t>
            </a:r>
          </a:p>
        </p:txBody>
      </p:sp>
      <p:sp>
        <p:nvSpPr>
          <p:cNvPr id="4" name="Google Shape;99;p2">
            <a:extLst>
              <a:ext uri="{FF2B5EF4-FFF2-40B4-BE49-F238E27FC236}">
                <a16:creationId xmlns:a16="http://schemas.microsoft.com/office/drawing/2014/main" id="{E2751DB9-DB36-40C1-A52A-4B4547964EF6}"/>
              </a:ext>
            </a:extLst>
          </p:cNvPr>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048604" name="Google Shape;98;p2"/>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05" name="Google Shape;99;p2"/>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06" name="Google Shape;100;p2"/>
          <p:cNvSpPr txBox="1"/>
          <p:nvPr/>
        </p:nvSpPr>
        <p:spPr>
          <a:xfrm>
            <a:off x="454373" y="1833914"/>
            <a:ext cx="7566631" cy="3192797"/>
          </a:xfrm>
          <a:prstGeom prst="rect">
            <a:avLst/>
          </a:prstGeom>
          <a:noFill/>
          <a:ln>
            <a:noFill/>
          </a:ln>
        </p:spPr>
        <p:txBody>
          <a:bodyPr spcFirstLastPara="1" wrap="square" lIns="0" tIns="3175" rIns="0" bIns="0" anchor="ctr" anchorCtr="0">
            <a:spAutoFit/>
          </a:bodyPr>
          <a:lstStyle/>
          <a:p>
            <a:pPr marL="457200" lvl="0" indent="-342900" algn="just">
              <a:lnSpc>
                <a:spcPct val="115000"/>
              </a:lnSpc>
              <a:spcBef>
                <a:spcPts val="1000"/>
              </a:spcBef>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This paper is concerned with the problem of COVID-19 detection using Chest X-rays from </a:t>
            </a:r>
            <a:r>
              <a:rPr lang="en-IN" sz="1800">
                <a:latin typeface="Times New Roman"/>
                <a:cs typeface="Times New Roman"/>
              </a:rPr>
              <a:t>open image data collection</a:t>
            </a:r>
            <a:r>
              <a:rPr lang="en-US" sz="1800">
                <a:solidFill>
                  <a:schemeClr val="dk1"/>
                </a:solidFill>
                <a:latin typeface="Times New Roman"/>
                <a:ea typeface="Times New Roman"/>
                <a:cs typeface="Times New Roman"/>
                <a:sym typeface="Times New Roman"/>
              </a:rPr>
              <a:t>.</a:t>
            </a:r>
            <a:endParaRPr lang="en-US" sz="1800">
              <a:solidFill>
                <a:schemeClr val="dk1"/>
              </a:solidFill>
              <a:latin typeface="Times New Roman"/>
              <a:ea typeface="Times New Roman"/>
              <a:cs typeface="Times New Roman"/>
            </a:endParaRPr>
          </a:p>
          <a:p>
            <a:pPr marL="457200" lvl="0" indent="-342900" algn="just">
              <a:lnSpc>
                <a:spcPct val="114999"/>
              </a:lnSpc>
              <a:spcBef>
                <a:spcPts val="1000"/>
              </a:spcBef>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This document describes how we can detect COVID-19 by using X-rays by using Deep learning models for image processing like CNN(Convolutional Neural Network) with very high accuracy.</a:t>
            </a:r>
            <a:endParaRPr lang="en-IN" sz="1800" dirty="0">
              <a:solidFill>
                <a:schemeClr val="dk1"/>
              </a:solidFill>
              <a:latin typeface="Times New Roman"/>
              <a:ea typeface="Times New Roman"/>
              <a:cs typeface="Times New Roman"/>
            </a:endParaRPr>
          </a:p>
          <a:p>
            <a:pPr marL="457200" indent="-342900" algn="just">
              <a:lnSpc>
                <a:spcPct val="115000"/>
              </a:lnSpc>
              <a:spcBef>
                <a:spcPts val="1000"/>
              </a:spcBef>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This paper also describes the initial COVID-19 open image data collection. </a:t>
            </a:r>
            <a:endParaRPr lang="en-IN" sz="1800">
              <a:solidFill>
                <a:schemeClr val="dk1"/>
              </a:solidFill>
              <a:latin typeface="Times New Roman"/>
              <a:ea typeface="Times New Roman"/>
              <a:cs typeface="Times New Roman"/>
            </a:endParaRPr>
          </a:p>
          <a:p>
            <a:pPr marL="457200" lvl="0" indent="-342900" algn="just">
              <a:lnSpc>
                <a:spcPct val="115000"/>
              </a:lnSpc>
              <a:spcBef>
                <a:spcPts val="1000"/>
              </a:spcBef>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It was created by assembling medical images from websites and publications.</a:t>
            </a:r>
            <a:endParaRPr lang="en-IN" sz="1800" dirty="0">
              <a:solidFill>
                <a:schemeClr val="dk1"/>
              </a:solidFill>
              <a:latin typeface="Times New Roman"/>
              <a:ea typeface="Times New Roman"/>
              <a:cs typeface="Times New Roman"/>
            </a:endParaRPr>
          </a:p>
          <a:p>
            <a:pPr marL="457200" indent="-342900" algn="just">
              <a:lnSpc>
                <a:spcPct val="114999"/>
              </a:lnSpc>
              <a:spcBef>
                <a:spcPts val="1000"/>
              </a:spcBef>
              <a:buClr>
                <a:schemeClr val="dk1"/>
              </a:buClr>
              <a:buSzPts val="1800"/>
              <a:buFont typeface="Times New Roman"/>
              <a:buChar char="●"/>
            </a:pPr>
            <a:r>
              <a:rPr lang="en-IN" sz="1800">
                <a:solidFill>
                  <a:schemeClr val="dk1"/>
                </a:solidFill>
                <a:latin typeface="Times New Roman"/>
                <a:ea typeface="Times New Roman"/>
                <a:cs typeface="Times New Roman"/>
              </a:rPr>
              <a:t>The accuracy for our model comes out to be</a:t>
            </a:r>
            <a:r>
              <a:rPr lang="en-IN" sz="1800" dirty="0">
                <a:solidFill>
                  <a:schemeClr val="dk1"/>
                </a:solidFill>
                <a:latin typeface="Times New Roman"/>
                <a:ea typeface="Times New Roman"/>
                <a:cs typeface="Times New Roman"/>
              </a:rPr>
              <a:t> </a:t>
            </a:r>
            <a:r>
              <a:rPr lang="en-US" sz="1800" b="1">
                <a:latin typeface="Times New Roman"/>
                <a:ea typeface="Times New Roman"/>
                <a:cs typeface="Times New Roman"/>
              </a:rPr>
              <a:t>97.52</a:t>
            </a:r>
            <a:r>
              <a:rPr lang="en-US" sz="1800" b="1">
                <a:solidFill>
                  <a:schemeClr val="dk1"/>
                </a:solidFill>
                <a:latin typeface="Times New Roman"/>
                <a:ea typeface="Times New Roman"/>
                <a:cs typeface="Times New Roman"/>
              </a:rPr>
              <a:t>%</a:t>
            </a:r>
            <a:r>
              <a:rPr lang="en-US" sz="1800">
                <a:solidFill>
                  <a:schemeClr val="dk1"/>
                </a:solidFill>
                <a:latin typeface="Times New Roman"/>
                <a:ea typeface="Times New Roman"/>
                <a:cs typeface="Times New Roman"/>
              </a:rPr>
              <a:t>(for validation)</a:t>
            </a:r>
            <a:r>
              <a:rPr lang="en-US" sz="1800" dirty="0">
                <a:solidFill>
                  <a:schemeClr val="dk1"/>
                </a:solidFill>
                <a:latin typeface="Times New Roman"/>
                <a:ea typeface="Times New Roman"/>
                <a:cs typeface="Times New Roman"/>
              </a:rPr>
              <a:t>.</a:t>
            </a:r>
            <a:endParaRPr lang="en-IN" sz="1800" dirty="0">
              <a:solidFill>
                <a:schemeClr val="dk1"/>
              </a:solidFill>
              <a:latin typeface="Times New Roman"/>
              <a:ea typeface="Times New Roman"/>
              <a:cs typeface="Times New Roman"/>
            </a:endParaRPr>
          </a:p>
        </p:txBody>
      </p:sp>
      <p:sp>
        <p:nvSpPr>
          <p:cNvPr id="1048607" name="Google Shape;101;p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600"/>
              <a:buFont typeface="Times New Roman"/>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48610" name="Google Shape;106;p3"/>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11" name="Google Shape;107;p3"/>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12" name="Google Shape;108;p3"/>
          <p:cNvSpPr txBox="1"/>
          <p:nvPr/>
        </p:nvSpPr>
        <p:spPr>
          <a:xfrm>
            <a:off x="316522" y="1858108"/>
            <a:ext cx="7819293" cy="3578031"/>
          </a:xfrm>
          <a:prstGeom prst="rect">
            <a:avLst/>
          </a:prstGeom>
          <a:noFill/>
          <a:ln>
            <a:noFill/>
          </a:ln>
        </p:spPr>
        <p:txBody>
          <a:bodyPr spcFirstLastPara="1" wrap="square" lIns="0" tIns="3175" rIns="0" bIns="0" anchor="t" anchorCtr="0">
            <a:spAutoFit/>
          </a:bodyPr>
          <a:lstStyle/>
          <a:p>
            <a:pPr marL="457200" lvl="0" indent="-355600" algn="just">
              <a:lnSpc>
                <a:spcPct val="115000"/>
              </a:lnSpc>
              <a:buClr>
                <a:schemeClr val="dk1"/>
              </a:buClr>
              <a:buSzPts val="2000"/>
              <a:buFont typeface="Times New Roman"/>
              <a:buChar char="●"/>
            </a:pPr>
            <a:r>
              <a:rPr lang="en-US" sz="1800">
                <a:solidFill>
                  <a:schemeClr val="dk1"/>
                </a:solidFill>
                <a:latin typeface="Times New Roman"/>
                <a:ea typeface="Times New Roman"/>
                <a:cs typeface="Times New Roman"/>
                <a:sym typeface="Times New Roman"/>
              </a:rPr>
              <a:t>This paper proposes a novel method for the detection of COVID-19 from chest X-ray using CNN(</a:t>
            </a:r>
            <a:r>
              <a:rPr lang="en-IN" sz="1800">
                <a:solidFill>
                  <a:schemeClr val="dk1"/>
                </a:solidFill>
                <a:latin typeface="Times New Roman"/>
                <a:ea typeface="Times New Roman"/>
                <a:cs typeface="Times New Roman"/>
                <a:sym typeface="Times New Roman"/>
              </a:rPr>
              <a:t>Convolutional Neural Network</a:t>
            </a:r>
            <a:r>
              <a:rPr lang="en-US" sz="1800">
                <a:solidFill>
                  <a:schemeClr val="dk1"/>
                </a:solidFill>
                <a:latin typeface="Times New Roman"/>
                <a:ea typeface="Times New Roman"/>
                <a:cs typeface="Times New Roman"/>
                <a:sym typeface="Times New Roman"/>
              </a:rPr>
              <a:t>).</a:t>
            </a:r>
          </a:p>
          <a:p>
            <a:pPr marL="101600" lvl="0" algn="just">
              <a:lnSpc>
                <a:spcPct val="115000"/>
              </a:lnSpc>
              <a:buClr>
                <a:schemeClr val="dk1"/>
              </a:buClr>
              <a:buSzPts val="2000"/>
            </a:pPr>
            <a:endParaRPr lang="en-US" sz="1800">
              <a:solidFill>
                <a:schemeClr val="dk1"/>
              </a:solidFill>
              <a:latin typeface="Times New Roman"/>
              <a:ea typeface="Times New Roman"/>
              <a:cs typeface="Times New Roman"/>
              <a:sym typeface="Times New Roman"/>
            </a:endParaRPr>
          </a:p>
          <a:p>
            <a:pPr marL="457200" lvl="0" indent="-355600" algn="just">
              <a:lnSpc>
                <a:spcPct val="115000"/>
              </a:lnSpc>
              <a:buClr>
                <a:schemeClr val="dk1"/>
              </a:buClr>
              <a:buSzPts val="2000"/>
              <a:buFont typeface="Times New Roman"/>
              <a:buChar char="●"/>
            </a:pPr>
            <a:r>
              <a:rPr lang="en-US" sz="1800">
                <a:solidFill>
                  <a:schemeClr val="dk1"/>
                </a:solidFill>
                <a:latin typeface="Times New Roman"/>
                <a:ea typeface="Times New Roman"/>
                <a:cs typeface="Times New Roman"/>
                <a:sym typeface="Times New Roman"/>
              </a:rPr>
              <a:t>Uses of X-ray method:</a:t>
            </a:r>
          </a:p>
          <a:p>
            <a:pPr marL="901700" lvl="8" indent="-342900" algn="just">
              <a:lnSpc>
                <a:spcPct val="115000"/>
              </a:lnSpc>
              <a:buClr>
                <a:schemeClr val="dk1"/>
              </a:buClr>
              <a:buSzPts val="2000"/>
              <a:buFont typeface="Wingdings" panose="05000000000000000000" pitchFamily="2" charset="2"/>
              <a:buChar char="Ø"/>
            </a:pPr>
            <a:r>
              <a:rPr lang="en-US" sz="1800">
                <a:solidFill>
                  <a:schemeClr val="dk1"/>
                </a:solidFill>
                <a:latin typeface="Times New Roman"/>
                <a:ea typeface="Times New Roman"/>
                <a:cs typeface="Times New Roman"/>
                <a:sym typeface="Times New Roman"/>
              </a:rPr>
              <a:t>Blood Tests are Costly and Takes Time To conduct ~ 6-7 hours per patient.</a:t>
            </a:r>
          </a:p>
          <a:p>
            <a:pPr marL="901700" lvl="8" indent="-342900" algn="just">
              <a:lnSpc>
                <a:spcPct val="114999"/>
              </a:lnSpc>
              <a:buClr>
                <a:schemeClr val="dk1"/>
              </a:buClr>
              <a:buSzPts val="2000"/>
              <a:buFont typeface="Wingdings" panose="05000000000000000000" pitchFamily="2" charset="2"/>
              <a:buChar char="Ø"/>
            </a:pPr>
            <a:r>
              <a:rPr lang="en-US" sz="1800">
                <a:solidFill>
                  <a:schemeClr val="dk1"/>
                </a:solidFill>
                <a:latin typeface="Times New Roman"/>
                <a:ea typeface="Times New Roman"/>
                <a:cs typeface="Times New Roman"/>
              </a:rPr>
              <a:t>Rapid testing is  required.</a:t>
            </a:r>
            <a:endParaRPr lang="en-US" sz="1800" dirty="0">
              <a:solidFill>
                <a:schemeClr val="dk1"/>
              </a:solidFill>
              <a:latin typeface="Times New Roman"/>
              <a:ea typeface="Times New Roman"/>
              <a:cs typeface="Times New Roman"/>
              <a:sym typeface="Times New Roman"/>
            </a:endParaRPr>
          </a:p>
          <a:p>
            <a:pPr marL="901700" lvl="7" indent="-342900" algn="just">
              <a:lnSpc>
                <a:spcPct val="115000"/>
              </a:lnSpc>
              <a:buClr>
                <a:schemeClr val="dk1"/>
              </a:buClr>
              <a:buSzPts val="2000"/>
              <a:buFont typeface="Wingdings" panose="05000000000000000000" pitchFamily="2" charset="2"/>
              <a:buChar char="Ø"/>
            </a:pPr>
            <a:r>
              <a:rPr lang="en-US" sz="1800">
                <a:solidFill>
                  <a:schemeClr val="dk1"/>
                </a:solidFill>
                <a:latin typeface="Times New Roman"/>
                <a:ea typeface="Times New Roman"/>
                <a:cs typeface="Times New Roman"/>
                <a:sym typeface="Times New Roman"/>
              </a:rPr>
              <a:t>Extent of Spread can be detected.</a:t>
            </a:r>
            <a:endParaRPr lang="en-US" sz="1800">
              <a:solidFill>
                <a:schemeClr val="dk1"/>
              </a:solidFill>
              <a:latin typeface="Times New Roman"/>
              <a:ea typeface="Times New Roman"/>
              <a:cs typeface="Times New Roman"/>
            </a:endParaRPr>
          </a:p>
          <a:p>
            <a:pPr marL="901700" lvl="7" indent="-342900" algn="just">
              <a:lnSpc>
                <a:spcPct val="114999"/>
              </a:lnSpc>
              <a:buClr>
                <a:schemeClr val="dk1"/>
              </a:buClr>
              <a:buSzPts val="2000"/>
              <a:buFont typeface="Wingdings" panose="05000000000000000000" pitchFamily="2" charset="2"/>
              <a:buChar char="Ø"/>
            </a:pPr>
            <a:r>
              <a:rPr lang="en-US" sz="1800">
                <a:latin typeface="Times New Roman"/>
                <a:ea typeface="Times New Roman"/>
              </a:rPr>
              <a:t>Image segmentation can be applied to find impact. </a:t>
            </a:r>
            <a:endParaRPr lang="en-US" sz="1800">
              <a:solidFill>
                <a:schemeClr val="dk1"/>
              </a:solidFill>
              <a:latin typeface="Times New Roman"/>
              <a:ea typeface="Times New Roman"/>
              <a:cs typeface="Times New Roman"/>
            </a:endParaRPr>
          </a:p>
          <a:p>
            <a:pPr marL="558800" lvl="7" algn="just">
              <a:lnSpc>
                <a:spcPct val="115000"/>
              </a:lnSpc>
              <a:buClr>
                <a:schemeClr val="dk1"/>
              </a:buClr>
              <a:buSzPts val="2000"/>
            </a:pPr>
            <a:endParaRPr lang="en-IN" sz="1800">
              <a:solidFill>
                <a:schemeClr val="dk1"/>
              </a:solidFill>
              <a:latin typeface="Times New Roman"/>
              <a:ea typeface="Times New Roman"/>
              <a:cs typeface="Times New Roman"/>
              <a:sym typeface="Times New Roman"/>
            </a:endParaRPr>
          </a:p>
          <a:p>
            <a:pPr marL="457200" lvl="0" indent="-355600" algn="just">
              <a:lnSpc>
                <a:spcPct val="115000"/>
              </a:lnSpc>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X-rays and scans are easier and cost-efficient also the spread for COVID-19 virus in the body can also be detected.</a:t>
            </a:r>
          </a:p>
        </p:txBody>
      </p:sp>
      <p:sp>
        <p:nvSpPr>
          <p:cNvPr id="1048613" name="Google Shape;109;p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600"/>
              <a:buFont typeface="Times New Roman"/>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048616" name="Google Shape;114;p4"/>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17" name="Google Shape;115;p4"/>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18" name="Google Shape;116;p4"/>
          <p:cNvSpPr txBox="1"/>
          <p:nvPr/>
        </p:nvSpPr>
        <p:spPr>
          <a:xfrm>
            <a:off x="328246" y="2435994"/>
            <a:ext cx="7866185" cy="1675459"/>
          </a:xfrm>
          <a:prstGeom prst="rect">
            <a:avLst/>
          </a:prstGeom>
          <a:noFill/>
          <a:ln>
            <a:noFill/>
          </a:ln>
        </p:spPr>
        <p:txBody>
          <a:bodyPr spcFirstLastPara="1" wrap="square" lIns="0" tIns="3175" rIns="0" bIns="0" anchor="t" anchorCtr="0">
            <a:spAutoFit/>
          </a:bodyPr>
          <a:lstStyle/>
          <a:p>
            <a:pPr marL="457200" indent="-342900" algn="just">
              <a:lnSpc>
                <a:spcPct val="115000"/>
              </a:lnSpc>
              <a:spcBef>
                <a:spcPts val="1000"/>
              </a:spcBef>
              <a:buSzPts val="1800"/>
              <a:buFont typeface="Times New Roman"/>
              <a:buChar char="●"/>
            </a:pPr>
            <a:r>
              <a:rPr lang="en-US" sz="2000" dirty="0">
                <a:latin typeface="Times New Roman"/>
                <a:cs typeface="Times New Roman"/>
              </a:rPr>
              <a:t>Training a Convolutional Neural Network in Deep Learning for Detecting COVID-19 from X-Ray</a:t>
            </a:r>
          </a:p>
          <a:p>
            <a:pPr marL="457200" indent="-342900" algn="just">
              <a:lnSpc>
                <a:spcPct val="115000"/>
              </a:lnSpc>
              <a:spcBef>
                <a:spcPts val="1000"/>
              </a:spcBef>
              <a:buSzPts val="1800"/>
              <a:buFont typeface="Times New Roman"/>
              <a:buChar char="●"/>
            </a:pPr>
            <a:r>
              <a:rPr lang="en-US" sz="2000" dirty="0">
                <a:latin typeface="Times New Roman"/>
                <a:cs typeface="Times New Roman"/>
              </a:rPr>
              <a:t>Comparing two models and datasets one from KAGGLE and another form IEEE and comparing their accuracy(validation).</a:t>
            </a:r>
          </a:p>
        </p:txBody>
      </p:sp>
      <p:sp>
        <p:nvSpPr>
          <p:cNvPr id="1048619" name="Google Shape;117;p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600"/>
              <a:buFont typeface="Times New Roman"/>
              <a:buNone/>
            </a:pPr>
            <a:r>
              <a:rPr lang="en-US">
                <a:latin typeface="Times New Roman"/>
                <a:ea typeface="Times New Roman"/>
                <a:cs typeface="Times New Roman"/>
                <a:sym typeface="Times New Roman"/>
              </a:rPr>
              <a:t>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048622" name="Google Shape;122;p5"/>
          <p:cNvSpPr/>
          <p:nvPr/>
        </p:nvSpPr>
        <p:spPr>
          <a:xfrm>
            <a:off x="0" y="941042"/>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23" name="Google Shape;123;p5"/>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24" name="Google Shape;124;p5"/>
          <p:cNvSpPr txBox="1"/>
          <p:nvPr/>
        </p:nvSpPr>
        <p:spPr>
          <a:xfrm>
            <a:off x="593292" y="1787637"/>
            <a:ext cx="7370977" cy="3050194"/>
          </a:xfrm>
          <a:prstGeom prst="rect">
            <a:avLst/>
          </a:prstGeom>
          <a:noFill/>
          <a:ln>
            <a:noFill/>
          </a:ln>
        </p:spPr>
        <p:txBody>
          <a:bodyPr spcFirstLastPara="1" wrap="square" lIns="0" tIns="3175" rIns="0" bIns="0" anchor="t" anchorCtr="0">
            <a:spAutoFit/>
          </a:bodyPr>
          <a:lstStyle/>
          <a:p>
            <a:pPr marL="342900" indent="-342900" algn="just" fontAlgn="base">
              <a:buFont typeface="+mj-lt"/>
              <a:buAutoNum type="arabicPeriod"/>
            </a:pPr>
            <a:r>
              <a:rPr lang="en-US" sz="1800" dirty="0">
                <a:latin typeface="Times New Roman"/>
                <a:cs typeface="Times New Roman"/>
                <a:hlinkClick r:id="rId3"/>
              </a:rPr>
              <a:t>ieee8023</a:t>
            </a:r>
            <a:r>
              <a:rPr lang="en-US" sz="1800" dirty="0">
                <a:latin typeface="Times New Roman"/>
                <a:cs typeface="Times New Roman"/>
              </a:rPr>
              <a:t>/</a:t>
            </a:r>
            <a:r>
              <a:rPr lang="en-US" sz="1800" b="1" dirty="0">
                <a:latin typeface="Times New Roman"/>
                <a:cs typeface="Times New Roman"/>
                <a:hlinkClick r:id="rId4"/>
              </a:rPr>
              <a:t>covid-chestxray-dataset</a:t>
            </a:r>
            <a:r>
              <a:rPr lang="en-US" sz="1800" b="1" dirty="0">
                <a:latin typeface="Times New Roman"/>
                <a:cs typeface="Times New Roman"/>
              </a:rPr>
              <a:t> </a:t>
            </a:r>
            <a:r>
              <a:rPr lang="en-US" sz="1800" dirty="0">
                <a:latin typeface="Times New Roman"/>
                <a:cs typeface="Times New Roman"/>
              </a:rPr>
              <a:t>: </a:t>
            </a:r>
            <a:r>
              <a:rPr lang="en-US" sz="1800" dirty="0"/>
              <a:t> </a:t>
            </a:r>
            <a:r>
              <a:rPr lang="en-US" sz="1800" dirty="0">
                <a:latin typeface="Times New Roman"/>
                <a:cs typeface="Times New Roman"/>
              </a:rPr>
              <a:t>A public open dataset of chest X-ray and CT images of patients which are positive or suspected of COVID-19 or other viral and bacterial pneumonias (</a:t>
            </a:r>
            <a:r>
              <a:rPr lang="en-US" sz="1800" dirty="0">
                <a:latin typeface="Times New Roman"/>
                <a:cs typeface="Times New Roman"/>
                <a:hlinkClick r:id="rId5"/>
              </a:rPr>
              <a:t>MERS</a:t>
            </a:r>
            <a:r>
              <a:rPr lang="en-US" sz="1800" dirty="0">
                <a:latin typeface="Times New Roman"/>
                <a:cs typeface="Times New Roman"/>
              </a:rPr>
              <a:t>, </a:t>
            </a:r>
            <a:r>
              <a:rPr lang="en-US" sz="1800" dirty="0">
                <a:latin typeface="Times New Roman"/>
                <a:cs typeface="Times New Roman"/>
                <a:hlinkClick r:id="rId6"/>
              </a:rPr>
              <a:t>SARS</a:t>
            </a:r>
            <a:r>
              <a:rPr lang="en-US" sz="1800" dirty="0">
                <a:latin typeface="Times New Roman"/>
                <a:cs typeface="Times New Roman"/>
              </a:rPr>
              <a:t>, and </a:t>
            </a:r>
            <a:r>
              <a:rPr lang="en-US" sz="1800" dirty="0">
                <a:latin typeface="Times New Roman"/>
                <a:cs typeface="Times New Roman"/>
                <a:hlinkClick r:id="rId7"/>
              </a:rPr>
              <a:t>ARDS</a:t>
            </a:r>
            <a:r>
              <a:rPr lang="en-US" sz="1800" dirty="0">
                <a:latin typeface="Times New Roman"/>
                <a:cs typeface="Times New Roman"/>
              </a:rPr>
              <a:t>.). Data will be collected from public sources as well as through indirect collection from hospitals and physicians. All images and data will be released publicly in this GitHub repository.</a:t>
            </a:r>
            <a:endParaRPr lang="en-US" sz="1800"/>
          </a:p>
          <a:p>
            <a:pPr marL="342900" indent="-342900" algn="just">
              <a:buAutoNum type="arabicPeriod"/>
            </a:pPr>
            <a:endParaRPr lang="en-US" sz="1800" dirty="0">
              <a:latin typeface="Times New Roman"/>
              <a:cs typeface="Times New Roman"/>
            </a:endParaRPr>
          </a:p>
          <a:p>
            <a:pPr marL="342900" indent="-342900" algn="just">
              <a:buAutoNum type="arabicPeriod"/>
            </a:pPr>
            <a:r>
              <a:rPr lang="en-US" sz="1800" dirty="0">
                <a:latin typeface="Times New Roman"/>
                <a:cs typeface="Times New Roman"/>
                <a:hlinkClick r:id="rId8"/>
              </a:rPr>
              <a:t>Chest X-Ray Images (Pneumonia) </a:t>
            </a:r>
            <a:r>
              <a:rPr lang="en-US" sz="1800" dirty="0">
                <a:latin typeface="Times New Roman"/>
                <a:cs typeface="Times New Roman"/>
              </a:rPr>
              <a:t>: The dataset is organized into 3 folders (train, test, </a:t>
            </a:r>
            <a:r>
              <a:rPr lang="en-US" sz="1800" dirty="0" err="1">
                <a:latin typeface="Times New Roman"/>
                <a:cs typeface="Times New Roman"/>
              </a:rPr>
              <a:t>val</a:t>
            </a:r>
            <a:r>
              <a:rPr lang="en-US" sz="1800" dirty="0">
                <a:latin typeface="Times New Roman"/>
                <a:cs typeface="Times New Roman"/>
              </a:rPr>
              <a:t>) and contains subfolders for each image category (Pneumonia/Normal). There are 5,863 X-Ray images (JPEG) and 2 categories (Pneumonia/Normal). </a:t>
            </a:r>
            <a:endParaRPr lang="en-US" dirty="0"/>
          </a:p>
        </p:txBody>
      </p:sp>
      <p:sp>
        <p:nvSpPr>
          <p:cNvPr id="1048625" name="Google Shape;125;p5"/>
          <p:cNvSpPr txBox="1"/>
          <p:nvPr/>
        </p:nvSpPr>
        <p:spPr>
          <a:xfrm>
            <a:off x="1454940" y="251110"/>
            <a:ext cx="6084570" cy="689932"/>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696464"/>
                </a:solidFill>
                <a:latin typeface="Times New Roman"/>
                <a:ea typeface="Times New Roman"/>
                <a:cs typeface="Times New Roman"/>
                <a:sym typeface="Times New Roman"/>
              </a:rPr>
              <a:t>DATASET</a:t>
            </a:r>
            <a:endParaRPr sz="5400" b="1" i="0" u="none" strike="noStrike" cap="none">
              <a:solidFill>
                <a:srgbClr val="696464"/>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048633" name="Google Shape;139;p7"/>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34" name="Google Shape;140;p7"/>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35" name="Google Shape;141;p7"/>
          <p:cNvSpPr/>
          <p:nvPr/>
        </p:nvSpPr>
        <p:spPr>
          <a:xfrm>
            <a:off x="441959" y="978408"/>
            <a:ext cx="8314944" cy="96621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36" name="Google Shape;142;p7"/>
          <p:cNvSpPr txBox="1">
            <a:spLocks noGrp="1"/>
          </p:cNvSpPr>
          <p:nvPr>
            <p:ph type="title"/>
          </p:nvPr>
        </p:nvSpPr>
        <p:spPr>
          <a:xfrm>
            <a:off x="2148838" y="343408"/>
            <a:ext cx="5547361" cy="628377"/>
          </a:xfrm>
          <a:prstGeom prst="rect">
            <a:avLst/>
          </a:prstGeom>
          <a:noFill/>
          <a:ln>
            <a:noFill/>
          </a:ln>
          <a:effectLst>
            <a:outerShdw blurRad="50800" dist="38100" dir="8100000" algn="tr" rotWithShape="0">
              <a:srgbClr val="000000">
                <a:alpha val="40000"/>
              </a:srgbClr>
            </a:outerShdw>
          </a:effectLst>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2"/>
              </a:buClr>
              <a:buSzPts val="4000"/>
              <a:buFont typeface="Cambria"/>
              <a:buNone/>
            </a:pPr>
            <a:r>
              <a:rPr lang="en-US" sz="4000" dirty="0"/>
              <a:t>EVALUATION MEASURE</a:t>
            </a:r>
            <a:endParaRPr sz="4000" dirty="0"/>
          </a:p>
        </p:txBody>
      </p:sp>
      <p:sp>
        <p:nvSpPr>
          <p:cNvPr id="1048637" name="Google Shape;143;p7"/>
          <p:cNvSpPr txBox="1"/>
          <p:nvPr/>
        </p:nvSpPr>
        <p:spPr>
          <a:xfrm>
            <a:off x="441960" y="1461515"/>
            <a:ext cx="6931856" cy="461624"/>
          </a:xfrm>
          <a:prstGeom prst="rect">
            <a:avLst/>
          </a:prstGeom>
          <a:noFill/>
          <a:ln>
            <a:noFill/>
          </a:ln>
        </p:spPr>
        <p:txBody>
          <a:bodyPr spcFirstLastPara="1" wrap="square" lIns="91425" tIns="45700" rIns="91425" bIns="45700" anchor="t" anchorCtr="0">
            <a:spAutoFit/>
          </a:bodyPr>
          <a:lstStyle/>
          <a:p>
            <a:pPr marL="342900" indent="-342900">
              <a:buClr>
                <a:schemeClr val="dk1"/>
              </a:buClr>
              <a:buSzPts val="2400"/>
              <a:buFont typeface="Noto Sans Symbols"/>
              <a:buChar char="⮚"/>
            </a:pPr>
            <a:r>
              <a:rPr lang="en-US" sz="2400" b="1" dirty="0">
                <a:solidFill>
                  <a:schemeClr val="dk1"/>
                </a:solidFill>
                <a:latin typeface="Times New Roman"/>
                <a:ea typeface="Times New Roman"/>
                <a:cs typeface="Times New Roman"/>
                <a:sym typeface="Times New Roman"/>
              </a:rPr>
              <a:t>Accuracy</a:t>
            </a:r>
            <a:r>
              <a:rPr lang="en-US" sz="2400" b="1" dirty="0">
                <a:solidFill>
                  <a:schemeClr val="dk1"/>
                </a:solidFill>
                <a:latin typeface="Times New Roman"/>
                <a:ea typeface="Times New Roman"/>
                <a:cs typeface="Times New Roman"/>
                <a:sym typeface="Wingdings"/>
              </a:rPr>
              <a:t>:</a:t>
            </a:r>
            <a:r>
              <a:rPr lang="en-US" sz="2000" dirty="0">
                <a:solidFill>
                  <a:schemeClr val="dk1"/>
                </a:solidFill>
                <a:latin typeface="Times New Roman"/>
                <a:ea typeface="Times New Roman"/>
                <a:cs typeface="Times New Roman"/>
                <a:sym typeface="Wingdings"/>
              </a:rPr>
              <a:t> </a:t>
            </a:r>
            <a:r>
              <a:rPr lang="en-US" sz="2000" b="0" i="0" u="none" strike="noStrike" cap="none" dirty="0">
                <a:solidFill>
                  <a:schemeClr val="dk1"/>
                </a:solidFill>
                <a:latin typeface="Times New Roman"/>
                <a:ea typeface="Times New Roman"/>
                <a:cs typeface="Times New Roman"/>
                <a:sym typeface="Times New Roman"/>
              </a:rPr>
              <a:t>It is defined by the following formula</a:t>
            </a:r>
            <a:r>
              <a:rPr lang="en-US" sz="2000" b="0" i="0" u="none" strike="noStrike" cap="none" dirty="0">
                <a:solidFill>
                  <a:schemeClr val="dk1"/>
                </a:solidFill>
                <a:latin typeface="Calibri"/>
                <a:ea typeface="Calibri"/>
                <a:cs typeface="Calibri"/>
                <a:sym typeface="Calibri"/>
              </a:rPr>
              <a:t>:</a:t>
            </a:r>
            <a:endParaRPr sz="2000" b="1" i="0" u="none" strike="noStrike" cap="none" dirty="0">
              <a:solidFill>
                <a:schemeClr val="dk1"/>
              </a:solidFill>
              <a:latin typeface="Calibri"/>
              <a:ea typeface="Calibri"/>
              <a:cs typeface="Calibri"/>
              <a:sym typeface="Calibri"/>
            </a:endParaRPr>
          </a:p>
        </p:txBody>
      </p:sp>
      <p:pic>
        <p:nvPicPr>
          <p:cNvPr id="2097154" name="Google Shape;144;p7"/>
          <p:cNvPicPr preferRelativeResize="0">
            <a:picLocks/>
          </p:cNvPicPr>
          <p:nvPr/>
        </p:nvPicPr>
        <p:blipFill rotWithShape="1">
          <a:blip r:embed="rId4">
            <a:alphaModFix/>
            <a:extLst>
              <a:ext uri="{BEBA8EAE-BF5A-486C-A8C5-ECC9F3942E4B}">
                <a14:imgProps xmlns:a14="http://schemas.microsoft.com/office/drawing/2010/main">
                  <a14:imgLayer r:embed="rId5">
                    <a14:imgEffect>
                      <a14:sharpenSoften amount="50000"/>
                    </a14:imgEffect>
                  </a14:imgLayer>
                </a14:imgProps>
              </a:ext>
            </a:extLst>
          </a:blip>
          <a:srcRect/>
          <a:stretch>
            <a:fillRect/>
          </a:stretch>
        </p:blipFill>
        <p:spPr>
          <a:xfrm>
            <a:off x="1902294" y="1944622"/>
            <a:ext cx="3598532" cy="832371"/>
          </a:xfrm>
          <a:prstGeom prst="rect">
            <a:avLst/>
          </a:prstGeom>
          <a:noFill/>
          <a:ln>
            <a:noFill/>
          </a:ln>
        </p:spPr>
      </p:pic>
      <p:sp>
        <p:nvSpPr>
          <p:cNvPr id="15" name="Google Shape;143;p7"/>
          <p:cNvSpPr txBox="1"/>
          <p:nvPr/>
        </p:nvSpPr>
        <p:spPr>
          <a:xfrm>
            <a:off x="441960" y="3159633"/>
            <a:ext cx="7091964" cy="461624"/>
          </a:xfrm>
          <a:prstGeom prst="rect">
            <a:avLst/>
          </a:prstGeom>
          <a:noFill/>
          <a:ln>
            <a:noFill/>
          </a:ln>
        </p:spPr>
        <p:txBody>
          <a:bodyPr spcFirstLastPara="1" wrap="square" lIns="91425" tIns="45700" rIns="91425" bIns="45700" anchor="t" anchorCtr="0">
            <a:spAutoFit/>
          </a:bodyPr>
          <a:lstStyle/>
          <a:p>
            <a:pPr marL="342900" indent="-342900">
              <a:buClr>
                <a:schemeClr val="dk1"/>
              </a:buClr>
              <a:buSzPts val="2400"/>
              <a:buFont typeface="Noto Sans Symbols"/>
              <a:buChar char="⮚"/>
            </a:pPr>
            <a:r>
              <a:rPr lang="en-US" sz="2400" b="1" dirty="0">
                <a:latin typeface="Times New Roman"/>
                <a:cs typeface="Times New Roman"/>
              </a:rPr>
              <a:t>Confusion Matrix</a:t>
            </a:r>
            <a:r>
              <a:rPr lang="en-US" sz="2400" dirty="0">
                <a:latin typeface="Times New Roman"/>
                <a:cs typeface="Times New Roman"/>
              </a:rPr>
              <a:t>:</a:t>
            </a:r>
            <a:r>
              <a:rPr lang="en-US" sz="2400" dirty="0">
                <a:latin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It is defined by the following formula</a:t>
            </a:r>
            <a:r>
              <a:rPr lang="en-US" sz="2000" b="0" i="0" u="none" strike="noStrike" cap="none" dirty="0">
                <a:solidFill>
                  <a:schemeClr val="dk1"/>
                </a:solidFill>
                <a:latin typeface="Calibri"/>
                <a:ea typeface="Calibri"/>
                <a:cs typeface="Calibri"/>
                <a:sym typeface="Calibri"/>
              </a:rPr>
              <a:t>:</a:t>
            </a:r>
            <a:endParaRPr sz="2000" b="1" i="0" u="none" strike="noStrike" cap="none" dirty="0">
              <a:solidFill>
                <a:schemeClr val="dk1"/>
              </a:solidFill>
              <a:latin typeface="Calibri"/>
              <a:ea typeface="Calibri"/>
              <a:cs typeface="Calibri"/>
              <a:sym typeface="Calibri"/>
            </a:endParaRPr>
          </a:p>
        </p:txBody>
      </p:sp>
      <p:pic>
        <p:nvPicPr>
          <p:cNvPr id="2050" name="Picture 2"/>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25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790093" y="4000770"/>
            <a:ext cx="2435836" cy="716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96832" y="4823957"/>
            <a:ext cx="2222805" cy="62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048645" name="Google Shape;156;p8"/>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46" name="Google Shape;157;p8"/>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47" name="Google Shape;158;p8"/>
          <p:cNvSpPr/>
          <p:nvPr/>
        </p:nvSpPr>
        <p:spPr>
          <a:xfrm>
            <a:off x="441959" y="978408"/>
            <a:ext cx="8314944" cy="96621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48" name="Google Shape;159;p8"/>
          <p:cNvSpPr txBox="1">
            <a:spLocks noGrp="1"/>
          </p:cNvSpPr>
          <p:nvPr>
            <p:ph type="title"/>
          </p:nvPr>
        </p:nvSpPr>
        <p:spPr>
          <a:xfrm>
            <a:off x="2148838" y="312631"/>
            <a:ext cx="5547361" cy="689932"/>
          </a:xfrm>
          <a:prstGeom prst="rect">
            <a:avLst/>
          </a:prstGeom>
          <a:noFill/>
          <a:ln>
            <a:noFill/>
          </a:ln>
          <a:effectLst>
            <a:outerShdw blurRad="50800" dist="38100" dir="8100000" algn="tr" rotWithShape="0">
              <a:srgbClr val="000000">
                <a:alpha val="40000"/>
              </a:srgbClr>
            </a:outerShdw>
          </a:effectLst>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2"/>
              </a:buClr>
              <a:buSzPts val="4400"/>
              <a:buFont typeface="Times New Roman"/>
              <a:buNone/>
            </a:pPr>
            <a:r>
              <a:rPr lang="en-US" sz="4400">
                <a:latin typeface="Times New Roman"/>
                <a:ea typeface="Times New Roman"/>
                <a:cs typeface="Times New Roman"/>
                <a:sym typeface="Times New Roman"/>
              </a:rPr>
              <a:t>METHODOLOGY</a:t>
            </a:r>
            <a:endParaRPr sz="4400">
              <a:latin typeface="Times New Roman"/>
              <a:ea typeface="Times New Roman"/>
              <a:cs typeface="Times New Roman"/>
              <a:sym typeface="Times New Roman"/>
            </a:endParaRPr>
          </a:p>
        </p:txBody>
      </p:sp>
      <p:sp>
        <p:nvSpPr>
          <p:cNvPr id="1048649" name="Google Shape;160;p8"/>
          <p:cNvSpPr txBox="1"/>
          <p:nvPr/>
        </p:nvSpPr>
        <p:spPr>
          <a:xfrm>
            <a:off x="228600" y="1294403"/>
            <a:ext cx="8001000" cy="773120"/>
          </a:xfrm>
          <a:prstGeom prst="rect">
            <a:avLst/>
          </a:prstGeom>
          <a:noFill/>
          <a:ln>
            <a:noFill/>
          </a:ln>
        </p:spPr>
        <p:txBody>
          <a:bodyPr spcFirstLastPara="1" wrap="square" lIns="91425" tIns="45700" rIns="91425" bIns="45700" anchor="t" anchorCtr="0">
            <a:spAutoFit/>
          </a:bodyPr>
          <a:lstStyle/>
          <a:p>
            <a:pPr marL="431800" algn="ctr">
              <a:lnSpc>
                <a:spcPct val="158000"/>
              </a:lnSpc>
              <a:buSzPts val="2800"/>
            </a:pPr>
            <a:endParaRPr lang="en-US" sz="2800" b="1">
              <a:highlight>
                <a:srgbClr val="FFFFFF"/>
              </a:highlight>
              <a:latin typeface="Times New Roman"/>
              <a:ea typeface="Times New Roman"/>
              <a:cs typeface="Times New Roman"/>
            </a:endParaRPr>
          </a:p>
        </p:txBody>
      </p:sp>
      <p:pic>
        <p:nvPicPr>
          <p:cNvPr id="2" name="Picture 2" descr="A close up of a map&#10;&#10;Description generated with high confidence">
            <a:extLst>
              <a:ext uri="{FF2B5EF4-FFF2-40B4-BE49-F238E27FC236}">
                <a16:creationId xmlns:a16="http://schemas.microsoft.com/office/drawing/2014/main" id="{B7197CCF-4C3F-4EBF-8466-8749E7A9FA02}"/>
              </a:ext>
            </a:extLst>
          </p:cNvPr>
          <p:cNvPicPr>
            <a:picLocks noChangeAspect="1"/>
          </p:cNvPicPr>
          <p:nvPr/>
        </p:nvPicPr>
        <p:blipFill>
          <a:blip r:embed="rId4"/>
          <a:stretch>
            <a:fillRect/>
          </a:stretch>
        </p:blipFill>
        <p:spPr>
          <a:xfrm>
            <a:off x="1732735" y="1290860"/>
            <a:ext cx="5109253" cy="2532872"/>
          </a:xfrm>
          <a:prstGeom prst="rect">
            <a:avLst/>
          </a:prstGeom>
        </p:spPr>
      </p:pic>
      <p:pic>
        <p:nvPicPr>
          <p:cNvPr id="3" name="Picture 3" descr="A picture containing clock&#10;&#10;Description generated with very high confidence">
            <a:extLst>
              <a:ext uri="{FF2B5EF4-FFF2-40B4-BE49-F238E27FC236}">
                <a16:creationId xmlns:a16="http://schemas.microsoft.com/office/drawing/2014/main" id="{51F0CC9E-E0C2-435C-BF77-EB7E28BD9F8E}"/>
              </a:ext>
            </a:extLst>
          </p:cNvPr>
          <p:cNvPicPr>
            <a:picLocks noChangeAspect="1"/>
          </p:cNvPicPr>
          <p:nvPr/>
        </p:nvPicPr>
        <p:blipFill>
          <a:blip r:embed="rId5"/>
          <a:stretch>
            <a:fillRect/>
          </a:stretch>
        </p:blipFill>
        <p:spPr>
          <a:xfrm>
            <a:off x="2061848" y="4262113"/>
            <a:ext cx="4335394" cy="19273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1DC6-F0F7-42BA-93F4-877ADB6437B1}"/>
              </a:ext>
            </a:extLst>
          </p:cNvPr>
          <p:cNvSpPr>
            <a:spLocks noGrp="1"/>
          </p:cNvSpPr>
          <p:nvPr>
            <p:ph type="title"/>
          </p:nvPr>
        </p:nvSpPr>
        <p:spPr/>
        <p:txBody>
          <a:bodyPr/>
          <a:lstStyle/>
          <a:p>
            <a:pPr marL="12700" algn="ctr"/>
            <a:r>
              <a:rPr lang="en-US">
                <a:latin typeface="Times New Roman"/>
                <a:cs typeface="Times New Roman"/>
              </a:rPr>
              <a:t>METHODOLOGY</a:t>
            </a:r>
            <a:endParaRPr lang="en-US"/>
          </a:p>
        </p:txBody>
      </p:sp>
      <p:pic>
        <p:nvPicPr>
          <p:cNvPr id="3" name="Picture 3" descr="A screenshot of a cell phone&#10;&#10;Description generated with very high confidence">
            <a:extLst>
              <a:ext uri="{FF2B5EF4-FFF2-40B4-BE49-F238E27FC236}">
                <a16:creationId xmlns:a16="http://schemas.microsoft.com/office/drawing/2014/main" id="{9C7529C4-6D09-4BB5-819A-065B8833D825}"/>
              </a:ext>
            </a:extLst>
          </p:cNvPr>
          <p:cNvPicPr>
            <a:picLocks noChangeAspect="1"/>
          </p:cNvPicPr>
          <p:nvPr/>
        </p:nvPicPr>
        <p:blipFill>
          <a:blip r:embed="rId2"/>
          <a:stretch>
            <a:fillRect/>
          </a:stretch>
        </p:blipFill>
        <p:spPr>
          <a:xfrm>
            <a:off x="825451" y="2157613"/>
            <a:ext cx="6799292" cy="2418244"/>
          </a:xfrm>
          <a:prstGeom prst="rect">
            <a:avLst/>
          </a:prstGeom>
        </p:spPr>
      </p:pic>
      <p:sp>
        <p:nvSpPr>
          <p:cNvPr id="5" name="Google Shape;157;p8">
            <a:extLst>
              <a:ext uri="{FF2B5EF4-FFF2-40B4-BE49-F238E27FC236}">
                <a16:creationId xmlns:a16="http://schemas.microsoft.com/office/drawing/2014/main" id="{54CBB78B-D488-411B-B773-FCD6FACBF01C}"/>
              </a:ext>
            </a:extLst>
          </p:cNvPr>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175;p12">
            <a:extLst>
              <a:ext uri="{FF2B5EF4-FFF2-40B4-BE49-F238E27FC236}">
                <a16:creationId xmlns:a16="http://schemas.microsoft.com/office/drawing/2014/main" id="{282B0A10-E401-4E05-94D7-CE4F4B56592C}"/>
              </a:ext>
            </a:extLst>
          </p:cNvPr>
          <p:cNvSpPr/>
          <p:nvPr/>
        </p:nvSpPr>
        <p:spPr>
          <a:xfrm>
            <a:off x="0" y="1201321"/>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8780452"/>
      </p:ext>
    </p:extLst>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79999"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79999"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18</Slides>
  <Notes>15</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Adjacency</vt:lpstr>
      <vt:lpstr>Detection of COVID-19 by X-rays</vt:lpstr>
      <vt:lpstr>Table of Contents </vt:lpstr>
      <vt:lpstr>ABSTRACT</vt:lpstr>
      <vt:lpstr>INTRODUCTION</vt:lpstr>
      <vt:lpstr>PROBLEM STATEMENT</vt:lpstr>
      <vt:lpstr>PowerPoint Presentation</vt:lpstr>
      <vt:lpstr>EVALUATION MEASURE</vt:lpstr>
      <vt:lpstr>METHODOLOGY</vt:lpstr>
      <vt:lpstr>METHODOLOGY</vt:lpstr>
      <vt:lpstr>RESULT AND ANALYSIS</vt:lpstr>
      <vt:lpstr>PowerPoint Presentation</vt:lpstr>
      <vt:lpstr>COMPARISION WITH OTHER STATE-OF-ART METHODS</vt:lpstr>
      <vt:lpstr>CONCLUSION</vt:lpstr>
      <vt:lpstr>REFERENCES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Dell</dc:creator>
  <cp:revision>100</cp:revision>
  <dcterms:created xsi:type="dcterms:W3CDTF">2019-09-18T06:01:04Z</dcterms:created>
  <dcterms:modified xsi:type="dcterms:W3CDTF">2020-06-17T08:55:42Z</dcterms:modified>
</cp:coreProperties>
</file>