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4662" r:id="rId1"/>
  </p:sldMasterIdLst>
  <p:notesMasterIdLst>
    <p:notesMasterId r:id="rId20"/>
  </p:notesMasterIdLst>
  <p:handoutMasterIdLst>
    <p:handoutMasterId r:id="rId21"/>
  </p:handoutMasterIdLst>
  <p:sldIdLst>
    <p:sldId id="465" r:id="rId2"/>
    <p:sldId id="472" r:id="rId3"/>
    <p:sldId id="473" r:id="rId4"/>
    <p:sldId id="474" r:id="rId5"/>
    <p:sldId id="481" r:id="rId6"/>
    <p:sldId id="480" r:id="rId7"/>
    <p:sldId id="477" r:id="rId8"/>
    <p:sldId id="478" r:id="rId9"/>
    <p:sldId id="482" r:id="rId10"/>
    <p:sldId id="484" r:id="rId11"/>
    <p:sldId id="485" r:id="rId12"/>
    <p:sldId id="486" r:id="rId13"/>
    <p:sldId id="483" r:id="rId14"/>
    <p:sldId id="479" r:id="rId15"/>
    <p:sldId id="471" r:id="rId16"/>
    <p:sldId id="466" r:id="rId17"/>
    <p:sldId id="467" r:id="rId18"/>
    <p:sldId id="470" r:id="rId19"/>
  </p:sldIdLst>
  <p:sldSz cx="9144000" cy="6858000" type="screen4x3"/>
  <p:notesSz cx="7099300" cy="10234613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600" b="1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600" b="1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600" b="1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600" b="1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600" b="1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5pPr>
    <a:lvl6pPr marL="2286000" algn="l" defTabSz="914400" rtl="0" eaLnBrk="1" latinLnBrk="1" hangingPunct="1">
      <a:defRPr kumimoji="1" sz="1600" b="1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6pPr>
    <a:lvl7pPr marL="2743200" algn="l" defTabSz="914400" rtl="0" eaLnBrk="1" latinLnBrk="1" hangingPunct="1">
      <a:defRPr kumimoji="1" sz="1600" b="1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7pPr>
    <a:lvl8pPr marL="3200400" algn="l" defTabSz="914400" rtl="0" eaLnBrk="1" latinLnBrk="1" hangingPunct="1">
      <a:defRPr kumimoji="1" sz="1600" b="1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8pPr>
    <a:lvl9pPr marL="3657600" algn="l" defTabSz="914400" rtl="0" eaLnBrk="1" latinLnBrk="1" hangingPunct="1">
      <a:defRPr kumimoji="1" sz="1600" b="1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659">
          <p15:clr>
            <a:srgbClr val="A4A3A4"/>
          </p15:clr>
        </p15:guide>
        <p15:guide id="2" orient="horz" pos="4319">
          <p15:clr>
            <a:srgbClr val="A4A3A4"/>
          </p15:clr>
        </p15:guide>
        <p15:guide id="3" orient="horz" pos="3974">
          <p15:clr>
            <a:srgbClr val="A4A3A4"/>
          </p15:clr>
        </p15:guide>
        <p15:guide id="4" orient="horz" pos="799">
          <p15:clr>
            <a:srgbClr val="A4A3A4"/>
          </p15:clr>
        </p15:guide>
        <p15:guide id="5" pos="2018">
          <p15:clr>
            <a:srgbClr val="A4A3A4"/>
          </p15:clr>
        </p15:guide>
        <p15:guide id="6" pos="340">
          <p15:clr>
            <a:srgbClr val="A4A3A4"/>
          </p15:clr>
        </p15:guide>
        <p15:guide id="7" pos="4422">
          <p15:clr>
            <a:srgbClr val="A4A3A4"/>
          </p15:clr>
        </p15:guide>
        <p15:guide id="8" pos="2971">
          <p15:clr>
            <a:srgbClr val="A4A3A4"/>
          </p15:clr>
        </p15:guide>
        <p15:guide id="9" pos="88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2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66FF66"/>
    <a:srgbClr val="D020BB"/>
    <a:srgbClr val="00CC00"/>
    <a:srgbClr val="99FFCC"/>
    <a:srgbClr val="00CC66"/>
    <a:srgbClr val="336600"/>
    <a:srgbClr val="B6F5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82" autoAdjust="0"/>
    <p:restoredTop sz="89195" autoAdjust="0"/>
  </p:normalViewPr>
  <p:slideViewPr>
    <p:cSldViewPr>
      <p:cViewPr varScale="1">
        <p:scale>
          <a:sx n="103" d="100"/>
          <a:sy n="103" d="100"/>
        </p:scale>
        <p:origin x="1428" y="68"/>
      </p:cViewPr>
      <p:guideLst>
        <p:guide orient="horz" pos="2659"/>
        <p:guide orient="horz" pos="4319"/>
        <p:guide orient="horz" pos="3974"/>
        <p:guide orient="horz" pos="799"/>
        <p:guide pos="2018"/>
        <p:guide pos="340"/>
        <p:guide pos="4422"/>
        <p:guide pos="2971"/>
        <p:guide pos="884"/>
      </p:guideLst>
    </p:cSldViewPr>
  </p:slideViewPr>
  <p:outlineViewPr>
    <p:cViewPr>
      <p:scale>
        <a:sx n="33" d="100"/>
        <a:sy n="33" d="100"/>
      </p:scale>
      <p:origin x="0" y="219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652" y="-84"/>
      </p:cViewPr>
      <p:guideLst>
        <p:guide orient="horz" pos="3222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88" y="9525"/>
            <a:ext cx="30749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400" tIns="0" rIns="19400" bIns="0" numCol="1" anchor="t" anchorCtr="0" compatLnSpc="1">
            <a:prstTxWarp prst="textNoShape">
              <a:avLst/>
            </a:prstTxWarp>
          </a:bodyPr>
          <a:lstStyle>
            <a:lvl1pPr algn="l" defTabSz="800009" eaLnBrk="0" latinLnBrk="0" hangingPunct="0">
              <a:spcBef>
                <a:spcPct val="0"/>
              </a:spcBef>
              <a:buSzTx/>
              <a:buFontTx/>
              <a:buNone/>
              <a:defRPr kumimoji="1" sz="900" b="0" i="1"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5900" y="9525"/>
            <a:ext cx="30749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400" tIns="0" rIns="19400" bIns="0" numCol="1" anchor="t" anchorCtr="0" compatLnSpc="1">
            <a:prstTxWarp prst="textNoShape">
              <a:avLst/>
            </a:prstTxWarp>
          </a:bodyPr>
          <a:lstStyle>
            <a:lvl1pPr algn="r" defTabSz="800009" eaLnBrk="0" latinLnBrk="0" hangingPunct="0">
              <a:spcBef>
                <a:spcPct val="0"/>
              </a:spcBef>
              <a:buSzTx/>
              <a:buFontTx/>
              <a:buNone/>
              <a:defRPr kumimoji="1" sz="900" b="0" i="1"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-1588" y="9744075"/>
            <a:ext cx="30749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400" tIns="0" rIns="19400" bIns="0" numCol="1" anchor="b" anchorCtr="0" compatLnSpc="1">
            <a:prstTxWarp prst="textNoShape">
              <a:avLst/>
            </a:prstTxWarp>
          </a:bodyPr>
          <a:lstStyle>
            <a:lvl1pPr algn="l" defTabSz="800009" eaLnBrk="0" latinLnBrk="0" hangingPunct="0">
              <a:spcBef>
                <a:spcPct val="0"/>
              </a:spcBef>
              <a:buSzTx/>
              <a:buFontTx/>
              <a:buNone/>
              <a:defRPr kumimoji="1" sz="900" b="0" i="1"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5900" y="9744075"/>
            <a:ext cx="30749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400" tIns="0" rIns="19400" bIns="0" numCol="1" anchor="b" anchorCtr="0" compatLnSpc="1">
            <a:prstTxWarp prst="textNoShape">
              <a:avLst/>
            </a:prstTxWarp>
          </a:bodyPr>
          <a:lstStyle>
            <a:lvl1pPr algn="r" defTabSz="800009" eaLnBrk="0" latinLnBrk="0" hangingPunct="0">
              <a:spcBef>
                <a:spcPct val="0"/>
              </a:spcBef>
              <a:buSzTx/>
              <a:buFontTx/>
              <a:buNone/>
              <a:defRPr kumimoji="1" sz="900" b="0" i="1">
                <a:ea typeface="돋움" pitchFamily="50" charset="-127"/>
              </a:defRPr>
            </a:lvl1pPr>
          </a:lstStyle>
          <a:p>
            <a:pPr>
              <a:defRPr/>
            </a:pPr>
            <a:fld id="{A400F1F3-FB06-4EBF-878B-66E706C0257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6838175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1588" y="9744075"/>
            <a:ext cx="30749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400" tIns="0" rIns="19400" bIns="0" numCol="1" anchor="b" anchorCtr="0" compatLnSpc="1">
            <a:prstTxWarp prst="textNoShape">
              <a:avLst/>
            </a:prstTxWarp>
          </a:bodyPr>
          <a:lstStyle>
            <a:lvl1pPr algn="l" defTabSz="800009" eaLnBrk="1" latinLnBrk="0" hangingPunct="1">
              <a:spcBef>
                <a:spcPct val="0"/>
              </a:spcBef>
              <a:buSzTx/>
              <a:buFontTx/>
              <a:buNone/>
              <a:defRPr kumimoji="1" sz="900" b="0" i="1">
                <a:latin typeface="Arial" pitchFamily="34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슬라이드 이미지 개체 틀 7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11" name="슬라이드 노트 개체 틀 10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C095C6-A789-484C-8172-1BEB6F7778B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3" name="머리글 개체 틀 1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15" name="날짜 개체 틀 14"/>
          <p:cNvSpPr>
            <a:spLocks noGrp="1"/>
          </p:cNvSpPr>
          <p:nvPr>
            <p:ph type="dt" idx="1"/>
          </p:nvPr>
        </p:nvSpPr>
        <p:spPr>
          <a:xfrm>
            <a:off x="4022725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3E2C88-D376-4AD3-B83F-E0AB22753CCF}" type="datetimeFigureOut">
              <a:rPr lang="ko-KR" altLang="en-US" smtClean="0"/>
              <a:pPr/>
              <a:t>2021-05-26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879063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785813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1pPr>
    <a:lvl2pPr marL="465138" algn="l" defTabSz="785813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2pPr>
    <a:lvl3pPr marL="927100" algn="l" defTabSz="785813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3pPr>
    <a:lvl4pPr marL="1392238" algn="l" defTabSz="785813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4pPr>
    <a:lvl5pPr marL="1857375" algn="l" defTabSz="785813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C095C6-A789-484C-8172-1BEB6F7778B5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87403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C095C6-A789-484C-8172-1BEB6F7778B5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53317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C095C6-A789-484C-8172-1BEB6F7778B5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4142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7"/>
          <p:cNvSpPr>
            <a:spLocks noChangeArrowheads="1"/>
          </p:cNvSpPr>
          <p:nvPr/>
        </p:nvSpPr>
        <p:spPr bwMode="auto">
          <a:xfrm>
            <a:off x="619125" y="2971800"/>
            <a:ext cx="7808913" cy="76200"/>
          </a:xfrm>
          <a:prstGeom prst="rect">
            <a:avLst/>
          </a:prstGeom>
          <a:solidFill>
            <a:srgbClr val="676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" name="Rectangle 29"/>
          <p:cNvSpPr>
            <a:spLocks noChangeArrowheads="1"/>
          </p:cNvSpPr>
          <p:nvPr/>
        </p:nvSpPr>
        <p:spPr bwMode="auto">
          <a:xfrm>
            <a:off x="619125" y="1143000"/>
            <a:ext cx="7808913" cy="76200"/>
          </a:xfrm>
          <a:prstGeom prst="rect">
            <a:avLst/>
          </a:prstGeom>
          <a:solidFill>
            <a:srgbClr val="676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pic>
        <p:nvPicPr>
          <p:cNvPr id="5" name="Picture 3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138" y="152400"/>
            <a:ext cx="231775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6" name="Text Box 31"/>
          <p:cNvSpPr txBox="1">
            <a:spLocks noChangeArrowheads="1"/>
          </p:cNvSpPr>
          <p:nvPr/>
        </p:nvSpPr>
        <p:spPr bwMode="auto">
          <a:xfrm>
            <a:off x="457200" y="163513"/>
            <a:ext cx="70786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algn="l">
              <a:defRPr/>
            </a:pPr>
            <a:r>
              <a:rPr lang="en-US" altLang="ko-KR" smtClean="0"/>
              <a:t>Sogang University: Dept of Computer Science and Engineering</a:t>
            </a:r>
          </a:p>
        </p:txBody>
      </p:sp>
      <p:sp>
        <p:nvSpPr>
          <p:cNvPr id="7" name="Rectangle 32"/>
          <p:cNvSpPr>
            <a:spLocks noChangeArrowheads="1"/>
          </p:cNvSpPr>
          <p:nvPr/>
        </p:nvSpPr>
        <p:spPr bwMode="auto">
          <a:xfrm>
            <a:off x="1898650" y="3657600"/>
            <a:ext cx="50292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>
              <a:spcBef>
                <a:spcPct val="30000"/>
              </a:spcBef>
              <a:buClr>
                <a:srgbClr val="FC0128"/>
              </a:buClr>
              <a:buSzPct val="70000"/>
              <a:buFont typeface="Monotype Sorts" pitchFamily="2" charset="2"/>
              <a:buNone/>
              <a:defRPr/>
            </a:pPr>
            <a:r>
              <a:rPr lang="en-US" altLang="ko-KR" sz="2400">
                <a:effectLst>
                  <a:outerShdw blurRad="38100" dist="38100" dir="2700000" algn="tl">
                    <a:srgbClr val="C0C0C0"/>
                  </a:outerShdw>
                </a:effectLst>
                <a:ea typeface="굴림" pitchFamily="50" charset="-127"/>
              </a:rPr>
              <a:t> </a:t>
            </a:r>
          </a:p>
        </p:txBody>
      </p:sp>
      <p:sp>
        <p:nvSpPr>
          <p:cNvPr id="3089" name="Rectangle 17"/>
          <p:cNvSpPr>
            <a:spLocks noGrp="1" noChangeArrowheads="1"/>
          </p:cNvSpPr>
          <p:nvPr>
            <p:ph type="ctrTitle" sz="quarter"/>
          </p:nvPr>
        </p:nvSpPr>
        <p:spPr>
          <a:xfrm>
            <a:off x="619860" y="1371600"/>
            <a:ext cx="7820757" cy="1447800"/>
          </a:xfrm>
          <a:effectLst/>
        </p:spPr>
        <p:txBody>
          <a:bodyPr/>
          <a:lstStyle>
            <a:lvl1pPr algn="ctr">
              <a:defRPr sz="4200"/>
            </a:lvl1pPr>
          </a:lstStyle>
          <a:p>
            <a:r>
              <a:rPr lang="en-US" altLang="ko-KR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810131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400" b="1">
                <a:latin typeface="Arial" charset="0"/>
              </a:defRPr>
            </a:lvl1pPr>
          </a:lstStyle>
          <a:p>
            <a:pPr>
              <a:defRPr/>
            </a:pPr>
            <a:r>
              <a:rPr lang="en-US" altLang="ko-KR"/>
              <a:t>Page </a:t>
            </a:r>
            <a:fld id="{E1D09C17-797D-4A48-94A7-94E82339949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967816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2138" y="400050"/>
            <a:ext cx="2010508" cy="600075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17686" y="400050"/>
            <a:ext cx="5893777" cy="600075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400" b="1">
                <a:latin typeface="Arial" charset="0"/>
              </a:defRPr>
            </a:lvl1pPr>
          </a:lstStyle>
          <a:p>
            <a:pPr>
              <a:defRPr/>
            </a:pPr>
            <a:r>
              <a:rPr lang="en-US" altLang="ko-KR"/>
              <a:t>Page </a:t>
            </a:r>
            <a:fld id="{0911FB1C-F0AF-428C-B401-3AADF7516CB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949367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1138" y="152400"/>
            <a:ext cx="231775" cy="3508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  <p:sp>
        <p:nvSpPr>
          <p:cNvPr id="4" name="Text Box 31"/>
          <p:cNvSpPr txBox="1">
            <a:spLocks noChangeArrowheads="1"/>
          </p:cNvSpPr>
          <p:nvPr/>
        </p:nvSpPr>
        <p:spPr bwMode="auto">
          <a:xfrm>
            <a:off x="457200" y="163513"/>
            <a:ext cx="2270125" cy="4000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0" latinLnBrk="0" hangingPunct="0">
              <a:spcBef>
                <a:spcPct val="50000"/>
              </a:spcBef>
              <a:defRPr/>
            </a:pPr>
            <a:r>
              <a:rPr kumimoji="0" lang="en-US" altLang="ko-KR" sz="2000" dirty="0" err="1">
                <a:ea typeface="굴림" pitchFamily="50" charset="-127"/>
              </a:rPr>
              <a:t>Sogang</a:t>
            </a:r>
            <a:r>
              <a:rPr kumimoji="0" lang="en-US" altLang="ko-KR" sz="2000" dirty="0">
                <a:ea typeface="굴림" pitchFamily="50" charset="-127"/>
              </a:rPr>
              <a:t> University</a:t>
            </a:r>
          </a:p>
        </p:txBody>
      </p:sp>
      <p:sp>
        <p:nvSpPr>
          <p:cNvPr id="5" name="Rectangle 32"/>
          <p:cNvSpPr>
            <a:spLocks noChangeArrowheads="1"/>
          </p:cNvSpPr>
          <p:nvPr/>
        </p:nvSpPr>
        <p:spPr bwMode="auto">
          <a:xfrm>
            <a:off x="1898650" y="3657600"/>
            <a:ext cx="50292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algn="ctr" eaLnBrk="0" latinLnBrk="0" hangingPunct="0">
              <a:spcBef>
                <a:spcPct val="30000"/>
              </a:spcBef>
              <a:buClr>
                <a:srgbClr val="FC0128"/>
              </a:buClr>
              <a:buSzPct val="70000"/>
              <a:buFont typeface="Monotype Sorts" pitchFamily="2" charset="2"/>
              <a:buNone/>
              <a:defRPr/>
            </a:pPr>
            <a:r>
              <a:rPr kumimoji="0" lang="en-US" altLang="ko-KR" sz="2400">
                <a:effectLst>
                  <a:outerShdw blurRad="38100" dist="38100" dir="2700000" algn="tl">
                    <a:srgbClr val="C0C0C0"/>
                  </a:outerShdw>
                </a:effectLst>
                <a:ea typeface="굴림" pitchFamily="50" charset="-127"/>
              </a:rPr>
              <a:t> </a:t>
            </a:r>
          </a:p>
        </p:txBody>
      </p:sp>
      <p:sp>
        <p:nvSpPr>
          <p:cNvPr id="9" name="제목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algn="r" eaLnBrk="1" latinLnBrk="0" hangingPunct="1">
              <a:spcBef>
                <a:spcPct val="50000"/>
              </a:spcBef>
              <a:buSzTx/>
              <a:buFontTx/>
              <a:buNone/>
              <a:defRPr kumimoji="0" sz="1200" b="1" i="1"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Page </a:t>
            </a:r>
            <a:fld id="{3554FFBE-6DB6-4C92-B310-B8B112C0574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5" name="Rectangle 2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algn="r" eaLnBrk="1" latinLnBrk="0" hangingPunct="1">
              <a:spcBef>
                <a:spcPct val="50000"/>
              </a:spcBef>
              <a:buSzTx/>
              <a:buFontTx/>
              <a:buNone/>
              <a:defRPr kumimoji="0" sz="1200" b="1" i="1"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Page </a:t>
            </a:r>
            <a:fld id="{AA520D5C-1E0B-49C0-8979-F67B0AE6070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7"/>
          <p:cNvSpPr>
            <a:spLocks noChangeArrowheads="1"/>
          </p:cNvSpPr>
          <p:nvPr/>
        </p:nvSpPr>
        <p:spPr bwMode="auto">
          <a:xfrm>
            <a:off x="311150" y="427038"/>
            <a:ext cx="8521700" cy="61436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" name="Rectangle 18"/>
          <p:cNvSpPr>
            <a:spLocks noChangeArrowheads="1"/>
          </p:cNvSpPr>
          <p:nvPr/>
        </p:nvSpPr>
        <p:spPr bwMode="auto">
          <a:xfrm>
            <a:off x="290513" y="428625"/>
            <a:ext cx="546100" cy="614363"/>
          </a:xfrm>
          <a:prstGeom prst="rect">
            <a:avLst/>
          </a:prstGeom>
          <a:gradFill rotWithShape="0">
            <a:gsLst>
              <a:gs pos="0">
                <a:srgbClr val="4B000C"/>
              </a:gs>
              <a:gs pos="100000">
                <a:srgbClr val="FC0128"/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pic>
        <p:nvPicPr>
          <p:cNvPr id="6" name="Picture 2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50" y="6515100"/>
            <a:ext cx="2111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7" name="Text Box 30"/>
          <p:cNvSpPr txBox="1">
            <a:spLocks noChangeArrowheads="1"/>
          </p:cNvSpPr>
          <p:nvPr/>
        </p:nvSpPr>
        <p:spPr bwMode="auto">
          <a:xfrm>
            <a:off x="452438" y="6540500"/>
            <a:ext cx="61087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algn="l">
              <a:defRPr/>
            </a:pPr>
            <a:r>
              <a:rPr lang="en-US" altLang="ko-KR" sz="1200" smtClean="0"/>
              <a:t>Introduction to Engineering Design</a:t>
            </a:r>
            <a:endParaRPr lang="en-US" altLang="ko-KR" smtClean="0"/>
          </a:p>
        </p:txBody>
      </p:sp>
      <p:sp>
        <p:nvSpPr>
          <p:cNvPr id="8" name="Line 35"/>
          <p:cNvSpPr>
            <a:spLocks noChangeShapeType="1"/>
          </p:cNvSpPr>
          <p:nvPr userDrawn="1"/>
        </p:nvSpPr>
        <p:spPr bwMode="auto">
          <a:xfrm>
            <a:off x="280988" y="6477000"/>
            <a:ext cx="8582025" cy="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10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400" b="1">
                <a:latin typeface="Arial" charset="0"/>
              </a:defRPr>
            </a:lvl1pPr>
          </a:lstStyle>
          <a:p>
            <a:pPr>
              <a:defRPr/>
            </a:pPr>
            <a:r>
              <a:rPr lang="en-US" altLang="ko-KR"/>
              <a:t>Page </a:t>
            </a:r>
            <a:fld id="{E5807D68-32B2-410E-9D1A-4FF7E693086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753536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435" y="4406903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435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400" b="1">
                <a:latin typeface="Arial" charset="0"/>
              </a:defRPr>
            </a:lvl1pPr>
          </a:lstStyle>
          <a:p>
            <a:pPr>
              <a:defRPr/>
            </a:pPr>
            <a:r>
              <a:rPr lang="en-US" altLang="ko-KR"/>
              <a:t>Page </a:t>
            </a:r>
            <a:fld id="{BD81CAC2-1C36-4C3A-939A-7F05DAA739F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063187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17685" y="1143000"/>
            <a:ext cx="3938954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97315" y="1143000"/>
            <a:ext cx="3938954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400" b="1">
                <a:latin typeface="Arial" charset="0"/>
              </a:defRPr>
            </a:lvl1pPr>
          </a:lstStyle>
          <a:p>
            <a:pPr>
              <a:defRPr/>
            </a:pPr>
            <a:r>
              <a:rPr lang="en-US" altLang="ko-KR"/>
              <a:t>Page </a:t>
            </a:r>
            <a:fld id="{20C0C9DD-07E6-45EC-BF61-63AD4E44190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812464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06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06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271" y="1535113"/>
            <a:ext cx="404153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271" y="2174875"/>
            <a:ext cx="404153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400" b="1">
                <a:latin typeface="Arial" charset="0"/>
              </a:defRPr>
            </a:lvl1pPr>
          </a:lstStyle>
          <a:p>
            <a:pPr>
              <a:defRPr/>
            </a:pPr>
            <a:r>
              <a:rPr lang="en-US" altLang="ko-KR"/>
              <a:t>Page </a:t>
            </a:r>
            <a:fld id="{7E877F34-46C2-4F10-9B06-B13D3244032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899665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400" b="1">
                <a:latin typeface="Arial" charset="0"/>
              </a:defRPr>
            </a:lvl1pPr>
          </a:lstStyle>
          <a:p>
            <a:pPr>
              <a:defRPr/>
            </a:pPr>
            <a:r>
              <a:rPr lang="en-US" altLang="ko-KR"/>
              <a:t>Page </a:t>
            </a:r>
            <a:fld id="{E124C411-96DB-49BE-886C-CA496980318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311310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400" b="1">
                <a:latin typeface="Arial" charset="0"/>
              </a:defRPr>
            </a:lvl1pPr>
          </a:lstStyle>
          <a:p>
            <a:pPr>
              <a:defRPr/>
            </a:pPr>
            <a:r>
              <a:rPr lang="en-US" altLang="ko-KR"/>
              <a:t>Page </a:t>
            </a:r>
            <a:fld id="{7D64546A-FFC8-4217-A07D-B931800D334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262498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435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538" y="273053"/>
            <a:ext cx="5111262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435103"/>
            <a:ext cx="3008435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400" b="1">
                <a:latin typeface="Arial" charset="0"/>
              </a:defRPr>
            </a:lvl1pPr>
          </a:lstStyle>
          <a:p>
            <a:pPr>
              <a:defRPr/>
            </a:pPr>
            <a:r>
              <a:rPr lang="en-US" altLang="ko-KR"/>
              <a:t>Page </a:t>
            </a:r>
            <a:fld id="{C0CD5556-8FAD-43C9-9516-BE90D7623D9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351447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166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166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166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400" b="1">
                <a:latin typeface="Arial" charset="0"/>
              </a:defRPr>
            </a:lvl1pPr>
          </a:lstStyle>
          <a:p>
            <a:pPr>
              <a:defRPr/>
            </a:pPr>
            <a:r>
              <a:rPr lang="en-US" altLang="ko-KR"/>
              <a:t>Page </a:t>
            </a:r>
            <a:fld id="{7AB0F311-D52A-440D-8288-B84A829B2E7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46100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7"/>
          <p:cNvSpPr>
            <a:spLocks noChangeArrowheads="1"/>
          </p:cNvSpPr>
          <p:nvPr/>
        </p:nvSpPr>
        <p:spPr bwMode="auto">
          <a:xfrm>
            <a:off x="311150" y="427038"/>
            <a:ext cx="8521700" cy="61436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7" name="Rectangle 18"/>
          <p:cNvSpPr>
            <a:spLocks noChangeArrowheads="1"/>
          </p:cNvSpPr>
          <p:nvPr/>
        </p:nvSpPr>
        <p:spPr bwMode="auto">
          <a:xfrm>
            <a:off x="290513" y="428625"/>
            <a:ext cx="546100" cy="614363"/>
          </a:xfrm>
          <a:prstGeom prst="rect">
            <a:avLst/>
          </a:prstGeom>
          <a:gradFill rotWithShape="0">
            <a:gsLst>
              <a:gs pos="0">
                <a:srgbClr val="4B000C"/>
              </a:gs>
              <a:gs pos="100000">
                <a:srgbClr val="FC0128"/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8" name="Rectangle 19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7563" y="1143000"/>
            <a:ext cx="8018462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Body Text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</p:txBody>
      </p:sp>
      <p:sp>
        <p:nvSpPr>
          <p:cNvPr id="1044" name="Rectangle 20"/>
          <p:cNvSpPr>
            <a:spLocks noGrp="1" noChangeArrowheads="1"/>
          </p:cNvSpPr>
          <p:nvPr>
            <p:ph type="title"/>
          </p:nvPr>
        </p:nvSpPr>
        <p:spPr bwMode="auto">
          <a:xfrm>
            <a:off x="844550" y="400050"/>
            <a:ext cx="8018463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 smtClean="0"/>
              <a:t>Slide </a:t>
            </a:r>
            <a:r>
              <a:rPr lang="en-US" altLang="ko-KR" dirty="0" err="1" smtClean="0"/>
              <a:t>TitleFirst</a:t>
            </a:r>
            <a:r>
              <a:rPr lang="en-US" altLang="ko-KR" dirty="0" smtClean="0"/>
              <a:t> Line</a:t>
            </a:r>
          </a:p>
        </p:txBody>
      </p:sp>
      <p:sp>
        <p:nvSpPr>
          <p:cNvPr id="1045" name="Rectangle 2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934325" y="6500813"/>
            <a:ext cx="9858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800" b="0" i="1"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 dirty="0"/>
              <a:t>Page </a:t>
            </a:r>
            <a:fld id="{1EB8E188-13E8-4875-9A16-845C3E5D5D47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  <p:pic>
        <p:nvPicPr>
          <p:cNvPr id="1031" name="Picture 29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50" y="6515100"/>
            <a:ext cx="2111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1032" name="Text Box 30"/>
          <p:cNvSpPr txBox="1">
            <a:spLocks noChangeArrowheads="1"/>
          </p:cNvSpPr>
          <p:nvPr/>
        </p:nvSpPr>
        <p:spPr bwMode="auto">
          <a:xfrm>
            <a:off x="452438" y="6540500"/>
            <a:ext cx="61087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algn="l">
              <a:defRPr/>
            </a:pPr>
            <a:r>
              <a:rPr lang="en-US" altLang="ko-KR" sz="1200" smtClean="0"/>
              <a:t>Introduction to Engineering Design</a:t>
            </a:r>
            <a:endParaRPr lang="en-US" altLang="ko-KR" smtClean="0"/>
          </a:p>
        </p:txBody>
      </p:sp>
      <p:sp>
        <p:nvSpPr>
          <p:cNvPr id="1033" name="Line 35"/>
          <p:cNvSpPr>
            <a:spLocks noChangeShapeType="1"/>
          </p:cNvSpPr>
          <p:nvPr userDrawn="1"/>
        </p:nvSpPr>
        <p:spPr bwMode="auto">
          <a:xfrm>
            <a:off x="280988" y="6477000"/>
            <a:ext cx="8582025" cy="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34" name="TextBox 10"/>
          <p:cNvSpPr txBox="1">
            <a:spLocks noChangeArrowheads="1"/>
          </p:cNvSpPr>
          <p:nvPr userDrawn="1"/>
        </p:nvSpPr>
        <p:spPr bwMode="auto">
          <a:xfrm>
            <a:off x="352425" y="58738"/>
            <a:ext cx="38893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>
              <a:spcBef>
                <a:spcPct val="0"/>
              </a:spcBef>
              <a:defRPr/>
            </a:pPr>
            <a:r>
              <a:rPr lang="ko-KR" altLang="en-US" sz="1800" i="1" dirty="0" smtClean="0"/>
              <a:t>기초 공학 설계     </a:t>
            </a:r>
            <a:r>
              <a:rPr lang="en-US" altLang="ko-KR" sz="1500" i="1" dirty="0" smtClean="0"/>
              <a:t>2015.1</a:t>
            </a:r>
            <a:r>
              <a:rPr lang="ko-KR" altLang="en-US" sz="1500" i="1" dirty="0" smtClean="0"/>
              <a:t>학기</a:t>
            </a:r>
          </a:p>
        </p:txBody>
      </p:sp>
    </p:spTree>
    <p:extLst>
      <p:ext uri="{BB962C8B-B14F-4D97-AF65-F5344CB8AC3E}">
        <p14:creationId xmlns:p14="http://schemas.microsoft.com/office/powerpoint/2010/main" val="3873522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63" r:id="rId1"/>
    <p:sldLayoutId id="2147484664" r:id="rId2"/>
    <p:sldLayoutId id="2147484665" r:id="rId3"/>
    <p:sldLayoutId id="2147484666" r:id="rId4"/>
    <p:sldLayoutId id="2147484667" r:id="rId5"/>
    <p:sldLayoutId id="2147484668" r:id="rId6"/>
    <p:sldLayoutId id="2147484669" r:id="rId7"/>
    <p:sldLayoutId id="2147484670" r:id="rId8"/>
    <p:sldLayoutId id="2147484671" r:id="rId9"/>
    <p:sldLayoutId id="2147484672" r:id="rId10"/>
    <p:sldLayoutId id="2147484673" r:id="rId11"/>
    <p:sldLayoutId id="2147484658" r:id="rId12"/>
    <p:sldLayoutId id="2147484659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ctr" hangingPunct="0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ctr" hangingPunct="0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2pPr>
      <a:lvl3pPr algn="l" rtl="0" eaLnBrk="0" fontAlgn="ctr" hangingPunct="0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3pPr>
      <a:lvl4pPr algn="l" rtl="0" eaLnBrk="0" fontAlgn="ctr" hangingPunct="0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4pPr>
      <a:lvl5pPr algn="l" rtl="0" eaLnBrk="0" fontAlgn="ctr" hangingPunct="0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5pPr>
      <a:lvl6pPr marL="457200" algn="l" rtl="0" eaLnBrk="0" fontAlgn="ctr" hangingPunct="0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6pPr>
      <a:lvl7pPr marL="914400" algn="l" rtl="0" eaLnBrk="0" fontAlgn="ctr" hangingPunct="0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7pPr>
      <a:lvl8pPr marL="1371600" algn="l" rtl="0" eaLnBrk="0" fontAlgn="ctr" hangingPunct="0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8pPr>
      <a:lvl9pPr marL="1828800" algn="l" rtl="0" eaLnBrk="0" fontAlgn="ctr" hangingPunct="0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9pPr>
    </p:titleStyle>
    <p:bodyStyle>
      <a:lvl1pPr marL="285750" indent="-285750" algn="l" rtl="0" eaLnBrk="0" fontAlgn="base" hangingPunct="0">
        <a:spcBef>
          <a:spcPct val="30000"/>
        </a:spcBef>
        <a:spcAft>
          <a:spcPct val="0"/>
        </a:spcAft>
        <a:buClr>
          <a:srgbClr val="FC0128"/>
        </a:buClr>
        <a:buSzPct val="70000"/>
        <a:buFont typeface="Monotype Sorts" pitchFamily="2" charset="2"/>
        <a:buChar char="n"/>
        <a:defRPr kumimoji="1" sz="2400" b="1">
          <a:solidFill>
            <a:schemeClr val="tx1"/>
          </a:solidFill>
          <a:latin typeface="+mn-lt"/>
          <a:ea typeface="+mn-ea"/>
          <a:cs typeface="+mn-cs"/>
        </a:defRPr>
      </a:lvl1pPr>
      <a:lvl2pPr marL="762000" indent="-285750" algn="l" rtl="0" eaLnBrk="0" fontAlgn="base" hangingPunct="0">
        <a:spcBef>
          <a:spcPct val="30000"/>
        </a:spcBef>
        <a:spcAft>
          <a:spcPct val="0"/>
        </a:spcAft>
        <a:buClr>
          <a:schemeClr val="folHlink"/>
        </a:buClr>
        <a:buSzPct val="70000"/>
        <a:buFont typeface="Monotype Sorts" pitchFamily="2" charset="2"/>
        <a:buChar char="t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0033"/>
        </a:buClr>
        <a:buSzPct val="50000"/>
        <a:buFont typeface="Monotype Sorts" pitchFamily="2" charset="2"/>
        <a:buChar char="l"/>
        <a:defRPr kumimoji="1" sz="1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Arial" pitchFamily="34" charset="0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itchFamily="34" charset="0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itchFamily="34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itchFamily="34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itchFamily="34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itchFamily="34" charset="0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/>
        </p:nvSpPr>
        <p:spPr bwMode="auto">
          <a:xfrm>
            <a:off x="619124" y="3284984"/>
            <a:ext cx="7808914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2075" tIns="46038" rIns="92075" bIns="46038" anchor="ctr">
            <a:normAutofit/>
          </a:bodyPr>
          <a:lstStyle>
            <a:lvl1pPr algn="l" rtl="0" eaLnBrk="1" fontAlgn="ctr" latinLnBrk="1" hangingPunct="1">
              <a:lnSpc>
                <a:spcPct val="80000"/>
              </a:lnSpc>
              <a:spcBef>
                <a:spcPct val="600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1" fontAlgn="ctr" latinLnBrk="1" hangingPunct="1">
              <a:lnSpc>
                <a:spcPct val="80000"/>
              </a:lnSpc>
              <a:spcBef>
                <a:spcPct val="600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돋움" pitchFamily="50" charset="-127"/>
              </a:defRPr>
            </a:lvl2pPr>
            <a:lvl3pPr algn="l" rtl="0" eaLnBrk="1" fontAlgn="ctr" latinLnBrk="1" hangingPunct="1">
              <a:lnSpc>
                <a:spcPct val="80000"/>
              </a:lnSpc>
              <a:spcBef>
                <a:spcPct val="600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돋움" pitchFamily="50" charset="-127"/>
              </a:defRPr>
            </a:lvl3pPr>
            <a:lvl4pPr algn="l" rtl="0" eaLnBrk="1" fontAlgn="ctr" latinLnBrk="1" hangingPunct="1">
              <a:lnSpc>
                <a:spcPct val="80000"/>
              </a:lnSpc>
              <a:spcBef>
                <a:spcPct val="600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돋움" pitchFamily="50" charset="-127"/>
              </a:defRPr>
            </a:lvl4pPr>
            <a:lvl5pPr algn="l" rtl="0" eaLnBrk="1" fontAlgn="ctr" latinLnBrk="1" hangingPunct="1">
              <a:lnSpc>
                <a:spcPct val="80000"/>
              </a:lnSpc>
              <a:spcBef>
                <a:spcPct val="600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돋움" pitchFamily="50" charset="-127"/>
              </a:defRPr>
            </a:lvl5pPr>
            <a:lvl6pPr marL="457200" algn="l" rtl="0" eaLnBrk="1" fontAlgn="ctr" latinLnBrk="1" hangingPunct="1">
              <a:lnSpc>
                <a:spcPct val="80000"/>
              </a:lnSpc>
              <a:spcBef>
                <a:spcPct val="600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돋움" pitchFamily="50" charset="-127"/>
              </a:defRPr>
            </a:lvl6pPr>
            <a:lvl7pPr marL="914400" algn="l" rtl="0" eaLnBrk="1" fontAlgn="ctr" latinLnBrk="1" hangingPunct="1">
              <a:lnSpc>
                <a:spcPct val="80000"/>
              </a:lnSpc>
              <a:spcBef>
                <a:spcPct val="600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돋움" pitchFamily="50" charset="-127"/>
              </a:defRPr>
            </a:lvl7pPr>
            <a:lvl8pPr marL="1371600" algn="l" rtl="0" eaLnBrk="1" fontAlgn="ctr" latinLnBrk="1" hangingPunct="1">
              <a:lnSpc>
                <a:spcPct val="80000"/>
              </a:lnSpc>
              <a:spcBef>
                <a:spcPct val="600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돋움" pitchFamily="50" charset="-127"/>
              </a:defRPr>
            </a:lvl8pPr>
            <a:lvl9pPr marL="1828800" algn="l" rtl="0" eaLnBrk="1" fontAlgn="ctr" latinLnBrk="1" hangingPunct="1">
              <a:lnSpc>
                <a:spcPct val="80000"/>
              </a:lnSpc>
              <a:spcBef>
                <a:spcPct val="600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돋움" pitchFamily="50" charset="-127"/>
              </a:defRPr>
            </a:lvl9pPr>
          </a:lstStyle>
          <a:p>
            <a:pPr algn="ctr">
              <a:defRPr/>
            </a:pPr>
            <a:r>
              <a:rPr lang="ko-KR" altLang="en-US" sz="4000" dirty="0" smtClean="0"/>
              <a:t>프로젝트</a:t>
            </a:r>
            <a:r>
              <a:rPr lang="en-US" altLang="ko-KR" sz="4000" dirty="0" smtClean="0"/>
              <a:t>-puzzle</a:t>
            </a:r>
            <a:endParaRPr lang="ko-KR" altLang="en-US" sz="4000" dirty="0" smtClean="0"/>
          </a:p>
        </p:txBody>
      </p:sp>
      <p:sp>
        <p:nvSpPr>
          <p:cNvPr id="9" name="Rectangle 2"/>
          <p:cNvSpPr>
            <a:spLocks noGrp="1" noChangeArrowheads="1"/>
          </p:cNvSpPr>
          <p:nvPr/>
        </p:nvSpPr>
        <p:spPr bwMode="auto">
          <a:xfrm>
            <a:off x="661988" y="1428750"/>
            <a:ext cx="7821612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2075" tIns="46038" rIns="92075" bIns="46038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4000" dirty="0" smtClean="0"/>
              <a:t>기초</a:t>
            </a:r>
            <a:r>
              <a:rPr lang="en-US" altLang="ko-KR" sz="4000" dirty="0" smtClean="0"/>
              <a:t> </a:t>
            </a:r>
            <a:r>
              <a:rPr lang="ko-KR" altLang="en-US" sz="4000" dirty="0" smtClean="0"/>
              <a:t>공학 설계 </a:t>
            </a:r>
            <a:r>
              <a:rPr lang="en-US" altLang="ko-KR" sz="4000" dirty="0" smtClean="0"/>
              <a:t>(CSE2003)</a:t>
            </a:r>
            <a:r>
              <a:rPr lang="en-US" altLang="ko-KR" sz="4800" dirty="0" smtClean="0"/>
              <a:t/>
            </a:r>
            <a:br>
              <a:rPr lang="en-US" altLang="ko-KR" sz="4800" dirty="0" smtClean="0"/>
            </a:br>
            <a:r>
              <a:rPr lang="en-US" altLang="ko-KR" sz="2000" dirty="0" smtClean="0"/>
              <a:t>Introduction to Engineering Design</a:t>
            </a:r>
            <a:endParaRPr lang="en-US" altLang="ko-KR" dirty="0" smtClean="0"/>
          </a:p>
        </p:txBody>
      </p:sp>
      <p:sp>
        <p:nvSpPr>
          <p:cNvPr id="8197" name="Rectangle 27"/>
          <p:cNvSpPr>
            <a:spLocks noChangeArrowheads="1"/>
          </p:cNvSpPr>
          <p:nvPr/>
        </p:nvSpPr>
        <p:spPr bwMode="auto">
          <a:xfrm>
            <a:off x="619124" y="5690493"/>
            <a:ext cx="7808913" cy="76200"/>
          </a:xfrm>
          <a:prstGeom prst="rect">
            <a:avLst/>
          </a:prstGeom>
          <a:solidFill>
            <a:srgbClr val="676767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sz="2000">
              <a:latin typeface="Arial" pitchFamily="34" charset="0"/>
              <a:ea typeface="굴림" pitchFamily="50" charset="-127"/>
            </a:endParaRPr>
          </a:p>
        </p:txBody>
      </p:sp>
      <p:sp>
        <p:nvSpPr>
          <p:cNvPr id="8198" name="Rectangle 29"/>
          <p:cNvSpPr>
            <a:spLocks noChangeArrowheads="1"/>
          </p:cNvSpPr>
          <p:nvPr/>
        </p:nvSpPr>
        <p:spPr bwMode="auto">
          <a:xfrm>
            <a:off x="619125" y="1143000"/>
            <a:ext cx="7808913" cy="76200"/>
          </a:xfrm>
          <a:prstGeom prst="rect">
            <a:avLst/>
          </a:prstGeom>
          <a:solidFill>
            <a:srgbClr val="676767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sz="2000">
              <a:latin typeface="Arial" pitchFamily="34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984020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9629" y="2917996"/>
            <a:ext cx="5820871" cy="2486374"/>
          </a:xfrm>
          <a:prstGeom prst="rect">
            <a:avLst/>
          </a:prstGeom>
        </p:spPr>
      </p:pic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83568" y="1143000"/>
            <a:ext cx="8152457" cy="5257800"/>
          </a:xfrm>
        </p:spPr>
        <p:txBody>
          <a:bodyPr/>
          <a:lstStyle/>
          <a:p>
            <a:r>
              <a:rPr lang="ko-KR" altLang="en-US" sz="2000" dirty="0" smtClean="0"/>
              <a:t>프로젝트는 주어진 테스트 케이스를 만족해야 한다</a:t>
            </a:r>
            <a:r>
              <a:rPr lang="en-US" altLang="ko-KR" sz="2000" dirty="0" smtClean="0"/>
              <a:t>.</a:t>
            </a:r>
          </a:p>
          <a:p>
            <a:pPr lvl="1"/>
            <a:r>
              <a:rPr lang="ko-KR" altLang="en-US" sz="2000" dirty="0" smtClean="0"/>
              <a:t>조건 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예시</a:t>
            </a:r>
            <a:r>
              <a:rPr lang="en-US" altLang="ko-KR" sz="2000" dirty="0" smtClean="0"/>
              <a:t>)</a:t>
            </a:r>
          </a:p>
          <a:p>
            <a:pPr lvl="2"/>
            <a:r>
              <a:rPr lang="ko-KR" altLang="en-US" sz="1600" dirty="0" smtClean="0"/>
              <a:t>예를 들어 다음과 같이 </a:t>
            </a:r>
            <a:r>
              <a:rPr lang="en-US" altLang="ko-KR" sz="1600" dirty="0" err="1" smtClean="0"/>
              <a:t>Test_two</a:t>
            </a:r>
            <a:r>
              <a:rPr lang="en-US" altLang="ko-KR" sz="1600" dirty="0" smtClean="0"/>
              <a:t>(puzzle) </a:t>
            </a:r>
            <a:r>
              <a:rPr lang="ko-KR" altLang="en-US" sz="1600" dirty="0" smtClean="0"/>
              <a:t>을 주석에서 제외 했을 때</a:t>
            </a:r>
            <a:r>
              <a:rPr lang="en-US" altLang="ko-KR" sz="1600" dirty="0" smtClean="0"/>
              <a:t>,</a:t>
            </a:r>
          </a:p>
          <a:p>
            <a:pPr lvl="2"/>
            <a:r>
              <a:rPr lang="ko-KR" altLang="en-US" sz="1600" dirty="0" smtClean="0"/>
              <a:t>정답인 </a:t>
            </a:r>
            <a:r>
              <a:rPr lang="en-US" altLang="ko-KR" sz="1600" dirty="0" smtClean="0"/>
              <a:t>W A W D </a:t>
            </a:r>
            <a:r>
              <a:rPr lang="en-US" altLang="ko-KR" sz="1600" dirty="0" err="1" smtClean="0"/>
              <a:t>D</a:t>
            </a:r>
            <a:r>
              <a:rPr lang="en-US" altLang="ko-KR" sz="1600" dirty="0" smtClean="0"/>
              <a:t> W A </a:t>
            </a:r>
            <a:r>
              <a:rPr lang="en-US" altLang="ko-KR" sz="1600" dirty="0" err="1" smtClean="0"/>
              <a:t>A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를 차례로 눌렀</a:t>
            </a:r>
            <a:r>
              <a:rPr lang="ko-KR" altLang="en-US" sz="1600" dirty="0"/>
              <a:t>을</a:t>
            </a:r>
            <a:r>
              <a:rPr lang="ko-KR" altLang="en-US" sz="1600" dirty="0" smtClean="0"/>
              <a:t> 때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 프로그램이 정상적으로 </a:t>
            </a:r>
            <a:r>
              <a:rPr lang="en-US" altLang="ko-KR" sz="1600" dirty="0" smtClean="0"/>
              <a:t>Success! </a:t>
            </a:r>
            <a:r>
              <a:rPr lang="ko-KR" altLang="en-US" sz="1600" dirty="0" smtClean="0"/>
              <a:t>출력 후 종료 되어야 한다</a:t>
            </a:r>
            <a:r>
              <a:rPr lang="en-US" altLang="ko-KR" sz="1600" dirty="0" smtClean="0"/>
              <a:t>.</a:t>
            </a:r>
          </a:p>
          <a:p>
            <a:pPr lvl="2"/>
            <a:endParaRPr lang="en-US" altLang="ko-KR" sz="1600" dirty="0"/>
          </a:p>
          <a:p>
            <a:pPr lvl="2"/>
            <a:endParaRPr lang="en-US" altLang="ko-KR" sz="1600" dirty="0" smtClean="0"/>
          </a:p>
          <a:p>
            <a:pPr lvl="2"/>
            <a:endParaRPr lang="en-US" altLang="ko-KR" sz="16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프로젝트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숫자 퍼즐</a:t>
            </a:r>
            <a:r>
              <a:rPr lang="en-US" altLang="ko-KR" dirty="0"/>
              <a:t> </a:t>
            </a:r>
            <a:r>
              <a:rPr lang="ko-KR" altLang="en-US" dirty="0" smtClean="0"/>
              <a:t>테스트 케이스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Page </a:t>
            </a:r>
            <a:fld id="{3F14069D-2812-4305-992F-66FDFFA90FF5}" type="slidenum">
              <a:rPr lang="en-US" altLang="ko-KR" smtClean="0"/>
              <a:pPr>
                <a:defRPr/>
              </a:pPr>
              <a:t>9</a:t>
            </a:fld>
            <a:endParaRPr lang="en-US" altLang="ko-KR" dirty="0"/>
          </a:p>
        </p:txBody>
      </p:sp>
      <p:sp>
        <p:nvSpPr>
          <p:cNvPr id="10" name="TextBox 9"/>
          <p:cNvSpPr txBox="1"/>
          <p:nvPr/>
        </p:nvSpPr>
        <p:spPr>
          <a:xfrm>
            <a:off x="4748516" y="6093296"/>
            <a:ext cx="244490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/>
              <a:t>그림 </a:t>
            </a:r>
            <a:r>
              <a:rPr lang="en-US" altLang="ko-KR" sz="1050" dirty="0" smtClean="0"/>
              <a:t>11. </a:t>
            </a:r>
            <a:r>
              <a:rPr lang="en-US" altLang="ko-KR" sz="1050" dirty="0" smtClean="0"/>
              <a:t>puzzle_student.py </a:t>
            </a:r>
            <a:r>
              <a:rPr lang="ko-KR" altLang="en-US" sz="1050" dirty="0" smtClean="0"/>
              <a:t>테스</a:t>
            </a:r>
            <a:r>
              <a:rPr lang="ko-KR" altLang="en-US" sz="1050" dirty="0"/>
              <a:t>트</a:t>
            </a:r>
            <a:r>
              <a:rPr lang="ko-KR" altLang="en-US" sz="1050" dirty="0" smtClean="0"/>
              <a:t> 코드</a:t>
            </a:r>
            <a:endParaRPr lang="en-US" altLang="ko-KR" sz="1050" dirty="0"/>
          </a:p>
        </p:txBody>
      </p:sp>
      <p:sp>
        <p:nvSpPr>
          <p:cNvPr id="11" name="TextBox 10"/>
          <p:cNvSpPr txBox="1"/>
          <p:nvPr/>
        </p:nvSpPr>
        <p:spPr>
          <a:xfrm>
            <a:off x="352604" y="5219908"/>
            <a:ext cx="246894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/>
              <a:t>그림 </a:t>
            </a:r>
            <a:r>
              <a:rPr lang="en-US" altLang="ko-KR" sz="1050" dirty="0" smtClean="0"/>
              <a:t>12. (</a:t>
            </a:r>
            <a:r>
              <a:rPr lang="ko-KR" altLang="en-US" sz="1050" dirty="0" smtClean="0"/>
              <a:t>예시</a:t>
            </a:r>
            <a:r>
              <a:rPr lang="en-US" altLang="ko-KR" sz="1050" dirty="0" smtClean="0"/>
              <a:t>) Test_two </a:t>
            </a:r>
            <a:r>
              <a:rPr lang="ko-KR" altLang="en-US" sz="1050" dirty="0" smtClean="0"/>
              <a:t>를</a:t>
            </a:r>
            <a:r>
              <a:rPr lang="en-US" altLang="ko-KR" sz="1050" dirty="0"/>
              <a:t> </a:t>
            </a:r>
            <a:r>
              <a:rPr lang="ko-KR" altLang="en-US" sz="1050" dirty="0" smtClean="0"/>
              <a:t>테스트 할 </a:t>
            </a:r>
            <a:endParaRPr lang="en-US" altLang="ko-KR" sz="1050" dirty="0" smtClean="0"/>
          </a:p>
          <a:p>
            <a:r>
              <a:rPr lang="ko-KR" altLang="en-US" sz="1050" dirty="0" smtClean="0"/>
              <a:t>경우</a:t>
            </a:r>
            <a:r>
              <a:rPr lang="en-US" altLang="ko-KR" sz="1050" dirty="0" smtClean="0"/>
              <a:t>. </a:t>
            </a:r>
            <a:r>
              <a:rPr lang="ko-KR" altLang="en-US" sz="1050" dirty="0" smtClean="0"/>
              <a:t>이 때 </a:t>
            </a:r>
            <a:r>
              <a:rPr lang="en-US" altLang="ko-KR" sz="1050" dirty="0" err="1" smtClean="0"/>
              <a:t>Test_one</a:t>
            </a:r>
            <a:r>
              <a:rPr lang="en-US" altLang="ko-KR" sz="1050" dirty="0" smtClean="0"/>
              <a:t>, </a:t>
            </a:r>
            <a:r>
              <a:rPr lang="en-US" altLang="ko-KR" sz="1050" dirty="0" err="1" smtClean="0"/>
              <a:t>Test_three</a:t>
            </a:r>
            <a:r>
              <a:rPr lang="en-US" altLang="ko-KR" sz="1050" dirty="0" smtClean="0"/>
              <a:t> </a:t>
            </a:r>
            <a:r>
              <a:rPr lang="ko-KR" altLang="en-US" sz="1050" dirty="0" smtClean="0"/>
              <a:t>는</a:t>
            </a:r>
            <a:endParaRPr lang="en-US" altLang="ko-KR" sz="1050" dirty="0" smtClean="0"/>
          </a:p>
          <a:p>
            <a:r>
              <a:rPr lang="ko-KR" altLang="en-US" sz="1050" dirty="0" smtClean="0"/>
              <a:t>주석 처리 되어 있어야 한다</a:t>
            </a:r>
            <a:r>
              <a:rPr lang="en-US" altLang="ko-KR" sz="1050" dirty="0" smtClean="0"/>
              <a:t>.</a:t>
            </a:r>
          </a:p>
          <a:p>
            <a:r>
              <a:rPr lang="ko-KR" altLang="en-US" sz="1050" dirty="0" smtClean="0"/>
              <a:t>한 번에 하나의 테스트만 가능하다</a:t>
            </a:r>
            <a:r>
              <a:rPr lang="en-US" altLang="ko-KR" sz="1050" dirty="0" smtClean="0"/>
              <a:t>.</a:t>
            </a:r>
            <a:endParaRPr lang="en-US" altLang="ko-KR" sz="1050" dirty="0"/>
          </a:p>
        </p:txBody>
      </p:sp>
      <p:grpSp>
        <p:nvGrpSpPr>
          <p:cNvPr id="5" name="그룹 4"/>
          <p:cNvGrpSpPr/>
          <p:nvPr/>
        </p:nvGrpSpPr>
        <p:grpSpPr>
          <a:xfrm>
            <a:off x="4139952" y="2811413"/>
            <a:ext cx="3897921" cy="2014453"/>
            <a:chOff x="5292080" y="3861048"/>
            <a:chExt cx="3897921" cy="2014453"/>
          </a:xfrm>
        </p:grpSpPr>
        <p:sp>
          <p:nvSpPr>
            <p:cNvPr id="8" name="직사각형 7"/>
            <p:cNvSpPr/>
            <p:nvPr/>
          </p:nvSpPr>
          <p:spPr bwMode="auto">
            <a:xfrm>
              <a:off x="5292080" y="4725144"/>
              <a:ext cx="1728192" cy="180020"/>
            </a:xfrm>
            <a:prstGeom prst="rect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돋움" pitchFamily="50" charset="-127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948264" y="4616172"/>
              <a:ext cx="16898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smtClean="0">
                  <a:solidFill>
                    <a:srgbClr val="FF0000"/>
                  </a:solidFill>
                </a:rPr>
                <a:t>-&gt; Test_two </a:t>
              </a:r>
              <a:r>
                <a:rPr lang="ko-KR" altLang="en-US" sz="1100" dirty="0" smtClean="0">
                  <a:solidFill>
                    <a:srgbClr val="FF0000"/>
                  </a:solidFill>
                </a:rPr>
                <a:t>에 대한 정답</a:t>
              </a:r>
              <a:endParaRPr lang="en-US" altLang="ko-KR" sz="1100" dirty="0">
                <a:solidFill>
                  <a:srgbClr val="FF0000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 bwMode="auto">
            <a:xfrm>
              <a:off x="5292080" y="3945859"/>
              <a:ext cx="1296144" cy="180020"/>
            </a:xfrm>
            <a:prstGeom prst="rect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돋움" pitchFamily="50" charset="-127"/>
              </a:endParaRPr>
            </a:p>
          </p:txBody>
        </p:sp>
        <p:sp>
          <p:nvSpPr>
            <p:cNvPr id="13" name="직사각형 12"/>
            <p:cNvSpPr/>
            <p:nvPr/>
          </p:nvSpPr>
          <p:spPr bwMode="auto">
            <a:xfrm>
              <a:off x="5384931" y="5562953"/>
              <a:ext cx="2511896" cy="180020"/>
            </a:xfrm>
            <a:prstGeom prst="rect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돋움" pitchFamily="50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516216" y="3861048"/>
              <a:ext cx="168187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smtClean="0">
                  <a:solidFill>
                    <a:srgbClr val="FF0000"/>
                  </a:solidFill>
                </a:rPr>
                <a:t>-&gt; </a:t>
              </a:r>
              <a:r>
                <a:rPr lang="en-US" altLang="ko-KR" sz="1100" dirty="0" err="1" smtClean="0">
                  <a:solidFill>
                    <a:srgbClr val="FF0000"/>
                  </a:solidFill>
                </a:rPr>
                <a:t>Test_one</a:t>
              </a:r>
              <a:r>
                <a:rPr lang="en-US" altLang="ko-KR" sz="1100" dirty="0" smtClean="0">
                  <a:solidFill>
                    <a:srgbClr val="FF0000"/>
                  </a:solidFill>
                </a:rPr>
                <a:t> </a:t>
              </a:r>
              <a:r>
                <a:rPr lang="ko-KR" altLang="en-US" sz="1100" dirty="0" smtClean="0">
                  <a:solidFill>
                    <a:srgbClr val="FF0000"/>
                  </a:solidFill>
                </a:rPr>
                <a:t>에 대한 정답</a:t>
              </a:r>
              <a:endParaRPr lang="en-US" altLang="ko-KR" sz="1100" dirty="0">
                <a:solidFill>
                  <a:srgbClr val="FF0000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819113" y="5444614"/>
              <a:ext cx="137088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smtClean="0">
                  <a:solidFill>
                    <a:srgbClr val="FF0000"/>
                  </a:solidFill>
                </a:rPr>
                <a:t>-&gt; </a:t>
              </a:r>
              <a:r>
                <a:rPr lang="en-US" altLang="ko-KR" sz="1100" dirty="0" err="1" smtClean="0">
                  <a:solidFill>
                    <a:srgbClr val="FF0000"/>
                  </a:solidFill>
                </a:rPr>
                <a:t>Test_three</a:t>
              </a:r>
              <a:r>
                <a:rPr lang="en-US" altLang="ko-KR" sz="1100" dirty="0" smtClean="0">
                  <a:solidFill>
                    <a:srgbClr val="FF0000"/>
                  </a:solidFill>
                </a:rPr>
                <a:t> </a:t>
              </a:r>
              <a:r>
                <a:rPr lang="ko-KR" altLang="en-US" sz="1100" dirty="0" smtClean="0">
                  <a:solidFill>
                    <a:srgbClr val="FF0000"/>
                  </a:solidFill>
                </a:rPr>
                <a:t>에 </a:t>
              </a:r>
              <a:endParaRPr lang="en-US" altLang="ko-KR" sz="1100" dirty="0" smtClean="0">
                <a:solidFill>
                  <a:srgbClr val="FF0000"/>
                </a:solidFill>
              </a:endParaRPr>
            </a:p>
            <a:p>
              <a:r>
                <a:rPr lang="en-US" altLang="ko-KR" sz="1100" dirty="0">
                  <a:solidFill>
                    <a:srgbClr val="FF0000"/>
                  </a:solidFill>
                </a:rPr>
                <a:t> </a:t>
              </a:r>
              <a:r>
                <a:rPr lang="en-US" altLang="ko-KR" sz="1100" dirty="0" smtClean="0">
                  <a:solidFill>
                    <a:srgbClr val="FF0000"/>
                  </a:solidFill>
                </a:rPr>
                <a:t>               </a:t>
              </a:r>
              <a:r>
                <a:rPr lang="ko-KR" altLang="en-US" sz="1100" dirty="0" smtClean="0">
                  <a:solidFill>
                    <a:srgbClr val="FF0000"/>
                  </a:solidFill>
                </a:rPr>
                <a:t>대한 정답</a:t>
              </a:r>
              <a:endParaRPr lang="en-US" altLang="ko-KR" sz="1100" dirty="0">
                <a:solidFill>
                  <a:srgbClr val="FF0000"/>
                </a:solidFill>
              </a:endParaRPr>
            </a:p>
          </p:txBody>
        </p:sp>
      </p:grp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042" y="2972898"/>
            <a:ext cx="2390070" cy="2214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94064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 bwMode="auto">
          <a:xfrm>
            <a:off x="500732" y="1905314"/>
            <a:ext cx="8031708" cy="292595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돋움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</a:t>
            </a:r>
            <a:r>
              <a:rPr lang="en-US" altLang="ko-KR" dirty="0"/>
              <a:t>- </a:t>
            </a:r>
            <a:r>
              <a:rPr lang="ko-KR" altLang="en-US" dirty="0"/>
              <a:t>숫자 퍼즐</a:t>
            </a:r>
            <a:r>
              <a:rPr lang="en-US" altLang="ko-KR" dirty="0"/>
              <a:t> </a:t>
            </a:r>
            <a:r>
              <a:rPr lang="ko-KR" altLang="en-US" dirty="0"/>
              <a:t>테스트 케이스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예시</a:t>
            </a:r>
            <a:r>
              <a:rPr lang="en-US" altLang="ko-KR" dirty="0" smtClean="0"/>
              <a:t>) </a:t>
            </a:r>
            <a:r>
              <a:rPr lang="ko-KR" altLang="en-US" dirty="0" smtClean="0"/>
              <a:t>테스트 케이스 </a:t>
            </a:r>
            <a:r>
              <a:rPr lang="en-US" altLang="ko-KR" dirty="0" smtClean="0"/>
              <a:t>1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Page </a:t>
            </a:r>
            <a:fld id="{E5807D68-32B2-410E-9D1A-4FF7E6930862}" type="slidenum">
              <a:rPr lang="en-US" altLang="ko-KR" smtClean="0"/>
              <a:pPr>
                <a:defRPr/>
              </a:pPr>
              <a:t>10</a:t>
            </a:fld>
            <a:endParaRPr lang="en-US" altLang="ko-KR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749" y="2060848"/>
            <a:ext cx="1944216" cy="2558179"/>
          </a:xfrm>
          <a:prstGeom prst="rect">
            <a:avLst/>
          </a:prstGeom>
        </p:spPr>
      </p:pic>
      <p:cxnSp>
        <p:nvCxnSpPr>
          <p:cNvPr id="7" name="직선 화살표 연결선 6"/>
          <p:cNvCxnSpPr/>
          <p:nvPr/>
        </p:nvCxnSpPr>
        <p:spPr bwMode="auto">
          <a:xfrm>
            <a:off x="2804422" y="3356992"/>
            <a:ext cx="612068" cy="0"/>
          </a:xfrm>
          <a:prstGeom prst="straightConnector1">
            <a:avLst/>
          </a:prstGeom>
          <a:solidFill>
            <a:schemeClr val="bg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TextBox 7"/>
          <p:cNvSpPr txBox="1"/>
          <p:nvPr/>
        </p:nvSpPr>
        <p:spPr>
          <a:xfrm>
            <a:off x="2876997" y="2928307"/>
            <a:ext cx="648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FF0000"/>
                </a:solidFill>
              </a:rPr>
              <a:t>w</a:t>
            </a:r>
            <a:endParaRPr lang="ko-KR" altLang="en-US" sz="2000" dirty="0">
              <a:solidFill>
                <a:srgbClr val="FF0000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9995" y="2060847"/>
            <a:ext cx="1960572" cy="2558179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9975" y="2012531"/>
            <a:ext cx="1819629" cy="2606496"/>
          </a:xfrm>
          <a:prstGeom prst="rect">
            <a:avLst/>
          </a:prstGeom>
        </p:spPr>
      </p:pic>
      <p:cxnSp>
        <p:nvCxnSpPr>
          <p:cNvPr id="14" name="직선 화살표 연결선 13"/>
          <p:cNvCxnSpPr/>
          <p:nvPr/>
        </p:nvCxnSpPr>
        <p:spPr bwMode="auto">
          <a:xfrm>
            <a:off x="5721313" y="3356992"/>
            <a:ext cx="612068" cy="0"/>
          </a:xfrm>
          <a:prstGeom prst="straightConnector1">
            <a:avLst/>
          </a:prstGeom>
          <a:solidFill>
            <a:schemeClr val="bg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5" name="TextBox 14"/>
          <p:cNvSpPr txBox="1"/>
          <p:nvPr/>
        </p:nvSpPr>
        <p:spPr>
          <a:xfrm>
            <a:off x="5829325" y="2928307"/>
            <a:ext cx="648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FF0000"/>
                </a:solidFill>
              </a:rPr>
              <a:t>w</a:t>
            </a:r>
            <a:endParaRPr lang="ko-KR" altLang="en-US" sz="2000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453060" y="4903276"/>
            <a:ext cx="206979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/>
              <a:t>그림 </a:t>
            </a:r>
            <a:r>
              <a:rPr lang="en-US" altLang="ko-KR" sz="1050" dirty="0" smtClean="0"/>
              <a:t>13. </a:t>
            </a:r>
            <a:r>
              <a:rPr lang="en-US" altLang="ko-KR" sz="1050" dirty="0" err="1" smtClean="0"/>
              <a:t>Test_one</a:t>
            </a:r>
            <a:r>
              <a:rPr lang="ko-KR" altLang="en-US" sz="1050" dirty="0" smtClean="0"/>
              <a:t>의 해결과정</a:t>
            </a:r>
            <a:r>
              <a:rPr lang="en-US" altLang="ko-KR" sz="1050" dirty="0"/>
              <a:t> </a:t>
            </a:r>
            <a:r>
              <a:rPr lang="en-US" altLang="ko-KR" sz="1050" dirty="0" smtClean="0"/>
              <a:t>- 1</a:t>
            </a:r>
            <a:endParaRPr lang="en-US" altLang="ko-KR" sz="1050" dirty="0"/>
          </a:p>
        </p:txBody>
      </p:sp>
    </p:spTree>
    <p:extLst>
      <p:ext uri="{BB962C8B-B14F-4D97-AF65-F5344CB8AC3E}">
        <p14:creationId xmlns:p14="http://schemas.microsoft.com/office/powerpoint/2010/main" val="1032618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 bwMode="auto">
          <a:xfrm>
            <a:off x="179513" y="1739496"/>
            <a:ext cx="8894510" cy="380845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돋움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345507" y="5586848"/>
            <a:ext cx="230587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그림 </a:t>
            </a:r>
            <a:r>
              <a:rPr lang="en-US" altLang="ko-KR" sz="1050" dirty="0" smtClean="0"/>
              <a:t>14. </a:t>
            </a:r>
            <a:r>
              <a:rPr lang="en-US" altLang="ko-KR" sz="1050" dirty="0" err="1" smtClean="0"/>
              <a:t>Test_one</a:t>
            </a:r>
            <a:r>
              <a:rPr lang="ko-KR" altLang="en-US" sz="1050" dirty="0" smtClean="0"/>
              <a:t>의 해결과정</a:t>
            </a:r>
            <a:r>
              <a:rPr lang="en-US" altLang="ko-KR" sz="1050" dirty="0"/>
              <a:t> </a:t>
            </a:r>
            <a:r>
              <a:rPr lang="en-US" altLang="ko-KR" sz="1050" dirty="0" smtClean="0"/>
              <a:t>- 2</a:t>
            </a:r>
            <a:endParaRPr lang="en-US" altLang="ko-KR" sz="105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</a:t>
            </a:r>
            <a:r>
              <a:rPr lang="en-US" altLang="ko-KR" dirty="0"/>
              <a:t>- </a:t>
            </a:r>
            <a:r>
              <a:rPr lang="ko-KR" altLang="en-US" dirty="0"/>
              <a:t>숫자 퍼즐</a:t>
            </a:r>
            <a:r>
              <a:rPr lang="en-US" altLang="ko-KR" dirty="0"/>
              <a:t> </a:t>
            </a:r>
            <a:r>
              <a:rPr lang="ko-KR" altLang="en-US" dirty="0"/>
              <a:t>테스트 케이스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17563" y="1124744"/>
            <a:ext cx="8018462" cy="5257800"/>
          </a:xfrm>
        </p:spPr>
        <p:txBody>
          <a:bodyPr/>
          <a:lstStyle/>
          <a:p>
            <a:r>
              <a:rPr lang="ko-KR" altLang="en-US" dirty="0" smtClean="0"/>
              <a:t>예시</a:t>
            </a:r>
            <a:r>
              <a:rPr lang="en-US" altLang="ko-KR" dirty="0" smtClean="0"/>
              <a:t>) </a:t>
            </a:r>
            <a:r>
              <a:rPr lang="ko-KR" altLang="en-US" dirty="0" smtClean="0"/>
              <a:t>테스트 케이스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Page </a:t>
            </a:r>
            <a:fld id="{E5807D68-32B2-410E-9D1A-4FF7E6930862}" type="slidenum">
              <a:rPr lang="en-US" altLang="ko-KR" smtClean="0"/>
              <a:pPr>
                <a:defRPr/>
              </a:pPr>
              <a:t>11</a:t>
            </a:fld>
            <a:endParaRPr lang="en-US" altLang="ko-KR"/>
          </a:p>
        </p:txBody>
      </p:sp>
      <p:cxnSp>
        <p:nvCxnSpPr>
          <p:cNvPr id="14" name="직선 화살표 연결선 13"/>
          <p:cNvCxnSpPr/>
          <p:nvPr/>
        </p:nvCxnSpPr>
        <p:spPr bwMode="auto">
          <a:xfrm>
            <a:off x="2913459" y="3447283"/>
            <a:ext cx="612068" cy="0"/>
          </a:xfrm>
          <a:prstGeom prst="straightConnector1">
            <a:avLst/>
          </a:prstGeom>
          <a:solidFill>
            <a:schemeClr val="bg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5" name="TextBox 14"/>
          <p:cNvSpPr txBox="1"/>
          <p:nvPr/>
        </p:nvSpPr>
        <p:spPr>
          <a:xfrm>
            <a:off x="3021471" y="3018598"/>
            <a:ext cx="648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FF0000"/>
                </a:solidFill>
              </a:rPr>
              <a:t>A</a:t>
            </a:r>
            <a:endParaRPr lang="ko-KR" altLang="en-US" sz="2000" dirty="0">
              <a:solidFill>
                <a:srgbClr val="FF0000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9418" y="2139146"/>
            <a:ext cx="1733935" cy="2559121"/>
          </a:xfrm>
          <a:prstGeom prst="rect">
            <a:avLst/>
          </a:prstGeom>
        </p:spPr>
      </p:pic>
      <p:cxnSp>
        <p:nvCxnSpPr>
          <p:cNvPr id="17" name="직선 화살표 연결선 16"/>
          <p:cNvCxnSpPr/>
          <p:nvPr/>
        </p:nvCxnSpPr>
        <p:spPr bwMode="auto">
          <a:xfrm>
            <a:off x="321171" y="3447284"/>
            <a:ext cx="612068" cy="0"/>
          </a:xfrm>
          <a:prstGeom prst="straightConnector1">
            <a:avLst/>
          </a:prstGeom>
          <a:solidFill>
            <a:schemeClr val="bg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8" name="TextBox 17"/>
          <p:cNvSpPr txBox="1"/>
          <p:nvPr/>
        </p:nvSpPr>
        <p:spPr>
          <a:xfrm>
            <a:off x="393746" y="3018599"/>
            <a:ext cx="648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FF0000"/>
                </a:solidFill>
              </a:rPr>
              <a:t>A</a:t>
            </a:r>
            <a:endParaRPr lang="ko-KR" altLang="en-US" sz="2000" dirty="0">
              <a:solidFill>
                <a:srgbClr val="FF0000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9543" y="2075819"/>
            <a:ext cx="1706377" cy="2685777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02263" y="1863108"/>
            <a:ext cx="2562225" cy="3514725"/>
          </a:xfrm>
          <a:prstGeom prst="rect">
            <a:avLst/>
          </a:prstGeom>
        </p:spPr>
      </p:pic>
      <p:cxnSp>
        <p:nvCxnSpPr>
          <p:cNvPr id="19" name="직선 화살표 연결선 18"/>
          <p:cNvCxnSpPr/>
          <p:nvPr/>
        </p:nvCxnSpPr>
        <p:spPr bwMode="auto">
          <a:xfrm>
            <a:off x="5541751" y="3447284"/>
            <a:ext cx="612068" cy="0"/>
          </a:xfrm>
          <a:prstGeom prst="straightConnector1">
            <a:avLst/>
          </a:prstGeom>
          <a:solidFill>
            <a:schemeClr val="bg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0" name="TextBox 19"/>
          <p:cNvSpPr txBox="1"/>
          <p:nvPr/>
        </p:nvSpPr>
        <p:spPr>
          <a:xfrm>
            <a:off x="5649763" y="3018599"/>
            <a:ext cx="648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FF0000"/>
                </a:solidFill>
              </a:rPr>
              <a:t>A</a:t>
            </a:r>
            <a:endParaRPr lang="ko-KR" altLang="en-US" sz="2000" dirty="0">
              <a:solidFill>
                <a:srgbClr val="FF0000"/>
              </a:solidFill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6876256" y="4887444"/>
            <a:ext cx="720080" cy="216024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돋움" pitchFamily="50" charset="-127"/>
            </a:endParaRPr>
          </a:p>
        </p:txBody>
      </p:sp>
      <p:cxnSp>
        <p:nvCxnSpPr>
          <p:cNvPr id="26" name="직선 화살표 연결선 25"/>
          <p:cNvCxnSpPr/>
          <p:nvPr/>
        </p:nvCxnSpPr>
        <p:spPr bwMode="auto">
          <a:xfrm>
            <a:off x="7308304" y="5103468"/>
            <a:ext cx="288032" cy="661726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7" name="TextBox 26"/>
          <p:cNvSpPr txBox="1"/>
          <p:nvPr/>
        </p:nvSpPr>
        <p:spPr>
          <a:xfrm>
            <a:off x="6876256" y="5765194"/>
            <a:ext cx="15121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rgbClr val="FF0000"/>
                </a:solidFill>
              </a:rPr>
              <a:t>모든 숫자가 정렬되어서</a:t>
            </a:r>
            <a:endParaRPr lang="en-US" altLang="ko-KR" sz="1000" dirty="0" smtClean="0">
              <a:solidFill>
                <a:srgbClr val="FF0000"/>
              </a:solidFill>
            </a:endParaRPr>
          </a:p>
          <a:p>
            <a:r>
              <a:rPr lang="ko-KR" altLang="en-US" sz="1000" dirty="0" smtClean="0">
                <a:solidFill>
                  <a:srgbClr val="FF0000"/>
                </a:solidFill>
              </a:rPr>
              <a:t>성공하였다</a:t>
            </a:r>
            <a:r>
              <a:rPr lang="en-US" altLang="ko-KR" sz="1000" dirty="0" smtClean="0">
                <a:solidFill>
                  <a:srgbClr val="FF0000"/>
                </a:solidFill>
              </a:rPr>
              <a:t>.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4512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83568" y="1143000"/>
            <a:ext cx="8152457" cy="5257800"/>
          </a:xfrm>
        </p:spPr>
        <p:txBody>
          <a:bodyPr/>
          <a:lstStyle/>
          <a:p>
            <a:r>
              <a:rPr lang="ko-KR" altLang="en-US" dirty="0" smtClean="0"/>
              <a:t>제출 </a:t>
            </a:r>
            <a:r>
              <a:rPr lang="en-US" altLang="ko-KR" dirty="0" smtClean="0"/>
              <a:t>(6/18</a:t>
            </a:r>
            <a:r>
              <a:rPr lang="ko-KR" altLang="en-US" dirty="0" smtClean="0"/>
              <a:t>일 자정 마감</a:t>
            </a:r>
            <a:r>
              <a:rPr lang="en-US" altLang="ko-KR" dirty="0" smtClean="0"/>
              <a:t>)</a:t>
            </a:r>
          </a:p>
          <a:p>
            <a:pPr lvl="2"/>
            <a:r>
              <a:rPr lang="ko-KR" altLang="en-US" sz="1600" dirty="0" smtClean="0"/>
              <a:t>메일 제목</a:t>
            </a:r>
            <a:r>
              <a:rPr lang="en-US" altLang="ko-KR" sz="1600" dirty="0" smtClean="0"/>
              <a:t>: [</a:t>
            </a:r>
            <a:r>
              <a:rPr lang="ko-KR" altLang="en-US" sz="1600" dirty="0" smtClean="0"/>
              <a:t>프로젝트</a:t>
            </a:r>
            <a:r>
              <a:rPr lang="en-US" altLang="ko-KR" sz="1600" dirty="0" smtClean="0"/>
              <a:t>]</a:t>
            </a:r>
            <a:r>
              <a:rPr lang="ko-KR" altLang="en-US" sz="1600" dirty="0" smtClean="0"/>
              <a:t>학번</a:t>
            </a:r>
            <a:r>
              <a:rPr lang="en-US" altLang="ko-KR" sz="1600" dirty="0" smtClean="0"/>
              <a:t>_</a:t>
            </a:r>
            <a:r>
              <a:rPr lang="ko-KR" altLang="en-US" sz="1600" dirty="0" smtClean="0"/>
              <a:t>이름</a:t>
            </a:r>
            <a:r>
              <a:rPr lang="en-US" altLang="ko-KR" sz="1600" dirty="0" smtClean="0"/>
              <a:t> </a:t>
            </a:r>
          </a:p>
          <a:p>
            <a:pPr lvl="2"/>
            <a:r>
              <a:rPr lang="ko-KR" altLang="en-US" sz="1600" dirty="0" smtClean="0"/>
              <a:t>제출 파일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소스 파일과 보고서 파일을 </a:t>
            </a:r>
            <a:r>
              <a:rPr lang="en-US" altLang="ko-KR" sz="1600" dirty="0" smtClean="0"/>
              <a:t>zip</a:t>
            </a:r>
            <a:r>
              <a:rPr lang="ko-KR" altLang="en-US" sz="1600" dirty="0" smtClean="0"/>
              <a:t>하여 </a:t>
            </a:r>
            <a:r>
              <a:rPr lang="en-US" altLang="ko-KR" sz="1600" dirty="0" smtClean="0"/>
              <a:t>[</a:t>
            </a:r>
            <a:r>
              <a:rPr lang="ko-KR" altLang="en-US" sz="1600" dirty="0" smtClean="0"/>
              <a:t>프로젝트</a:t>
            </a:r>
            <a:r>
              <a:rPr lang="en-US" altLang="ko-KR" sz="1600" dirty="0" smtClean="0"/>
              <a:t>]</a:t>
            </a:r>
            <a:r>
              <a:rPr lang="ko-KR" altLang="en-US" sz="1600" dirty="0" smtClean="0"/>
              <a:t>학번</a:t>
            </a:r>
            <a:r>
              <a:rPr lang="en-US" altLang="ko-KR" sz="1600" dirty="0" smtClean="0"/>
              <a:t>_</a:t>
            </a:r>
            <a:r>
              <a:rPr lang="ko-KR" altLang="en-US" sz="1600" dirty="0" smtClean="0"/>
              <a:t>이름</a:t>
            </a:r>
            <a:r>
              <a:rPr lang="en-US" altLang="ko-KR" sz="1600" dirty="0" smtClean="0"/>
              <a:t>.zip</a:t>
            </a:r>
            <a:r>
              <a:rPr lang="en-US" altLang="ko-KR" sz="1600" dirty="0"/>
              <a:t> </a:t>
            </a:r>
            <a:r>
              <a:rPr lang="ko-KR" altLang="en-US" sz="1600" dirty="0" smtClean="0"/>
              <a:t>제출</a:t>
            </a:r>
            <a:endParaRPr lang="en-US" altLang="ko-KR" sz="1600" dirty="0" smtClean="0"/>
          </a:p>
          <a:p>
            <a:pPr lvl="2"/>
            <a:r>
              <a:rPr lang="ko-KR" altLang="en-US" sz="1600" dirty="0" smtClean="0"/>
              <a:t>소스 파일명</a:t>
            </a:r>
            <a:r>
              <a:rPr lang="en-US" altLang="ko-KR" sz="1600" dirty="0" smtClean="0"/>
              <a:t>: puzzle_student.py</a:t>
            </a:r>
          </a:p>
          <a:p>
            <a:pPr lvl="2"/>
            <a:r>
              <a:rPr lang="ko-KR" altLang="en-US" sz="1600" dirty="0" smtClean="0"/>
              <a:t>보고서 파일명</a:t>
            </a:r>
            <a:r>
              <a:rPr lang="en-US" altLang="ko-KR" sz="1600" dirty="0" smtClean="0"/>
              <a:t>: [</a:t>
            </a:r>
            <a:r>
              <a:rPr lang="ko-KR" altLang="en-US" sz="1600" dirty="0" smtClean="0"/>
              <a:t>프로젝트</a:t>
            </a:r>
            <a:r>
              <a:rPr lang="en-US" altLang="ko-KR" sz="1600" dirty="0" smtClean="0"/>
              <a:t>_</a:t>
            </a:r>
            <a:r>
              <a:rPr lang="ko-KR" altLang="en-US" sz="1600" dirty="0" smtClean="0"/>
              <a:t>보고서</a:t>
            </a:r>
            <a:r>
              <a:rPr lang="en-US" altLang="ko-KR" sz="1600" dirty="0" smtClean="0"/>
              <a:t>]</a:t>
            </a:r>
            <a:r>
              <a:rPr lang="ko-KR" altLang="en-US" sz="1600" dirty="0" smtClean="0"/>
              <a:t>학번</a:t>
            </a:r>
            <a:r>
              <a:rPr lang="en-US" altLang="ko-KR" sz="1600" dirty="0" smtClean="0"/>
              <a:t>_</a:t>
            </a:r>
            <a:r>
              <a:rPr lang="ko-KR" altLang="en-US" sz="1600" dirty="0" smtClean="0"/>
              <a:t>이름</a:t>
            </a:r>
            <a:endParaRPr lang="en-US" altLang="ko-KR" sz="1600" dirty="0" smtClean="0"/>
          </a:p>
          <a:p>
            <a:pPr lvl="2"/>
            <a:r>
              <a:rPr lang="ko-KR" altLang="en-US" sz="1600" dirty="0" smtClean="0"/>
              <a:t>제출 시 테스트 코드는 모두 아래와 같이 주석 처리한다</a:t>
            </a:r>
            <a:r>
              <a:rPr lang="en-US" altLang="ko-KR" sz="1600" dirty="0" smtClean="0"/>
              <a:t>.</a:t>
            </a:r>
          </a:p>
          <a:p>
            <a:pPr lvl="3"/>
            <a:endParaRPr lang="en-US" altLang="ko-KR" sz="1400" dirty="0" smtClean="0"/>
          </a:p>
          <a:p>
            <a:pPr lvl="3"/>
            <a:endParaRPr lang="en-US" altLang="ko-KR" sz="1400" dirty="0"/>
          </a:p>
          <a:p>
            <a:pPr lvl="3"/>
            <a:endParaRPr lang="en-US" altLang="ko-KR" sz="1400" dirty="0" smtClean="0"/>
          </a:p>
          <a:p>
            <a:pPr lvl="3"/>
            <a:endParaRPr lang="en-US" altLang="ko-KR" sz="1400" dirty="0"/>
          </a:p>
          <a:p>
            <a:pPr lvl="3"/>
            <a:endParaRPr lang="en-US" altLang="ko-KR" sz="1400" dirty="0" smtClean="0"/>
          </a:p>
          <a:p>
            <a:pPr lvl="3"/>
            <a:endParaRPr lang="en-US" altLang="ko-KR" sz="1400" dirty="0"/>
          </a:p>
          <a:p>
            <a:pPr lvl="3"/>
            <a:endParaRPr lang="en-US" altLang="ko-KR" sz="1400" dirty="0" smtClean="0"/>
          </a:p>
          <a:p>
            <a:pPr lvl="2"/>
            <a:endParaRPr lang="en-US" altLang="ko-KR" sz="1600" dirty="0" smtClean="0"/>
          </a:p>
          <a:p>
            <a:pPr lvl="2"/>
            <a:endParaRPr lang="en-US" altLang="ko-KR" sz="1600" dirty="0"/>
          </a:p>
          <a:p>
            <a:pPr lvl="2"/>
            <a:r>
              <a:rPr lang="en-US" altLang="ko-KR" sz="1600" dirty="0" smtClean="0"/>
              <a:t>Late </a:t>
            </a:r>
            <a:r>
              <a:rPr lang="ko-KR" altLang="en-US" sz="1600" dirty="0" smtClean="0"/>
              <a:t>없음</a:t>
            </a:r>
            <a:endParaRPr lang="en-US" altLang="ko-KR" sz="1600" dirty="0" smtClean="0"/>
          </a:p>
          <a:p>
            <a:pPr lvl="2"/>
            <a:r>
              <a:rPr lang="en-US" altLang="ko-KR" b="1" dirty="0" smtClean="0">
                <a:solidFill>
                  <a:srgbClr val="FF0000"/>
                </a:solidFill>
              </a:rPr>
              <a:t>Copy </a:t>
            </a:r>
            <a:r>
              <a:rPr lang="ko-KR" altLang="en-US" b="1" dirty="0" smtClean="0">
                <a:solidFill>
                  <a:srgbClr val="FF0000"/>
                </a:solidFill>
              </a:rPr>
              <a:t>적발 시 </a:t>
            </a:r>
            <a:r>
              <a:rPr lang="en-US" altLang="ko-KR" b="1" dirty="0" smtClean="0">
                <a:solidFill>
                  <a:srgbClr val="FF0000"/>
                </a:solidFill>
              </a:rPr>
              <a:t>0</a:t>
            </a:r>
            <a:r>
              <a:rPr lang="ko-KR" altLang="en-US" b="1" dirty="0" smtClean="0">
                <a:solidFill>
                  <a:srgbClr val="FF0000"/>
                </a:solidFill>
              </a:rPr>
              <a:t>점 처리</a:t>
            </a:r>
            <a:endParaRPr lang="en-US" altLang="ko-KR" b="1" dirty="0" smtClean="0">
              <a:solidFill>
                <a:srgbClr val="FF0000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755" y="3067220"/>
            <a:ext cx="2312293" cy="21428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프로젝트 제출 및 마감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Page </a:t>
            </a:r>
            <a:fld id="{3F14069D-2812-4305-992F-66FDFFA90FF5}" type="slidenum">
              <a:rPr lang="en-US" altLang="ko-KR" smtClean="0"/>
              <a:pPr>
                <a:defRPr/>
              </a:pPr>
              <a:t>12</a:t>
            </a:fld>
            <a:endParaRPr lang="en-US" altLang="ko-KR" dirty="0"/>
          </a:p>
        </p:txBody>
      </p:sp>
      <p:sp>
        <p:nvSpPr>
          <p:cNvPr id="6" name="직사각형 5"/>
          <p:cNvSpPr/>
          <p:nvPr/>
        </p:nvSpPr>
        <p:spPr bwMode="auto">
          <a:xfrm>
            <a:off x="2627784" y="4654296"/>
            <a:ext cx="1872208" cy="502895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돋움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292080" y="4654297"/>
            <a:ext cx="255711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rgbClr val="FF0000"/>
                </a:solidFill>
              </a:rPr>
              <a:t>※ </a:t>
            </a:r>
            <a:r>
              <a:rPr lang="ko-KR" altLang="en-US" sz="1100" dirty="0" smtClean="0">
                <a:solidFill>
                  <a:srgbClr val="FF0000"/>
                </a:solidFill>
              </a:rPr>
              <a:t>반드시 주석 처리 후 제출</a:t>
            </a:r>
            <a:endParaRPr lang="en-US" altLang="ko-KR" sz="1100" dirty="0">
              <a:solidFill>
                <a:srgbClr val="FF0000"/>
              </a:solidFill>
            </a:endParaRPr>
          </a:p>
          <a:p>
            <a:r>
              <a:rPr lang="en-US" altLang="ko-KR" sz="1100" dirty="0" smtClean="0">
                <a:solidFill>
                  <a:srgbClr val="FF0000"/>
                </a:solidFill>
              </a:rPr>
              <a:t>(</a:t>
            </a:r>
            <a:r>
              <a:rPr lang="ko-KR" altLang="en-US" sz="1100" dirty="0" smtClean="0">
                <a:solidFill>
                  <a:srgbClr val="FF0000"/>
                </a:solidFill>
              </a:rPr>
              <a:t>주석 처리 되지 않았을 경우 감점 처리</a:t>
            </a:r>
            <a:r>
              <a:rPr lang="en-US" altLang="ko-KR" sz="1100" dirty="0" smtClean="0">
                <a:solidFill>
                  <a:srgbClr val="FF0000"/>
                </a:solidFill>
              </a:rPr>
              <a:t>)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cxnSp>
        <p:nvCxnSpPr>
          <p:cNvPr id="8" name="직선 화살표 연결선 7"/>
          <p:cNvCxnSpPr/>
          <p:nvPr/>
        </p:nvCxnSpPr>
        <p:spPr bwMode="auto">
          <a:xfrm>
            <a:off x="4499992" y="4766710"/>
            <a:ext cx="720080" cy="0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" name="TextBox 8"/>
          <p:cNvSpPr txBox="1"/>
          <p:nvPr/>
        </p:nvSpPr>
        <p:spPr>
          <a:xfrm>
            <a:off x="2267744" y="5206164"/>
            <a:ext cx="223298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smtClean="0"/>
              <a:t>그림 </a:t>
            </a:r>
            <a:r>
              <a:rPr lang="en-US" altLang="ko-KR" sz="1050" dirty="0" smtClean="0"/>
              <a:t>15. </a:t>
            </a:r>
            <a:r>
              <a:rPr lang="ko-KR" altLang="en-US" sz="1050" dirty="0" smtClean="0"/>
              <a:t>제출시 메인 상태</a:t>
            </a:r>
            <a:endParaRPr lang="en-US" altLang="ko-KR" sz="1050" dirty="0"/>
          </a:p>
        </p:txBody>
      </p:sp>
    </p:spTree>
    <p:extLst>
      <p:ext uri="{BB962C8B-B14F-4D97-AF65-F5344CB8AC3E}">
        <p14:creationId xmlns:p14="http://schemas.microsoft.com/office/powerpoint/2010/main" val="1848893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내용 개체 틀 1"/>
              <p:cNvSpPr>
                <a:spLocks noGrp="1"/>
              </p:cNvSpPr>
              <p:nvPr>
                <p:ph idx="1"/>
              </p:nvPr>
            </p:nvSpPr>
            <p:spPr>
              <a:xfrm>
                <a:off x="683568" y="1143000"/>
                <a:ext cx="8152457" cy="5257800"/>
              </a:xfrm>
            </p:spPr>
            <p:txBody>
              <a:bodyPr/>
              <a:lstStyle/>
              <a:p>
                <a:r>
                  <a:rPr lang="ko-KR" altLang="en-US" sz="2000" dirty="0"/>
                  <a:t>보고서 요구사항</a:t>
                </a:r>
                <a:endParaRPr lang="en-US" altLang="ko-KR" sz="2000" dirty="0"/>
              </a:p>
              <a:p>
                <a:pPr lvl="1" latinLnBrk="1"/>
                <a:r>
                  <a:rPr lang="ko-KR" altLang="en-US" sz="1800" dirty="0"/>
                  <a:t>프로그램 실행 흐름도 </a:t>
                </a:r>
                <a:r>
                  <a:rPr lang="en-US" altLang="ko-KR" sz="1800" dirty="0"/>
                  <a:t>(Flowchart) </a:t>
                </a:r>
                <a:r>
                  <a:rPr lang="ko-KR" altLang="en-US" sz="1800" dirty="0"/>
                  <a:t>및 설명</a:t>
                </a:r>
              </a:p>
              <a:p>
                <a:pPr lvl="2" latinLnBrk="1"/>
                <a:r>
                  <a:rPr lang="ko-KR" altLang="en-US" sz="1600" dirty="0"/>
                  <a:t>자신의 프로그램이 동작하는 </a:t>
                </a:r>
                <a:r>
                  <a:rPr lang="ko-KR" altLang="en-US" sz="1600" dirty="0">
                    <a:solidFill>
                      <a:schemeClr val="accent1"/>
                    </a:solidFill>
                  </a:rPr>
                  <a:t>실행 흐름도</a:t>
                </a:r>
                <a:r>
                  <a:rPr lang="ko-KR" altLang="en-US" sz="1600" dirty="0"/>
                  <a:t>를 작성하고 설명하여야 한다</a:t>
                </a:r>
                <a:r>
                  <a:rPr lang="en-US" altLang="ko-KR" sz="1600" dirty="0"/>
                  <a:t>. </a:t>
                </a:r>
              </a:p>
              <a:p>
                <a:pPr lvl="2" latinLnBrk="1"/>
                <a:r>
                  <a:rPr lang="ko-KR" altLang="en-US" sz="1600" dirty="0"/>
                  <a:t>실행 흐름도를 설명할 때 그림 등을 첨부하여 잘 이해가 될 수 있도록 한다</a:t>
                </a:r>
                <a:r>
                  <a:rPr lang="en-US" altLang="ko-KR" sz="1600" dirty="0"/>
                  <a:t>. </a:t>
                </a:r>
              </a:p>
              <a:p>
                <a:pPr lvl="1" latinLnBrk="1"/>
                <a:r>
                  <a:rPr lang="ko-KR" altLang="en-US" sz="1800" dirty="0"/>
                  <a:t>프로그램의 각 함수 설명</a:t>
                </a:r>
                <a:endParaRPr lang="en-US" altLang="ko-KR" sz="1800" dirty="0"/>
              </a:p>
              <a:p>
                <a:pPr lvl="2" latinLnBrk="1"/>
                <a:r>
                  <a:rPr lang="ko-KR" altLang="en-US" sz="1600" dirty="0"/>
                  <a:t>프로그램을 구성하는 </a:t>
                </a:r>
                <a:r>
                  <a:rPr lang="ko-KR" altLang="en-US" sz="1600" dirty="0">
                    <a:solidFill>
                      <a:schemeClr val="accent1"/>
                    </a:solidFill>
                  </a:rPr>
                  <a:t>함수를 자세하게 설명</a:t>
                </a:r>
                <a:r>
                  <a:rPr lang="ko-KR" altLang="en-US" sz="1600" dirty="0"/>
                  <a:t>한다</a:t>
                </a:r>
                <a:r>
                  <a:rPr lang="en-US" altLang="ko-KR" sz="1600" dirty="0"/>
                  <a:t>.</a:t>
                </a:r>
              </a:p>
              <a:p>
                <a:pPr lvl="2" latinLnBrk="1"/>
                <a:r>
                  <a:rPr lang="ko-KR" altLang="en-US" sz="1600" dirty="0">
                    <a:solidFill>
                      <a:srgbClr val="FF0000"/>
                    </a:solidFill>
                  </a:rPr>
                  <a:t>추가 </a:t>
                </a:r>
                <a:r>
                  <a:rPr lang="ko-KR" altLang="en-US" sz="1600" dirty="0" smtClean="0">
                    <a:solidFill>
                      <a:srgbClr val="FF0000"/>
                    </a:solidFill>
                  </a:rPr>
                  <a:t>구현</a:t>
                </a:r>
                <a:r>
                  <a:rPr lang="ko-KR" altLang="en-US" sz="1600" dirty="0" smtClean="0"/>
                  <a:t>을 </a:t>
                </a:r>
                <a:r>
                  <a:rPr lang="ko-KR" altLang="en-US" sz="1600" dirty="0"/>
                  <a:t>제외한 추가 구현 사항이 있다면</a:t>
                </a:r>
                <a:r>
                  <a:rPr lang="en-US" altLang="ko-KR" sz="1600" dirty="0"/>
                  <a:t>, </a:t>
                </a:r>
                <a:r>
                  <a:rPr lang="ko-KR" altLang="en-US" sz="1600" dirty="0"/>
                  <a:t>이를 별도로 설명하도록 한다</a:t>
                </a:r>
                <a:r>
                  <a:rPr lang="en-US" altLang="ko-KR" sz="1600" dirty="0"/>
                  <a:t>. </a:t>
                </a:r>
              </a:p>
              <a:p>
                <a:pPr lvl="1" latinLnBrk="1"/>
                <a:r>
                  <a:rPr lang="ko-KR" altLang="en-US" sz="1800" dirty="0"/>
                  <a:t>시험 및 평가 방식 설명</a:t>
                </a:r>
              </a:p>
              <a:p>
                <a:pPr lvl="2" latinLnBrk="1"/>
                <a:r>
                  <a:rPr lang="ko-KR" altLang="en-US" sz="1600" dirty="0"/>
                  <a:t>작성한 프로그램이 다음 조건들을 만족하며 안정되게 작동하는지 확인한다</a:t>
                </a:r>
                <a:r>
                  <a:rPr lang="en-US" altLang="ko-KR" sz="1600" dirty="0"/>
                  <a:t>. </a:t>
                </a:r>
              </a:p>
              <a:p>
                <a:pPr lvl="3" latinLnBrk="1"/>
                <a:r>
                  <a:rPr lang="ko-KR" altLang="en-US" sz="1400" dirty="0" smtClean="0"/>
                  <a:t>방향키</a:t>
                </a:r>
                <a:r>
                  <a:rPr lang="en-US" altLang="ko-KR" sz="1400" dirty="0" smtClean="0"/>
                  <a:t>(w, s, d, a)</a:t>
                </a:r>
                <a:r>
                  <a:rPr lang="ko-KR" altLang="en-US" sz="1400" dirty="0" smtClean="0"/>
                  <a:t>를 눌렀을 경우 숫자 판이 정상적으로 움직인다</a:t>
                </a:r>
                <a:r>
                  <a:rPr lang="en-US" altLang="ko-KR" sz="1400" dirty="0" smtClean="0"/>
                  <a:t>.</a:t>
                </a:r>
                <a:endParaRPr lang="en-US" altLang="ko-KR" sz="1400" dirty="0"/>
              </a:p>
              <a:p>
                <a:pPr lvl="3" latinLnBrk="1"/>
                <a:r>
                  <a:rPr lang="ko-KR" altLang="en-US" sz="1400" dirty="0" smtClean="0"/>
                  <a:t>숫자가 정렬되면 프로그램이 정상적으로 종료된다</a:t>
                </a:r>
                <a:r>
                  <a:rPr lang="en-US" altLang="ko-KR" sz="1400" dirty="0" smtClean="0"/>
                  <a:t>.</a:t>
                </a:r>
              </a:p>
              <a:p>
                <a:pPr lvl="3" latinLnBrk="1"/>
                <a:r>
                  <a:rPr lang="ko-KR" altLang="en-US" sz="1400" dirty="0" smtClean="0"/>
                  <a:t>프로그램 종료 후</a:t>
                </a:r>
                <a:r>
                  <a:rPr lang="en-US" altLang="ko-KR" sz="1400" dirty="0" smtClean="0"/>
                  <a:t>, terminal</a:t>
                </a:r>
                <a:r>
                  <a:rPr lang="ko-KR" altLang="en-US" sz="1400" dirty="0" smtClean="0"/>
                  <a:t>로 정상적으로 원상 복귀 된다</a:t>
                </a:r>
                <a:r>
                  <a:rPr lang="en-US" altLang="ko-KR" sz="1400" dirty="0" smtClean="0"/>
                  <a:t>.</a:t>
                </a:r>
              </a:p>
              <a:p>
                <a:pPr lvl="3" latinLnBrk="1"/>
                <a:r>
                  <a:rPr lang="ko-KR" altLang="en-US" sz="1400" dirty="0" smtClean="0"/>
                  <a:t>게임이 끝날 때 까지 오류가 발생하지 않는다</a:t>
                </a:r>
                <a:r>
                  <a:rPr lang="en-US" altLang="ko-KR" sz="1400" dirty="0" smtClean="0"/>
                  <a:t>.</a:t>
                </a:r>
                <a:endParaRPr lang="en-US" altLang="ko-KR" sz="1400" dirty="0"/>
              </a:p>
              <a:p>
                <a:pPr lvl="3" latinLnBrk="1"/>
                <a:r>
                  <a:rPr lang="en-US" altLang="ko-KR" sz="1400" dirty="0" smtClean="0"/>
                  <a:t>(</a:t>
                </a:r>
                <a:r>
                  <a:rPr lang="ko-KR" altLang="en-US" sz="1400" dirty="0" smtClean="0">
                    <a:solidFill>
                      <a:srgbClr val="FF0000"/>
                    </a:solidFill>
                  </a:rPr>
                  <a:t>추가구현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ko-KR" sz="1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ko-KR" sz="1400" dirty="0" smtClean="0"/>
                  <a:t>) </a:t>
                </a:r>
                <a:r>
                  <a:rPr lang="ko-KR" altLang="en-US" sz="1400" dirty="0" smtClean="0"/>
                  <a:t>숫자 판이 움직일 때 마다</a:t>
                </a:r>
                <a:r>
                  <a:rPr lang="en-US" altLang="ko-KR" sz="1400" dirty="0"/>
                  <a:t> </a:t>
                </a:r>
                <a:r>
                  <a:rPr lang="en-US" altLang="ko-KR" sz="1400" dirty="0" smtClean="0"/>
                  <a:t>life</a:t>
                </a:r>
                <a:r>
                  <a:rPr lang="ko-KR" altLang="en-US" sz="1400" dirty="0" smtClean="0"/>
                  <a:t>가 </a:t>
                </a:r>
                <a:r>
                  <a:rPr lang="en-US" altLang="ko-KR" sz="1400" dirty="0" smtClean="0"/>
                  <a:t>1</a:t>
                </a:r>
                <a:r>
                  <a:rPr lang="ko-KR" altLang="en-US" sz="1400" dirty="0" smtClean="0"/>
                  <a:t>씩 감소하고</a:t>
                </a:r>
                <a:r>
                  <a:rPr lang="en-US" altLang="ko-KR" sz="1400" dirty="0" smtClean="0"/>
                  <a:t>, life</a:t>
                </a:r>
                <a:r>
                  <a:rPr lang="ko-KR" altLang="en-US" sz="1400" dirty="0" smtClean="0"/>
                  <a:t>가 </a:t>
                </a:r>
                <a:r>
                  <a:rPr lang="en-US" altLang="ko-KR" sz="1400" dirty="0" smtClean="0"/>
                  <a:t>0</a:t>
                </a:r>
                <a:r>
                  <a:rPr lang="ko-KR" altLang="en-US" sz="1400" dirty="0" smtClean="0"/>
                  <a:t>일 때 숫자 판이 정렬되지 않은 상태이면 </a:t>
                </a:r>
                <a:r>
                  <a:rPr lang="en-US" altLang="ko-KR" sz="1400" dirty="0" smtClean="0"/>
                  <a:t>Fail </a:t>
                </a:r>
                <a:r>
                  <a:rPr lang="ko-KR" altLang="en-US" sz="1400" dirty="0" smtClean="0"/>
                  <a:t>을</a:t>
                </a:r>
                <a:r>
                  <a:rPr lang="en-US" altLang="ko-KR" sz="1400" dirty="0" smtClean="0"/>
                  <a:t> </a:t>
                </a:r>
                <a:r>
                  <a:rPr lang="ko-KR" altLang="en-US" sz="1400" dirty="0" smtClean="0"/>
                  <a:t>출력하고 프로그램을 종료한다</a:t>
                </a:r>
                <a:r>
                  <a:rPr lang="en-US" altLang="ko-KR" sz="1400" dirty="0" smtClean="0"/>
                  <a:t>.</a:t>
                </a:r>
                <a:endParaRPr lang="en-US" altLang="ko-KR" sz="1400" dirty="0"/>
              </a:p>
              <a:p>
                <a:pPr lvl="3" latinLnBrk="1"/>
                <a:endParaRPr lang="ko-KR" altLang="en-US" dirty="0"/>
              </a:p>
              <a:p>
                <a:pPr marL="914400" lvl="2" indent="0" latinLnBrk="1">
                  <a:buNone/>
                </a:pPr>
                <a:endParaRPr lang="ko-KR" altLang="en-US" dirty="0"/>
              </a:p>
            </p:txBody>
          </p:sp>
        </mc:Choice>
        <mc:Fallback xmlns="">
          <p:sp>
            <p:nvSpPr>
              <p:cNvPr id="2" name="내용 개체 틀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3568" y="1143000"/>
                <a:ext cx="8152457" cy="5257800"/>
              </a:xfrm>
              <a:blipFill rotWithShape="0">
                <a:blip r:embed="rId2"/>
                <a:stretch>
                  <a:fillRect l="-75" t="-92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프로젝트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숫자 퍼즐</a:t>
            </a:r>
            <a:r>
              <a:rPr lang="en-US" altLang="ko-KR" dirty="0" smtClean="0"/>
              <a:t>(</a:t>
            </a:r>
            <a:r>
              <a:rPr lang="ko-KR" altLang="en-US" dirty="0" smtClean="0"/>
              <a:t>보고서 및 평가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Page </a:t>
            </a:r>
            <a:fld id="{3F14069D-2812-4305-992F-66FDFFA90FF5}" type="slidenum">
              <a:rPr lang="en-US" altLang="ko-KR" smtClean="0"/>
              <a:pPr>
                <a:defRPr/>
              </a:pPr>
              <a:t>13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73700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부록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 smtClean="0"/>
              <a:t>필요 시 추가 변수는 추가할 수 있지만</a:t>
            </a:r>
            <a:r>
              <a:rPr lang="en-US" altLang="ko-KR" dirty="0" smtClean="0"/>
              <a:t>, </a:t>
            </a:r>
            <a:r>
              <a:rPr lang="ko-KR" altLang="en-US" dirty="0"/>
              <a:t>주어진 </a:t>
            </a:r>
            <a:r>
              <a:rPr lang="ko-KR" altLang="en-US" dirty="0" smtClean="0"/>
              <a:t>함수와 변수들의 </a:t>
            </a:r>
            <a:r>
              <a:rPr lang="ko-KR" altLang="en-US" dirty="0"/>
              <a:t>이름을 변경하지 않는다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주어진 코드에서 </a:t>
            </a:r>
            <a:r>
              <a:rPr lang="en-US" altLang="ko-KR" dirty="0" smtClean="0"/>
              <a:t>TODO</a:t>
            </a:r>
            <a:r>
              <a:rPr lang="ko-KR" altLang="en-US" dirty="0" smtClean="0"/>
              <a:t>라고 적힌 부분만 구현하면 됩니다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Page </a:t>
            </a:r>
            <a:fld id="{E5807D68-32B2-410E-9D1A-4FF7E6930862}" type="slidenum">
              <a:rPr lang="en-US" altLang="ko-KR" smtClean="0"/>
              <a:pPr>
                <a:defRPr/>
              </a:pPr>
              <a:t>14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79183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523449" y="1183944"/>
            <a:ext cx="8018463" cy="5257800"/>
          </a:xfrm>
        </p:spPr>
        <p:txBody>
          <a:bodyPr/>
          <a:lstStyle/>
          <a:p>
            <a:r>
              <a:rPr lang="en-US" altLang="ko-KR" dirty="0" smtClean="0"/>
              <a:t>puzzle_student.py</a:t>
            </a:r>
          </a:p>
          <a:p>
            <a:pPr lvl="1"/>
            <a:r>
              <a:rPr lang="ko-KR" altLang="en-US" dirty="0" smtClean="0"/>
              <a:t>메인 부분</a:t>
            </a:r>
            <a:endParaRPr lang="en-US" altLang="ko-KR" dirty="0"/>
          </a:p>
          <a:p>
            <a:pPr lvl="2"/>
            <a:r>
              <a:rPr lang="ko-KR" altLang="en-US" dirty="0" smtClean="0"/>
              <a:t>퍼즐게임 시작 시 실행되며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퍼즐게임 판을 초기화하고</a:t>
            </a:r>
            <a:r>
              <a:rPr lang="en-US" altLang="ko-KR" dirty="0"/>
              <a:t> </a:t>
            </a:r>
            <a:r>
              <a:rPr lang="ko-KR" altLang="en-US" dirty="0" smtClean="0"/>
              <a:t>입력 받은 </a:t>
            </a:r>
            <a:r>
              <a:rPr lang="en-US" altLang="ko-KR" dirty="0" smtClean="0"/>
              <a:t>command</a:t>
            </a:r>
            <a:r>
              <a:rPr lang="ko-KR" altLang="en-US" dirty="0" smtClean="0"/>
              <a:t>에 대한 동작을 수행한다</a:t>
            </a:r>
            <a:r>
              <a:rPr lang="en-US" altLang="ko-KR" dirty="0" smtClean="0"/>
              <a:t>.</a:t>
            </a:r>
          </a:p>
          <a:p>
            <a:pPr lvl="2"/>
            <a:r>
              <a:rPr lang="en-US" altLang="ko-KR" dirty="0" smtClean="0"/>
              <a:t>Life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0</a:t>
            </a:r>
            <a:r>
              <a:rPr lang="ko-KR" altLang="en-US" dirty="0" smtClean="0"/>
              <a:t>이 되거나</a:t>
            </a:r>
            <a:r>
              <a:rPr lang="en-US" altLang="ko-KR" dirty="0" smtClean="0"/>
              <a:t>, q</a:t>
            </a:r>
            <a:r>
              <a:rPr lang="ko-KR" altLang="en-US" dirty="0" smtClean="0"/>
              <a:t>를 </a:t>
            </a:r>
            <a:r>
              <a:rPr lang="ko-KR" altLang="en-US" dirty="0" err="1" smtClean="0"/>
              <a:t>입력시</a:t>
            </a:r>
            <a:r>
              <a:rPr lang="ko-KR" altLang="en-US" dirty="0" smtClean="0"/>
              <a:t> 게임을 </a:t>
            </a:r>
            <a:r>
              <a:rPr lang="en-US" altLang="ko-KR" dirty="0" smtClean="0"/>
              <a:t>clear</a:t>
            </a:r>
            <a:r>
              <a:rPr lang="ko-KR" altLang="en-US" dirty="0" smtClean="0"/>
              <a:t>했을 시 프로그램을 종료한다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err="1" smtClean="0"/>
              <a:t>init</a:t>
            </a:r>
            <a:r>
              <a:rPr lang="en-US" altLang="ko-KR" dirty="0" smtClean="0"/>
              <a:t> (puzzle)</a:t>
            </a:r>
          </a:p>
          <a:p>
            <a:pPr lvl="2"/>
            <a:r>
              <a:rPr lang="ko-KR" altLang="en-US" dirty="0" smtClean="0"/>
              <a:t>퍼즐게임의 </a:t>
            </a:r>
            <a:r>
              <a:rPr lang="en-US" altLang="ko-KR" dirty="0" smtClean="0"/>
              <a:t>global </a:t>
            </a:r>
            <a:r>
              <a:rPr lang="ko-KR" altLang="en-US" dirty="0" smtClean="0"/>
              <a:t>변수와 게임 판을 초기화 해준다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err="1" smtClean="0"/>
              <a:t>printPuzzle</a:t>
            </a:r>
            <a:r>
              <a:rPr lang="en-US" altLang="ko-KR" dirty="0" smtClean="0"/>
              <a:t> (puzzle)</a:t>
            </a:r>
          </a:p>
          <a:p>
            <a:pPr lvl="2"/>
            <a:r>
              <a:rPr lang="ko-KR" altLang="en-US" dirty="0" smtClean="0"/>
              <a:t>퍼즐게임 판을 출력해준다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err="1" smtClean="0"/>
              <a:t>checkPuzzle</a:t>
            </a:r>
            <a:r>
              <a:rPr lang="en-US" altLang="ko-KR" dirty="0" smtClean="0"/>
              <a:t> (puzzle)</a:t>
            </a:r>
            <a:endParaRPr lang="en-US" altLang="ko-KR" dirty="0"/>
          </a:p>
          <a:p>
            <a:pPr lvl="2"/>
            <a:r>
              <a:rPr lang="ko-KR" altLang="en-US" dirty="0" smtClean="0"/>
              <a:t>퍼즐게임이 </a:t>
            </a:r>
            <a:r>
              <a:rPr lang="en-US" altLang="ko-KR" dirty="0" smtClean="0"/>
              <a:t>clear</a:t>
            </a:r>
            <a:r>
              <a:rPr lang="ko-KR" altLang="en-US" dirty="0" smtClean="0"/>
              <a:t>되었는지 체크한다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/>
          </a:p>
          <a:p>
            <a:pPr marL="914400" lvl="2" indent="0">
              <a:buNone/>
            </a:pPr>
            <a:r>
              <a:rPr lang="en-US" altLang="ko-KR" dirty="0" smtClean="0"/>
              <a:t> 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부록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Page </a:t>
            </a:r>
            <a:fld id="{3F14069D-2812-4305-992F-66FDFFA90FF5}" type="slidenum">
              <a:rPr lang="en-US" altLang="ko-KR" smtClean="0"/>
              <a:pPr>
                <a:defRPr/>
              </a:pPr>
              <a:t>15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33416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544512" y="1178719"/>
            <a:ext cx="8018463" cy="5257800"/>
          </a:xfrm>
        </p:spPr>
        <p:txBody>
          <a:bodyPr/>
          <a:lstStyle/>
          <a:p>
            <a:r>
              <a:rPr lang="en-US" altLang="ko-KR" dirty="0" smtClean="0"/>
              <a:t>puzzle_student.py</a:t>
            </a:r>
            <a:endParaRPr lang="en-US" altLang="ko-KR" dirty="0"/>
          </a:p>
          <a:p>
            <a:pPr lvl="1"/>
            <a:r>
              <a:rPr lang="en-US" altLang="ko-KR" dirty="0" smtClean="0"/>
              <a:t>find_0_loc (puzzle)</a:t>
            </a:r>
          </a:p>
          <a:p>
            <a:pPr lvl="2"/>
            <a:r>
              <a:rPr lang="ko-KR" altLang="en-US" dirty="0" smtClean="0"/>
              <a:t>퍼즐게임 판에서 빈칸의 위치를 찾는다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err="1" smtClean="0"/>
              <a:t>getch</a:t>
            </a:r>
            <a:r>
              <a:rPr lang="en-US" altLang="ko-KR" dirty="0" smtClean="0"/>
              <a:t> ()</a:t>
            </a:r>
          </a:p>
          <a:p>
            <a:pPr lvl="2"/>
            <a:r>
              <a:rPr lang="ko-KR" altLang="en-US" dirty="0" smtClean="0"/>
              <a:t>콘솔 창에 입력하는 </a:t>
            </a:r>
            <a:r>
              <a:rPr lang="en-US" altLang="ko-KR" dirty="0" smtClean="0"/>
              <a:t>key</a:t>
            </a:r>
            <a:r>
              <a:rPr lang="ko-KR" altLang="en-US" dirty="0" smtClean="0"/>
              <a:t>의 값을 받아온다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smtClean="0"/>
              <a:t>이 때</a:t>
            </a:r>
            <a:r>
              <a:rPr lang="en-US" altLang="ko-KR" dirty="0" smtClean="0"/>
              <a:t>, Enter</a:t>
            </a:r>
            <a:r>
              <a:rPr lang="ko-KR" altLang="en-US" dirty="0" smtClean="0"/>
              <a:t>로 입력할 필요 없음</a:t>
            </a:r>
            <a:endParaRPr lang="en-US" altLang="ko-KR" dirty="0"/>
          </a:p>
          <a:p>
            <a:pPr lvl="1"/>
            <a:r>
              <a:rPr lang="en-US" altLang="ko-KR" dirty="0" err="1" smtClean="0"/>
              <a:t>move_to</a:t>
            </a:r>
            <a:r>
              <a:rPr lang="en-US" altLang="ko-KR" dirty="0" smtClean="0"/>
              <a:t> (puzzle, </a:t>
            </a:r>
            <a:r>
              <a:rPr lang="en-US" altLang="ko-KR" dirty="0" err="1" smtClean="0"/>
              <a:t>loc</a:t>
            </a:r>
            <a:r>
              <a:rPr lang="en-US" altLang="ko-KR" dirty="0" smtClean="0"/>
              <a:t>, command)</a:t>
            </a:r>
            <a:endParaRPr lang="en-US" altLang="ko-KR" dirty="0"/>
          </a:p>
          <a:p>
            <a:pPr lvl="2"/>
            <a:r>
              <a:rPr lang="en-US" altLang="ko-KR" dirty="0" smtClean="0"/>
              <a:t>Command</a:t>
            </a:r>
            <a:r>
              <a:rPr lang="ko-KR" altLang="en-US" dirty="0" smtClean="0"/>
              <a:t>에 대한 동작을 수행한다</a:t>
            </a:r>
            <a:r>
              <a:rPr lang="en-US" altLang="ko-KR" dirty="0" smtClean="0"/>
              <a:t>.</a:t>
            </a:r>
          </a:p>
          <a:p>
            <a:pPr lvl="2"/>
            <a:r>
              <a:rPr lang="en-US" altLang="ko-KR" dirty="0" smtClean="0"/>
              <a:t>‘w’, ‘W’ – </a:t>
            </a:r>
            <a:r>
              <a:rPr lang="ko-KR" altLang="en-US" dirty="0" smtClean="0"/>
              <a:t>빈칸을 아래로</a:t>
            </a:r>
            <a:r>
              <a:rPr lang="en-US" altLang="ko-KR" dirty="0" smtClean="0"/>
              <a:t>, ‘a’, ‘A’ – </a:t>
            </a:r>
            <a:r>
              <a:rPr lang="ko-KR" altLang="en-US" dirty="0" smtClean="0"/>
              <a:t>빈칸을 오른쪽으로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‘s’, ‘S’ – </a:t>
            </a:r>
            <a:r>
              <a:rPr lang="ko-KR" altLang="en-US" dirty="0" smtClean="0"/>
              <a:t>빈칸을 위로</a:t>
            </a:r>
            <a:r>
              <a:rPr lang="en-US" altLang="ko-KR" dirty="0" smtClean="0"/>
              <a:t>, ‘d’, ‘D’ – </a:t>
            </a:r>
            <a:r>
              <a:rPr lang="ko-KR" altLang="en-US" dirty="0" smtClean="0"/>
              <a:t>빈칸을 왼쪽으로</a:t>
            </a:r>
            <a:endParaRPr lang="en-US" altLang="ko-KR" dirty="0" smtClean="0"/>
          </a:p>
          <a:p>
            <a:pPr marL="257175" lvl="1" indent="0">
              <a:buNone/>
            </a:pPr>
            <a:endParaRPr lang="en-US" altLang="ko-KR" sz="1800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부록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  Page </a:t>
            </a:r>
            <a:fld id="{3F14069D-2812-4305-992F-66FDFFA90FF5}" type="slidenum">
              <a:rPr lang="en-US" altLang="ko-KR" smtClean="0"/>
              <a:pPr>
                <a:defRPr/>
              </a:pPr>
              <a:t>16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51631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544512" y="1178719"/>
            <a:ext cx="8018463" cy="5257800"/>
          </a:xfrm>
        </p:spPr>
        <p:txBody>
          <a:bodyPr/>
          <a:lstStyle/>
          <a:p>
            <a:r>
              <a:rPr lang="en-US" altLang="ko-KR" dirty="0" smtClean="0"/>
              <a:t>puzzle_student.py</a:t>
            </a:r>
            <a:endParaRPr lang="en-US" altLang="ko-KR" dirty="0"/>
          </a:p>
          <a:p>
            <a:pPr lvl="1"/>
            <a:r>
              <a:rPr lang="en-US" altLang="ko-KR" dirty="0" smtClean="0"/>
              <a:t>shuffle (puzzle)</a:t>
            </a:r>
          </a:p>
          <a:p>
            <a:pPr lvl="2"/>
            <a:r>
              <a:rPr lang="ko-KR" altLang="en-US" dirty="0" smtClean="0"/>
              <a:t>퍼즐게임 판을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랜덤하게</a:t>
            </a:r>
            <a:r>
              <a:rPr lang="ko-KR" altLang="en-US" dirty="0" smtClean="0"/>
              <a:t> 섞는다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err="1" smtClean="0"/>
              <a:t>GetCommand</a:t>
            </a:r>
            <a:r>
              <a:rPr lang="en-US" altLang="ko-KR" dirty="0" smtClean="0"/>
              <a:t> ()</a:t>
            </a:r>
          </a:p>
          <a:p>
            <a:pPr lvl="2"/>
            <a:r>
              <a:rPr lang="en-US" altLang="ko-KR" dirty="0" err="1" smtClean="0"/>
              <a:t>getch</a:t>
            </a:r>
            <a:r>
              <a:rPr lang="en-US" altLang="ko-KR" dirty="0" smtClean="0"/>
              <a:t>() </a:t>
            </a:r>
            <a:r>
              <a:rPr lang="ko-KR" altLang="en-US" dirty="0" smtClean="0"/>
              <a:t>함수로 </a:t>
            </a:r>
            <a:r>
              <a:rPr lang="ko-KR" altLang="en-US" dirty="0" err="1" smtClean="0"/>
              <a:t>입력받은</a:t>
            </a:r>
            <a:r>
              <a:rPr lang="ko-KR" altLang="en-US" dirty="0" smtClean="0"/>
              <a:t> </a:t>
            </a:r>
            <a:r>
              <a:rPr lang="en-US" altLang="ko-KR" dirty="0" smtClean="0"/>
              <a:t>key</a:t>
            </a:r>
            <a:r>
              <a:rPr lang="ko-KR" altLang="en-US" dirty="0" smtClean="0"/>
              <a:t>를 가져와 해당하는 </a:t>
            </a:r>
            <a:r>
              <a:rPr lang="en-US" altLang="ko-KR" dirty="0" smtClean="0"/>
              <a:t>key</a:t>
            </a:r>
            <a:r>
              <a:rPr lang="ko-KR" altLang="en-US" dirty="0" smtClean="0"/>
              <a:t>값을 </a:t>
            </a:r>
            <a:r>
              <a:rPr lang="en-US" altLang="ko-KR" dirty="0" smtClean="0"/>
              <a:t>return </a:t>
            </a:r>
            <a:r>
              <a:rPr lang="ko-KR" altLang="en-US" dirty="0" smtClean="0"/>
              <a:t>해준다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smtClean="0"/>
              <a:t>만약 </a:t>
            </a:r>
            <a:r>
              <a:rPr lang="en-US" altLang="ko-KR" dirty="0" smtClean="0"/>
              <a:t>‘w’, ‘W’, ‘a’, ‘A’, ‘s’, ‘S’, ‘d’, ‘D’ , ‘q’, ‘Q’ key</a:t>
            </a:r>
            <a:r>
              <a:rPr lang="ko-KR" altLang="en-US" dirty="0" smtClean="0"/>
              <a:t>를 제외한 다른 </a:t>
            </a:r>
            <a:r>
              <a:rPr lang="en-US" altLang="ko-KR" dirty="0" smtClean="0"/>
              <a:t>key</a:t>
            </a:r>
            <a:r>
              <a:rPr lang="ko-KR" altLang="en-US" dirty="0" smtClean="0"/>
              <a:t>가 입력으로 들어올 시 </a:t>
            </a:r>
            <a:r>
              <a:rPr lang="en-US" altLang="ko-KR" dirty="0" smtClean="0"/>
              <a:t>-1</a:t>
            </a:r>
            <a:r>
              <a:rPr lang="ko-KR" altLang="en-US" dirty="0" smtClean="0"/>
              <a:t>을 </a:t>
            </a:r>
            <a:r>
              <a:rPr lang="en-US" altLang="ko-KR" dirty="0" smtClean="0"/>
              <a:t>return </a:t>
            </a:r>
            <a:r>
              <a:rPr lang="ko-KR" altLang="en-US" dirty="0" smtClean="0"/>
              <a:t>한다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부록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 Page </a:t>
            </a:r>
            <a:fld id="{3F14069D-2812-4305-992F-66FDFFA90FF5}" type="slidenum">
              <a:rPr lang="en-US" altLang="ko-KR" smtClean="0"/>
              <a:pPr>
                <a:defRPr/>
              </a:pPr>
              <a:t>17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81789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프로젝트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숫자 퍼즐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3568" y="1481514"/>
            <a:ext cx="3970461" cy="4699992"/>
          </a:xfrm>
        </p:spPr>
        <p:txBody>
          <a:bodyPr/>
          <a:lstStyle/>
          <a:p>
            <a:r>
              <a:rPr lang="ko-KR" altLang="en-US" sz="2000" dirty="0" smtClean="0"/>
              <a:t>숫자 퍼즐은 정사각형 판에 숫자들이 </a:t>
            </a:r>
            <a:r>
              <a:rPr lang="ko-KR" altLang="en-US" sz="2000" dirty="0" err="1" smtClean="0"/>
              <a:t>랜덤하게</a:t>
            </a:r>
            <a:r>
              <a:rPr lang="ko-KR" altLang="en-US" sz="2000" dirty="0" smtClean="0"/>
              <a:t> 놓여져 있을 때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숫자 판을 상하좌우로 움직여  순서를 맞추는 놀이다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000" dirty="0" smtClean="0"/>
              <a:t>본 프로젝트에서는 </a:t>
            </a:r>
            <a:r>
              <a:rPr lang="en-US" altLang="ko-KR" sz="2000" dirty="0" smtClean="0"/>
              <a:t>UNIX</a:t>
            </a:r>
            <a:r>
              <a:rPr lang="ko-KR" altLang="en-US" sz="2000" dirty="0" smtClean="0"/>
              <a:t>기반에서 </a:t>
            </a:r>
            <a:r>
              <a:rPr lang="en-US" altLang="ko-KR" sz="2000" dirty="0" smtClean="0"/>
              <a:t>python</a:t>
            </a:r>
            <a:r>
              <a:rPr lang="ko-KR" altLang="en-US" sz="2000" dirty="0" smtClean="0"/>
              <a:t>으로 숫자 퍼즐을 구현한다</a:t>
            </a:r>
            <a:r>
              <a:rPr lang="en-US" altLang="ko-KR" sz="2000" dirty="0" smtClean="0"/>
              <a:t>.</a:t>
            </a:r>
          </a:p>
          <a:p>
            <a:r>
              <a:rPr lang="en-US" altLang="ko-KR" sz="2000" dirty="0" smtClean="0"/>
              <a:t>(</a:t>
            </a:r>
            <a:r>
              <a:rPr lang="ko-KR" altLang="en-US" sz="2000" dirty="0" smtClean="0"/>
              <a:t>그림 </a:t>
            </a:r>
            <a:r>
              <a:rPr lang="en-US" altLang="ko-KR" sz="2000" dirty="0" smtClean="0"/>
              <a:t>2)</a:t>
            </a:r>
            <a:r>
              <a:rPr lang="ko-KR" altLang="en-US" sz="2000" dirty="0" smtClean="0"/>
              <a:t>와 같이 임의로 </a:t>
            </a:r>
            <a:r>
              <a:rPr lang="en-US" altLang="ko-KR" sz="2000" dirty="0" smtClean="0"/>
              <a:t>shuffle</a:t>
            </a:r>
            <a:r>
              <a:rPr lang="ko-KR" altLang="en-US" sz="2000" dirty="0" smtClean="0"/>
              <a:t>된 숫자를 상하좌우로 움직여 내림차순으로 정렬되게 맞추면 게임이 종료된다</a:t>
            </a:r>
            <a:r>
              <a:rPr lang="en-US" altLang="ko-KR" sz="200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Page </a:t>
            </a:r>
            <a:fld id="{E5807D68-32B2-410E-9D1A-4FF7E6930862}" type="slidenum">
              <a:rPr lang="en-US" altLang="ko-KR" smtClean="0"/>
              <a:pPr>
                <a:defRPr/>
              </a:pPr>
              <a:t>1</a:t>
            </a:fld>
            <a:endParaRPr lang="en-US" altLang="ko-KR"/>
          </a:p>
        </p:txBody>
      </p:sp>
      <p:grpSp>
        <p:nvGrpSpPr>
          <p:cNvPr id="7" name="그룹 6"/>
          <p:cNvGrpSpPr/>
          <p:nvPr/>
        </p:nvGrpSpPr>
        <p:grpSpPr>
          <a:xfrm>
            <a:off x="5652120" y="1412776"/>
            <a:ext cx="2016224" cy="2270140"/>
            <a:chOff x="5652120" y="1412776"/>
            <a:chExt cx="2016224" cy="2270140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52120" y="1412776"/>
              <a:ext cx="2016224" cy="20162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5924293" y="3429000"/>
              <a:ext cx="147187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/>
                <a:t>그림 </a:t>
              </a:r>
              <a:r>
                <a:rPr lang="en-US" altLang="ko-KR" sz="1000" dirty="0" smtClean="0"/>
                <a:t>1. </a:t>
              </a:r>
              <a:r>
                <a:rPr lang="ko-KR" altLang="en-US" sz="1000" dirty="0" smtClean="0"/>
                <a:t>숫자 퍼즐 놀이</a:t>
              </a:r>
              <a:endParaRPr lang="ko-KR" altLang="en-US" sz="1000" dirty="0"/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5362550" y="4033133"/>
            <a:ext cx="2665834" cy="2204179"/>
            <a:chOff x="5364088" y="3919314"/>
            <a:chExt cx="2665834" cy="2204179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6604"/>
            <a:stretch/>
          </p:blipFill>
          <p:spPr bwMode="auto">
            <a:xfrm>
              <a:off x="5364088" y="3919314"/>
              <a:ext cx="1047750" cy="1885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20272" y="3919314"/>
              <a:ext cx="1009650" cy="1885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" name="오른쪽 화살표 4"/>
            <p:cNvSpPr/>
            <p:nvPr/>
          </p:nvSpPr>
          <p:spPr bwMode="auto">
            <a:xfrm>
              <a:off x="6588224" y="4653136"/>
              <a:ext cx="288032" cy="504056"/>
            </a:xfrm>
            <a:prstGeom prst="rightArrow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돋움" pitchFamily="50" charset="-127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652120" y="5877272"/>
              <a:ext cx="227177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/>
                <a:t>그림 </a:t>
              </a:r>
              <a:r>
                <a:rPr lang="en-US" altLang="ko-KR" sz="1000" dirty="0"/>
                <a:t>2</a:t>
              </a:r>
              <a:r>
                <a:rPr lang="en-US" altLang="ko-KR" sz="1000" dirty="0" smtClean="0"/>
                <a:t>. c</a:t>
              </a:r>
              <a:r>
                <a:rPr lang="ko-KR" altLang="en-US" sz="1000" dirty="0" smtClean="0"/>
                <a:t>언어로 구현된 숫자퍼즐 예시</a:t>
              </a:r>
              <a:endParaRPr lang="ko-KR" altLang="en-U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381974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프로젝트 목적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3568" y="1481514"/>
            <a:ext cx="4320480" cy="4699992"/>
          </a:xfrm>
        </p:spPr>
        <p:txBody>
          <a:bodyPr/>
          <a:lstStyle/>
          <a:p>
            <a:r>
              <a:rPr lang="ko-KR" altLang="en-US" sz="2000" dirty="0" smtClean="0"/>
              <a:t>기초공학설계 </a:t>
            </a:r>
            <a:r>
              <a:rPr lang="ko-KR" altLang="en-US" sz="2000" dirty="0"/>
              <a:t>과목에서 학습한 </a:t>
            </a:r>
            <a:r>
              <a:rPr lang="en-US" altLang="ko-KR" sz="2000" dirty="0" smtClean="0"/>
              <a:t>python</a:t>
            </a:r>
            <a:r>
              <a:rPr lang="ko-KR" altLang="en-US" sz="2000" dirty="0" smtClean="0"/>
              <a:t>의 </a:t>
            </a:r>
            <a:r>
              <a:rPr lang="ko-KR" altLang="en-US" sz="2000" dirty="0"/>
              <a:t>변수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반복문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조건문</a:t>
            </a:r>
            <a:r>
              <a:rPr lang="en-US" altLang="ko-KR" sz="2000" dirty="0"/>
              <a:t>, </a:t>
            </a:r>
            <a:r>
              <a:rPr lang="ko-KR" altLang="en-US" sz="2000" dirty="0"/>
              <a:t>파일 입출력 등의 문법적 요소들을 체득한다</a:t>
            </a:r>
            <a:endParaRPr lang="en-US" altLang="ko-KR" sz="2000" dirty="0"/>
          </a:p>
          <a:p>
            <a:r>
              <a:rPr lang="ko-KR" altLang="en-US" sz="2000" dirty="0"/>
              <a:t>함수를 사용하여 프로그램을 </a:t>
            </a:r>
            <a:r>
              <a:rPr lang="ko-KR" altLang="en-US" sz="2000" dirty="0">
                <a:solidFill>
                  <a:schemeClr val="accent1"/>
                </a:solidFill>
              </a:rPr>
              <a:t>모듈화</a:t>
            </a:r>
            <a:r>
              <a:rPr lang="ko-KR" altLang="en-US" sz="2000" dirty="0"/>
              <a:t> 하는 법을 체득한다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제공된 코드를 이해하여 응용한다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제공된 </a:t>
            </a:r>
            <a:r>
              <a:rPr lang="en-US" altLang="ko-KR" sz="2000" dirty="0"/>
              <a:t>library </a:t>
            </a:r>
            <a:r>
              <a:rPr lang="ko-KR" altLang="en-US" sz="2000" dirty="0"/>
              <a:t>에 대한 </a:t>
            </a:r>
            <a:r>
              <a:rPr lang="en-US" altLang="ko-KR" sz="2000" dirty="0"/>
              <a:t>documentary </a:t>
            </a:r>
            <a:r>
              <a:rPr lang="ko-KR" altLang="en-US" sz="2000" dirty="0"/>
              <a:t>를 찾아보고 이해하며 프로그램에 적용한다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프로그램을 기획해보고 본인의 프로젝트를 설명하는 보고서를 작성한다</a:t>
            </a:r>
            <a:r>
              <a:rPr lang="en-US" altLang="ko-KR" sz="2000" dirty="0" smtClean="0"/>
              <a:t>.</a:t>
            </a:r>
            <a:endParaRPr lang="en-US" altLang="ko-KR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Page </a:t>
            </a:r>
            <a:fld id="{E5807D68-32B2-410E-9D1A-4FF7E6930862}" type="slidenum">
              <a:rPr lang="en-US" altLang="ko-KR" smtClean="0"/>
              <a:pPr>
                <a:defRPr/>
              </a:pPr>
              <a:t>2</a:t>
            </a:fld>
            <a:endParaRPr lang="en-US" altLang="ko-KR"/>
          </a:p>
        </p:txBody>
      </p:sp>
      <p:grpSp>
        <p:nvGrpSpPr>
          <p:cNvPr id="7" name="그룹 6"/>
          <p:cNvGrpSpPr/>
          <p:nvPr/>
        </p:nvGrpSpPr>
        <p:grpSpPr>
          <a:xfrm>
            <a:off x="5652120" y="1412776"/>
            <a:ext cx="2016224" cy="2270140"/>
            <a:chOff x="5652120" y="1412776"/>
            <a:chExt cx="2016224" cy="2270140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52120" y="1412776"/>
              <a:ext cx="2016224" cy="20162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5924293" y="3429000"/>
              <a:ext cx="147187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/>
                <a:t>그림 </a:t>
              </a:r>
              <a:r>
                <a:rPr lang="en-US" altLang="ko-KR" sz="1000" dirty="0" smtClean="0"/>
                <a:t>1. </a:t>
              </a:r>
              <a:r>
                <a:rPr lang="ko-KR" altLang="en-US" sz="1000" dirty="0" smtClean="0"/>
                <a:t>숫자 퍼즐 놀이</a:t>
              </a:r>
              <a:endParaRPr lang="ko-KR" altLang="en-US" sz="1000" dirty="0"/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5362550" y="4033133"/>
            <a:ext cx="2665834" cy="2204179"/>
            <a:chOff x="5364088" y="3919314"/>
            <a:chExt cx="2665834" cy="2204179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6604"/>
            <a:stretch/>
          </p:blipFill>
          <p:spPr bwMode="auto">
            <a:xfrm>
              <a:off x="5364088" y="3919314"/>
              <a:ext cx="1047750" cy="1885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20272" y="3919314"/>
              <a:ext cx="1009650" cy="1885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" name="오른쪽 화살표 4"/>
            <p:cNvSpPr/>
            <p:nvPr/>
          </p:nvSpPr>
          <p:spPr bwMode="auto">
            <a:xfrm>
              <a:off x="6588224" y="4653136"/>
              <a:ext cx="288032" cy="504056"/>
            </a:xfrm>
            <a:prstGeom prst="rightArrow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돋움" pitchFamily="50" charset="-127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652120" y="5877272"/>
              <a:ext cx="227177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/>
                <a:t>그림 </a:t>
              </a:r>
              <a:r>
                <a:rPr lang="en-US" altLang="ko-KR" sz="1000" dirty="0"/>
                <a:t>2</a:t>
              </a:r>
              <a:r>
                <a:rPr lang="en-US" altLang="ko-KR" sz="1000" dirty="0" smtClean="0"/>
                <a:t>. c</a:t>
              </a:r>
              <a:r>
                <a:rPr lang="ko-KR" altLang="en-US" sz="1000" dirty="0" smtClean="0"/>
                <a:t>언어로 구현된 숫자퍼즐 예시</a:t>
              </a:r>
              <a:endParaRPr lang="ko-KR" altLang="en-U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97983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프로젝트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숫자 퍼즐</a:t>
            </a:r>
            <a:r>
              <a:rPr lang="en-US" altLang="ko-KR" dirty="0" smtClean="0"/>
              <a:t>(</a:t>
            </a:r>
            <a:r>
              <a:rPr lang="ko-KR" altLang="en-US" dirty="0" smtClean="0"/>
              <a:t>과정 설명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3568" y="1268760"/>
            <a:ext cx="7776864" cy="2448272"/>
          </a:xfrm>
        </p:spPr>
        <p:txBody>
          <a:bodyPr/>
          <a:lstStyle/>
          <a:p>
            <a:r>
              <a:rPr lang="ko-KR" altLang="en-US" sz="2000" dirty="0" smtClean="0"/>
              <a:t>본 프로젝트에서는 다음과 같이 작동하는 숫자 퍼즐을 구현한다</a:t>
            </a:r>
            <a:endParaRPr lang="en-US" altLang="ko-KR" sz="2000" dirty="0" smtClean="0"/>
          </a:p>
          <a:p>
            <a:pPr lvl="1"/>
            <a:r>
              <a:rPr lang="en-US" altLang="ko-KR" sz="1800" b="1" dirty="0">
                <a:solidFill>
                  <a:srgbClr val="FF0000"/>
                </a:solidFill>
              </a:rPr>
              <a:t>Step 1: </a:t>
            </a:r>
            <a:r>
              <a:rPr lang="ko-KR" altLang="en-US" sz="1800" dirty="0"/>
              <a:t>게임을 실행하면 </a:t>
            </a:r>
            <a:r>
              <a:rPr lang="en-US" altLang="ko-KR" sz="1800" dirty="0"/>
              <a:t>(</a:t>
            </a:r>
            <a:r>
              <a:rPr lang="ko-KR" altLang="en-US" sz="1800" dirty="0"/>
              <a:t>그림 </a:t>
            </a:r>
            <a:r>
              <a:rPr lang="en-US" altLang="ko-KR" sz="1800" dirty="0"/>
              <a:t>3)</a:t>
            </a:r>
            <a:r>
              <a:rPr lang="ko-KR" altLang="en-US" sz="1800" dirty="0"/>
              <a:t>과 같은 화면이 </a:t>
            </a:r>
            <a:r>
              <a:rPr lang="ko-KR" altLang="en-US" sz="1800" dirty="0" smtClean="0"/>
              <a:t>나타나며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이는 숫자판의 숫자가 임의로 </a:t>
            </a:r>
            <a:r>
              <a:rPr lang="en-US" altLang="ko-KR" sz="1800" dirty="0" smtClean="0"/>
              <a:t>shuffle </a:t>
            </a:r>
            <a:r>
              <a:rPr lang="ko-KR" altLang="en-US" sz="1800" dirty="0" smtClean="0"/>
              <a:t>된 것이다</a:t>
            </a:r>
            <a:r>
              <a:rPr lang="en-US" altLang="ko-KR" sz="1800" dirty="0" smtClean="0"/>
              <a:t>.</a:t>
            </a:r>
          </a:p>
          <a:p>
            <a:pPr lvl="1"/>
            <a:r>
              <a:rPr lang="ko-KR" altLang="en-US" sz="1800" dirty="0" smtClean="0"/>
              <a:t>게임 실행 시 </a:t>
            </a:r>
            <a:r>
              <a:rPr lang="en-US" altLang="ko-KR" sz="1800" dirty="0" smtClean="0"/>
              <a:t>shuffle </a:t>
            </a:r>
            <a:r>
              <a:rPr lang="ko-KR" altLang="en-US" sz="1800" dirty="0" smtClean="0"/>
              <a:t>함수가 호출 되며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함수는 아래와 같이 주어진다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이 때</a:t>
            </a:r>
            <a:r>
              <a:rPr lang="en-US" altLang="ko-KR" sz="1800" dirty="0" smtClean="0"/>
              <a:t>, shuffle </a:t>
            </a:r>
            <a:r>
              <a:rPr lang="ko-KR" altLang="en-US" sz="1800" dirty="0" smtClean="0"/>
              <a:t>함수 내 </a:t>
            </a:r>
            <a:r>
              <a:rPr lang="en-US" altLang="ko-KR" sz="1800" b="1" dirty="0" smtClean="0"/>
              <a:t>find_0_loc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함수와 </a:t>
            </a:r>
            <a:r>
              <a:rPr lang="en-US" altLang="ko-KR" sz="1800" b="1" dirty="0" err="1" smtClean="0"/>
              <a:t>move_to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함수를 구현해야 정상적으로 동작한다</a:t>
            </a:r>
            <a:r>
              <a:rPr lang="en-US" altLang="ko-KR" sz="1800" dirty="0"/>
              <a:t>.</a:t>
            </a:r>
            <a:endParaRPr lang="en-US" altLang="ko-KR" sz="2000" dirty="0" smtClean="0"/>
          </a:p>
          <a:p>
            <a:pPr lvl="1"/>
            <a:endParaRPr lang="en-US" altLang="ko-KR" sz="1600" dirty="0" smtClean="0"/>
          </a:p>
          <a:p>
            <a:pPr lvl="1"/>
            <a:endParaRPr lang="en-US" altLang="ko-KR" sz="180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Page </a:t>
            </a:r>
            <a:fld id="{E5807D68-32B2-410E-9D1A-4FF7E6930862}" type="slidenum">
              <a:rPr lang="en-US" altLang="ko-KR" smtClean="0"/>
              <a:pPr>
                <a:defRPr/>
              </a:pPr>
              <a:t>3</a:t>
            </a:fld>
            <a:endParaRPr lang="en-US" altLang="ko-KR"/>
          </a:p>
        </p:txBody>
      </p:sp>
      <p:grpSp>
        <p:nvGrpSpPr>
          <p:cNvPr id="15" name="그룹 14"/>
          <p:cNvGrpSpPr/>
          <p:nvPr/>
        </p:nvGrpSpPr>
        <p:grpSpPr>
          <a:xfrm>
            <a:off x="714164" y="3414486"/>
            <a:ext cx="1580882" cy="2685057"/>
            <a:chOff x="1458767" y="3734714"/>
            <a:chExt cx="1580882" cy="2685057"/>
          </a:xfrm>
        </p:grpSpPr>
        <p:pic>
          <p:nvPicPr>
            <p:cNvPr id="1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47663" y="3734714"/>
              <a:ext cx="1416683" cy="23787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9" name="TextBox 18"/>
            <p:cNvSpPr txBox="1"/>
            <p:nvPr/>
          </p:nvSpPr>
          <p:spPr>
            <a:xfrm>
              <a:off x="1458767" y="6173550"/>
              <a:ext cx="158088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/>
                <a:t>그림 </a:t>
              </a:r>
              <a:r>
                <a:rPr lang="en-US" altLang="ko-KR" sz="1000" dirty="0" smtClean="0"/>
                <a:t>3. </a:t>
              </a:r>
              <a:r>
                <a:rPr lang="ko-KR" altLang="en-US" sz="1000" dirty="0" smtClean="0"/>
                <a:t>게임 실행 첫 화면</a:t>
              </a:r>
              <a:endParaRPr lang="ko-KR" altLang="en-US" sz="1000" dirty="0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2411760" y="3471679"/>
            <a:ext cx="6480721" cy="2462213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200" dirty="0" err="1">
                <a:latin typeface="Consolas" pitchFamily="49" charset="0"/>
              </a:rPr>
              <a:t>def</a:t>
            </a:r>
            <a:r>
              <a:rPr lang="en-US" altLang="ko-KR" sz="1200" dirty="0">
                <a:latin typeface="Consolas" pitchFamily="49" charset="0"/>
              </a:rPr>
              <a:t> shuffle(puzzle</a:t>
            </a:r>
            <a:r>
              <a:rPr lang="en-US" altLang="ko-KR" sz="1200" dirty="0" smtClean="0">
                <a:latin typeface="Consolas" pitchFamily="49" charset="0"/>
              </a:rPr>
              <a:t>):</a:t>
            </a:r>
          </a:p>
          <a:p>
            <a:r>
              <a:rPr lang="en-US" altLang="ko-KR" sz="1200" dirty="0">
                <a:latin typeface="Consolas" pitchFamily="49" charset="0"/>
              </a:rPr>
              <a:t> </a:t>
            </a:r>
            <a:r>
              <a:rPr lang="en-US" altLang="ko-KR" sz="1200" dirty="0" smtClean="0">
                <a:latin typeface="Consolas" pitchFamily="49" charset="0"/>
              </a:rPr>
              <a:t>    r=0</a:t>
            </a:r>
            <a:endParaRPr lang="en-US" altLang="ko-KR" sz="1200" dirty="0">
              <a:latin typeface="Consolas" pitchFamily="49" charset="0"/>
            </a:endParaRPr>
          </a:p>
          <a:p>
            <a:r>
              <a:rPr lang="en-US" altLang="ko-KR" sz="1200" dirty="0">
                <a:latin typeface="Consolas" pitchFamily="49" charset="0"/>
              </a:rPr>
              <a:t>     l=0 </a:t>
            </a:r>
            <a:endParaRPr lang="en-US" altLang="ko-KR" sz="1200" dirty="0" smtClean="0">
              <a:latin typeface="Consolas" pitchFamily="49" charset="0"/>
            </a:endParaRPr>
          </a:p>
          <a:p>
            <a:r>
              <a:rPr lang="en-US" altLang="ko-KR" sz="1200" dirty="0">
                <a:latin typeface="Consolas" pitchFamily="49" charset="0"/>
              </a:rPr>
              <a:t> </a:t>
            </a:r>
            <a:r>
              <a:rPr lang="en-US" altLang="ko-KR" sz="1200" dirty="0" smtClean="0">
                <a:latin typeface="Consolas" pitchFamily="49" charset="0"/>
              </a:rPr>
              <a:t>    </a:t>
            </a:r>
            <a:r>
              <a:rPr lang="en-US" altLang="ko-KR" sz="1200" dirty="0" err="1" smtClean="0">
                <a:latin typeface="Consolas" pitchFamily="49" charset="0"/>
              </a:rPr>
              <a:t>iter</a:t>
            </a:r>
            <a:r>
              <a:rPr lang="en-US" altLang="ko-KR" sz="1200" dirty="0" smtClean="0">
                <a:latin typeface="Consolas" pitchFamily="49" charset="0"/>
              </a:rPr>
              <a:t> </a:t>
            </a:r>
            <a:r>
              <a:rPr lang="en-US" altLang="ko-KR" sz="1200" dirty="0">
                <a:latin typeface="Consolas" pitchFamily="49" charset="0"/>
              </a:rPr>
              <a:t>= 100</a:t>
            </a:r>
            <a:r>
              <a:rPr lang="en-US" altLang="ko-KR" sz="1200" dirty="0" smtClean="0">
                <a:latin typeface="Consolas" pitchFamily="49" charset="0"/>
              </a:rPr>
              <a:t>;  		     </a:t>
            </a:r>
            <a:r>
              <a:rPr lang="en-US" altLang="ko-KR" sz="1100" dirty="0" smtClean="0">
                <a:solidFill>
                  <a:schemeClr val="accent1"/>
                </a:solidFill>
                <a:latin typeface="Consolas" pitchFamily="49" charset="0"/>
              </a:rPr>
              <a:t># </a:t>
            </a:r>
            <a:r>
              <a:rPr lang="ko-KR" altLang="en-US" sz="1100" dirty="0" err="1" smtClean="0">
                <a:solidFill>
                  <a:schemeClr val="accent1"/>
                </a:solidFill>
                <a:latin typeface="Consolas" pitchFamily="49" charset="0"/>
              </a:rPr>
              <a:t>셔플을</a:t>
            </a:r>
            <a:r>
              <a:rPr lang="ko-KR" altLang="en-US" sz="1100" dirty="0" smtClean="0">
                <a:solidFill>
                  <a:schemeClr val="accent1"/>
                </a:solidFill>
                <a:latin typeface="Consolas" pitchFamily="49" charset="0"/>
              </a:rPr>
              <a:t> 시도 할 횟수</a:t>
            </a:r>
            <a:endParaRPr lang="en-US" altLang="ko-KR" sz="1100" dirty="0" smtClean="0">
              <a:solidFill>
                <a:schemeClr val="accent1"/>
              </a:solidFill>
              <a:latin typeface="Consolas" pitchFamily="49" charset="0"/>
            </a:endParaRPr>
          </a:p>
          <a:p>
            <a:r>
              <a:rPr lang="en-US" altLang="ko-KR" sz="1200" dirty="0" smtClean="0">
                <a:latin typeface="Consolas" pitchFamily="49" charset="0"/>
              </a:rPr>
              <a:t>     while </a:t>
            </a:r>
            <a:r>
              <a:rPr lang="en-US" altLang="ko-KR" sz="1200" dirty="0" err="1">
                <a:latin typeface="Consolas" pitchFamily="49" charset="0"/>
              </a:rPr>
              <a:t>iter</a:t>
            </a:r>
            <a:r>
              <a:rPr lang="en-US" altLang="ko-KR" sz="1200" dirty="0">
                <a:latin typeface="Consolas" pitchFamily="49" charset="0"/>
              </a:rPr>
              <a:t>:      </a:t>
            </a:r>
            <a:endParaRPr lang="en-US" altLang="ko-KR" sz="1200" dirty="0" smtClean="0">
              <a:latin typeface="Consolas" pitchFamily="49" charset="0"/>
            </a:endParaRPr>
          </a:p>
          <a:p>
            <a:r>
              <a:rPr lang="en-US" altLang="ko-KR" sz="1200" dirty="0">
                <a:latin typeface="Consolas" pitchFamily="49" charset="0"/>
              </a:rPr>
              <a:t> </a:t>
            </a:r>
            <a:r>
              <a:rPr lang="en-US" altLang="ko-KR" sz="1200" dirty="0" smtClean="0">
                <a:latin typeface="Consolas" pitchFamily="49" charset="0"/>
              </a:rPr>
              <a:t>        </a:t>
            </a:r>
            <a:r>
              <a:rPr lang="en-US" altLang="ko-KR" sz="1200" dirty="0" err="1" smtClean="0">
                <a:latin typeface="Consolas" pitchFamily="49" charset="0"/>
              </a:rPr>
              <a:t>iter</a:t>
            </a:r>
            <a:r>
              <a:rPr lang="en-US" altLang="ko-KR" sz="1200" dirty="0" smtClean="0">
                <a:latin typeface="Consolas" pitchFamily="49" charset="0"/>
              </a:rPr>
              <a:t>=iter-1</a:t>
            </a:r>
          </a:p>
          <a:p>
            <a:r>
              <a:rPr lang="en-US" altLang="ko-KR" sz="1200" dirty="0" smtClean="0">
                <a:latin typeface="Consolas" pitchFamily="49" charset="0"/>
              </a:rPr>
              <a:t>         l = find_0_loc(puzzle)       </a:t>
            </a:r>
            <a:r>
              <a:rPr lang="en-US" altLang="ko-KR" sz="1200" dirty="0" smtClean="0">
                <a:solidFill>
                  <a:schemeClr val="accent1"/>
                </a:solidFill>
                <a:latin typeface="Consolas" pitchFamily="49" charset="0"/>
              </a:rPr>
              <a:t>#</a:t>
            </a:r>
            <a:r>
              <a:rPr lang="en-US" altLang="ko-KR" sz="1100" dirty="0" smtClean="0">
                <a:solidFill>
                  <a:schemeClr val="accent1"/>
                </a:solidFill>
                <a:latin typeface="Consolas" pitchFamily="49" charset="0"/>
              </a:rPr>
              <a:t> </a:t>
            </a:r>
            <a:r>
              <a:rPr lang="ko-KR" altLang="en-US" sz="1100" dirty="0" smtClean="0">
                <a:solidFill>
                  <a:schemeClr val="accent1"/>
                </a:solidFill>
                <a:latin typeface="Consolas" pitchFamily="49" charset="0"/>
              </a:rPr>
              <a:t>퍼즐 판에서 빈칸의 위치를 </a:t>
            </a:r>
            <a:r>
              <a:rPr lang="en-US" altLang="ko-KR" sz="1100" dirty="0" smtClean="0">
                <a:solidFill>
                  <a:schemeClr val="accent1"/>
                </a:solidFill>
                <a:latin typeface="Consolas" pitchFamily="49" charset="0"/>
              </a:rPr>
              <a:t>return</a:t>
            </a:r>
          </a:p>
          <a:p>
            <a:r>
              <a:rPr lang="en-US" altLang="ko-KR" sz="1200" dirty="0" smtClean="0">
                <a:latin typeface="Consolas" pitchFamily="49" charset="0"/>
              </a:rPr>
              <a:t>         </a:t>
            </a:r>
            <a:r>
              <a:rPr lang="en-US" altLang="ko-KR" sz="1200" dirty="0">
                <a:latin typeface="Consolas" pitchFamily="49" charset="0"/>
              </a:rPr>
              <a:t>r = </a:t>
            </a:r>
            <a:r>
              <a:rPr lang="en-US" altLang="ko-KR" sz="1200" dirty="0" err="1">
                <a:latin typeface="Consolas" pitchFamily="49" charset="0"/>
              </a:rPr>
              <a:t>random.randint</a:t>
            </a:r>
            <a:r>
              <a:rPr lang="en-US" altLang="ko-KR" sz="1200" dirty="0">
                <a:latin typeface="Consolas" pitchFamily="49" charset="0"/>
              </a:rPr>
              <a:t>(0,100)%4 </a:t>
            </a:r>
            <a:r>
              <a:rPr lang="en-US" altLang="ko-KR" sz="1200" dirty="0" smtClean="0">
                <a:latin typeface="Consolas" pitchFamily="49" charset="0"/>
              </a:rPr>
              <a:t> </a:t>
            </a:r>
            <a:r>
              <a:rPr lang="en-US" altLang="ko-KR" sz="1200" dirty="0" smtClean="0">
                <a:solidFill>
                  <a:schemeClr val="accent1"/>
                </a:solidFill>
                <a:latin typeface="Consolas" pitchFamily="49" charset="0"/>
              </a:rPr>
              <a:t>#</a:t>
            </a:r>
            <a:r>
              <a:rPr lang="en-US" altLang="ko-KR" sz="1100" dirty="0" smtClean="0">
                <a:solidFill>
                  <a:schemeClr val="accent1"/>
                </a:solidFill>
                <a:latin typeface="Consolas" pitchFamily="49" charset="0"/>
              </a:rPr>
              <a:t> ↑, ←, ↓, </a:t>
            </a:r>
            <a:r>
              <a:rPr lang="en-US" altLang="ko-KR" sz="1100" dirty="0">
                <a:solidFill>
                  <a:schemeClr val="accent1"/>
                </a:solidFill>
                <a:latin typeface="Consolas" pitchFamily="49" charset="0"/>
              </a:rPr>
              <a:t>→</a:t>
            </a:r>
            <a:r>
              <a:rPr lang="en-US" altLang="ko-KR" sz="1100" dirty="0" smtClean="0">
                <a:solidFill>
                  <a:schemeClr val="accent1"/>
                </a:solidFill>
                <a:latin typeface="Consolas" pitchFamily="49" charset="0"/>
              </a:rPr>
              <a:t> </a:t>
            </a:r>
            <a:r>
              <a:rPr lang="ko-KR" altLang="en-US" sz="1100" dirty="0" smtClean="0">
                <a:solidFill>
                  <a:schemeClr val="accent1"/>
                </a:solidFill>
                <a:latin typeface="Consolas" pitchFamily="49" charset="0"/>
              </a:rPr>
              <a:t>중 어디로 갈 것인지 </a:t>
            </a:r>
            <a:endParaRPr lang="en-US" altLang="ko-KR" sz="1100" dirty="0" smtClean="0">
              <a:solidFill>
                <a:schemeClr val="accent1"/>
              </a:solidFill>
              <a:latin typeface="Consolas" pitchFamily="49" charset="0"/>
            </a:endParaRPr>
          </a:p>
          <a:p>
            <a:r>
              <a:rPr lang="en-US" altLang="ko-KR" sz="1100" dirty="0">
                <a:solidFill>
                  <a:schemeClr val="accent1"/>
                </a:solidFill>
                <a:latin typeface="Consolas" pitchFamily="49" charset="0"/>
              </a:rPr>
              <a:t>	</a:t>
            </a:r>
            <a:r>
              <a:rPr lang="en-US" altLang="ko-KR" sz="1100" dirty="0" smtClean="0">
                <a:solidFill>
                  <a:schemeClr val="accent1"/>
                </a:solidFill>
                <a:latin typeface="Consolas" pitchFamily="49" charset="0"/>
              </a:rPr>
              <a:t>		      #random</a:t>
            </a:r>
            <a:r>
              <a:rPr lang="ko-KR" altLang="en-US" sz="1100" dirty="0" smtClean="0">
                <a:solidFill>
                  <a:schemeClr val="accent1"/>
                </a:solidFill>
                <a:latin typeface="Consolas" pitchFamily="49" charset="0"/>
              </a:rPr>
              <a:t>으로 선택</a:t>
            </a:r>
            <a:r>
              <a:rPr lang="en-US" altLang="ko-KR" sz="1100" dirty="0" smtClean="0">
                <a:solidFill>
                  <a:schemeClr val="accent1"/>
                </a:solidFill>
                <a:latin typeface="Consolas" pitchFamily="49" charset="0"/>
              </a:rPr>
              <a:t>(</a:t>
            </a:r>
            <a:r>
              <a:rPr lang="en-US" altLang="ko-KR" sz="1100" dirty="0" err="1" smtClean="0">
                <a:solidFill>
                  <a:schemeClr val="accent1"/>
                </a:solidFill>
                <a:latin typeface="Consolas" pitchFamily="49" charset="0"/>
              </a:rPr>
              <a:t>random.randint</a:t>
            </a:r>
            <a:r>
              <a:rPr lang="en-US" altLang="ko-KR" sz="1100" dirty="0" smtClean="0">
                <a:solidFill>
                  <a:schemeClr val="accent1"/>
                </a:solidFill>
                <a:latin typeface="Consolas" pitchFamily="49" charset="0"/>
              </a:rPr>
              <a:t>(0,100)%4)</a:t>
            </a:r>
          </a:p>
          <a:p>
            <a:r>
              <a:rPr lang="en-US" altLang="ko-KR" sz="1100" dirty="0" smtClean="0">
                <a:solidFill>
                  <a:schemeClr val="accent1"/>
                </a:solidFill>
                <a:latin typeface="Consolas" pitchFamily="49" charset="0"/>
              </a:rPr>
              <a:t>	                              # (</a:t>
            </a:r>
            <a:r>
              <a:rPr lang="en-US" altLang="ko-KR" sz="1100" dirty="0" err="1" smtClean="0">
                <a:solidFill>
                  <a:schemeClr val="accent1"/>
                </a:solidFill>
                <a:latin typeface="Consolas" pitchFamily="49" charset="0"/>
              </a:rPr>
              <a:t>random.randint</a:t>
            </a:r>
            <a:r>
              <a:rPr lang="en-US" altLang="ko-KR" sz="1100" dirty="0" smtClean="0">
                <a:solidFill>
                  <a:schemeClr val="accent1"/>
                </a:solidFill>
                <a:latin typeface="Consolas" pitchFamily="49" charset="0"/>
              </a:rPr>
              <a:t>(0,100)%4 </a:t>
            </a:r>
            <a:r>
              <a:rPr lang="ko-KR" altLang="en-US" sz="1100" dirty="0" smtClean="0">
                <a:solidFill>
                  <a:schemeClr val="accent1"/>
                </a:solidFill>
                <a:latin typeface="Consolas" pitchFamily="49" charset="0"/>
              </a:rPr>
              <a:t>는</a:t>
            </a:r>
            <a:r>
              <a:rPr lang="en-US" altLang="ko-KR" sz="1100" dirty="0" smtClean="0">
                <a:solidFill>
                  <a:schemeClr val="accent1"/>
                </a:solidFill>
                <a:latin typeface="Consolas" pitchFamily="49" charset="0"/>
              </a:rPr>
              <a:t> 			      	      # 0, 1, 2, 3 </a:t>
            </a:r>
            <a:r>
              <a:rPr lang="ko-KR" altLang="en-US" sz="1100" dirty="0" smtClean="0">
                <a:solidFill>
                  <a:schemeClr val="accent1"/>
                </a:solidFill>
                <a:latin typeface="Consolas" pitchFamily="49" charset="0"/>
              </a:rPr>
              <a:t>중 하나를</a:t>
            </a:r>
            <a:r>
              <a:rPr lang="en-US" altLang="ko-KR" sz="1100" dirty="0" smtClean="0">
                <a:solidFill>
                  <a:schemeClr val="accent1"/>
                </a:solidFill>
                <a:latin typeface="Consolas" pitchFamily="49" charset="0"/>
              </a:rPr>
              <a:t> </a:t>
            </a:r>
            <a:r>
              <a:rPr lang="ko-KR" altLang="en-US" sz="1100" dirty="0" smtClean="0">
                <a:solidFill>
                  <a:schemeClr val="accent1"/>
                </a:solidFill>
                <a:latin typeface="Consolas" pitchFamily="49" charset="0"/>
              </a:rPr>
              <a:t>의미</a:t>
            </a:r>
            <a:r>
              <a:rPr lang="en-US" altLang="ko-KR" sz="1100" dirty="0" smtClean="0">
                <a:solidFill>
                  <a:schemeClr val="accent1"/>
                </a:solidFill>
                <a:latin typeface="Consolas" pitchFamily="49" charset="0"/>
              </a:rPr>
              <a:t>)</a:t>
            </a:r>
          </a:p>
          <a:p>
            <a:r>
              <a:rPr lang="en-US" altLang="ko-KR" sz="1200" dirty="0" smtClean="0">
                <a:latin typeface="Consolas" pitchFamily="49" charset="0"/>
              </a:rPr>
              <a:t>         </a:t>
            </a:r>
            <a:r>
              <a:rPr lang="en-US" altLang="ko-KR" sz="1200" dirty="0" err="1" smtClean="0">
                <a:latin typeface="Consolas" pitchFamily="49" charset="0"/>
              </a:rPr>
              <a:t>move_to</a:t>
            </a:r>
            <a:r>
              <a:rPr lang="en-US" altLang="ko-KR" sz="1200" dirty="0" smtClean="0">
                <a:latin typeface="Consolas" pitchFamily="49" charset="0"/>
              </a:rPr>
              <a:t>(puzzle, l, r);       </a:t>
            </a:r>
            <a:r>
              <a:rPr lang="en-US" altLang="ko-KR" sz="1200" dirty="0" smtClean="0">
                <a:solidFill>
                  <a:schemeClr val="accent1"/>
                </a:solidFill>
                <a:latin typeface="Consolas" pitchFamily="49" charset="0"/>
              </a:rPr>
              <a:t>#</a:t>
            </a:r>
            <a:r>
              <a:rPr lang="en-US" altLang="ko-KR" sz="1100" dirty="0" smtClean="0">
                <a:solidFill>
                  <a:schemeClr val="accent1"/>
                </a:solidFill>
                <a:latin typeface="Consolas" pitchFamily="49" charset="0"/>
              </a:rPr>
              <a:t> </a:t>
            </a:r>
            <a:r>
              <a:rPr lang="ko-KR" altLang="en-US" sz="1100" dirty="0" smtClean="0">
                <a:solidFill>
                  <a:schemeClr val="accent1"/>
                </a:solidFill>
                <a:latin typeface="Consolas" pitchFamily="49" charset="0"/>
              </a:rPr>
              <a:t>숫자 판을 옮긴 결과를 퍼즐 판에 다시 저장</a:t>
            </a:r>
            <a:endParaRPr lang="en-US" altLang="ko-KR" sz="1100" dirty="0" smtClean="0">
              <a:solidFill>
                <a:schemeClr val="accent1"/>
              </a:solidFill>
              <a:latin typeface="Consolas" pitchFamily="49" charset="0"/>
            </a:endParaRPr>
          </a:p>
          <a:p>
            <a:r>
              <a:rPr lang="en-US" altLang="ko-KR" sz="1200" dirty="0" smtClean="0">
                <a:latin typeface="Consolas" pitchFamily="49" charset="0"/>
              </a:rPr>
              <a:t>  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076056" y="5991091"/>
            <a:ext cx="15712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 </a:t>
            </a:r>
            <a:r>
              <a:rPr lang="ko-KR" altLang="en-US" sz="1000" dirty="0" smtClean="0"/>
              <a:t>그림 </a:t>
            </a:r>
            <a:r>
              <a:rPr lang="en-US" altLang="ko-KR" sz="1000" dirty="0" smtClean="0"/>
              <a:t>4. shuffle </a:t>
            </a:r>
            <a:r>
              <a:rPr lang="ko-KR" altLang="en-US" sz="1000" dirty="0" smtClean="0"/>
              <a:t>함수 코드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077321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프로젝트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숫자 퍼즐</a:t>
            </a:r>
            <a:r>
              <a:rPr lang="en-US" altLang="ko-KR" dirty="0" smtClean="0"/>
              <a:t>(</a:t>
            </a:r>
            <a:r>
              <a:rPr lang="ko-KR" altLang="en-US" dirty="0" smtClean="0"/>
              <a:t>과정 설명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3568" y="1268760"/>
            <a:ext cx="7776864" cy="2448272"/>
          </a:xfrm>
        </p:spPr>
        <p:txBody>
          <a:bodyPr/>
          <a:lstStyle/>
          <a:p>
            <a:pPr lvl="1"/>
            <a:r>
              <a:rPr lang="en-US" altLang="ko-KR" sz="1800" b="1" dirty="0" smtClean="0">
                <a:solidFill>
                  <a:srgbClr val="FF0000"/>
                </a:solidFill>
              </a:rPr>
              <a:t>Step </a:t>
            </a:r>
            <a:r>
              <a:rPr lang="en-US" altLang="ko-KR" sz="1800" b="1" dirty="0">
                <a:solidFill>
                  <a:srgbClr val="FF0000"/>
                </a:solidFill>
              </a:rPr>
              <a:t>2:</a:t>
            </a:r>
            <a:r>
              <a:rPr lang="en-US" altLang="ko-KR" sz="1800" dirty="0"/>
              <a:t> up(w), left(a), down(s), right(d) </a:t>
            </a:r>
            <a:r>
              <a:rPr lang="ko-KR" altLang="en-US" sz="1800" dirty="0"/>
              <a:t>키를 움직여 빈칸을 채우는 방향으로 숫자 판을 움직인다</a:t>
            </a:r>
            <a:r>
              <a:rPr lang="en-US" altLang="ko-KR" sz="1800" dirty="0" smtClean="0"/>
              <a:t>.</a:t>
            </a:r>
          </a:p>
          <a:p>
            <a:pPr lvl="2"/>
            <a:r>
              <a:rPr lang="ko-KR" altLang="en-US" sz="1600" dirty="0" smtClean="0"/>
              <a:t>예를 들어</a:t>
            </a:r>
            <a:r>
              <a:rPr lang="en-US" altLang="ko-KR" sz="1600" dirty="0" smtClean="0"/>
              <a:t>, (</a:t>
            </a:r>
            <a:r>
              <a:rPr lang="ko-KR" altLang="en-US" sz="1600" dirty="0" smtClean="0"/>
              <a:t>그림 </a:t>
            </a:r>
            <a:r>
              <a:rPr lang="en-US" altLang="ko-KR" sz="1600" dirty="0" smtClean="0"/>
              <a:t>3)</a:t>
            </a:r>
            <a:r>
              <a:rPr lang="ko-KR" altLang="en-US" sz="1600" dirty="0" smtClean="0"/>
              <a:t>에서 </a:t>
            </a:r>
            <a:r>
              <a:rPr lang="en-US" altLang="ko-KR" sz="1600" dirty="0" smtClean="0"/>
              <a:t>left(a)</a:t>
            </a:r>
            <a:r>
              <a:rPr lang="ko-KR" altLang="en-US" sz="1600" dirty="0" smtClean="0"/>
              <a:t>키를 눌렀을 경우 숫자판 </a:t>
            </a:r>
            <a:r>
              <a:rPr lang="en-US" altLang="ko-KR" sz="1600" dirty="0" smtClean="0"/>
              <a:t>14</a:t>
            </a:r>
            <a:r>
              <a:rPr lang="ko-KR" altLang="en-US" sz="1600" dirty="0" smtClean="0"/>
              <a:t>가 왼쪽으로 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빈칸을 채우는 방향</a:t>
            </a:r>
            <a:r>
              <a:rPr lang="en-US" altLang="ko-KR" sz="1600" dirty="0" smtClean="0"/>
              <a:t>) </a:t>
            </a:r>
            <a:r>
              <a:rPr lang="ko-KR" altLang="en-US" sz="1600" dirty="0" smtClean="0"/>
              <a:t>움직인다</a:t>
            </a:r>
            <a:r>
              <a:rPr lang="en-US" altLang="ko-KR" sz="1600" dirty="0" smtClean="0"/>
              <a:t>. (</a:t>
            </a:r>
            <a:r>
              <a:rPr lang="ko-KR" altLang="en-US" sz="1600" dirty="0" smtClean="0"/>
              <a:t>그림</a:t>
            </a:r>
            <a:r>
              <a:rPr lang="en-US" altLang="ko-KR" sz="1600" dirty="0" smtClean="0"/>
              <a:t>5)</a:t>
            </a:r>
          </a:p>
          <a:p>
            <a:pPr lvl="1"/>
            <a:r>
              <a:rPr lang="en-US" altLang="ko-KR" sz="1800" b="1" dirty="0" smtClean="0">
                <a:solidFill>
                  <a:srgbClr val="FF0000"/>
                </a:solidFill>
              </a:rPr>
              <a:t>Step </a:t>
            </a:r>
            <a:r>
              <a:rPr lang="en-US" altLang="ko-KR" sz="1800" b="1" dirty="0">
                <a:solidFill>
                  <a:srgbClr val="FF0000"/>
                </a:solidFill>
              </a:rPr>
              <a:t>3:</a:t>
            </a:r>
            <a:r>
              <a:rPr lang="en-US" altLang="ko-KR" sz="1800" dirty="0"/>
              <a:t> </a:t>
            </a:r>
            <a:r>
              <a:rPr lang="ko-KR" altLang="en-US" sz="1800" dirty="0" smtClean="0"/>
              <a:t>숫자가 맨 왼쪽 </a:t>
            </a:r>
            <a:r>
              <a:rPr lang="ko-KR" altLang="en-US" sz="1800" dirty="0" err="1" smtClean="0"/>
              <a:t>윗칸부터</a:t>
            </a:r>
            <a:r>
              <a:rPr lang="ko-KR" altLang="en-US" sz="1800" dirty="0" smtClean="0"/>
              <a:t> 내림차순으로 정렬되면 </a:t>
            </a:r>
            <a:r>
              <a:rPr lang="en-US" altLang="ko-KR" sz="1800" dirty="0"/>
              <a:t>Success! </a:t>
            </a:r>
            <a:r>
              <a:rPr lang="ko-KR" altLang="en-US" sz="1800" dirty="0"/>
              <a:t>글자와 함께 프로그램이 종료 된다</a:t>
            </a:r>
            <a:r>
              <a:rPr lang="en-US" altLang="ko-KR" sz="1800" dirty="0" smtClean="0"/>
              <a:t>. (</a:t>
            </a:r>
            <a:r>
              <a:rPr lang="ko-KR" altLang="en-US" sz="1800" dirty="0" smtClean="0"/>
              <a:t>그림</a:t>
            </a:r>
            <a:r>
              <a:rPr lang="en-US" altLang="ko-KR" sz="1800" dirty="0" smtClean="0"/>
              <a:t>6)</a:t>
            </a:r>
            <a:endParaRPr lang="en-US" altLang="ko-KR" sz="1800" dirty="0"/>
          </a:p>
          <a:p>
            <a:endParaRPr lang="en-US" altLang="ko-KR" sz="2000" dirty="0" smtClean="0"/>
          </a:p>
          <a:p>
            <a:pPr lvl="1"/>
            <a:endParaRPr lang="en-US" altLang="ko-KR" sz="1600" dirty="0" smtClean="0"/>
          </a:p>
          <a:p>
            <a:pPr lvl="1"/>
            <a:endParaRPr lang="en-US" altLang="ko-KR" sz="180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Page </a:t>
            </a:r>
            <a:fld id="{E5807D68-32B2-410E-9D1A-4FF7E6930862}" type="slidenum">
              <a:rPr lang="en-US" altLang="ko-KR" smtClean="0"/>
              <a:pPr>
                <a:defRPr/>
              </a:pPr>
              <a:t>4</a:t>
            </a:fld>
            <a:endParaRPr lang="en-US" altLang="ko-KR"/>
          </a:p>
        </p:txBody>
      </p:sp>
      <p:grpSp>
        <p:nvGrpSpPr>
          <p:cNvPr id="9" name="그룹 8"/>
          <p:cNvGrpSpPr/>
          <p:nvPr/>
        </p:nvGrpSpPr>
        <p:grpSpPr>
          <a:xfrm>
            <a:off x="1691680" y="3545113"/>
            <a:ext cx="1580882" cy="2685057"/>
            <a:chOff x="1458767" y="3734714"/>
            <a:chExt cx="1580882" cy="2685057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47663" y="3734714"/>
              <a:ext cx="1416683" cy="23787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7" name="TextBox 16"/>
            <p:cNvSpPr txBox="1"/>
            <p:nvPr/>
          </p:nvSpPr>
          <p:spPr>
            <a:xfrm>
              <a:off x="1458767" y="6173550"/>
              <a:ext cx="158088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/>
                <a:t>그림 </a:t>
              </a:r>
              <a:r>
                <a:rPr lang="en-US" altLang="ko-KR" sz="1000" dirty="0" smtClean="0"/>
                <a:t>3. </a:t>
              </a:r>
              <a:r>
                <a:rPr lang="ko-KR" altLang="en-US" sz="1000" dirty="0" smtClean="0"/>
                <a:t>게임 실행 첫 화면</a:t>
              </a:r>
              <a:endParaRPr lang="ko-KR" altLang="en-US" sz="1000" dirty="0"/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3272562" y="3545113"/>
            <a:ext cx="2334293" cy="2685057"/>
            <a:chOff x="2093691" y="3720897"/>
            <a:chExt cx="2334293" cy="2685057"/>
          </a:xfrm>
        </p:grpSpPr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60910" y="3720897"/>
              <a:ext cx="1422589" cy="23709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8" name="TextBox 17"/>
            <p:cNvSpPr txBox="1"/>
            <p:nvPr/>
          </p:nvSpPr>
          <p:spPr>
            <a:xfrm>
              <a:off x="2093691" y="6159733"/>
              <a:ext cx="233429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/>
                <a:t>그림 </a:t>
              </a:r>
              <a:r>
                <a:rPr lang="en-US" altLang="ko-KR" sz="1000" dirty="0"/>
                <a:t>5</a:t>
              </a:r>
              <a:r>
                <a:rPr lang="en-US" altLang="ko-KR" sz="1000" dirty="0" smtClean="0"/>
                <a:t>. (</a:t>
              </a:r>
              <a:r>
                <a:rPr lang="ko-KR" altLang="en-US" sz="1000" dirty="0" smtClean="0"/>
                <a:t>그림 </a:t>
              </a:r>
              <a:r>
                <a:rPr lang="en-US" altLang="ko-KR" sz="1000" dirty="0" smtClean="0"/>
                <a:t>3)</a:t>
              </a:r>
              <a:r>
                <a:rPr lang="ko-KR" altLang="en-US" sz="1000" dirty="0" smtClean="0"/>
                <a:t>에서 </a:t>
              </a:r>
              <a:r>
                <a:rPr lang="en-US" altLang="ko-KR" sz="1000" dirty="0" smtClean="0"/>
                <a:t>a</a:t>
              </a:r>
              <a:r>
                <a:rPr lang="ko-KR" altLang="en-US" sz="1000" dirty="0" smtClean="0"/>
                <a:t>키를 눌렀을 경우</a:t>
              </a:r>
              <a:endParaRPr lang="ko-KR" altLang="en-US" sz="1000" dirty="0"/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5864850" y="3080722"/>
            <a:ext cx="1944216" cy="3156590"/>
            <a:chOff x="2411760" y="3168001"/>
            <a:chExt cx="1848464" cy="3250879"/>
          </a:xfrm>
        </p:grpSpPr>
        <p:pic>
          <p:nvPicPr>
            <p:cNvPr id="25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11760" y="3168001"/>
              <a:ext cx="1848464" cy="30037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6" name="TextBox 25"/>
            <p:cNvSpPr txBox="1"/>
            <p:nvPr/>
          </p:nvSpPr>
          <p:spPr>
            <a:xfrm>
              <a:off x="2449939" y="6165304"/>
              <a:ext cx="1675242" cy="2535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/>
                <a:t>그림 </a:t>
              </a:r>
              <a:r>
                <a:rPr lang="en-US" altLang="ko-KR" sz="1000" dirty="0"/>
                <a:t>6</a:t>
              </a:r>
              <a:r>
                <a:rPr lang="en-US" altLang="ko-KR" sz="1000" dirty="0" smtClean="0"/>
                <a:t>. </a:t>
              </a:r>
              <a:r>
                <a:rPr lang="ko-KR" altLang="en-US" sz="1000" dirty="0" smtClean="0"/>
                <a:t>프로그램 종료 </a:t>
              </a:r>
              <a:r>
                <a:rPr lang="en-US" altLang="ko-KR" sz="1000" dirty="0" smtClean="0"/>
                <a:t>(</a:t>
              </a:r>
              <a:r>
                <a:rPr lang="ko-KR" altLang="en-US" sz="1000" dirty="0" smtClean="0"/>
                <a:t>성공</a:t>
              </a:r>
              <a:r>
                <a:rPr lang="en-US" altLang="ko-KR" sz="1000" dirty="0" smtClean="0"/>
                <a:t>)</a:t>
              </a:r>
              <a:endParaRPr lang="ko-KR" altLang="en-U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41414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프로젝트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숫자 퍼즐</a:t>
            </a:r>
            <a:r>
              <a:rPr lang="en-US" altLang="ko-KR" dirty="0"/>
              <a:t> </a:t>
            </a:r>
            <a:r>
              <a:rPr lang="ko-KR" altLang="en-US" dirty="0" smtClean="0"/>
              <a:t>추가 구현</a:t>
            </a:r>
            <a:r>
              <a:rPr lang="en-US" altLang="ko-KR" dirty="0" smtClean="0"/>
              <a:t>(a1)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683568" y="1268760"/>
                <a:ext cx="7776864" cy="4912746"/>
              </a:xfrm>
            </p:spPr>
            <p:txBody>
              <a:bodyPr/>
              <a:lstStyle/>
              <a:p>
                <a:r>
                  <a:rPr lang="ko-KR" altLang="en-US" sz="2000" dirty="0" smtClean="0"/>
                  <a:t>추가 구현 </a:t>
                </a:r>
                <a:r>
                  <a:rPr lang="en-US" altLang="ko-KR" sz="2000" dirty="0" smtClean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ko-KR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ko-KR" sz="2000" dirty="0" smtClean="0"/>
                  <a:t>) - Life</a:t>
                </a:r>
                <a:r>
                  <a:rPr lang="ko-KR" altLang="en-US" sz="2000" dirty="0" smtClean="0"/>
                  <a:t>를 고려한 프로그램 종료 조건</a:t>
                </a:r>
                <a:endParaRPr lang="en-US" altLang="ko-KR" sz="2000" dirty="0" smtClean="0"/>
              </a:p>
              <a:p>
                <a:pPr lvl="1"/>
                <a:r>
                  <a:rPr lang="en-US" altLang="ko-KR" sz="1600" dirty="0"/>
                  <a:t>Step </a:t>
                </a:r>
                <a:r>
                  <a:rPr lang="en-US" altLang="ko-KR" sz="1600" dirty="0" smtClean="0"/>
                  <a:t>2</a:t>
                </a:r>
                <a:r>
                  <a:rPr lang="ko-KR" altLang="en-US" sz="1600" dirty="0" smtClean="0"/>
                  <a:t>에서</a:t>
                </a:r>
                <a:r>
                  <a:rPr lang="en-US" altLang="ko-KR" sz="1600" dirty="0"/>
                  <a:t> </a:t>
                </a:r>
                <a:r>
                  <a:rPr lang="ko-KR" altLang="en-US" sz="1600" dirty="0" smtClean="0"/>
                  <a:t>판을 </a:t>
                </a:r>
                <a:r>
                  <a:rPr lang="ko-KR" altLang="en-US" sz="1600" dirty="0"/>
                  <a:t>움직일 때 마다 </a:t>
                </a:r>
                <a:r>
                  <a:rPr lang="en-US" altLang="ko-KR" sz="1600" dirty="0"/>
                  <a:t>Life</a:t>
                </a:r>
                <a:r>
                  <a:rPr lang="ko-KR" altLang="en-US" sz="1600" dirty="0"/>
                  <a:t>가 </a:t>
                </a:r>
                <a:r>
                  <a:rPr lang="en-US" altLang="ko-KR" sz="1600" dirty="0"/>
                  <a:t>1</a:t>
                </a:r>
                <a:r>
                  <a:rPr lang="ko-KR" altLang="en-US" sz="1600" dirty="0"/>
                  <a:t>씩 줄어든다</a:t>
                </a:r>
                <a:r>
                  <a:rPr lang="en-US" altLang="ko-KR" sz="1600" dirty="0" smtClean="0"/>
                  <a:t>.</a:t>
                </a:r>
              </a:p>
              <a:p>
                <a:pPr lvl="1"/>
                <a:r>
                  <a:rPr lang="en-US" altLang="ko-KR" sz="1600" dirty="0" smtClean="0"/>
                  <a:t>Step 3</a:t>
                </a:r>
                <a:r>
                  <a:rPr lang="ko-KR" altLang="en-US" sz="1600" dirty="0" smtClean="0"/>
                  <a:t>에서 </a:t>
                </a:r>
                <a:r>
                  <a:rPr lang="en-US" altLang="ko-KR" sz="1600" dirty="0" smtClean="0"/>
                  <a:t>Life</a:t>
                </a:r>
                <a:r>
                  <a:rPr lang="ko-KR" altLang="en-US" sz="1600" dirty="0" smtClean="0"/>
                  <a:t>가 </a:t>
                </a:r>
                <a:r>
                  <a:rPr lang="en-US" altLang="ko-KR" sz="1600" dirty="0" smtClean="0"/>
                  <a:t>0</a:t>
                </a:r>
                <a:r>
                  <a:rPr lang="ko-KR" altLang="en-US" sz="1600" dirty="0" smtClean="0"/>
                  <a:t>보다 크고 정렬이 완료 되면 </a:t>
                </a:r>
                <a:r>
                  <a:rPr lang="en-US" altLang="ko-KR" sz="1600" dirty="0" smtClean="0"/>
                  <a:t>(</a:t>
                </a:r>
                <a:r>
                  <a:rPr lang="ko-KR" altLang="en-US" sz="1600" dirty="0" smtClean="0"/>
                  <a:t>그림</a:t>
                </a:r>
                <a:r>
                  <a:rPr lang="en-US" altLang="ko-KR" sz="1600" dirty="0" smtClean="0"/>
                  <a:t>5)</a:t>
                </a:r>
                <a:r>
                  <a:rPr lang="ko-KR" altLang="en-US" sz="1600" dirty="0" smtClean="0"/>
                  <a:t>와 같이 </a:t>
                </a:r>
                <a:r>
                  <a:rPr lang="en-US" altLang="ko-KR" sz="1600" dirty="0" smtClean="0"/>
                  <a:t>Success! </a:t>
                </a:r>
                <a:r>
                  <a:rPr lang="ko-KR" altLang="en-US" sz="1600" dirty="0" smtClean="0"/>
                  <a:t>글자와 함께 프로그램이 종료된다</a:t>
                </a:r>
                <a:r>
                  <a:rPr lang="en-US" altLang="ko-KR" sz="1600" dirty="0" smtClean="0"/>
                  <a:t>.</a:t>
                </a:r>
              </a:p>
              <a:p>
                <a:pPr lvl="1"/>
                <a:r>
                  <a:rPr lang="ko-KR" altLang="en-US" sz="1600" dirty="0" smtClean="0"/>
                  <a:t>만약 </a:t>
                </a:r>
                <a:r>
                  <a:rPr lang="en-US" altLang="ko-KR" sz="1600" dirty="0" smtClean="0"/>
                  <a:t>Life</a:t>
                </a:r>
                <a:r>
                  <a:rPr lang="ko-KR" altLang="en-US" sz="1600" dirty="0" smtClean="0"/>
                  <a:t>가 </a:t>
                </a:r>
                <a:r>
                  <a:rPr lang="en-US" altLang="ko-KR" sz="1600" dirty="0" smtClean="0"/>
                  <a:t>0</a:t>
                </a:r>
                <a:r>
                  <a:rPr lang="ko-KR" altLang="en-US" sz="1600" dirty="0" smtClean="0"/>
                  <a:t>이 될 때 까지 숫자가 정렬되지 않으면 </a:t>
                </a:r>
                <a:r>
                  <a:rPr lang="en-US" altLang="ko-KR" sz="1600" dirty="0" smtClean="0"/>
                  <a:t>(</a:t>
                </a:r>
                <a:r>
                  <a:rPr lang="ko-KR" altLang="en-US" sz="1600" dirty="0" smtClean="0"/>
                  <a:t>그림</a:t>
                </a:r>
                <a:r>
                  <a:rPr lang="en-US" altLang="ko-KR" sz="1600" dirty="0" smtClean="0"/>
                  <a:t>6)</a:t>
                </a:r>
                <a:r>
                  <a:rPr lang="ko-KR" altLang="en-US" sz="1600" dirty="0" smtClean="0"/>
                  <a:t>과 같이 </a:t>
                </a:r>
                <a:r>
                  <a:rPr lang="en-US" altLang="ko-KR" sz="1600" dirty="0" smtClean="0"/>
                  <a:t>Fail! </a:t>
                </a:r>
                <a:r>
                  <a:rPr lang="ko-KR" altLang="en-US" sz="1600" dirty="0" smtClean="0"/>
                  <a:t>글자와 함께 프로그램이 종료된다</a:t>
                </a:r>
                <a:r>
                  <a:rPr lang="en-US" altLang="ko-KR" sz="1600" dirty="0" smtClean="0"/>
                  <a:t>. </a:t>
                </a:r>
                <a:r>
                  <a:rPr lang="en-US" altLang="ko-KR" sz="1400" dirty="0" smtClean="0"/>
                  <a:t>(</a:t>
                </a:r>
                <a:r>
                  <a:rPr lang="ko-KR" altLang="en-US" sz="1400" dirty="0" smtClean="0"/>
                  <a:t>정렬과 동시에 </a:t>
                </a:r>
                <a:r>
                  <a:rPr lang="en-US" altLang="ko-KR" sz="1400" dirty="0" smtClean="0"/>
                  <a:t>Life</a:t>
                </a:r>
                <a:r>
                  <a:rPr lang="ko-KR" altLang="en-US" sz="1400" dirty="0" smtClean="0"/>
                  <a:t>가 </a:t>
                </a:r>
                <a:r>
                  <a:rPr lang="en-US" altLang="ko-KR" sz="1400" dirty="0" smtClean="0"/>
                  <a:t>0</a:t>
                </a:r>
                <a:r>
                  <a:rPr lang="ko-KR" altLang="en-US" sz="1400" dirty="0" smtClean="0"/>
                  <a:t>일 경우 성공으로 간주</a:t>
                </a:r>
                <a:r>
                  <a:rPr lang="en-US" altLang="ko-KR" sz="1400" dirty="0" smtClean="0"/>
                  <a:t>)</a:t>
                </a:r>
              </a:p>
              <a:p>
                <a:pPr lvl="1"/>
                <a:endParaRPr lang="en-US" altLang="ko-KR" sz="1800" dirty="0" smtClean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3568" y="1268760"/>
                <a:ext cx="7776864" cy="4912746"/>
              </a:xfrm>
              <a:blipFill rotWithShape="0">
                <a:blip r:embed="rId2"/>
                <a:stretch>
                  <a:fillRect l="-78" t="-86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Page </a:t>
            </a:r>
            <a:fld id="{E5807D68-32B2-410E-9D1A-4FF7E6930862}" type="slidenum">
              <a:rPr lang="en-US" altLang="ko-KR" smtClean="0"/>
              <a:pPr>
                <a:defRPr/>
              </a:pPr>
              <a:t>5</a:t>
            </a:fld>
            <a:endParaRPr lang="en-US" altLang="ko-KR"/>
          </a:p>
        </p:txBody>
      </p:sp>
      <p:grpSp>
        <p:nvGrpSpPr>
          <p:cNvPr id="5" name="그룹 4"/>
          <p:cNvGrpSpPr/>
          <p:nvPr/>
        </p:nvGrpSpPr>
        <p:grpSpPr>
          <a:xfrm>
            <a:off x="2339752" y="3212976"/>
            <a:ext cx="1848464" cy="3270557"/>
            <a:chOff x="2411760" y="3140968"/>
            <a:chExt cx="1848464" cy="3270557"/>
          </a:xfrm>
        </p:grpSpPr>
        <p:pic>
          <p:nvPicPr>
            <p:cNvPr id="2052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11760" y="3140968"/>
              <a:ext cx="1848464" cy="30037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3" name="TextBox 12"/>
            <p:cNvSpPr txBox="1"/>
            <p:nvPr/>
          </p:nvSpPr>
          <p:spPr>
            <a:xfrm>
              <a:off x="2449939" y="6165304"/>
              <a:ext cx="176202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/>
                <a:t>그림 </a:t>
              </a:r>
              <a:r>
                <a:rPr lang="en-US" altLang="ko-KR" sz="1000" dirty="0" smtClean="0"/>
                <a:t>6. </a:t>
              </a:r>
              <a:r>
                <a:rPr lang="ko-KR" altLang="en-US" sz="1000" dirty="0" smtClean="0"/>
                <a:t>프로그램 종료 </a:t>
              </a:r>
              <a:r>
                <a:rPr lang="en-US" altLang="ko-KR" sz="1000" dirty="0" smtClean="0"/>
                <a:t>(</a:t>
              </a:r>
              <a:r>
                <a:rPr lang="ko-KR" altLang="en-US" sz="1000" dirty="0" smtClean="0"/>
                <a:t>성공</a:t>
              </a:r>
              <a:r>
                <a:rPr lang="en-US" altLang="ko-KR" sz="1000" dirty="0" smtClean="0"/>
                <a:t>)</a:t>
              </a:r>
              <a:endParaRPr lang="ko-KR" altLang="en-US" sz="1000" dirty="0"/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5004048" y="3212977"/>
            <a:ext cx="1866092" cy="3240359"/>
            <a:chOff x="5004048" y="3140969"/>
            <a:chExt cx="1866092" cy="3240359"/>
          </a:xfrm>
        </p:grpSpPr>
        <p:pic>
          <p:nvPicPr>
            <p:cNvPr id="2053" name="Picture 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04048" y="3140969"/>
              <a:ext cx="1866092" cy="30037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4" name="TextBox 13"/>
            <p:cNvSpPr txBox="1"/>
            <p:nvPr/>
          </p:nvSpPr>
          <p:spPr>
            <a:xfrm>
              <a:off x="5042227" y="6135107"/>
              <a:ext cx="176202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/>
                <a:t>그림 </a:t>
              </a:r>
              <a:r>
                <a:rPr lang="en-US" altLang="ko-KR" sz="1000" dirty="0"/>
                <a:t>7</a:t>
              </a:r>
              <a:r>
                <a:rPr lang="en-US" altLang="ko-KR" sz="1000" dirty="0" smtClean="0"/>
                <a:t>. </a:t>
              </a:r>
              <a:r>
                <a:rPr lang="ko-KR" altLang="en-US" sz="1000" dirty="0" smtClean="0"/>
                <a:t>프로그램 종료 </a:t>
              </a:r>
              <a:r>
                <a:rPr lang="en-US" altLang="ko-KR" sz="1000" dirty="0" smtClean="0"/>
                <a:t>(</a:t>
              </a:r>
              <a:r>
                <a:rPr lang="ko-KR" altLang="en-US" sz="1000" dirty="0" smtClean="0"/>
                <a:t>실</a:t>
              </a:r>
              <a:r>
                <a:rPr lang="ko-KR" altLang="en-US" sz="1000" dirty="0"/>
                <a:t>패</a:t>
              </a:r>
              <a:r>
                <a:rPr lang="en-US" altLang="ko-KR" sz="1000" dirty="0" smtClean="0"/>
                <a:t>)</a:t>
              </a:r>
              <a:endParaRPr lang="ko-KR" altLang="en-US" sz="1000" dirty="0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7107271" y="4667557"/>
            <a:ext cx="1811714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rgbClr val="FF0000"/>
                </a:solidFill>
              </a:rPr>
              <a:t>Life</a:t>
            </a:r>
            <a:r>
              <a:rPr lang="ko-KR" altLang="en-US" sz="1100" dirty="0" smtClean="0">
                <a:solidFill>
                  <a:srgbClr val="FF0000"/>
                </a:solidFill>
              </a:rPr>
              <a:t>가 </a:t>
            </a:r>
            <a:r>
              <a:rPr lang="en-US" altLang="ko-KR" sz="1100" dirty="0" smtClean="0">
                <a:solidFill>
                  <a:srgbClr val="FF0000"/>
                </a:solidFill>
              </a:rPr>
              <a:t>0</a:t>
            </a:r>
            <a:r>
              <a:rPr lang="ko-KR" altLang="en-US" sz="1100" dirty="0" smtClean="0">
                <a:solidFill>
                  <a:srgbClr val="FF0000"/>
                </a:solidFill>
              </a:rPr>
              <a:t>일 때 숫자 판이</a:t>
            </a:r>
            <a:endParaRPr lang="en-US" altLang="ko-KR" sz="1100" dirty="0" smtClean="0">
              <a:solidFill>
                <a:srgbClr val="FF0000"/>
              </a:solidFill>
            </a:endParaRPr>
          </a:p>
          <a:p>
            <a:r>
              <a:rPr lang="ko-KR" altLang="en-US" sz="1100" dirty="0" smtClean="0">
                <a:solidFill>
                  <a:srgbClr val="FF0000"/>
                </a:solidFill>
              </a:rPr>
              <a:t>정렬되지 않으면 </a:t>
            </a:r>
            <a:r>
              <a:rPr lang="en-US" altLang="ko-KR" sz="1100" dirty="0" smtClean="0">
                <a:solidFill>
                  <a:srgbClr val="FF0000"/>
                </a:solidFill>
              </a:rPr>
              <a:t>Fail! </a:t>
            </a:r>
            <a:r>
              <a:rPr lang="ko-KR" altLang="en-US" sz="1100" dirty="0" smtClean="0">
                <a:solidFill>
                  <a:srgbClr val="FF0000"/>
                </a:solidFill>
              </a:rPr>
              <a:t>출력</a:t>
            </a:r>
            <a:endParaRPr lang="en-US" altLang="ko-KR" sz="1100" dirty="0" smtClean="0">
              <a:solidFill>
                <a:srgbClr val="FF0000"/>
              </a:solidFill>
            </a:endParaRPr>
          </a:p>
          <a:p>
            <a:r>
              <a:rPr lang="ko-KR" altLang="en-US" sz="1100" dirty="0" smtClean="0">
                <a:solidFill>
                  <a:srgbClr val="FF0000"/>
                </a:solidFill>
              </a:rPr>
              <a:t>후 프로그램 종료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cxnSp>
        <p:nvCxnSpPr>
          <p:cNvPr id="9" name="직선 화살표 연결선 8"/>
          <p:cNvCxnSpPr/>
          <p:nvPr/>
        </p:nvCxnSpPr>
        <p:spPr bwMode="auto">
          <a:xfrm flipV="1">
            <a:off x="5643341" y="4869160"/>
            <a:ext cx="1432176" cy="1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537960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프로젝트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숫자 퍼즐</a:t>
            </a:r>
            <a:r>
              <a:rPr lang="en-US" altLang="ko-KR" dirty="0"/>
              <a:t> </a:t>
            </a:r>
            <a:r>
              <a:rPr lang="ko-KR" altLang="en-US" dirty="0" smtClean="0"/>
              <a:t>구</a:t>
            </a:r>
            <a:r>
              <a:rPr lang="ko-KR" altLang="en-US" dirty="0"/>
              <a:t>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3568" y="1268760"/>
            <a:ext cx="7776864" cy="4176464"/>
          </a:xfrm>
        </p:spPr>
        <p:txBody>
          <a:bodyPr/>
          <a:lstStyle/>
          <a:p>
            <a:r>
              <a:rPr lang="ko-KR" altLang="en-US" sz="2000" dirty="0" smtClean="0"/>
              <a:t>본 프로젝트는 주어진 코드를 이해하여 프로그램 작동에 필요한 함수를 직접 구현하는 것이다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000" dirty="0" smtClean="0"/>
              <a:t>주어진 코드</a:t>
            </a:r>
            <a:r>
              <a:rPr lang="en-US" altLang="ko-KR" sz="2000" dirty="0" smtClean="0"/>
              <a:t>(puzzle_student.py)</a:t>
            </a:r>
            <a:r>
              <a:rPr lang="ko-KR" altLang="en-US" sz="2000" dirty="0" smtClean="0"/>
              <a:t>를 실행하면 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그림</a:t>
            </a:r>
            <a:r>
              <a:rPr lang="en-US" altLang="ko-KR" sz="2000" dirty="0"/>
              <a:t>8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 같은 화면이 나타난다</a:t>
            </a:r>
            <a:r>
              <a:rPr lang="en-US" altLang="ko-KR" sz="2000" dirty="0" smtClean="0"/>
              <a:t>.</a:t>
            </a:r>
            <a:r>
              <a:rPr lang="en-US" altLang="ko-KR" sz="1400" dirty="0" smtClean="0"/>
              <a:t> ((</a:t>
            </a:r>
            <a:r>
              <a:rPr lang="ko-KR" altLang="en-US" sz="1400" dirty="0" smtClean="0"/>
              <a:t>그림</a:t>
            </a:r>
            <a:r>
              <a:rPr lang="en-US" altLang="ko-KR" sz="1400" dirty="0"/>
              <a:t>8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에서 숫자가 </a:t>
            </a:r>
            <a:r>
              <a:rPr lang="en-US" altLang="ko-KR" sz="1400" dirty="0"/>
              <a:t>shuffle </a:t>
            </a:r>
            <a:r>
              <a:rPr lang="ko-KR" altLang="en-US" sz="1400" dirty="0"/>
              <a:t>되지 않은 이유는 </a:t>
            </a:r>
            <a:r>
              <a:rPr lang="en-US" altLang="ko-KR" sz="1400" dirty="0" smtClean="0"/>
              <a:t>puzzle_student.py </a:t>
            </a:r>
            <a:r>
              <a:rPr lang="ko-KR" altLang="en-US" sz="1400" dirty="0"/>
              <a:t>코드의 </a:t>
            </a:r>
            <a:r>
              <a:rPr lang="en-US" altLang="ko-KR" sz="1400" dirty="0"/>
              <a:t>find_0_loc </a:t>
            </a:r>
            <a:r>
              <a:rPr lang="ko-KR" altLang="en-US" sz="1400" dirty="0"/>
              <a:t>함수와 </a:t>
            </a:r>
            <a:r>
              <a:rPr lang="en-US" altLang="ko-KR" sz="1400" dirty="0" err="1"/>
              <a:t>move_to</a:t>
            </a:r>
            <a:r>
              <a:rPr lang="en-US" altLang="ko-KR" sz="1400" dirty="0"/>
              <a:t> </a:t>
            </a:r>
            <a:r>
              <a:rPr lang="ko-KR" altLang="en-US" sz="1400" dirty="0" smtClean="0"/>
              <a:t>함수가 </a:t>
            </a:r>
            <a:r>
              <a:rPr lang="ko-KR" altLang="en-US" sz="1400" dirty="0"/>
              <a:t>구현되지 않았기 </a:t>
            </a:r>
            <a:r>
              <a:rPr lang="ko-KR" altLang="en-US" sz="1400" dirty="0" smtClean="0"/>
              <a:t>때문</a:t>
            </a:r>
            <a:r>
              <a:rPr lang="en-US" altLang="ko-KR" sz="1400" dirty="0" smtClean="0"/>
              <a:t>)</a:t>
            </a:r>
            <a:endParaRPr lang="en-US" altLang="ko-KR" sz="2000" dirty="0" smtClean="0"/>
          </a:p>
          <a:p>
            <a:r>
              <a:rPr lang="ko-KR" altLang="en-US" sz="2000" dirty="0" smtClean="0"/>
              <a:t>주어진 코드 내의 </a:t>
            </a:r>
            <a:r>
              <a:rPr lang="en-US" altLang="ko-KR" sz="2000" dirty="0" smtClean="0"/>
              <a:t>TODO </a:t>
            </a:r>
            <a:r>
              <a:rPr lang="ko-KR" altLang="en-US" sz="2000" dirty="0" smtClean="0"/>
              <a:t>부분을 구현하여 숫자 퍼즐 게임이 정상적으로 작동할 수 있게 코드를 작성한다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000" dirty="0" smtClean="0"/>
              <a:t>프로그램을 강제로 종료하려면 </a:t>
            </a:r>
            <a:r>
              <a:rPr lang="en-US" altLang="ko-KR" sz="2000" dirty="0"/>
              <a:t>q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를 누른다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en-US" altLang="ko-KR" sz="1600" dirty="0" smtClean="0"/>
          </a:p>
          <a:p>
            <a:pPr lvl="1"/>
            <a:endParaRPr lang="en-US" altLang="ko-KR" sz="1600" dirty="0" smtClean="0"/>
          </a:p>
          <a:p>
            <a:pPr lvl="1"/>
            <a:endParaRPr lang="en-US" altLang="ko-KR" sz="180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Page </a:t>
            </a:r>
            <a:fld id="{E5807D68-32B2-410E-9D1A-4FF7E6930862}" type="slidenum">
              <a:rPr lang="en-US" altLang="ko-KR" smtClean="0"/>
              <a:pPr>
                <a:defRPr/>
              </a:pPr>
              <a:t>6</a:t>
            </a:fld>
            <a:endParaRPr lang="en-US" altLang="ko-KR"/>
          </a:p>
        </p:txBody>
      </p:sp>
      <p:sp>
        <p:nvSpPr>
          <p:cNvPr id="18" name="TextBox 17"/>
          <p:cNvSpPr txBox="1"/>
          <p:nvPr/>
        </p:nvSpPr>
        <p:spPr>
          <a:xfrm>
            <a:off x="4416928" y="5949280"/>
            <a:ext cx="254268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/>
              <a:t>그림 </a:t>
            </a:r>
            <a:r>
              <a:rPr lang="en-US" altLang="ko-KR" sz="1050" dirty="0"/>
              <a:t>8</a:t>
            </a:r>
            <a:r>
              <a:rPr lang="en-US" altLang="ko-KR" sz="1050" dirty="0" smtClean="0"/>
              <a:t>. puzzle_student.py </a:t>
            </a:r>
            <a:r>
              <a:rPr lang="ko-KR" altLang="en-US" sz="1050" dirty="0" smtClean="0"/>
              <a:t>코드 실행 화면</a:t>
            </a:r>
            <a:endParaRPr lang="en-US" altLang="ko-KR" sz="105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3429000"/>
            <a:ext cx="1820131" cy="2736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57654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83568" y="1143000"/>
            <a:ext cx="8152457" cy="5257800"/>
          </a:xfrm>
        </p:spPr>
        <p:txBody>
          <a:bodyPr/>
          <a:lstStyle/>
          <a:p>
            <a:r>
              <a:rPr lang="ko-KR" altLang="en-US" sz="2000" dirty="0" smtClean="0"/>
              <a:t>본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프로젝트는 아래와 같은 조건 하에서 작성한다</a:t>
            </a:r>
            <a:r>
              <a:rPr lang="en-US" altLang="ko-KR" sz="2000" dirty="0" smtClean="0"/>
              <a:t>.</a:t>
            </a:r>
          </a:p>
          <a:p>
            <a:pPr lvl="1"/>
            <a:r>
              <a:rPr lang="ko-KR" altLang="en-US" sz="2000" dirty="0" smtClean="0"/>
              <a:t>조건</a:t>
            </a:r>
            <a:endParaRPr lang="en-US" altLang="ko-KR" sz="2000" dirty="0" smtClean="0"/>
          </a:p>
          <a:p>
            <a:pPr lvl="2"/>
            <a:r>
              <a:rPr lang="en-US" altLang="ko-KR" sz="1600" dirty="0" err="1" smtClean="0"/>
              <a:t>cspro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서버 상에서 수행하도록 한다</a:t>
            </a:r>
            <a:r>
              <a:rPr lang="en-US" altLang="ko-KR" sz="1600" dirty="0" smtClean="0"/>
              <a:t>.</a:t>
            </a:r>
          </a:p>
          <a:p>
            <a:pPr lvl="2"/>
            <a:r>
              <a:rPr lang="ko-KR" altLang="en-US" sz="1600" dirty="0" smtClean="0"/>
              <a:t>주어진 </a:t>
            </a:r>
            <a:r>
              <a:rPr lang="en-US" altLang="ko-KR" sz="1600" dirty="0" smtClean="0"/>
              <a:t>puzzle_student.py </a:t>
            </a:r>
            <a:r>
              <a:rPr lang="ko-KR" altLang="en-US" sz="1600" dirty="0" smtClean="0"/>
              <a:t>코</a:t>
            </a:r>
            <a:r>
              <a:rPr lang="ko-KR" altLang="en-US" sz="1600" dirty="0"/>
              <a:t>드</a:t>
            </a:r>
            <a:r>
              <a:rPr lang="ko-KR" altLang="en-US" sz="1600" dirty="0" smtClean="0"/>
              <a:t>를 </a:t>
            </a:r>
            <a:r>
              <a:rPr lang="ko-KR" altLang="en-US" sz="1600" dirty="0"/>
              <a:t>기반으로 프로그램을 작성한다</a:t>
            </a:r>
            <a:r>
              <a:rPr lang="en-US" altLang="ko-KR" sz="1600" dirty="0" smtClean="0"/>
              <a:t>. </a:t>
            </a:r>
          </a:p>
          <a:p>
            <a:pPr marL="581025" lvl="2" indent="0">
              <a:buNone/>
            </a:pPr>
            <a:r>
              <a:rPr lang="en-US" altLang="ko-KR" sz="1600" dirty="0" smtClean="0"/>
              <a:t>	     </a:t>
            </a:r>
            <a:r>
              <a:rPr lang="en-US" altLang="ko-KR" sz="1600" dirty="0" smtClean="0">
                <a:solidFill>
                  <a:srgbClr val="FF0000"/>
                </a:solidFill>
              </a:rPr>
              <a:t>(</a:t>
            </a:r>
            <a:r>
              <a:rPr lang="ko-KR" altLang="en-US" sz="1600" dirty="0">
                <a:solidFill>
                  <a:srgbClr val="FF0000"/>
                </a:solidFill>
              </a:rPr>
              <a:t>기존 코드 변경 </a:t>
            </a:r>
            <a:r>
              <a:rPr lang="ko-KR" altLang="en-US" sz="1600" dirty="0" smtClean="0">
                <a:solidFill>
                  <a:srgbClr val="FF0000"/>
                </a:solidFill>
              </a:rPr>
              <a:t>불가</a:t>
            </a:r>
            <a:r>
              <a:rPr lang="en-US" altLang="ko-KR" sz="1600" dirty="0" smtClean="0">
                <a:solidFill>
                  <a:srgbClr val="FF0000"/>
                </a:solidFill>
              </a:rPr>
              <a:t>)</a:t>
            </a:r>
          </a:p>
          <a:p>
            <a:pPr lvl="2"/>
            <a:r>
              <a:rPr lang="ko-KR" altLang="en-US" sz="1600" dirty="0" smtClean="0"/>
              <a:t>사용 </a:t>
            </a:r>
            <a:r>
              <a:rPr lang="ko-KR" altLang="en-US" sz="1600" dirty="0"/>
              <a:t>가능한 </a:t>
            </a:r>
            <a:r>
              <a:rPr lang="ko-KR" altLang="en-US" sz="1600" dirty="0" smtClean="0"/>
              <a:t>문법은 기초공학설계 </a:t>
            </a:r>
            <a:r>
              <a:rPr lang="ko-KR" altLang="en-US" sz="1600" dirty="0"/>
              <a:t>수업</a:t>
            </a:r>
            <a:r>
              <a:rPr lang="en-US" altLang="ko-KR" sz="1600" dirty="0"/>
              <a:t>, </a:t>
            </a:r>
            <a:r>
              <a:rPr lang="ko-KR" altLang="en-US" sz="1600" dirty="0"/>
              <a:t>실습시간에서 배운 것으로만 한정한다</a:t>
            </a:r>
            <a:r>
              <a:rPr lang="en-US" altLang="ko-KR" sz="1600" dirty="0"/>
              <a:t>. </a:t>
            </a:r>
            <a:r>
              <a:rPr lang="ko-KR" altLang="en-US" sz="1600" dirty="0"/>
              <a:t>큐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스택</a:t>
            </a:r>
            <a:r>
              <a:rPr lang="en-US" altLang="ko-KR" sz="1600" dirty="0"/>
              <a:t>, </a:t>
            </a:r>
            <a:r>
              <a:rPr lang="ko-KR" altLang="en-US" sz="1600" dirty="0"/>
              <a:t>트리</a:t>
            </a:r>
            <a:r>
              <a:rPr lang="en-US" altLang="ko-KR" sz="1600" dirty="0"/>
              <a:t>, </a:t>
            </a:r>
            <a:r>
              <a:rPr lang="ko-KR" altLang="en-US" sz="1600" dirty="0"/>
              <a:t>그래프 등의 자료구조를 구현하거나 기존 자료구조를 호출해서 사용할 수 </a:t>
            </a:r>
            <a:r>
              <a:rPr lang="ko-KR" altLang="en-US" sz="1600" dirty="0" smtClean="0"/>
              <a:t>없다</a:t>
            </a:r>
            <a:r>
              <a:rPr lang="en-US" altLang="ko-KR" sz="1600" dirty="0" smtClean="0"/>
              <a:t>. (</a:t>
            </a:r>
            <a:r>
              <a:rPr lang="ko-KR" altLang="en-US" sz="1600" dirty="0" smtClean="0"/>
              <a:t>사용할 경우 </a:t>
            </a:r>
            <a:r>
              <a:rPr lang="en-US" altLang="ko-KR" sz="1600" dirty="0" smtClean="0">
                <a:solidFill>
                  <a:srgbClr val="FF0000"/>
                </a:solidFill>
              </a:rPr>
              <a:t>0</a:t>
            </a:r>
            <a:r>
              <a:rPr lang="ko-KR" altLang="en-US" sz="1600" dirty="0" smtClean="0">
                <a:solidFill>
                  <a:srgbClr val="FF0000"/>
                </a:solidFill>
              </a:rPr>
              <a:t>점</a:t>
            </a:r>
            <a:r>
              <a:rPr lang="ko-KR" altLang="en-US" sz="1600" dirty="0" smtClean="0"/>
              <a:t> 처리</a:t>
            </a:r>
            <a:r>
              <a:rPr lang="en-US" altLang="ko-KR" sz="1600" dirty="0" smtClean="0"/>
              <a:t>)</a:t>
            </a:r>
          </a:p>
          <a:p>
            <a:pPr lvl="2"/>
            <a:r>
              <a:rPr lang="ko-KR" altLang="en-US" sz="1600" dirty="0" smtClean="0"/>
              <a:t>부록에 </a:t>
            </a:r>
            <a:r>
              <a:rPr lang="ko-KR" altLang="en-US" sz="1600" dirty="0"/>
              <a:t>정의한 함수는 기능에 맞게 </a:t>
            </a:r>
            <a:r>
              <a:rPr lang="ko-KR" altLang="en-US" sz="1600" dirty="0">
                <a:solidFill>
                  <a:srgbClr val="FF0000"/>
                </a:solidFill>
              </a:rPr>
              <a:t>반드시</a:t>
            </a:r>
            <a:r>
              <a:rPr lang="ko-KR" altLang="en-US" sz="1600" dirty="0"/>
              <a:t> 구현해야 한다</a:t>
            </a:r>
            <a:r>
              <a:rPr lang="en-US" altLang="ko-KR" sz="1600" dirty="0" smtClean="0"/>
              <a:t>.</a:t>
            </a:r>
          </a:p>
          <a:p>
            <a:pPr lvl="2"/>
            <a:r>
              <a:rPr lang="ko-KR" altLang="en-US" sz="1600" dirty="0" smtClean="0"/>
              <a:t>실행 </a:t>
            </a:r>
            <a:r>
              <a:rPr lang="en-US" altLang="ko-KR" sz="1600" dirty="0" smtClean="0"/>
              <a:t>: </a:t>
            </a:r>
            <a:r>
              <a:rPr lang="en-US" altLang="ko-KR" sz="1600" dirty="0" smtClean="0">
                <a:solidFill>
                  <a:srgbClr val="0070C0"/>
                </a:solidFill>
              </a:rPr>
              <a:t>python3 puzzle_student.py </a:t>
            </a:r>
            <a:r>
              <a:rPr lang="en-US" altLang="ko-KR" sz="1600" dirty="0" smtClean="0"/>
              <a:t>(</a:t>
            </a:r>
            <a:r>
              <a:rPr lang="en-US" altLang="ko-KR" sz="1600" dirty="0" err="1" smtClean="0"/>
              <a:t>cspro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서버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로 실행 되어야 한다</a:t>
            </a:r>
            <a:r>
              <a:rPr lang="en-US" altLang="ko-KR" sz="1600" dirty="0" smtClean="0"/>
              <a:t>.</a:t>
            </a:r>
          </a:p>
          <a:p>
            <a:pPr lvl="2"/>
            <a:r>
              <a:rPr lang="ko-KR" altLang="en-US" sz="1600" dirty="0" smtClean="0"/>
              <a:t>다음은 퍼즐의 크기를 정의하는 코드 이다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이 때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퍼즐 크기가 변경 되어도 정상적으로 동작 할 수 있어야 한다</a:t>
            </a:r>
            <a:r>
              <a:rPr lang="en-US" altLang="ko-KR" sz="1600" dirty="0" smtClean="0"/>
              <a:t>.</a:t>
            </a:r>
          </a:p>
          <a:p>
            <a:pPr lvl="2"/>
            <a:r>
              <a:rPr lang="ko-KR" altLang="en-US" sz="1600" dirty="0" smtClean="0"/>
              <a:t>퍼즐 크기는 </a:t>
            </a:r>
            <a:r>
              <a:rPr lang="en-US" altLang="ko-KR" sz="1600" dirty="0" smtClean="0"/>
              <a:t>4</a:t>
            </a:r>
            <a:r>
              <a:rPr lang="ko-KR" altLang="en-US" sz="1600" dirty="0" smtClean="0"/>
              <a:t>로 지정되어 있으며 임의로</a:t>
            </a:r>
            <a:endParaRPr lang="en-US" altLang="ko-KR" sz="1600" dirty="0" smtClean="0"/>
          </a:p>
          <a:p>
            <a:pPr marL="914400" lvl="2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</a:t>
            </a:r>
            <a:r>
              <a:rPr lang="ko-KR" altLang="en-US" sz="1600" dirty="0" smtClean="0"/>
              <a:t>변경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가능하다</a:t>
            </a:r>
            <a:r>
              <a:rPr lang="en-US" altLang="ko-KR" sz="1600" dirty="0" smtClean="0"/>
              <a:t>.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프로젝트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숫자 퍼즐</a:t>
            </a:r>
            <a:r>
              <a:rPr lang="en-US" altLang="ko-KR" dirty="0"/>
              <a:t> </a:t>
            </a:r>
            <a:r>
              <a:rPr lang="ko-KR" altLang="en-US" dirty="0" smtClean="0"/>
              <a:t>구현 조건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Page </a:t>
            </a:r>
            <a:fld id="{3F14069D-2812-4305-992F-66FDFFA90FF5}" type="slidenum">
              <a:rPr lang="en-US" altLang="ko-KR" smtClean="0"/>
              <a:pPr>
                <a:defRPr/>
              </a:pPr>
              <a:t>7</a:t>
            </a:fld>
            <a:endParaRPr lang="en-US" altLang="ko-KR" dirty="0"/>
          </a:p>
        </p:txBody>
      </p:sp>
      <p:sp>
        <p:nvSpPr>
          <p:cNvPr id="8" name="TextBox 7"/>
          <p:cNvSpPr txBox="1"/>
          <p:nvPr/>
        </p:nvSpPr>
        <p:spPr>
          <a:xfrm>
            <a:off x="1547664" y="5418401"/>
            <a:ext cx="243207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rgbClr val="FF0000"/>
                </a:solidFill>
              </a:rPr>
              <a:t>※ </a:t>
            </a:r>
            <a:r>
              <a:rPr lang="ko-KR" altLang="en-US" sz="1100" dirty="0" smtClean="0">
                <a:solidFill>
                  <a:srgbClr val="FF0000"/>
                </a:solidFill>
              </a:rPr>
              <a:t>퍼즐 </a:t>
            </a:r>
            <a:r>
              <a:rPr lang="ko-KR" altLang="en-US" sz="1100" dirty="0" err="1" smtClean="0">
                <a:solidFill>
                  <a:srgbClr val="FF0000"/>
                </a:solidFill>
              </a:rPr>
              <a:t>게임판의</a:t>
            </a:r>
            <a:r>
              <a:rPr lang="ko-KR" altLang="en-US" sz="1100" dirty="0" smtClean="0">
                <a:solidFill>
                  <a:srgbClr val="FF0000"/>
                </a:solidFill>
              </a:rPr>
              <a:t> 크기가 </a:t>
            </a:r>
            <a:r>
              <a:rPr lang="ko-KR" altLang="en-US" sz="1100" dirty="0">
                <a:solidFill>
                  <a:srgbClr val="FF0000"/>
                </a:solidFill>
              </a:rPr>
              <a:t>변</a:t>
            </a:r>
            <a:r>
              <a:rPr lang="ko-KR" altLang="en-US" sz="1100" dirty="0" smtClean="0">
                <a:solidFill>
                  <a:srgbClr val="FF0000"/>
                </a:solidFill>
              </a:rPr>
              <a:t>경 되어도</a:t>
            </a:r>
            <a:endParaRPr lang="en-US" altLang="ko-KR" sz="1100" dirty="0" smtClean="0">
              <a:solidFill>
                <a:srgbClr val="FF0000"/>
              </a:solidFill>
            </a:endParaRPr>
          </a:p>
          <a:p>
            <a:r>
              <a:rPr lang="ko-KR" altLang="en-US" sz="1100" dirty="0" smtClean="0">
                <a:solidFill>
                  <a:srgbClr val="FF0000"/>
                </a:solidFill>
              </a:rPr>
              <a:t>정상적으로 동작 </a:t>
            </a:r>
            <a:r>
              <a:rPr lang="ko-KR" altLang="en-US" sz="1100" dirty="0" err="1" smtClean="0">
                <a:solidFill>
                  <a:srgbClr val="FF0000"/>
                </a:solidFill>
              </a:rPr>
              <a:t>해야함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cxnSp>
        <p:nvCxnSpPr>
          <p:cNvPr id="9" name="직선 화살표 연결선 8"/>
          <p:cNvCxnSpPr/>
          <p:nvPr/>
        </p:nvCxnSpPr>
        <p:spPr bwMode="auto">
          <a:xfrm flipH="1">
            <a:off x="4059960" y="5517232"/>
            <a:ext cx="1232120" cy="0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" name="TextBox 11"/>
          <p:cNvSpPr txBox="1"/>
          <p:nvPr/>
        </p:nvSpPr>
        <p:spPr>
          <a:xfrm>
            <a:off x="5522188" y="6227265"/>
            <a:ext cx="272222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/>
              <a:t>그림 </a:t>
            </a:r>
            <a:r>
              <a:rPr lang="en-US" altLang="ko-KR" sz="1050" dirty="0"/>
              <a:t>9</a:t>
            </a:r>
            <a:r>
              <a:rPr lang="en-US" altLang="ko-KR" sz="1050" dirty="0" smtClean="0"/>
              <a:t>. </a:t>
            </a:r>
            <a:r>
              <a:rPr lang="ko-KR" altLang="en-US" sz="1050" dirty="0" smtClean="0"/>
              <a:t>퍼즐 </a:t>
            </a:r>
            <a:r>
              <a:rPr lang="ko-KR" altLang="en-US" sz="1050" dirty="0" err="1" smtClean="0"/>
              <a:t>게임판의</a:t>
            </a:r>
            <a:r>
              <a:rPr lang="ko-KR" altLang="en-US" sz="1050" dirty="0" smtClean="0"/>
              <a:t> 크기를 정의하는 코드</a:t>
            </a:r>
            <a:endParaRPr lang="en-US" altLang="ko-KR" sz="105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4967882"/>
            <a:ext cx="3353297" cy="12593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직사각형 4"/>
          <p:cNvSpPr/>
          <p:nvPr/>
        </p:nvSpPr>
        <p:spPr bwMode="auto">
          <a:xfrm>
            <a:off x="5292080" y="5237533"/>
            <a:ext cx="1656184" cy="279699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10856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83568" y="1143000"/>
            <a:ext cx="8152457" cy="5257800"/>
          </a:xfrm>
        </p:spPr>
        <p:txBody>
          <a:bodyPr/>
          <a:lstStyle/>
          <a:p>
            <a:r>
              <a:rPr lang="ko-KR" altLang="en-US" sz="2000" dirty="0" smtClean="0"/>
              <a:t>프로젝트는 주어진 테스트 케이스를 만족해야 한다</a:t>
            </a:r>
            <a:r>
              <a:rPr lang="en-US" altLang="ko-KR" sz="2000" dirty="0" smtClean="0"/>
              <a:t>.</a:t>
            </a:r>
          </a:p>
          <a:p>
            <a:pPr lvl="1"/>
            <a:r>
              <a:rPr lang="ko-KR" altLang="en-US" sz="2000" dirty="0" smtClean="0"/>
              <a:t>조건</a:t>
            </a:r>
            <a:endParaRPr lang="en-US" altLang="ko-KR" sz="2000" dirty="0" smtClean="0"/>
          </a:p>
          <a:p>
            <a:pPr lvl="2"/>
            <a:r>
              <a:rPr lang="ko-KR" altLang="en-US" sz="1600" dirty="0" smtClean="0"/>
              <a:t>다음은 </a:t>
            </a:r>
            <a:r>
              <a:rPr lang="en-US" altLang="ko-KR" sz="1600" dirty="0" smtClean="0"/>
              <a:t>puzzle_student.py</a:t>
            </a:r>
            <a:r>
              <a:rPr lang="ko-KR" altLang="en-US" sz="1600" dirty="0" smtClean="0"/>
              <a:t>의 메인 코드와 테스트 코드이다</a:t>
            </a:r>
            <a:r>
              <a:rPr lang="en-US" altLang="ko-KR" sz="1600" dirty="0" smtClean="0"/>
              <a:t>.</a:t>
            </a:r>
          </a:p>
          <a:p>
            <a:pPr lvl="2"/>
            <a:endParaRPr lang="en-US" altLang="ko-KR" sz="1600" dirty="0"/>
          </a:p>
          <a:p>
            <a:pPr lvl="2"/>
            <a:endParaRPr lang="en-US" altLang="ko-KR" sz="1600" dirty="0" smtClean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 smtClean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 smtClean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 smtClean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 smtClean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 smtClean="0"/>
          </a:p>
          <a:p>
            <a:pPr lvl="2"/>
            <a:r>
              <a:rPr lang="ko-KR" altLang="en-US" sz="1600" dirty="0" smtClean="0"/>
              <a:t>위의 </a:t>
            </a:r>
            <a:r>
              <a:rPr lang="en-US" altLang="ko-KR" sz="1600" dirty="0" err="1" smtClean="0"/>
              <a:t>Test_one</a:t>
            </a:r>
            <a:r>
              <a:rPr lang="en-US" altLang="ko-KR" sz="1600" dirty="0" smtClean="0"/>
              <a:t>, Test_two, </a:t>
            </a:r>
            <a:r>
              <a:rPr lang="en-US" altLang="ko-KR" sz="1600" dirty="0" err="1" smtClean="0"/>
              <a:t>Test_three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함수를 각각 주석에서 제외 했을 때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주어진 답에 맞게 코드가 정상적으로 작동해야 한다</a:t>
            </a:r>
            <a:r>
              <a:rPr lang="en-US" altLang="ko-KR" sz="1600" dirty="0" smtClean="0"/>
              <a:t>.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프로젝트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숫자 퍼즐</a:t>
            </a:r>
            <a:r>
              <a:rPr lang="en-US" altLang="ko-KR" dirty="0"/>
              <a:t> </a:t>
            </a:r>
            <a:r>
              <a:rPr lang="ko-KR" altLang="en-US" dirty="0" smtClean="0"/>
              <a:t>테스트 케이스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Page </a:t>
            </a:r>
            <a:fld id="{3F14069D-2812-4305-992F-66FDFFA90FF5}" type="slidenum">
              <a:rPr lang="en-US" altLang="ko-KR" smtClean="0"/>
              <a:pPr>
                <a:defRPr/>
              </a:pPr>
              <a:t>8</a:t>
            </a:fld>
            <a:endParaRPr lang="en-US" altLang="ko-KR" dirty="0"/>
          </a:p>
        </p:txBody>
      </p:sp>
      <p:sp>
        <p:nvSpPr>
          <p:cNvPr id="10" name="TextBox 9"/>
          <p:cNvSpPr txBox="1"/>
          <p:nvPr/>
        </p:nvSpPr>
        <p:spPr>
          <a:xfrm>
            <a:off x="442158" y="4255204"/>
            <a:ext cx="231345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/>
              <a:t>그림 </a:t>
            </a:r>
            <a:r>
              <a:rPr lang="en-US" altLang="ko-KR" sz="1050" dirty="0" smtClean="0"/>
              <a:t>10. puzzle_student.py </a:t>
            </a:r>
            <a:r>
              <a:rPr lang="ko-KR" altLang="en-US" sz="1050" dirty="0" smtClean="0"/>
              <a:t>메인 코드</a:t>
            </a:r>
            <a:endParaRPr lang="en-US" altLang="ko-KR" sz="1050" dirty="0"/>
          </a:p>
        </p:txBody>
      </p:sp>
      <p:sp>
        <p:nvSpPr>
          <p:cNvPr id="11" name="TextBox 10"/>
          <p:cNvSpPr txBox="1"/>
          <p:nvPr/>
        </p:nvSpPr>
        <p:spPr>
          <a:xfrm>
            <a:off x="4644008" y="5085184"/>
            <a:ext cx="244490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/>
              <a:t>그림 </a:t>
            </a:r>
            <a:r>
              <a:rPr lang="en-US" altLang="ko-KR" sz="1050" dirty="0" smtClean="0"/>
              <a:t>11. </a:t>
            </a:r>
            <a:r>
              <a:rPr lang="en-US" altLang="ko-KR" sz="1050" dirty="0" smtClean="0"/>
              <a:t>puzzle_student.py </a:t>
            </a:r>
            <a:r>
              <a:rPr lang="ko-KR" altLang="en-US" sz="1050" dirty="0" smtClean="0"/>
              <a:t>테스</a:t>
            </a:r>
            <a:r>
              <a:rPr lang="ko-KR" altLang="en-US" sz="1050" dirty="0"/>
              <a:t>트</a:t>
            </a:r>
            <a:r>
              <a:rPr lang="ko-KR" altLang="en-US" sz="1050" dirty="0" smtClean="0"/>
              <a:t> 코드</a:t>
            </a:r>
            <a:endParaRPr lang="en-US" altLang="ko-KR" sz="105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9455" y="2348880"/>
            <a:ext cx="6184388" cy="2641650"/>
          </a:xfrm>
          <a:prstGeom prst="rect">
            <a:avLst/>
          </a:prstGeom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420888"/>
            <a:ext cx="2600325" cy="170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78571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기본 디자인">
  <a:themeElements>
    <a:clrScheme name="">
      <a:dk1>
        <a:srgbClr val="000000"/>
      </a:dk1>
      <a:lt1>
        <a:srgbClr val="FFFFFF"/>
      </a:lt1>
      <a:dk2>
        <a:srgbClr val="333333"/>
      </a:dk2>
      <a:lt2>
        <a:srgbClr val="CECECE"/>
      </a:lt2>
      <a:accent1>
        <a:srgbClr val="063DE8"/>
      </a:accent1>
      <a:accent2>
        <a:srgbClr val="006B61"/>
      </a:accent2>
      <a:accent3>
        <a:srgbClr val="FFFFFF"/>
      </a:accent3>
      <a:accent4>
        <a:srgbClr val="000000"/>
      </a:accent4>
      <a:accent5>
        <a:srgbClr val="AAAFF2"/>
      </a:accent5>
      <a:accent6>
        <a:srgbClr val="006057"/>
      </a:accent6>
      <a:hlink>
        <a:srgbClr val="7B00E4"/>
      </a:hlink>
      <a:folHlink>
        <a:srgbClr val="FC0128"/>
      </a:folHlink>
    </a:clrScheme>
    <a:fontScheme name="기본 디자인">
      <a:majorFont>
        <a:latin typeface="Times New Roman"/>
        <a:ea typeface="돋움"/>
        <a:cs typeface=""/>
      </a:majorFont>
      <a:minorFont>
        <a:latin typeface="Times New Roman"/>
        <a:ea typeface="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돋움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돋움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24802</TotalTime>
  <Pages>3</Pages>
  <Words>1530</Words>
  <Application>Microsoft Office PowerPoint</Application>
  <PresentationFormat>화면 슬라이드 쇼(4:3)</PresentationFormat>
  <Paragraphs>215</Paragraphs>
  <Slides>18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6" baseType="lpstr">
      <vt:lpstr>Monotype Sorts</vt:lpstr>
      <vt:lpstr>굴림</vt:lpstr>
      <vt:lpstr>돋움</vt:lpstr>
      <vt:lpstr>Arial</vt:lpstr>
      <vt:lpstr>Cambria Math</vt:lpstr>
      <vt:lpstr>Consolas</vt:lpstr>
      <vt:lpstr>Times New Roman</vt:lpstr>
      <vt:lpstr>2_기본 디자인</vt:lpstr>
      <vt:lpstr>PowerPoint 프레젠테이션</vt:lpstr>
      <vt:lpstr>프로젝트 - 숫자 퍼즐</vt:lpstr>
      <vt:lpstr>프로젝트 목적</vt:lpstr>
      <vt:lpstr>프로젝트 - 숫자 퍼즐(과정 설명)</vt:lpstr>
      <vt:lpstr>프로젝트 - 숫자 퍼즐(과정 설명)</vt:lpstr>
      <vt:lpstr>프로젝트 - 숫자 퍼즐 추가 구현(a1)</vt:lpstr>
      <vt:lpstr>프로젝트 - 숫자 퍼즐 구현</vt:lpstr>
      <vt:lpstr>프로젝트 - 숫자 퍼즐 구현 조건</vt:lpstr>
      <vt:lpstr>프로젝트 - 숫자 퍼즐 테스트 케이스</vt:lpstr>
      <vt:lpstr>프로젝트 - 숫자 퍼즐 테스트 케이스</vt:lpstr>
      <vt:lpstr>프로젝트 - 숫자 퍼즐 테스트 케이스</vt:lpstr>
      <vt:lpstr>프로젝트 - 숫자 퍼즐 테스트 케이스</vt:lpstr>
      <vt:lpstr>프로젝트 제출 및 마감</vt:lpstr>
      <vt:lpstr>프로젝트 - 숫자 퍼즐(보고서 및 평가)</vt:lpstr>
      <vt:lpstr>부록</vt:lpstr>
      <vt:lpstr>부록</vt:lpstr>
      <vt:lpstr>부록</vt:lpstr>
      <vt:lpstr>부록</vt:lpstr>
    </vt:vector>
  </TitlesOfParts>
  <Company>서강대학교 컴퓨터학과 모바일컴퓨팅 시스템 연구실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0</dc:title>
  <dc:creator>Kyunghee</dc:creator>
  <cp:lastModifiedBy>cscad@outlook.kr</cp:lastModifiedBy>
  <cp:revision>2115</cp:revision>
  <cp:lastPrinted>1997-04-03T01:49:54Z</cp:lastPrinted>
  <dcterms:created xsi:type="dcterms:W3CDTF">1996-06-27T04:55:18Z</dcterms:created>
  <dcterms:modified xsi:type="dcterms:W3CDTF">2021-05-26T02:35:45Z</dcterms:modified>
</cp:coreProperties>
</file>