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40"/>
  </p:notesMasterIdLst>
  <p:sldIdLst>
    <p:sldId id="256" r:id="rId5"/>
    <p:sldId id="257" r:id="rId6"/>
    <p:sldId id="260" r:id="rId7"/>
    <p:sldId id="259" r:id="rId8"/>
    <p:sldId id="284" r:id="rId9"/>
    <p:sldId id="261" r:id="rId10"/>
    <p:sldId id="265" r:id="rId11"/>
    <p:sldId id="282" r:id="rId12"/>
    <p:sldId id="266" r:id="rId13"/>
    <p:sldId id="267" r:id="rId14"/>
    <p:sldId id="269" r:id="rId15"/>
    <p:sldId id="281" r:id="rId16"/>
    <p:sldId id="270" r:id="rId17"/>
    <p:sldId id="273" r:id="rId18"/>
    <p:sldId id="271" r:id="rId19"/>
    <p:sldId id="275" r:id="rId20"/>
    <p:sldId id="283" r:id="rId21"/>
    <p:sldId id="276" r:id="rId22"/>
    <p:sldId id="277" r:id="rId23"/>
    <p:sldId id="278" r:id="rId24"/>
    <p:sldId id="289" r:id="rId25"/>
    <p:sldId id="285" r:id="rId26"/>
    <p:sldId id="288" r:id="rId27"/>
    <p:sldId id="290" r:id="rId28"/>
    <p:sldId id="291" r:id="rId29"/>
    <p:sldId id="292" r:id="rId30"/>
    <p:sldId id="293" r:id="rId31"/>
    <p:sldId id="294" r:id="rId32"/>
    <p:sldId id="296" r:id="rId33"/>
    <p:sldId id="297" r:id="rId34"/>
    <p:sldId id="298" r:id="rId35"/>
    <p:sldId id="299" r:id="rId36"/>
    <p:sldId id="301" r:id="rId37"/>
    <p:sldId id="303" r:id="rId38"/>
    <p:sldId id="306" r:id="rId39"/>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7" autoAdjust="0"/>
    <p:restoredTop sz="9466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B0E46-1971-48EC-865C-A2A3E59E375B}" type="datetimeFigureOut">
              <a:rPr lang="it-IT" smtClean="0"/>
              <a:t>31/05/2021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38A68-9FC0-409A-AF6B-16A5469EAE7A}" type="slidenum">
              <a:rPr lang="it-IT" smtClean="0"/>
              <a:t>‹N›</a:t>
            </a:fld>
            <a:endParaRPr lang="it-IT"/>
          </a:p>
        </p:txBody>
      </p:sp>
    </p:spTree>
    <p:extLst>
      <p:ext uri="{BB962C8B-B14F-4D97-AF65-F5344CB8AC3E}">
        <p14:creationId xmlns:p14="http://schemas.microsoft.com/office/powerpoint/2010/main" val="330105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30" name="Rectangle 10"/>
          <p:cNvSpPr>
            <a:spLocks noChangeArrowheads="1"/>
          </p:cNvSpPr>
          <p:nvPr/>
        </p:nvSpPr>
        <p:spPr bwMode="auto">
          <a:xfrm>
            <a:off x="5664200" y="1125538"/>
            <a:ext cx="6527800" cy="1008062"/>
          </a:xfrm>
          <a:prstGeom prst="rect">
            <a:avLst/>
          </a:prstGeom>
          <a:solidFill>
            <a:schemeClr val="hlink"/>
          </a:solidFill>
          <a:ln w="9525">
            <a:noFill/>
            <a:miter lim="800000"/>
            <a:headEnd/>
            <a:tailEnd/>
          </a:ln>
          <a:effectLst/>
        </p:spPr>
        <p:txBody>
          <a:bodyPr wrap="none" anchor="ctr"/>
          <a:lstStyle/>
          <a:p>
            <a:pPr algn="ctr"/>
            <a:endParaRPr lang="ru-RU">
              <a:solidFill>
                <a:schemeClr val="bg1"/>
              </a:solidFill>
            </a:endParaRPr>
          </a:p>
        </p:txBody>
      </p:sp>
      <p:sp>
        <p:nvSpPr>
          <p:cNvPr id="5122" name="Rectangle 2"/>
          <p:cNvSpPr>
            <a:spLocks noGrp="1" noChangeArrowheads="1"/>
          </p:cNvSpPr>
          <p:nvPr>
            <p:ph type="ctrTitle"/>
          </p:nvPr>
        </p:nvSpPr>
        <p:spPr>
          <a:xfrm>
            <a:off x="5903385" y="838201"/>
            <a:ext cx="8064500" cy="1109663"/>
          </a:xfrm>
        </p:spPr>
        <p:txBody>
          <a:bodyPr/>
          <a:lstStyle>
            <a:lvl1pPr>
              <a:defRPr sz="3200" b="1">
                <a:solidFill>
                  <a:schemeClr val="bg1"/>
                </a:solidFill>
              </a:defRPr>
            </a:lvl1pPr>
          </a:lstStyle>
          <a:p>
            <a:r>
              <a:rPr lang="it-IT"/>
              <a:t>Fare clic per modificare lo stile del titolo dello schema</a:t>
            </a:r>
            <a:endParaRPr lang="ru-RU"/>
          </a:p>
        </p:txBody>
      </p:sp>
      <p:sp>
        <p:nvSpPr>
          <p:cNvPr id="5123" name="Rectangle 3"/>
          <p:cNvSpPr>
            <a:spLocks noGrp="1" noChangeArrowheads="1"/>
          </p:cNvSpPr>
          <p:nvPr>
            <p:ph type="subTitle" idx="1"/>
          </p:nvPr>
        </p:nvSpPr>
        <p:spPr>
          <a:xfrm>
            <a:off x="5903385" y="1698626"/>
            <a:ext cx="8064500" cy="696913"/>
          </a:xfrm>
        </p:spPr>
        <p:txBody>
          <a:bodyPr/>
          <a:lstStyle>
            <a:lvl1pPr marL="0" indent="0">
              <a:buFontTx/>
              <a:buNone/>
              <a:defRPr sz="2400" b="1">
                <a:solidFill>
                  <a:schemeClr val="bg1"/>
                </a:solidFill>
              </a:defRPr>
            </a:lvl1pPr>
          </a:lstStyle>
          <a:p>
            <a:r>
              <a:rPr lang="it-IT"/>
              <a:t>Fare clic per modificare lo stile del sottotitolo dello schema</a:t>
            </a:r>
            <a:endParaRPr lang="ru-RU"/>
          </a:p>
        </p:txBody>
      </p:sp>
    </p:spTree>
    <p:extLst>
      <p:ext uri="{BB962C8B-B14F-4D97-AF65-F5344CB8AC3E}">
        <p14:creationId xmlns:p14="http://schemas.microsoft.com/office/powerpoint/2010/main" val="328085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a:t>Fare clic per modificare lo stile del titolo dello schema</a:t>
            </a:r>
            <a:endParaRPr lang="ru-RU"/>
          </a:p>
        </p:txBody>
      </p:sp>
      <p:sp>
        <p:nvSpPr>
          <p:cNvPr id="3" name="Вертикальный текст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Tree>
    <p:extLst>
      <p:ext uri="{BB962C8B-B14F-4D97-AF65-F5344CB8AC3E}">
        <p14:creationId xmlns:p14="http://schemas.microsoft.com/office/powerpoint/2010/main" val="57575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13851" y="1984376"/>
            <a:ext cx="2546349" cy="4467225"/>
          </a:xfrm>
        </p:spPr>
        <p:txBody>
          <a:bodyPr vert="eaVert"/>
          <a:lstStyle/>
          <a:p>
            <a:r>
              <a:rPr lang="it-IT"/>
              <a:t>Fare clic per modificare lo stile del titolo dello schema</a:t>
            </a:r>
            <a:endParaRPr lang="ru-RU"/>
          </a:p>
        </p:txBody>
      </p:sp>
      <p:sp>
        <p:nvSpPr>
          <p:cNvPr id="3" name="Вертикальный текст 2"/>
          <p:cNvSpPr>
            <a:spLocks noGrp="1"/>
          </p:cNvSpPr>
          <p:nvPr>
            <p:ph type="body" orient="vert" idx="1"/>
          </p:nvPr>
        </p:nvSpPr>
        <p:spPr>
          <a:xfrm>
            <a:off x="1568451" y="1984376"/>
            <a:ext cx="7442200" cy="44672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Tree>
    <p:extLst>
      <p:ext uri="{BB962C8B-B14F-4D97-AF65-F5344CB8AC3E}">
        <p14:creationId xmlns:p14="http://schemas.microsoft.com/office/powerpoint/2010/main" val="369709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a:t>Fare clic per modificare lo stile del titolo dello schema</a:t>
            </a:r>
            <a:endParaRPr lang="ru-RU"/>
          </a:p>
        </p:txBody>
      </p:sp>
      <p:sp>
        <p:nvSpPr>
          <p:cNvPr id="3" name="Содержимое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Tree>
    <p:extLst>
      <p:ext uri="{BB962C8B-B14F-4D97-AF65-F5344CB8AC3E}">
        <p14:creationId xmlns:p14="http://schemas.microsoft.com/office/powerpoint/2010/main" val="136116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Tree>
    <p:extLst>
      <p:ext uri="{BB962C8B-B14F-4D97-AF65-F5344CB8AC3E}">
        <p14:creationId xmlns:p14="http://schemas.microsoft.com/office/powerpoint/2010/main" val="288327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a:t>Fare clic per modificare lo stile del titolo dello schema</a:t>
            </a:r>
            <a:endParaRPr lang="ru-RU"/>
          </a:p>
        </p:txBody>
      </p:sp>
      <p:sp>
        <p:nvSpPr>
          <p:cNvPr id="3" name="Содержимое 2"/>
          <p:cNvSpPr>
            <a:spLocks noGrp="1"/>
          </p:cNvSpPr>
          <p:nvPr>
            <p:ph sz="half" idx="1"/>
          </p:nvPr>
        </p:nvSpPr>
        <p:spPr>
          <a:xfrm>
            <a:off x="1568451" y="2492376"/>
            <a:ext cx="4993216"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
        <p:nvSpPr>
          <p:cNvPr id="4" name="Содержимое 3"/>
          <p:cNvSpPr>
            <a:spLocks noGrp="1"/>
          </p:cNvSpPr>
          <p:nvPr>
            <p:ph sz="half" idx="2"/>
          </p:nvPr>
        </p:nvSpPr>
        <p:spPr>
          <a:xfrm>
            <a:off x="6764867" y="2492376"/>
            <a:ext cx="4995333"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Tree>
    <p:extLst>
      <p:ext uri="{BB962C8B-B14F-4D97-AF65-F5344CB8AC3E}">
        <p14:creationId xmlns:p14="http://schemas.microsoft.com/office/powerpoint/2010/main" val="18820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it-IT"/>
              <a:t>Fare clic per modificare lo stile del titolo dello schema</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Tree>
    <p:extLst>
      <p:ext uri="{BB962C8B-B14F-4D97-AF65-F5344CB8AC3E}">
        <p14:creationId xmlns:p14="http://schemas.microsoft.com/office/powerpoint/2010/main" val="407148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a:t>Fare clic per modificare lo stile del titolo dello schema</a:t>
            </a:r>
            <a:endParaRPr lang="ru-RU"/>
          </a:p>
        </p:txBody>
      </p:sp>
    </p:spTree>
    <p:extLst>
      <p:ext uri="{BB962C8B-B14F-4D97-AF65-F5344CB8AC3E}">
        <p14:creationId xmlns:p14="http://schemas.microsoft.com/office/powerpoint/2010/main" val="293472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70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191650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199063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83267" y="1984375"/>
            <a:ext cx="87376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a:t>Fare clic per modificare lo stile del titolo dello schema</a:t>
            </a:r>
            <a:endParaRPr lang="ru-RU"/>
          </a:p>
        </p:txBody>
      </p:sp>
      <p:sp>
        <p:nvSpPr>
          <p:cNvPr id="1032" name="Rectangle 8"/>
          <p:cNvSpPr>
            <a:spLocks noChangeArrowheads="1"/>
          </p:cNvSpPr>
          <p:nvPr/>
        </p:nvSpPr>
        <p:spPr bwMode="auto">
          <a:xfrm>
            <a:off x="0" y="5516564"/>
            <a:ext cx="12192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568451" y="2492376"/>
            <a:ext cx="10191749" cy="3959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ru-RU"/>
          </a:p>
        </p:txBody>
      </p:sp>
    </p:spTree>
    <p:extLst>
      <p:ext uri="{BB962C8B-B14F-4D97-AF65-F5344CB8AC3E}">
        <p14:creationId xmlns:p14="http://schemas.microsoft.com/office/powerpoint/2010/main" val="377931237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rtl="0" eaLnBrk="1" fontAlgn="base" hangingPunct="1">
        <a:spcBef>
          <a:spcPct val="0"/>
        </a:spcBef>
        <a:spcAft>
          <a:spcPct val="0"/>
        </a:spcAft>
        <a:defRPr sz="3600">
          <a:solidFill>
            <a:schemeClr val="bg2"/>
          </a:solidFill>
          <a:latin typeface="+mj-lt"/>
          <a:ea typeface="+mj-ea"/>
          <a:cs typeface="+mj-cs"/>
        </a:defRPr>
      </a:lvl1pPr>
      <a:lvl2pPr algn="l" rtl="0" eaLnBrk="1" fontAlgn="base" hangingPunct="1">
        <a:spcBef>
          <a:spcPct val="0"/>
        </a:spcBef>
        <a:spcAft>
          <a:spcPct val="0"/>
        </a:spcAft>
        <a:defRPr sz="3600">
          <a:solidFill>
            <a:schemeClr val="bg2"/>
          </a:solidFill>
          <a:latin typeface="Arial" charset="0"/>
        </a:defRPr>
      </a:lvl2pPr>
      <a:lvl3pPr algn="l" rtl="0" eaLnBrk="1" fontAlgn="base" hangingPunct="1">
        <a:spcBef>
          <a:spcPct val="0"/>
        </a:spcBef>
        <a:spcAft>
          <a:spcPct val="0"/>
        </a:spcAft>
        <a:defRPr sz="3600">
          <a:solidFill>
            <a:schemeClr val="bg2"/>
          </a:solidFill>
          <a:latin typeface="Arial" charset="0"/>
        </a:defRPr>
      </a:lvl3pPr>
      <a:lvl4pPr algn="l" rtl="0" eaLnBrk="1" fontAlgn="base" hangingPunct="1">
        <a:spcBef>
          <a:spcPct val="0"/>
        </a:spcBef>
        <a:spcAft>
          <a:spcPct val="0"/>
        </a:spcAft>
        <a:defRPr sz="3600">
          <a:solidFill>
            <a:schemeClr val="bg2"/>
          </a:solidFill>
          <a:latin typeface="Arial" charset="0"/>
        </a:defRPr>
      </a:lvl4pPr>
      <a:lvl5pPr algn="l" rtl="0" eaLnBrk="1" fontAlgn="base" hangingPunct="1">
        <a:spcBef>
          <a:spcPct val="0"/>
        </a:spcBef>
        <a:spcAft>
          <a:spcPct val="0"/>
        </a:spcAft>
        <a:defRPr sz="3600">
          <a:solidFill>
            <a:schemeClr val="bg2"/>
          </a:solidFill>
          <a:latin typeface="Arial" charset="0"/>
        </a:defRPr>
      </a:lvl5pPr>
      <a:lvl6pPr marL="457200" algn="l" rtl="0" eaLnBrk="1" fontAlgn="base" hangingPunct="1">
        <a:spcBef>
          <a:spcPct val="0"/>
        </a:spcBef>
        <a:spcAft>
          <a:spcPct val="0"/>
        </a:spcAft>
        <a:defRPr sz="3600">
          <a:solidFill>
            <a:schemeClr val="bg2"/>
          </a:solidFill>
          <a:latin typeface="Arial" charset="0"/>
        </a:defRPr>
      </a:lvl6pPr>
      <a:lvl7pPr marL="914400" algn="l" rtl="0" eaLnBrk="1" fontAlgn="base" hangingPunct="1">
        <a:spcBef>
          <a:spcPct val="0"/>
        </a:spcBef>
        <a:spcAft>
          <a:spcPct val="0"/>
        </a:spcAft>
        <a:defRPr sz="3600">
          <a:solidFill>
            <a:schemeClr val="bg2"/>
          </a:solidFill>
          <a:latin typeface="Arial" charset="0"/>
        </a:defRPr>
      </a:lvl7pPr>
      <a:lvl8pPr marL="1371600" algn="l" rtl="0" eaLnBrk="1" fontAlgn="base" hangingPunct="1">
        <a:spcBef>
          <a:spcPct val="0"/>
        </a:spcBef>
        <a:spcAft>
          <a:spcPct val="0"/>
        </a:spcAft>
        <a:defRPr sz="3600">
          <a:solidFill>
            <a:schemeClr val="bg2"/>
          </a:solidFill>
          <a:latin typeface="Arial" charset="0"/>
        </a:defRPr>
      </a:lvl8pPr>
      <a:lvl9pPr marL="1828800" algn="l" rtl="0" eaLnBrk="1" fontAlgn="base" hangingPunct="1">
        <a:spcBef>
          <a:spcPct val="0"/>
        </a:spcBef>
        <a:spcAft>
          <a:spcPct val="0"/>
        </a:spcAft>
        <a:defRPr sz="3600">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C732773-D4F8-4FD4-9B2F-3A5D5CCF9D4A}"/>
              </a:ext>
            </a:extLst>
          </p:cNvPr>
          <p:cNvSpPr>
            <a:spLocks noGrp="1"/>
          </p:cNvSpPr>
          <p:nvPr>
            <p:ph type="ctrTitle"/>
          </p:nvPr>
        </p:nvSpPr>
        <p:spPr>
          <a:xfrm>
            <a:off x="5903385" y="838201"/>
            <a:ext cx="8064500" cy="1109663"/>
          </a:xfrm>
        </p:spPr>
        <p:txBody>
          <a:bodyPr/>
          <a:lstStyle/>
          <a:p>
            <a:r>
              <a:rPr lang="en-US" dirty="0"/>
              <a:t>Ingegneria di Internet e Web</a:t>
            </a:r>
          </a:p>
        </p:txBody>
      </p:sp>
      <p:sp>
        <p:nvSpPr>
          <p:cNvPr id="20" name="Subtitle 2">
            <a:extLst>
              <a:ext uri="{FF2B5EF4-FFF2-40B4-BE49-F238E27FC236}">
                <a16:creationId xmlns:a16="http://schemas.microsoft.com/office/drawing/2014/main" id="{9118D874-7338-479D-A587-0EFCFE2E917D}"/>
              </a:ext>
            </a:extLst>
          </p:cNvPr>
          <p:cNvSpPr>
            <a:spLocks noGrp="1"/>
          </p:cNvSpPr>
          <p:nvPr>
            <p:ph type="subTitle" idx="1"/>
          </p:nvPr>
        </p:nvSpPr>
        <p:spPr>
          <a:xfrm>
            <a:off x="5903385" y="1698626"/>
            <a:ext cx="8064500" cy="1730374"/>
          </a:xfrm>
        </p:spPr>
        <p:txBody>
          <a:bodyPr/>
          <a:lstStyle/>
          <a:p>
            <a:r>
              <a:rPr lang="it-IT" dirty="0"/>
              <a:t>Trasferimento file su UDP - TCP </a:t>
            </a:r>
          </a:p>
          <a:p>
            <a:r>
              <a:rPr lang="it-IT" dirty="0">
                <a:solidFill>
                  <a:schemeClr val="bg2">
                    <a:lumMod val="75000"/>
                  </a:schemeClr>
                </a:solidFill>
              </a:rPr>
              <a:t>Valerio Crecco 0239461</a:t>
            </a:r>
          </a:p>
          <a:p>
            <a:r>
              <a:rPr lang="it-IT" dirty="0">
                <a:solidFill>
                  <a:schemeClr val="bg2">
                    <a:lumMod val="75000"/>
                  </a:schemeClr>
                </a:solidFill>
              </a:rPr>
              <a:t>Ludovico De Santis 0244291</a:t>
            </a:r>
            <a:endParaRPr lang="en-US" dirty="0">
              <a:solidFill>
                <a:schemeClr val="bg2">
                  <a:lumMod val="75000"/>
                </a:schemeClr>
              </a:solidFill>
            </a:endParaRPr>
          </a:p>
        </p:txBody>
      </p:sp>
    </p:spTree>
    <p:extLst>
      <p:ext uri="{BB962C8B-B14F-4D97-AF65-F5344CB8AC3E}">
        <p14:creationId xmlns:p14="http://schemas.microsoft.com/office/powerpoint/2010/main" val="321541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BC8D46-E70D-499F-AB2B-821AC5721BD2}"/>
              </a:ext>
            </a:extLst>
          </p:cNvPr>
          <p:cNvSpPr>
            <a:spLocks noGrp="1"/>
          </p:cNvSpPr>
          <p:nvPr>
            <p:ph type="title"/>
          </p:nvPr>
        </p:nvSpPr>
        <p:spPr>
          <a:xfrm>
            <a:off x="336000" y="1984375"/>
            <a:ext cx="8737600" cy="508000"/>
          </a:xfrm>
        </p:spPr>
        <p:txBody>
          <a:bodyPr/>
          <a:lstStyle/>
          <a:p>
            <a:r>
              <a:rPr lang="it-IT" dirty="0">
                <a:latin typeface="Comic Sans MS" panose="030F0702030302020204" pitchFamily="66" charset="0"/>
              </a:rPr>
              <a:t>List (2)</a:t>
            </a:r>
          </a:p>
        </p:txBody>
      </p:sp>
      <p:sp>
        <p:nvSpPr>
          <p:cNvPr id="3" name="Segnaposto contenuto 2">
            <a:extLst>
              <a:ext uri="{FF2B5EF4-FFF2-40B4-BE49-F238E27FC236}">
                <a16:creationId xmlns:a16="http://schemas.microsoft.com/office/drawing/2014/main" id="{29403513-467B-4073-B706-6CA72D36EBCE}"/>
              </a:ext>
            </a:extLst>
          </p:cNvPr>
          <p:cNvSpPr>
            <a:spLocks noGrp="1"/>
          </p:cNvSpPr>
          <p:nvPr>
            <p:ph idx="1"/>
          </p:nvPr>
        </p:nvSpPr>
        <p:spPr>
          <a:xfrm>
            <a:off x="336000" y="2492375"/>
            <a:ext cx="11520000" cy="3959225"/>
          </a:xfrm>
        </p:spPr>
        <p:txBody>
          <a:bodyPr/>
          <a:lstStyle/>
          <a:p>
            <a:pPr marL="0" indent="0" algn="just">
              <a:buNone/>
            </a:pPr>
            <a:r>
              <a:rPr lang="it-IT" sz="2000" dirty="0">
                <a:effectLst/>
                <a:latin typeface="Comic Sans MS" panose="030F0702030302020204" pitchFamily="66" charset="0"/>
                <a:ea typeface="Calibri" panose="020F0502020204030204" pitchFamily="34" charset="0"/>
              </a:rPr>
              <a:t>In caso di ricezione di un ack in ordine, il thread va ad eliminare il timer associato al pacchetto appena riscontrato, e la relativa istanza nella lista collegata dei pacchetti inviati, aumentando, quindi, anche lo spazio in finestra disponibile per l’invio. In caso di ricezione di tre ack duplicati ricevuti, invece, verrà effettuato il reinvio del pacchetto con il più basso numero di sequenza presente in finestra. Infine, in caso di ricezione di un ack cumulativo si procede ad eliminare tutti i timer esistenti associati ai pacchetti aventi un numero di sequenza inferiore all’ ack ricevuto. Nel caso in cui il client riceva dei pacchetti fuori sequenza, provvederà alla bufferizzazione degli stessi, inviando un ack duplicato al server.  Infine, lato client, nel momento in cui viene ricevuto l’ultimo pacchetto e quindi inviato l’ultimo ack viene creato un timer di lunghezza superiore ad un timer “ordinario.</a:t>
            </a:r>
            <a:endParaRPr lang="it-IT" sz="2000" dirty="0">
              <a:latin typeface="Comic Sans MS" panose="030F0702030302020204" pitchFamily="66" charset="0"/>
            </a:endParaRPr>
          </a:p>
          <a:p>
            <a:pPr marL="0" indent="0" algn="just">
              <a:buNone/>
            </a:pPr>
            <a:endParaRPr lang="it-IT" sz="2000" dirty="0">
              <a:latin typeface="Comic Sans MS" panose="030F0702030302020204" pitchFamily="66" charset="0"/>
            </a:endParaRPr>
          </a:p>
        </p:txBody>
      </p:sp>
    </p:spTree>
    <p:extLst>
      <p:ext uri="{BB962C8B-B14F-4D97-AF65-F5344CB8AC3E}">
        <p14:creationId xmlns:p14="http://schemas.microsoft.com/office/powerpoint/2010/main" val="159860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37E34C-8669-4249-8626-D775EA65B475}"/>
              </a:ext>
            </a:extLst>
          </p:cNvPr>
          <p:cNvSpPr>
            <a:spLocks noGrp="1"/>
          </p:cNvSpPr>
          <p:nvPr>
            <p:ph type="title"/>
          </p:nvPr>
        </p:nvSpPr>
        <p:spPr>
          <a:xfrm>
            <a:off x="1596519" y="1374775"/>
            <a:ext cx="8737600" cy="508000"/>
          </a:xfrm>
        </p:spPr>
        <p:txBody>
          <a:bodyPr wrap="square" anchor="ctr">
            <a:noAutofit/>
          </a:bodyPr>
          <a:lstStyle/>
          <a:p>
            <a:pPr algn="ctr">
              <a:lnSpc>
                <a:spcPct val="90000"/>
              </a:lnSpc>
            </a:pPr>
            <a:r>
              <a:rPr lang="it-IT" dirty="0">
                <a:latin typeface="Comic Sans MS" panose="030F0702030302020204" pitchFamily="66" charset="0"/>
              </a:rPr>
              <a:t>List</a:t>
            </a:r>
          </a:p>
        </p:txBody>
      </p:sp>
      <p:pic>
        <p:nvPicPr>
          <p:cNvPr id="5" name="Segnaposto contenuto 4" descr="Immagine che contiene testo&#10;&#10;Descrizione generata automaticamente">
            <a:extLst>
              <a:ext uri="{FF2B5EF4-FFF2-40B4-BE49-F238E27FC236}">
                <a16:creationId xmlns:a16="http://schemas.microsoft.com/office/drawing/2014/main" id="{3F3DCF94-5BC5-47F7-9F68-0C35009C55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0335" y="2505629"/>
            <a:ext cx="6571329" cy="3959225"/>
          </a:xfrm>
          <a:noFill/>
        </p:spPr>
      </p:pic>
    </p:spTree>
    <p:extLst>
      <p:ext uri="{BB962C8B-B14F-4D97-AF65-F5344CB8AC3E}">
        <p14:creationId xmlns:p14="http://schemas.microsoft.com/office/powerpoint/2010/main" val="318127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AF991-E0CA-48B1-80B7-A0DF8ACBE316}"/>
              </a:ext>
            </a:extLst>
          </p:cNvPr>
          <p:cNvSpPr>
            <a:spLocks noGrp="1"/>
          </p:cNvSpPr>
          <p:nvPr>
            <p:ph type="ctrTitle"/>
          </p:nvPr>
        </p:nvSpPr>
        <p:spPr/>
        <p:txBody>
          <a:bodyPr/>
          <a:lstStyle/>
          <a:p>
            <a:r>
              <a:rPr lang="it-IT" dirty="0"/>
              <a:t>Download</a:t>
            </a:r>
          </a:p>
        </p:txBody>
      </p:sp>
    </p:spTree>
    <p:extLst>
      <p:ext uri="{BB962C8B-B14F-4D97-AF65-F5344CB8AC3E}">
        <p14:creationId xmlns:p14="http://schemas.microsoft.com/office/powerpoint/2010/main" val="213301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3F625-0076-4B83-A445-F603DF7A861F}"/>
              </a:ext>
            </a:extLst>
          </p:cNvPr>
          <p:cNvSpPr>
            <a:spLocks noGrp="1"/>
          </p:cNvSpPr>
          <p:nvPr>
            <p:ph type="title"/>
          </p:nvPr>
        </p:nvSpPr>
        <p:spPr>
          <a:xfrm>
            <a:off x="336000" y="1878013"/>
            <a:ext cx="8737600" cy="508000"/>
          </a:xfrm>
        </p:spPr>
        <p:txBody>
          <a:bodyPr/>
          <a:lstStyle/>
          <a:p>
            <a:r>
              <a:rPr lang="it-IT" dirty="0">
                <a:latin typeface="Comic Sans MS" panose="030F0702030302020204" pitchFamily="66" charset="0"/>
              </a:rPr>
              <a:t>Download (1)</a:t>
            </a:r>
          </a:p>
        </p:txBody>
      </p:sp>
      <p:sp>
        <p:nvSpPr>
          <p:cNvPr id="3" name="Segnaposto contenuto 2">
            <a:extLst>
              <a:ext uri="{FF2B5EF4-FFF2-40B4-BE49-F238E27FC236}">
                <a16:creationId xmlns:a16="http://schemas.microsoft.com/office/drawing/2014/main" id="{0919B07F-AFD6-469B-A019-C32178EDACE9}"/>
              </a:ext>
            </a:extLst>
          </p:cNvPr>
          <p:cNvSpPr>
            <a:spLocks noGrp="1"/>
          </p:cNvSpPr>
          <p:nvPr>
            <p:ph idx="1"/>
          </p:nvPr>
        </p:nvSpPr>
        <p:spPr>
          <a:xfrm>
            <a:off x="336000" y="2386013"/>
            <a:ext cx="11520000" cy="3959225"/>
          </a:xfrm>
        </p:spPr>
        <p:txBody>
          <a:bodyPr/>
          <a:lstStyle/>
          <a:p>
            <a:pPr marL="0" indent="0" algn="jus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L’utente procede ad inserire il codice [2]. La funzionalità di download è stata realizzata dividendola in due parti; la prima che permette al client di venire a conoscenza dei file disponibili presso il server (implementata in modo analogo alla funzionalità di list), ed una seconda in cui il client, una volta visualizzati i file scaricabili, può inserire il nome del file desiderato. Nella prima parte dell’implementazione, il server procede a creare il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download</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che si occuperà dell’interazione con il client. </a:t>
            </a:r>
            <a:r>
              <a:rPr lang="it-IT" sz="2000" dirty="0">
                <a:latin typeface="Comic Sans MS" panose="030F0702030302020204" pitchFamily="66" charset="0"/>
                <a:ea typeface="Calibri" panose="020F0502020204030204" pitchFamily="34" charset="0"/>
                <a:cs typeface="Times New Roman" panose="02020603050405020304" pitchFamily="18" charset="0"/>
              </a:rPr>
              <a:t>Tale </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thread, dunque, inizialmente, crea il thread list_files, per fare in modo che client riceva la lista dei file disponibili presso il server. Quindi, una volta che il client ha visualizzato i file, può procedere ad inserire il nome del file da scaricare. </a:t>
            </a:r>
            <a:endParaRPr lang="it-IT" sz="2000" dirty="0">
              <a:latin typeface="Comic Sans MS" panose="030F0702030302020204" pitchFamily="66" charset="0"/>
            </a:endParaRPr>
          </a:p>
        </p:txBody>
      </p:sp>
    </p:spTree>
    <p:extLst>
      <p:ext uri="{BB962C8B-B14F-4D97-AF65-F5344CB8AC3E}">
        <p14:creationId xmlns:p14="http://schemas.microsoft.com/office/powerpoint/2010/main" val="208523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184DD-9D64-4EF3-9FE6-8E490E47AE48}"/>
              </a:ext>
            </a:extLst>
          </p:cNvPr>
          <p:cNvSpPr>
            <a:spLocks noGrp="1"/>
          </p:cNvSpPr>
          <p:nvPr>
            <p:ph type="title"/>
          </p:nvPr>
        </p:nvSpPr>
        <p:spPr>
          <a:xfrm>
            <a:off x="1570015" y="1335019"/>
            <a:ext cx="8737600" cy="508000"/>
          </a:xfrm>
        </p:spPr>
        <p:txBody>
          <a:bodyPr/>
          <a:lstStyle/>
          <a:p>
            <a:pPr algn="ctr"/>
            <a:r>
              <a:rPr lang="it-IT" dirty="0">
                <a:latin typeface="Comic Sans MS" panose="030F0702030302020204" pitchFamily="66" charset="0"/>
              </a:rPr>
              <a:t>Download – Part 1</a:t>
            </a:r>
          </a:p>
        </p:txBody>
      </p:sp>
      <p:pic>
        <p:nvPicPr>
          <p:cNvPr id="5" name="Segnaposto contenuto 4" descr="Immagine che contiene testo&#10;&#10;Descrizione generata automaticamente">
            <a:extLst>
              <a:ext uri="{FF2B5EF4-FFF2-40B4-BE49-F238E27FC236}">
                <a16:creationId xmlns:a16="http://schemas.microsoft.com/office/drawing/2014/main" id="{B22323BC-CE01-4F2A-B798-6A688A431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9147" y="2532131"/>
            <a:ext cx="6613705" cy="3959225"/>
          </a:xfrm>
        </p:spPr>
      </p:pic>
    </p:spTree>
    <p:extLst>
      <p:ext uri="{BB962C8B-B14F-4D97-AF65-F5344CB8AC3E}">
        <p14:creationId xmlns:p14="http://schemas.microsoft.com/office/powerpoint/2010/main" val="394183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3F625-0076-4B83-A445-F603DF7A861F}"/>
              </a:ext>
            </a:extLst>
          </p:cNvPr>
          <p:cNvSpPr>
            <a:spLocks noGrp="1"/>
          </p:cNvSpPr>
          <p:nvPr>
            <p:ph type="title"/>
          </p:nvPr>
        </p:nvSpPr>
        <p:spPr>
          <a:xfrm>
            <a:off x="336000" y="1878013"/>
            <a:ext cx="8737600" cy="508000"/>
          </a:xfrm>
        </p:spPr>
        <p:txBody>
          <a:bodyPr/>
          <a:lstStyle/>
          <a:p>
            <a:r>
              <a:rPr lang="it-IT" dirty="0">
                <a:latin typeface="Comic Sans MS" panose="030F0702030302020204" pitchFamily="66" charset="0"/>
              </a:rPr>
              <a:t>Download (2)</a:t>
            </a:r>
          </a:p>
        </p:txBody>
      </p:sp>
      <p:sp>
        <p:nvSpPr>
          <p:cNvPr id="3" name="Segnaposto contenuto 2">
            <a:extLst>
              <a:ext uri="{FF2B5EF4-FFF2-40B4-BE49-F238E27FC236}">
                <a16:creationId xmlns:a16="http://schemas.microsoft.com/office/drawing/2014/main" id="{0919B07F-AFD6-469B-A019-C32178EDACE9}"/>
              </a:ext>
            </a:extLst>
          </p:cNvPr>
          <p:cNvSpPr>
            <a:spLocks noGrp="1"/>
          </p:cNvSpPr>
          <p:nvPr>
            <p:ph idx="1"/>
          </p:nvPr>
        </p:nvSpPr>
        <p:spPr>
          <a:xfrm>
            <a:off x="336000" y="2386013"/>
            <a:ext cx="11520000" cy="3959225"/>
          </a:xfrm>
        </p:spPr>
        <p:txBody>
          <a:bodyPr/>
          <a:lstStyle/>
          <a:p>
            <a:pPr marL="0" indent="0">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Il server crea il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ack_download_handler</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per la gestione degli ack</a:t>
            </a:r>
            <a:r>
              <a:rPr lang="it-IT" sz="2000" dirty="0">
                <a:latin typeface="Comic Sans MS" panose="030F0702030302020204" pitchFamily="66" charset="0"/>
                <a:ea typeface="Calibri" panose="020F0502020204030204" pitchFamily="34" charset="0"/>
                <a:cs typeface="Times New Roman" panose="02020603050405020304" pitchFamily="18" charset="0"/>
              </a:rPr>
              <a:t>. </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Nel caso in cui il pacchetto non sia presente lato server, il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download</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manda un pacchetto contenente un opportuno messaggio di errore che permette al client di capire che il file richiesto non è corretto. Tale thread comunica, inoltre, la dimensione del file richiesto dal client per una corretta scrittura del file. Per la gestione della ricezione degli ack, bufferizzazione dei pacchetti inviati e per la relativa eventuale ritrasmissione sono state utilizzate le medesime modalità previste per la lista. Il client, nel momento in cui riceve i pacchetti aventi il contenuto del file richiesto in ordine, procede a fare la scrittura sul file. In caso di ricezione fuori sequenza, i pacchetti verranno bufferizzati in apposite strutture dati, per essere effettivamente utilizzati nel momento in cui arriveranno i pacchetti che ne permetteranno la scrittura in maniera ordinata. Lato client, nel momento dell’invio dell’ultimo ack, viene creato un timer di lunghezza superiore a quella di un timer “ordinario.</a:t>
            </a:r>
          </a:p>
          <a:p>
            <a:pPr marL="0" indent="0">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10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184DD-9D64-4EF3-9FE6-8E490E47AE48}"/>
              </a:ext>
            </a:extLst>
          </p:cNvPr>
          <p:cNvSpPr>
            <a:spLocks noGrp="1"/>
          </p:cNvSpPr>
          <p:nvPr>
            <p:ph type="title"/>
          </p:nvPr>
        </p:nvSpPr>
        <p:spPr>
          <a:xfrm>
            <a:off x="1570015" y="1335019"/>
            <a:ext cx="8737600" cy="508000"/>
          </a:xfrm>
        </p:spPr>
        <p:txBody>
          <a:bodyPr/>
          <a:lstStyle/>
          <a:p>
            <a:pPr algn="ctr"/>
            <a:r>
              <a:rPr lang="it-IT" dirty="0">
                <a:latin typeface="Comic Sans MS" panose="030F0702030302020204" pitchFamily="66" charset="0"/>
              </a:rPr>
              <a:t>Download – Part 2</a:t>
            </a:r>
          </a:p>
        </p:txBody>
      </p:sp>
      <p:pic>
        <p:nvPicPr>
          <p:cNvPr id="5" name="Segnaposto contenuto 4">
            <a:extLst>
              <a:ext uri="{FF2B5EF4-FFF2-40B4-BE49-F238E27FC236}">
                <a16:creationId xmlns:a16="http://schemas.microsoft.com/office/drawing/2014/main" id="{B22323BC-CE01-4F2A-B798-6A688A431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3264111" y="2057400"/>
            <a:ext cx="5663778" cy="4571109"/>
          </a:xfrm>
        </p:spPr>
      </p:pic>
    </p:spTree>
    <p:extLst>
      <p:ext uri="{BB962C8B-B14F-4D97-AF65-F5344CB8AC3E}">
        <p14:creationId xmlns:p14="http://schemas.microsoft.com/office/powerpoint/2010/main" val="215123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55BA9D-3053-48EF-ABA7-E0B9B9D45CB7}"/>
              </a:ext>
            </a:extLst>
          </p:cNvPr>
          <p:cNvSpPr>
            <a:spLocks noGrp="1"/>
          </p:cNvSpPr>
          <p:nvPr>
            <p:ph type="ctrTitle"/>
          </p:nvPr>
        </p:nvSpPr>
        <p:spPr/>
        <p:txBody>
          <a:bodyPr/>
          <a:lstStyle/>
          <a:p>
            <a:r>
              <a:rPr lang="it-IT" dirty="0"/>
              <a:t>Upload</a:t>
            </a:r>
          </a:p>
        </p:txBody>
      </p:sp>
    </p:spTree>
    <p:extLst>
      <p:ext uri="{BB962C8B-B14F-4D97-AF65-F5344CB8AC3E}">
        <p14:creationId xmlns:p14="http://schemas.microsoft.com/office/powerpoint/2010/main" val="331169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3F625-0076-4B83-A445-F603DF7A861F}"/>
              </a:ext>
            </a:extLst>
          </p:cNvPr>
          <p:cNvSpPr>
            <a:spLocks noGrp="1"/>
          </p:cNvSpPr>
          <p:nvPr>
            <p:ph type="title"/>
          </p:nvPr>
        </p:nvSpPr>
        <p:spPr>
          <a:xfrm>
            <a:off x="336000" y="1878013"/>
            <a:ext cx="8737600" cy="508000"/>
          </a:xfrm>
        </p:spPr>
        <p:txBody>
          <a:bodyPr/>
          <a:lstStyle/>
          <a:p>
            <a:r>
              <a:rPr lang="it-IT" dirty="0">
                <a:latin typeface="Comic Sans MS" panose="030F0702030302020204" pitchFamily="66" charset="0"/>
              </a:rPr>
              <a:t>Upload (1)</a:t>
            </a:r>
          </a:p>
        </p:txBody>
      </p:sp>
      <p:sp>
        <p:nvSpPr>
          <p:cNvPr id="3" name="Segnaposto contenuto 2">
            <a:extLst>
              <a:ext uri="{FF2B5EF4-FFF2-40B4-BE49-F238E27FC236}">
                <a16:creationId xmlns:a16="http://schemas.microsoft.com/office/drawing/2014/main" id="{0919B07F-AFD6-469B-A019-C32178EDACE9}"/>
              </a:ext>
            </a:extLst>
          </p:cNvPr>
          <p:cNvSpPr>
            <a:spLocks noGrp="1"/>
          </p:cNvSpPr>
          <p:nvPr>
            <p:ph idx="1"/>
          </p:nvPr>
        </p:nvSpPr>
        <p:spPr>
          <a:xfrm>
            <a:off x="336000" y="2386013"/>
            <a:ext cx="11520000" cy="3959225"/>
          </a:xfrm>
        </p:spPr>
        <p:txBody>
          <a:bodyPr/>
          <a:lstStyle/>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L’utente che vuole richiedere un upload al server provvede a digitare il codice [3] che viene messo nell’apposito campo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operation_no</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del pacchetto di richiesta da mandare al server. Il server che riceve un pacchetto contenente una richiesta di upload, procede a creare un thread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upload</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il cui scopo è quello di gestire la comunicazione con il client da quel momento in poi. Tale thread si occuperà di inviare al client un pacchetto all’interno del quale comunica che è pronto a ricevere il contenuto del file da caricare. Il client, una volta ricevuto l’ok del server per iniziare l’operazione di upload, crea un thread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ack_upload_handler</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il cui scopo è la gestione della corretta ricezione degli ack relativi ai contenuti inviati al server. </a:t>
            </a:r>
          </a:p>
        </p:txBody>
      </p:sp>
    </p:spTree>
    <p:extLst>
      <p:ext uri="{BB962C8B-B14F-4D97-AF65-F5344CB8AC3E}">
        <p14:creationId xmlns:p14="http://schemas.microsoft.com/office/powerpoint/2010/main" val="372543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3F625-0076-4B83-A445-F603DF7A861F}"/>
              </a:ext>
            </a:extLst>
          </p:cNvPr>
          <p:cNvSpPr>
            <a:spLocks noGrp="1"/>
          </p:cNvSpPr>
          <p:nvPr>
            <p:ph type="title"/>
          </p:nvPr>
        </p:nvSpPr>
        <p:spPr>
          <a:xfrm>
            <a:off x="336000" y="1649413"/>
            <a:ext cx="8737600" cy="508000"/>
          </a:xfrm>
        </p:spPr>
        <p:txBody>
          <a:bodyPr/>
          <a:lstStyle/>
          <a:p>
            <a:r>
              <a:rPr lang="it-IT" dirty="0">
                <a:latin typeface="Comic Sans MS" panose="030F0702030302020204" pitchFamily="66" charset="0"/>
              </a:rPr>
              <a:t>Upload (2)</a:t>
            </a:r>
          </a:p>
        </p:txBody>
      </p:sp>
      <p:sp>
        <p:nvSpPr>
          <p:cNvPr id="3" name="Segnaposto contenuto 2">
            <a:extLst>
              <a:ext uri="{FF2B5EF4-FFF2-40B4-BE49-F238E27FC236}">
                <a16:creationId xmlns:a16="http://schemas.microsoft.com/office/drawing/2014/main" id="{0919B07F-AFD6-469B-A019-C32178EDACE9}"/>
              </a:ext>
            </a:extLst>
          </p:cNvPr>
          <p:cNvSpPr>
            <a:spLocks noGrp="1"/>
          </p:cNvSpPr>
          <p:nvPr>
            <p:ph idx="1"/>
          </p:nvPr>
        </p:nvSpPr>
        <p:spPr>
          <a:xfrm>
            <a:off x="336000" y="2157413"/>
            <a:ext cx="11520000" cy="3959225"/>
          </a:xfrm>
        </p:spPr>
        <p:txBody>
          <a:bodyPr/>
          <a:lstStyle/>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Il client, innanzitutto, comunicherà al server il nome del file da caricare e la sua dimensione, cosicché questo possa creare il file ed aprire lo stream, ed inoltre, il client comunicherà la porta sulla quale il server dovrà mandare gli ack (la porta dove è in ascolto il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ack_upload_handler</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Dopodiché, il client procederà a mandare il contenuto del file. Il server, quando riceverà i pacchetti in ordine con il contenuto del file da caricare, procederà a scriverlo sul file. Le varie casistiche di ack duplicati, ack cumulativi, ritrasmissione e bufferizzazione sono analoghe a quelle previste per la lista e download. Infine, lato server, il thread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upload, </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dopo aver inviato l’ultimo ack, procede a creare un timer di lunghezza superiore a quella di un timer “ordinario".</a:t>
            </a:r>
          </a:p>
        </p:txBody>
      </p:sp>
    </p:spTree>
    <p:extLst>
      <p:ext uri="{BB962C8B-B14F-4D97-AF65-F5344CB8AC3E}">
        <p14:creationId xmlns:p14="http://schemas.microsoft.com/office/powerpoint/2010/main" val="236265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0A7790-B3AA-43A2-A1F9-BAA460298DFC}"/>
              </a:ext>
            </a:extLst>
          </p:cNvPr>
          <p:cNvSpPr>
            <a:spLocks noGrp="1"/>
          </p:cNvSpPr>
          <p:nvPr>
            <p:ph type="title"/>
          </p:nvPr>
        </p:nvSpPr>
        <p:spPr>
          <a:xfrm>
            <a:off x="1000125" y="2036762"/>
            <a:ext cx="8737600" cy="508000"/>
          </a:xfrm>
        </p:spPr>
        <p:txBody>
          <a:bodyPr/>
          <a:lstStyle/>
          <a:p>
            <a:r>
              <a:rPr lang="it-IT" dirty="0">
                <a:latin typeface="Comic Sans MS" panose="030F0702030302020204" pitchFamily="66" charset="0"/>
              </a:rPr>
              <a:t>Introduzione</a:t>
            </a:r>
          </a:p>
        </p:txBody>
      </p:sp>
      <p:sp>
        <p:nvSpPr>
          <p:cNvPr id="3" name="Segnaposto contenuto 2">
            <a:extLst>
              <a:ext uri="{FF2B5EF4-FFF2-40B4-BE49-F238E27FC236}">
                <a16:creationId xmlns:a16="http://schemas.microsoft.com/office/drawing/2014/main" id="{CAA50788-65B3-4DC1-B424-63D290A7BB27}"/>
              </a:ext>
            </a:extLst>
          </p:cNvPr>
          <p:cNvSpPr>
            <a:spLocks noGrp="1"/>
          </p:cNvSpPr>
          <p:nvPr>
            <p:ph idx="1"/>
          </p:nvPr>
        </p:nvSpPr>
        <p:spPr>
          <a:xfrm>
            <a:off x="1000125" y="2290762"/>
            <a:ext cx="10191749" cy="3959225"/>
          </a:xfrm>
        </p:spPr>
        <p:txBody>
          <a:bodyPr/>
          <a:lstStyle/>
          <a:p>
            <a:pPr marL="106680" indent="0" algn="just">
              <a:lnSpc>
                <a:spcPct val="107000"/>
              </a:lnSpc>
              <a:spcAft>
                <a:spcPts val="800"/>
              </a:spcAf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La traccia in esame prevede la realizzazione di un sistema per il trasferimento di file attraverso l’utilizzo di un servizio di rete senza connessione, ovvero l’utilizzo del protocollo UDP al livello di trasporto, basato sull’impiego di API del socket di Berkeley (socket di tipo SOCK_DGRAM per UDP). Il programma prevede un sistema di connessione client-server senza autenticazione e l’implementazione delle funzionalità di list, download e upload in modo affidabile, realizzando tale affidabilità a livello applicativo. Tali funzionalità sono state realizzate tramite un insieme di scambi di opportuni messaggi di richiesta e risposta tra client e il server. </a:t>
            </a:r>
          </a:p>
        </p:txBody>
      </p:sp>
    </p:spTree>
    <p:extLst>
      <p:ext uri="{BB962C8B-B14F-4D97-AF65-F5344CB8AC3E}">
        <p14:creationId xmlns:p14="http://schemas.microsoft.com/office/powerpoint/2010/main" val="121367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3F625-0076-4B83-A445-F603DF7A861F}"/>
              </a:ext>
            </a:extLst>
          </p:cNvPr>
          <p:cNvSpPr>
            <a:spLocks noGrp="1"/>
          </p:cNvSpPr>
          <p:nvPr>
            <p:ph type="title"/>
          </p:nvPr>
        </p:nvSpPr>
        <p:spPr>
          <a:xfrm>
            <a:off x="1727200" y="869949"/>
            <a:ext cx="8737600" cy="508000"/>
          </a:xfrm>
        </p:spPr>
        <p:txBody>
          <a:bodyPr wrap="square" anchor="ctr">
            <a:noAutofit/>
          </a:bodyPr>
          <a:lstStyle/>
          <a:p>
            <a:pPr algn="ctr">
              <a:lnSpc>
                <a:spcPct val="90000"/>
              </a:lnSpc>
            </a:pPr>
            <a:r>
              <a:rPr lang="it-IT" dirty="0">
                <a:latin typeface="Comic Sans MS" panose="030F0702030302020204" pitchFamily="66" charset="0"/>
              </a:rPr>
              <a:t>Upload</a:t>
            </a:r>
          </a:p>
        </p:txBody>
      </p:sp>
      <p:pic>
        <p:nvPicPr>
          <p:cNvPr id="5" name="Segnaposto contenuto 4" descr="Immagine che contiene testo&#10;&#10;Descrizione generata automaticamente">
            <a:extLst>
              <a:ext uri="{FF2B5EF4-FFF2-40B4-BE49-F238E27FC236}">
                <a16:creationId xmlns:a16="http://schemas.microsoft.com/office/drawing/2014/main" id="{2C33DCA9-75F1-4CDF-A188-EE6D92341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864" y="1800225"/>
            <a:ext cx="5658272" cy="4908551"/>
          </a:xfrm>
          <a:noFill/>
        </p:spPr>
      </p:pic>
    </p:spTree>
    <p:extLst>
      <p:ext uri="{BB962C8B-B14F-4D97-AF65-F5344CB8AC3E}">
        <p14:creationId xmlns:p14="http://schemas.microsoft.com/office/powerpoint/2010/main" val="2794363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120F3-5DF4-467B-A57F-9949D64D7361}"/>
              </a:ext>
            </a:extLst>
          </p:cNvPr>
          <p:cNvSpPr>
            <a:spLocks noGrp="1"/>
          </p:cNvSpPr>
          <p:nvPr>
            <p:ph type="ctrTitle"/>
          </p:nvPr>
        </p:nvSpPr>
        <p:spPr/>
        <p:txBody>
          <a:bodyPr/>
          <a:lstStyle/>
          <a:p>
            <a:r>
              <a:rPr lang="it-IT" dirty="0"/>
              <a:t>Chiusura Connessione</a:t>
            </a:r>
          </a:p>
        </p:txBody>
      </p:sp>
    </p:spTree>
    <p:extLst>
      <p:ext uri="{BB962C8B-B14F-4D97-AF65-F5344CB8AC3E}">
        <p14:creationId xmlns:p14="http://schemas.microsoft.com/office/powerpoint/2010/main" val="358339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319258" y="1942275"/>
            <a:ext cx="8737600" cy="508000"/>
          </a:xfrm>
        </p:spPr>
        <p:txBody>
          <a:bodyPr wrap="square" anchor="ctr">
            <a:noAutofit/>
          </a:bodyPr>
          <a:lstStyle/>
          <a:p>
            <a:pPr>
              <a:lnSpc>
                <a:spcPct val="90000"/>
              </a:lnSpc>
            </a:pPr>
            <a:r>
              <a:rPr lang="it-IT" dirty="0">
                <a:latin typeface="Comic Sans MS" panose="030F0702030302020204" pitchFamily="66" charset="0"/>
              </a:rPr>
              <a:t>Chiusura Connessione – Client</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799" y="2900091"/>
            <a:ext cx="6120000" cy="1770384"/>
          </a:xfrm>
        </p:spPr>
        <p:txBody>
          <a:bodyPr wrap="square" anchor="t">
            <a:noAutofit/>
          </a:bodyPr>
          <a:lstStyle/>
          <a:p>
            <a:pPr marL="0" indent="0" algn="just">
              <a:spcBef>
                <a:spcPts val="0"/>
              </a:spcBef>
              <a:spcAft>
                <a:spcPts val="0"/>
              </a:spcAft>
              <a:buNone/>
            </a:pPr>
            <a:r>
              <a:rPr lang="it-IT" sz="1800" dirty="0">
                <a:effectLst/>
                <a:latin typeface="Comic Sans MS" panose="030F0702030302020204" pitchFamily="66" charset="0"/>
                <a:ea typeface="Calibri" panose="020F0502020204030204" pitchFamily="34" charset="0"/>
              </a:rPr>
              <a:t>Il Client può richiedere la chiusura sia digitando il comando [4] del menù, sia generando un segnale di SIGINT. </a:t>
            </a:r>
            <a:endParaRPr lang="it-IT" sz="18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4868" y="2450275"/>
            <a:ext cx="4995333" cy="3014727"/>
          </a:xfrm>
          <a:noFill/>
        </p:spPr>
      </p:pic>
    </p:spTree>
    <p:extLst>
      <p:ext uri="{BB962C8B-B14F-4D97-AF65-F5344CB8AC3E}">
        <p14:creationId xmlns:p14="http://schemas.microsoft.com/office/powerpoint/2010/main" val="155558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1507297"/>
            <a:ext cx="8737600" cy="508000"/>
          </a:xfrm>
        </p:spPr>
        <p:txBody>
          <a:bodyPr wrap="square" anchor="ctr">
            <a:noAutofit/>
          </a:bodyPr>
          <a:lstStyle/>
          <a:p>
            <a:pPr>
              <a:lnSpc>
                <a:spcPct val="90000"/>
              </a:lnSpc>
            </a:pPr>
            <a:r>
              <a:rPr lang="it-IT" dirty="0">
                <a:latin typeface="Comic Sans MS" panose="030F0702030302020204" pitchFamily="66" charset="0"/>
              </a:rPr>
              <a:t>Chiusura Connessione – Server</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799" y="2117514"/>
            <a:ext cx="6120000" cy="3959225"/>
          </a:xfrm>
        </p:spPr>
        <p:txBody>
          <a:bodyPr wrap="square" anchor="t">
            <a:noAutofit/>
          </a:bodyPr>
          <a:lstStyle/>
          <a:p>
            <a:pPr marL="0" indent="0" algn="just">
              <a:spcBef>
                <a:spcPts val="0"/>
              </a:spcBef>
              <a:spcAft>
                <a:spcPts val="0"/>
              </a:spcAft>
              <a:buNone/>
            </a:pPr>
            <a:r>
              <a:rPr lang="it-IT" sz="1800" dirty="0">
                <a:effectLst/>
                <a:latin typeface="Comic Sans MS" panose="030F0702030302020204" pitchFamily="66" charset="0"/>
                <a:ea typeface="Calibri" panose="020F0502020204030204" pitchFamily="34" charset="0"/>
                <a:cs typeface="Times New Roman" panose="02020603050405020304" pitchFamily="18" charset="0"/>
              </a:rPr>
              <a:t>Il server può richiedere la chiusura esclusivamente generando un segnale di SIGINT. Il meccanismo di gestione della chiusura è analogo a quello previsto nel caso in cui fosse uno dei client a voler interrompere la comunicazione, con la differenza che il server dovrà mandare n pacchetti di chiusura, tanti quanti sono i client che sta gestendo. La gestione della chiusura è effettuata con la creazione di un thread per ogni client da dover eliminare, e seguirà gli stessi identici meccanismi previsti nel caso della chiusura del client a parti invertite. Il server potrà effettivamente chiudere l’interazione solo quando tutti i client gli avranno mandato i relativi ultimi ack. </a:t>
            </a:r>
          </a:p>
          <a:p>
            <a:pPr marL="0" indent="0" algn="just">
              <a:spcBef>
                <a:spcPts val="0"/>
              </a:spcBef>
              <a:spcAft>
                <a:spcPts val="0"/>
              </a:spcAf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4868" y="2450275"/>
            <a:ext cx="4995332" cy="3014727"/>
          </a:xfrm>
          <a:noFill/>
        </p:spPr>
      </p:pic>
    </p:spTree>
    <p:extLst>
      <p:ext uri="{BB962C8B-B14F-4D97-AF65-F5344CB8AC3E}">
        <p14:creationId xmlns:p14="http://schemas.microsoft.com/office/powerpoint/2010/main" val="170873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BC26B-C1E9-4547-89D8-7299A9D0390D}"/>
              </a:ext>
            </a:extLst>
          </p:cNvPr>
          <p:cNvSpPr>
            <a:spLocks noGrp="1"/>
          </p:cNvSpPr>
          <p:nvPr>
            <p:ph type="ctrTitle"/>
          </p:nvPr>
        </p:nvSpPr>
        <p:spPr/>
        <p:txBody>
          <a:bodyPr/>
          <a:lstStyle/>
          <a:p>
            <a:r>
              <a:rPr lang="it-IT" dirty="0"/>
              <a:t>Timer</a:t>
            </a:r>
          </a:p>
        </p:txBody>
      </p:sp>
    </p:spTree>
    <p:extLst>
      <p:ext uri="{BB962C8B-B14F-4D97-AF65-F5344CB8AC3E}">
        <p14:creationId xmlns:p14="http://schemas.microsoft.com/office/powerpoint/2010/main" val="288752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1507297"/>
            <a:ext cx="8737600" cy="508000"/>
          </a:xfrm>
        </p:spPr>
        <p:txBody>
          <a:bodyPr wrap="square" anchor="ctr">
            <a:noAutofit/>
          </a:bodyPr>
          <a:lstStyle/>
          <a:p>
            <a:pPr>
              <a:lnSpc>
                <a:spcPct val="90000"/>
              </a:lnSpc>
            </a:pPr>
            <a:r>
              <a:rPr lang="it-IT" dirty="0">
                <a:latin typeface="Comic Sans MS" panose="030F0702030302020204" pitchFamily="66" charset="0"/>
              </a:rPr>
              <a:t>Timer (1)</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799" y="2117514"/>
            <a:ext cx="6120000" cy="3959225"/>
          </a:xfrm>
        </p:spPr>
        <p:txBody>
          <a:bodyPr wrap="square" anchor="t">
            <a:noAutofit/>
          </a:bodyPr>
          <a:lstStyle/>
          <a:p>
            <a:pPr marL="114300" indent="0" algn="just">
              <a:lnSpc>
                <a:spcPct val="107000"/>
              </a:lnSpc>
              <a:buNone/>
            </a:pPr>
            <a:r>
              <a:rPr lang="it-IT" sz="1800" dirty="0">
                <a:effectLst/>
                <a:latin typeface="Comic Sans MS" panose="030F0702030302020204" pitchFamily="66" charset="0"/>
                <a:ea typeface="Calibri" panose="020F0502020204030204" pitchFamily="34" charset="0"/>
                <a:cs typeface="Times New Roman" panose="02020603050405020304" pitchFamily="18" charset="0"/>
              </a:rPr>
              <a:t>Sono state utilizzate delle syscall appartenenti alla libreria “time.h”. I timer usati vengono generati dalla funzione </a:t>
            </a:r>
            <a:r>
              <a:rPr lang="it-IT" sz="1800" i="1" dirty="0">
                <a:effectLst/>
                <a:latin typeface="Comic Sans MS" panose="030F0702030302020204" pitchFamily="66" charset="0"/>
                <a:ea typeface="Calibri" panose="020F0502020204030204" pitchFamily="34" charset="0"/>
                <a:cs typeface="Times New Roman" panose="02020603050405020304" pitchFamily="18" charset="0"/>
              </a:rPr>
              <a:t>timer_create</a:t>
            </a:r>
            <a:r>
              <a:rPr lang="it-IT" sz="1800" dirty="0">
                <a:effectLst/>
                <a:latin typeface="Comic Sans MS" panose="030F0702030302020204" pitchFamily="66" charset="0"/>
                <a:ea typeface="Calibri" panose="020F0502020204030204" pitchFamily="34" charset="0"/>
                <a:cs typeface="Times New Roman" panose="02020603050405020304" pitchFamily="18" charset="0"/>
              </a:rPr>
              <a:t>() che restituisce l’id univoco del timer. I timer possono essere di due tipi: ordinari e di chiusura. I timer di chiusura vengono usati solo nel caso in cui sono necessarie delle attese più lunghe per i motivi precedentemente discussi nelle funzionalità sopra citate. I timer usati nel sistema sono di tipo </a:t>
            </a:r>
            <a:r>
              <a:rPr lang="it-IT" sz="1800" i="1" dirty="0">
                <a:effectLst/>
                <a:latin typeface="Comic Sans MS" panose="030F0702030302020204" pitchFamily="66" charset="0"/>
                <a:ea typeface="Calibri" panose="020F0502020204030204" pitchFamily="34" charset="0"/>
                <a:cs typeface="Times New Roman" panose="02020603050405020304" pitchFamily="18" charset="0"/>
              </a:rPr>
              <a:t>timer_t</a:t>
            </a:r>
            <a:r>
              <a:rPr lang="it-IT" sz="1800" dirty="0">
                <a:effectLst/>
                <a:latin typeface="Comic Sans MS" panose="030F0702030302020204" pitchFamily="66" charset="0"/>
                <a:ea typeface="Calibri" panose="020F0502020204030204" pitchFamily="34" charset="0"/>
                <a:cs typeface="Times New Roman" panose="02020603050405020304" pitchFamily="18" charset="0"/>
              </a:rPr>
              <a:t> e vengono salvati in apposite strutture dati che saranno necessarie per permettere di recuperare le informazioni dei pacchetti da ritrasmettere.  </a:t>
            </a:r>
          </a:p>
          <a:p>
            <a:pPr marL="0" indent="0" algn="just">
              <a:spcBef>
                <a:spcPts val="0"/>
              </a:spcBef>
              <a:spcAft>
                <a:spcPts val="0"/>
              </a:spcAf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049291" y="1886015"/>
            <a:ext cx="2880647" cy="3578987"/>
          </a:xfrm>
          <a:noFill/>
        </p:spPr>
      </p:pic>
    </p:spTree>
    <p:extLst>
      <p:ext uri="{BB962C8B-B14F-4D97-AF65-F5344CB8AC3E}">
        <p14:creationId xmlns:p14="http://schemas.microsoft.com/office/powerpoint/2010/main" val="3099731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1507297"/>
            <a:ext cx="8737600" cy="508000"/>
          </a:xfrm>
        </p:spPr>
        <p:txBody>
          <a:bodyPr wrap="square" anchor="ctr">
            <a:noAutofit/>
          </a:bodyPr>
          <a:lstStyle/>
          <a:p>
            <a:pPr>
              <a:lnSpc>
                <a:spcPct val="90000"/>
              </a:lnSpc>
            </a:pPr>
            <a:r>
              <a:rPr lang="it-IT" dirty="0">
                <a:latin typeface="Comic Sans MS" panose="030F0702030302020204" pitchFamily="66" charset="0"/>
              </a:rPr>
              <a:t>Timer (2)</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798" y="2117514"/>
            <a:ext cx="11322879" cy="3959225"/>
          </a:xfrm>
        </p:spPr>
        <p:txBody>
          <a:bodyPr wrap="square" anchor="t">
            <a:noAutofit/>
          </a:bodyPr>
          <a:lstStyle/>
          <a:p>
            <a:pPr marL="114300" indent="0" algn="just">
              <a:lnSpc>
                <a:spcPct val="107000"/>
              </a:lnSpc>
              <a:buNone/>
            </a:pPr>
            <a:r>
              <a:rPr lang="it-IT" sz="1800" dirty="0">
                <a:effectLst/>
                <a:latin typeface="Comic Sans MS" panose="030F0702030302020204" pitchFamily="66" charset="0"/>
                <a:ea typeface="Calibri" panose="020F0502020204030204" pitchFamily="34" charset="0"/>
                <a:cs typeface="Times New Roman" panose="02020603050405020304" pitchFamily="18" charset="0"/>
              </a:rPr>
              <a:t>La creazione del timer è così strutturata: prima della creazione effettiva con la timer_create(), la quale restituisce un timer_id univoco per ogni timer di tipo timer_t, si invoca la funzione append_id_timer() che ha lo scopo di memorizzare, nella lista degli id, la struttura di memoria alla quale punterà, in caso di eventuale perdita, l’indirizzo </a:t>
            </a:r>
            <a:r>
              <a:rPr lang="it-IT" sz="1800" i="1" dirty="0">
                <a:effectLst/>
                <a:latin typeface="Comic Sans MS" panose="030F0702030302020204" pitchFamily="66" charset="0"/>
                <a:ea typeface="Calibri" panose="020F0502020204030204" pitchFamily="34" charset="0"/>
                <a:cs typeface="Times New Roman" panose="02020603050405020304" pitchFamily="18" charset="0"/>
              </a:rPr>
              <a:t>sival_ptr </a:t>
            </a:r>
            <a:r>
              <a:rPr lang="it-IT" sz="1800" dirty="0">
                <a:effectLst/>
                <a:latin typeface="Comic Sans MS" panose="030F0702030302020204" pitchFamily="66" charset="0"/>
                <a:ea typeface="Calibri" panose="020F0502020204030204" pitchFamily="34" charset="0"/>
                <a:cs typeface="Times New Roman" panose="02020603050405020304" pitchFamily="18" charset="0"/>
              </a:rPr>
              <a:t>presente nella struttura dati </a:t>
            </a:r>
            <a:r>
              <a:rPr lang="it-IT" sz="1800" i="1" dirty="0">
                <a:effectLst/>
                <a:latin typeface="Comic Sans MS" panose="030F0702030302020204" pitchFamily="66" charset="0"/>
                <a:ea typeface="Calibri" panose="020F0502020204030204" pitchFamily="34" charset="0"/>
                <a:cs typeface="Times New Roman" panose="02020603050405020304" pitchFamily="18" charset="0"/>
              </a:rPr>
              <a:t>siginfo_t</a:t>
            </a:r>
            <a:r>
              <a:rPr lang="it-IT" sz="1800" dirty="0">
                <a:effectLst/>
                <a:latin typeface="Comic Sans MS" panose="030F0702030302020204" pitchFamily="66" charset="0"/>
                <a:ea typeface="Calibri" panose="020F0502020204030204" pitchFamily="34" charset="0"/>
                <a:cs typeface="Times New Roman" panose="02020603050405020304" pitchFamily="18" charset="0"/>
              </a:rPr>
              <a:t> utilizzata per effettuare l’identificazione del timer che è scaduto. Più nel dettaglio, un timer, quando scade, genera un segnale di tipo SIGRTMIN. La gestione di tale segnale prevede la seguente segnatura:</a:t>
            </a:r>
            <a:r>
              <a:rPr lang="it-IT" sz="1800" i="1" dirty="0">
                <a:effectLst/>
                <a:latin typeface="Comic Sans MS" panose="030F0702030302020204" pitchFamily="66" charset="0"/>
                <a:ea typeface="Calibri" panose="020F0502020204030204" pitchFamily="34" charset="0"/>
                <a:cs typeface="Times New Roman" panose="02020603050405020304" pitchFamily="18" charset="0"/>
              </a:rPr>
              <a:t> </a:t>
            </a:r>
            <a:endParaRPr lang="it-IT" sz="1800" dirty="0">
              <a:effectLst/>
              <a:latin typeface="Comic Sans MS" panose="030F0702030302020204" pitchFamily="66" charset="0"/>
              <a:ea typeface="Calibri" panose="020F0502020204030204" pitchFamily="34" charset="0"/>
              <a:cs typeface="Times New Roman" panose="02020603050405020304" pitchFamily="18" charset="0"/>
            </a:endParaRPr>
          </a:p>
          <a:p>
            <a:pPr marL="114300" indent="0" algn="just">
              <a:lnSpc>
                <a:spcPct val="107000"/>
              </a:lnSpc>
              <a:buNone/>
            </a:pPr>
            <a:endParaRPr lang="en-GB" sz="1800" i="1" dirty="0">
              <a:effectLst/>
              <a:latin typeface="Comic Sans MS" panose="030F0702030302020204" pitchFamily="66" charset="0"/>
              <a:ea typeface="Calibri" panose="020F0502020204030204" pitchFamily="34" charset="0"/>
              <a:cs typeface="Times New Roman" panose="02020603050405020304" pitchFamily="18" charset="0"/>
            </a:endParaRPr>
          </a:p>
          <a:p>
            <a:pPr marL="114300" indent="0" algn="just">
              <a:lnSpc>
                <a:spcPct val="107000"/>
              </a:lnSpc>
              <a:buNone/>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sigwaitinfo(&amp;set, &amp;info).</a:t>
            </a:r>
            <a:endParaRPr lang="it-IT" sz="1800" i="1" dirty="0">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106680" indent="0" algn="just">
              <a:lnSpc>
                <a:spcPct val="107000"/>
              </a:lnSpc>
              <a:spcAft>
                <a:spcPts val="800"/>
              </a:spcAft>
              <a:buNone/>
            </a:pPr>
            <a:r>
              <a:rPr lang="it-IT" sz="1800" dirty="0">
                <a:effectLst/>
                <a:latin typeface="Comic Sans MS" panose="030F0702030302020204" pitchFamily="66" charset="0"/>
                <a:ea typeface="Calibri" panose="020F0502020204030204" pitchFamily="34" charset="0"/>
                <a:cs typeface="Times New Roman" panose="02020603050405020304" pitchFamily="18" charset="0"/>
              </a:rPr>
              <a:t>Il parametro </a:t>
            </a:r>
            <a:r>
              <a:rPr lang="it-IT" sz="1800" i="1" dirty="0">
                <a:effectLst/>
                <a:latin typeface="Comic Sans MS" panose="030F0702030302020204" pitchFamily="66" charset="0"/>
                <a:ea typeface="Calibri" panose="020F0502020204030204" pitchFamily="34" charset="0"/>
                <a:cs typeface="Times New Roman" panose="02020603050405020304" pitchFamily="18" charset="0"/>
              </a:rPr>
              <a:t>info </a:t>
            </a:r>
            <a:r>
              <a:rPr lang="it-IT" sz="1800" dirty="0">
                <a:effectLst/>
                <a:latin typeface="Comic Sans MS" panose="030F0702030302020204" pitchFamily="66" charset="0"/>
                <a:ea typeface="Calibri" panose="020F0502020204030204" pitchFamily="34" charset="0"/>
                <a:cs typeface="Times New Roman" panose="02020603050405020304" pitchFamily="18" charset="0"/>
              </a:rPr>
              <a:t>punta alla struct precedentemente impostata di tipo siginfo_t in fase di creazione del timer contenente le informazioni del pacchetto relativo al timer appena scattato. Essendo possibile che accadono eventi in parallelo, la lista collegata dei timer esistenti, prima di essere manipolata, necessità della gestione di una sincronizzazione, relativa al singolo client.</a:t>
            </a:r>
          </a:p>
          <a:p>
            <a:pPr marL="0" indent="0" algn="just">
              <a:spcBef>
                <a:spcPts val="0"/>
              </a:spcBef>
              <a:spcAft>
                <a:spcPts val="0"/>
              </a:spcAf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979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0A7C2-ED55-46BB-A13D-2D798D485EA0}"/>
              </a:ext>
            </a:extLst>
          </p:cNvPr>
          <p:cNvSpPr>
            <a:spLocks noGrp="1"/>
          </p:cNvSpPr>
          <p:nvPr>
            <p:ph type="ctrTitle"/>
          </p:nvPr>
        </p:nvSpPr>
        <p:spPr/>
        <p:txBody>
          <a:bodyPr/>
          <a:lstStyle/>
          <a:p>
            <a:r>
              <a:rPr lang="it-IT" dirty="0"/>
              <a:t>Ritrasmissione</a:t>
            </a:r>
          </a:p>
        </p:txBody>
      </p:sp>
    </p:spTree>
    <p:extLst>
      <p:ext uri="{BB962C8B-B14F-4D97-AF65-F5344CB8AC3E}">
        <p14:creationId xmlns:p14="http://schemas.microsoft.com/office/powerpoint/2010/main" val="375396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1858989"/>
            <a:ext cx="8737600" cy="508000"/>
          </a:xfrm>
        </p:spPr>
        <p:txBody>
          <a:bodyPr wrap="square" anchor="ctr">
            <a:noAutofit/>
          </a:bodyPr>
          <a:lstStyle/>
          <a:p>
            <a:pPr>
              <a:lnSpc>
                <a:spcPct val="90000"/>
              </a:lnSpc>
            </a:pPr>
            <a:r>
              <a:rPr lang="it-IT" dirty="0">
                <a:latin typeface="Comic Sans MS" panose="030F0702030302020204" pitchFamily="66" charset="0"/>
              </a:rPr>
              <a:t>Ritrasmissione</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4560" y="2511399"/>
            <a:ext cx="11322879" cy="3959225"/>
          </a:xfrm>
        </p:spPr>
        <p:txBody>
          <a:bodyPr wrap="square" anchor="t">
            <a:noAutofit/>
          </a:bodyPr>
          <a:lstStyle/>
          <a:p>
            <a:pPr marL="0" indent="0" algn="just">
              <a:spcBef>
                <a:spcPts val="0"/>
              </a:spcBef>
              <a:spcAft>
                <a:spcPts val="0"/>
              </a:spcAft>
              <a:buNone/>
            </a:pPr>
            <a:r>
              <a:rPr lang="it-IT" sz="2000" dirty="0">
                <a:latin typeface="Comic Sans MS" panose="030F0702030302020204" pitchFamily="66" charset="0"/>
                <a:ea typeface="Calibri" panose="020F0502020204030204" pitchFamily="34" charset="0"/>
                <a:cs typeface="Times New Roman" panose="02020603050405020304" pitchFamily="18" charset="0"/>
              </a:rPr>
              <a:t>La ritrasmissione </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è stata gestita attraverso la manipolazione del segnale SIGRTMIN. Allo scattare di un timer viene fatto il retrieve dell’id del timer scaduto cosicché sia possibile individuare le informazioni da ritrasmettere precedentemente salvate in una lista collegata al momento dell’invio del pacchetto. Tuttavia, nel caso in cui si ricevessero almeno tre ack duplicati, viene innescato il meccanismo di ritrasmissione selettiva, ovvero si ritrasmette esclusivamente il pacchetto con il numero di sequenza più basso all’interno della finestra di trasmissione. Viene utilizzato un thread apposito per la gestione del segnale SIGRTMIN,  "catturato" attraverso la funzione </a:t>
            </a:r>
            <a:r>
              <a:rPr lang="it-IT" sz="2000" i="1" dirty="0">
                <a:effectLst/>
                <a:latin typeface="Comic Sans MS" panose="030F0702030302020204" pitchFamily="66" charset="0"/>
                <a:ea typeface="Calibri" panose="020F0502020204030204" pitchFamily="34" charset="0"/>
                <a:cs typeface="Times New Roman" panose="02020603050405020304" pitchFamily="18" charset="0"/>
              </a:rPr>
              <a:t>sigwaitinfo(&amp;set, &amp;info)</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 che ha il compito inoltre di effettuare il retrieve delle informazioni attraverso la struct siginfo_t puntata dal parametro info ed opportunamente impostata al momento della creazione del timer.</a:t>
            </a:r>
          </a:p>
          <a:p>
            <a:pPr marL="0" indent="0" algn="just">
              <a:spcBef>
                <a:spcPts val="0"/>
              </a:spcBef>
              <a:spcAft>
                <a:spcPts val="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Ogni client ha un thread esclusivo dedicato alla ritrasmissione dei suoi pacchetti.</a:t>
            </a:r>
          </a:p>
        </p:txBody>
      </p:sp>
    </p:spTree>
    <p:extLst>
      <p:ext uri="{BB962C8B-B14F-4D97-AF65-F5344CB8AC3E}">
        <p14:creationId xmlns:p14="http://schemas.microsoft.com/office/powerpoint/2010/main" val="167189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563B2-533E-4D51-8DAB-DC5600D17470}"/>
              </a:ext>
            </a:extLst>
          </p:cNvPr>
          <p:cNvSpPr>
            <a:spLocks noGrp="1"/>
          </p:cNvSpPr>
          <p:nvPr>
            <p:ph type="ctrTitle"/>
          </p:nvPr>
        </p:nvSpPr>
        <p:spPr/>
        <p:txBody>
          <a:bodyPr/>
          <a:lstStyle/>
          <a:p>
            <a:r>
              <a:rPr lang="it-IT" dirty="0"/>
              <a:t>Finestra – Buffer - Stato</a:t>
            </a:r>
          </a:p>
        </p:txBody>
      </p:sp>
    </p:spTree>
    <p:extLst>
      <p:ext uri="{BB962C8B-B14F-4D97-AF65-F5344CB8AC3E}">
        <p14:creationId xmlns:p14="http://schemas.microsoft.com/office/powerpoint/2010/main" val="264526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1855787"/>
            <a:ext cx="8737600" cy="508000"/>
          </a:xfrm>
        </p:spPr>
        <p:txBody>
          <a:bodyPr wrap="square" anchor="ctr">
            <a:noAutofit/>
          </a:bodyPr>
          <a:lstStyle/>
          <a:p>
            <a:pPr>
              <a:lnSpc>
                <a:spcPct val="90000"/>
              </a:lnSpc>
            </a:pPr>
            <a:r>
              <a:rPr lang="it-IT" dirty="0">
                <a:latin typeface="Comic Sans MS" panose="030F0702030302020204" pitchFamily="66" charset="0"/>
              </a:rPr>
              <a:t>Scelte progettuali (1)</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800" y="2514601"/>
            <a:ext cx="6120000" cy="3959225"/>
          </a:xfrm>
        </p:spPr>
        <p:txBody>
          <a:bodyPr wrap="square" anchor="t">
            <a:normAutofit/>
          </a:bodyPr>
          <a:lstStyle/>
          <a:p>
            <a:pPr marL="0" indent="0" algn="just">
              <a:lnSpc>
                <a:spcPct val="90000"/>
              </a:lnSpc>
              <a:buNone/>
            </a:pPr>
            <a:r>
              <a:rPr lang="it-IT" sz="2000" dirty="0">
                <a:effectLst/>
                <a:latin typeface="Comic Sans MS" panose="030F0702030302020204" pitchFamily="66" charset="0"/>
              </a:rPr>
              <a:t>Per lo sviluppo delle varie funzionalità è stata realizzata un’architettura multi-thread. Lato server si è in grado di servire più client in concorrenza, viene utilizzato il main thread per ascoltare le eventuali richieste di connessione dei clients e le loro eventuali richieste dei comandi di list, download, upload. Dopo aver ricevuto uno dei comandi, viene creato un apposito thread atto a portare a termine l’operazione richiesta dal client.  </a:t>
            </a:r>
          </a:p>
          <a:p>
            <a:pPr>
              <a:lnSpc>
                <a:spcPct val="90000"/>
              </a:lnSpc>
            </a:pPr>
            <a:endParaRPr lang="it-IT" sz="2000" dirty="0"/>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4867" y="3445368"/>
            <a:ext cx="4995333" cy="2053241"/>
          </a:xfrm>
          <a:noFill/>
        </p:spPr>
      </p:pic>
    </p:spTree>
    <p:extLst>
      <p:ext uri="{BB962C8B-B14F-4D97-AF65-F5344CB8AC3E}">
        <p14:creationId xmlns:p14="http://schemas.microsoft.com/office/powerpoint/2010/main" val="183637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1507297"/>
            <a:ext cx="8737600" cy="508000"/>
          </a:xfrm>
        </p:spPr>
        <p:txBody>
          <a:bodyPr wrap="square" anchor="ctr">
            <a:noAutofit/>
          </a:bodyPr>
          <a:lstStyle/>
          <a:p>
            <a:pPr>
              <a:lnSpc>
                <a:spcPct val="90000"/>
              </a:lnSpc>
            </a:pPr>
            <a:r>
              <a:rPr lang="it-IT" dirty="0">
                <a:latin typeface="Comic Sans MS" panose="030F0702030302020204" pitchFamily="66" charset="0"/>
              </a:rPr>
              <a:t>Finestra</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799" y="2117514"/>
            <a:ext cx="6120000" cy="3959225"/>
          </a:xfrm>
        </p:spPr>
        <p:txBody>
          <a:bodyPr wrap="square" anchor="t">
            <a:noAutofit/>
          </a:bodyPr>
          <a:lstStyle/>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La gestione della finestra di trasmissione è stata realizzata tramite l’uso di semafori. In particolare si è deciso di creare un semaforo con N gettoni, dove N è il valore associato alla dimensione della finestra. Tale valore viene decrementato ogni volta che viene fatto un invio di un pacchetto, per essere poi incrementato di una singola unità per ogni ack che riscontra un pacchetto inviato, oppure di x unità  nel caso di ricezione di un ack cumulativo che riscontri x pacchetti precedentemente inviati. </a:t>
            </a:r>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423972" y="2236784"/>
            <a:ext cx="3817177" cy="3395389"/>
          </a:xfrm>
          <a:noFill/>
        </p:spPr>
      </p:pic>
    </p:spTree>
    <p:extLst>
      <p:ext uri="{BB962C8B-B14F-4D97-AF65-F5344CB8AC3E}">
        <p14:creationId xmlns:p14="http://schemas.microsoft.com/office/powerpoint/2010/main" val="148372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278B6-83EF-4256-A77C-60D847A89987}"/>
              </a:ext>
            </a:extLst>
          </p:cNvPr>
          <p:cNvSpPr>
            <a:spLocks noGrp="1"/>
          </p:cNvSpPr>
          <p:nvPr>
            <p:ph type="title"/>
          </p:nvPr>
        </p:nvSpPr>
        <p:spPr>
          <a:xfrm>
            <a:off x="629111" y="1984376"/>
            <a:ext cx="8737600" cy="508000"/>
          </a:xfrm>
        </p:spPr>
        <p:txBody>
          <a:bodyPr/>
          <a:lstStyle/>
          <a:p>
            <a:r>
              <a:rPr lang="it-IT" dirty="0">
                <a:latin typeface="Comic Sans MS" panose="030F0702030302020204" pitchFamily="66" charset="0"/>
              </a:rPr>
              <a:t>Bufferizzazione</a:t>
            </a:r>
          </a:p>
        </p:txBody>
      </p:sp>
      <p:sp>
        <p:nvSpPr>
          <p:cNvPr id="3" name="Segnaposto contenuto 2">
            <a:extLst>
              <a:ext uri="{FF2B5EF4-FFF2-40B4-BE49-F238E27FC236}">
                <a16:creationId xmlns:a16="http://schemas.microsoft.com/office/drawing/2014/main" id="{2E19760C-B27F-4BD8-AAA9-83D042F7D376}"/>
              </a:ext>
            </a:extLst>
          </p:cNvPr>
          <p:cNvSpPr>
            <a:spLocks noGrp="1"/>
          </p:cNvSpPr>
          <p:nvPr>
            <p:ph idx="1"/>
          </p:nvPr>
        </p:nvSpPr>
        <p:spPr>
          <a:xfrm>
            <a:off x="629111" y="2492376"/>
            <a:ext cx="10191749" cy="3959225"/>
          </a:xfrm>
        </p:spPr>
        <p:txBody>
          <a:bodyPr/>
          <a:lstStyle/>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La gestione dei pacchetti ricevuti fuori sequenza è stata realizzato implementando un meccanismo di bufferizzazione dei pacchetti. Ogni volta, infatti, che si riceve un pacchetto fuori sequenza viene salvato in un’apposita struttura dati, in modo tale da poter effettuare il corretto utilizzo (debufferizzazione) nel momento in cui si riceverà il pacchetto/i mancante/i, che erano precedentemente andati persi.</a:t>
            </a:r>
          </a:p>
          <a:p>
            <a:pPr marL="106680" indent="0" algn="just">
              <a:lnSpc>
                <a:spcPct val="107000"/>
              </a:lnSpc>
              <a:spcAft>
                <a:spcPts val="800"/>
              </a:spcAf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 </a:t>
            </a:r>
          </a:p>
          <a:p>
            <a:pPr marL="0" indent="0">
              <a:buNone/>
            </a:pPr>
            <a:endParaRPr lang="it-IT" dirty="0"/>
          </a:p>
        </p:txBody>
      </p:sp>
    </p:spTree>
    <p:extLst>
      <p:ext uri="{BB962C8B-B14F-4D97-AF65-F5344CB8AC3E}">
        <p14:creationId xmlns:p14="http://schemas.microsoft.com/office/powerpoint/2010/main" val="3912424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278B6-83EF-4256-A77C-60D847A89987}"/>
              </a:ext>
            </a:extLst>
          </p:cNvPr>
          <p:cNvSpPr>
            <a:spLocks noGrp="1"/>
          </p:cNvSpPr>
          <p:nvPr>
            <p:ph type="title"/>
          </p:nvPr>
        </p:nvSpPr>
        <p:spPr>
          <a:xfrm>
            <a:off x="629110" y="1984376"/>
            <a:ext cx="10065393" cy="508000"/>
          </a:xfrm>
        </p:spPr>
        <p:txBody>
          <a:bodyPr/>
          <a:lstStyle/>
          <a:p>
            <a:r>
              <a:rPr lang="it-IT" dirty="0">
                <a:latin typeface="Comic Sans MS" panose="030F0702030302020204" pitchFamily="66" charset="0"/>
              </a:rPr>
              <a:t>Gestione dello Stato del Client lato server</a:t>
            </a:r>
          </a:p>
        </p:txBody>
      </p:sp>
      <p:sp>
        <p:nvSpPr>
          <p:cNvPr id="3" name="Segnaposto contenuto 2">
            <a:extLst>
              <a:ext uri="{FF2B5EF4-FFF2-40B4-BE49-F238E27FC236}">
                <a16:creationId xmlns:a16="http://schemas.microsoft.com/office/drawing/2014/main" id="{2E19760C-B27F-4BD8-AAA9-83D042F7D376}"/>
              </a:ext>
            </a:extLst>
          </p:cNvPr>
          <p:cNvSpPr>
            <a:spLocks noGrp="1"/>
          </p:cNvSpPr>
          <p:nvPr>
            <p:ph idx="1"/>
          </p:nvPr>
        </p:nvSpPr>
        <p:spPr>
          <a:xfrm>
            <a:off x="629111" y="2492376"/>
            <a:ext cx="10191749" cy="3959225"/>
          </a:xfrm>
        </p:spPr>
        <p:txBody>
          <a:bodyPr/>
          <a:lstStyle/>
          <a:p>
            <a:pPr marL="106680" indent="0" algn="just">
              <a:lnSpc>
                <a:spcPct val="107000"/>
              </a:lnSpc>
              <a:spcAft>
                <a:spcPts val="80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Lato server, per poter gestire più client in parallelo, si è deciso, oltre che di salvare le informazioni relative ad indirizzo IP, porta e socket del client, di associare a ciascun client delle apposite variabili di ‘stato’. Ogni client ha informazioni proprie relative a numeri di sequenza ed ack, oltre ad avere propri descrittori per i semafori utilizzati ed avere proprie liste riguardanti timer, pacchetti bufferizzati e pacchetti inviati, in quanto essendo il software strutturato in ambiente multi-thread è necessario avere informazioni di ‘stato’ specifiche per ogni client, affinché si possano avere tangibili vantaggi prestazionali. </a:t>
            </a:r>
            <a:endParaRPr lang="it-IT" dirty="0"/>
          </a:p>
        </p:txBody>
      </p:sp>
    </p:spTree>
    <p:extLst>
      <p:ext uri="{BB962C8B-B14F-4D97-AF65-F5344CB8AC3E}">
        <p14:creationId xmlns:p14="http://schemas.microsoft.com/office/powerpoint/2010/main" val="495662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B1CB5-2400-45F3-9DCD-8E0B39DA575C}"/>
              </a:ext>
            </a:extLst>
          </p:cNvPr>
          <p:cNvSpPr>
            <a:spLocks noGrp="1"/>
          </p:cNvSpPr>
          <p:nvPr>
            <p:ph type="title"/>
          </p:nvPr>
        </p:nvSpPr>
        <p:spPr/>
        <p:txBody>
          <a:bodyPr/>
          <a:lstStyle/>
          <a:p>
            <a:r>
              <a:rPr lang="it-IT" dirty="0">
                <a:latin typeface="Comic Sans MS" panose="030F0702030302020204" pitchFamily="66" charset="0"/>
              </a:rPr>
              <a:t>Makefile</a:t>
            </a:r>
          </a:p>
        </p:txBody>
      </p:sp>
      <p:pic>
        <p:nvPicPr>
          <p:cNvPr id="5" name="Segnaposto contenuto 4" descr="Immagine che contiene testo&#10;&#10;Descrizione generata automaticamente">
            <a:extLst>
              <a:ext uri="{FF2B5EF4-FFF2-40B4-BE49-F238E27FC236}">
                <a16:creationId xmlns:a16="http://schemas.microsoft.com/office/drawing/2014/main" id="{668E3DFB-2799-4387-84F9-F010A624C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267" y="2704322"/>
            <a:ext cx="5121084" cy="1661304"/>
          </a:xfrm>
        </p:spPr>
      </p:pic>
      <p:pic>
        <p:nvPicPr>
          <p:cNvPr id="7" name="Immagine 6" descr="Immagine che contiene testo&#10;&#10;Descrizione generata automaticamente">
            <a:extLst>
              <a:ext uri="{FF2B5EF4-FFF2-40B4-BE49-F238E27FC236}">
                <a16:creationId xmlns:a16="http://schemas.microsoft.com/office/drawing/2014/main" id="{186557D2-4021-4284-94D8-3D918ADB3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267" y="4770723"/>
            <a:ext cx="5303980" cy="1371719"/>
          </a:xfrm>
          <a:prstGeom prst="rect">
            <a:avLst/>
          </a:prstGeom>
        </p:spPr>
      </p:pic>
    </p:spTree>
    <p:extLst>
      <p:ext uri="{BB962C8B-B14F-4D97-AF65-F5344CB8AC3E}">
        <p14:creationId xmlns:p14="http://schemas.microsoft.com/office/powerpoint/2010/main" val="118873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15B37A-E5EE-4163-ABFB-BF81C12446D0}"/>
              </a:ext>
            </a:extLst>
          </p:cNvPr>
          <p:cNvSpPr>
            <a:spLocks noGrp="1"/>
          </p:cNvSpPr>
          <p:nvPr>
            <p:ph type="ctrTitle"/>
          </p:nvPr>
        </p:nvSpPr>
        <p:spPr/>
        <p:txBody>
          <a:bodyPr/>
          <a:lstStyle/>
          <a:p>
            <a:r>
              <a:rPr lang="it-IT" dirty="0"/>
              <a:t>Prestazioni</a:t>
            </a:r>
          </a:p>
        </p:txBody>
      </p:sp>
    </p:spTree>
    <p:extLst>
      <p:ext uri="{BB962C8B-B14F-4D97-AF65-F5344CB8AC3E}">
        <p14:creationId xmlns:p14="http://schemas.microsoft.com/office/powerpoint/2010/main" val="117205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B3B2A5-D2AF-486C-8BAC-ACEB869A9228}"/>
              </a:ext>
            </a:extLst>
          </p:cNvPr>
          <p:cNvSpPr>
            <a:spLocks noGrp="1"/>
          </p:cNvSpPr>
          <p:nvPr>
            <p:ph type="title"/>
          </p:nvPr>
        </p:nvSpPr>
        <p:spPr>
          <a:xfrm>
            <a:off x="609601" y="737601"/>
            <a:ext cx="4011084" cy="1162050"/>
          </a:xfrm>
        </p:spPr>
        <p:txBody>
          <a:bodyPr/>
          <a:lstStyle/>
          <a:p>
            <a:r>
              <a:rPr lang="it-IT" sz="3600" dirty="0"/>
              <a:t>Prestazioni</a:t>
            </a:r>
          </a:p>
        </p:txBody>
      </p:sp>
      <p:pic>
        <p:nvPicPr>
          <p:cNvPr id="6" name="Segnaposto contenuto 5">
            <a:extLst>
              <a:ext uri="{FF2B5EF4-FFF2-40B4-BE49-F238E27FC236}">
                <a16:creationId xmlns:a16="http://schemas.microsoft.com/office/drawing/2014/main" id="{457F8AD2-2376-46D6-BEA3-9DD3241210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96000" y="273050"/>
            <a:ext cx="4580710" cy="2751751"/>
          </a:xfrm>
        </p:spPr>
      </p:pic>
      <p:sp>
        <p:nvSpPr>
          <p:cNvPr id="4" name="Segnaposto testo 3">
            <a:extLst>
              <a:ext uri="{FF2B5EF4-FFF2-40B4-BE49-F238E27FC236}">
                <a16:creationId xmlns:a16="http://schemas.microsoft.com/office/drawing/2014/main" id="{FCB6B555-5657-484A-A17C-04847ADE9EC9}"/>
              </a:ext>
            </a:extLst>
          </p:cNvPr>
          <p:cNvSpPr>
            <a:spLocks noGrp="1"/>
          </p:cNvSpPr>
          <p:nvPr>
            <p:ph type="body" sz="half" idx="2"/>
          </p:nvPr>
        </p:nvSpPr>
        <p:spPr>
          <a:xfrm>
            <a:off x="609601" y="1893887"/>
            <a:ext cx="4011084" cy="4691063"/>
          </a:xfrm>
        </p:spPr>
        <p:txBody>
          <a:bodyPr/>
          <a:lstStyle/>
          <a:p>
            <a:pPr marL="0" indent="0" algn="just">
              <a:lnSpc>
                <a:spcPct val="107000"/>
              </a:lnSpc>
              <a:spcAft>
                <a:spcPts val="800"/>
              </a:spcAft>
              <a:buNone/>
            </a:pPr>
            <a:r>
              <a:rPr lang="it-IT" sz="1800" dirty="0">
                <a:effectLst/>
                <a:latin typeface="Comic Sans MS" panose="030F0702030302020204" pitchFamily="66" charset="0"/>
                <a:ea typeface="Calibri" panose="020F0502020204030204" pitchFamily="34" charset="0"/>
                <a:cs typeface="Times New Roman" panose="02020603050405020304" pitchFamily="18" charset="0"/>
              </a:rPr>
              <a:t>Analizzando i risultati sperimentali ottenuti si può osservare come le prestazioni, a parità di lunghezza dei timer e di perdita, tendano a migliorare fino ad un certo valore della finestra oltre il quale tendono a peggiorare.</a:t>
            </a:r>
            <a:endParaRPr lang="it-IT" sz="1800" dirty="0">
              <a:latin typeface="Comic Sans MS" panose="030F0702030302020204" pitchFamily="66"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it-IT" sz="1800" dirty="0">
                <a:effectLst/>
                <a:latin typeface="Comic Sans MS" panose="030F0702030302020204" pitchFamily="66" charset="0"/>
                <a:ea typeface="Calibri" panose="020F0502020204030204" pitchFamily="34" charset="0"/>
              </a:rPr>
              <a:t>Usando dei timer adattivi, invece, si ha un miglioramento nelle prestazioni di download e upload</a:t>
            </a:r>
            <a:r>
              <a:rPr lang="it-IT" sz="1800" dirty="0">
                <a:effectLst/>
                <a:latin typeface="Comic Sans MS" panose="030F0702030302020204" pitchFamily="66" charset="0"/>
                <a:ea typeface="Calibri" panose="020F0502020204030204" pitchFamily="34" charset="0"/>
                <a:cs typeface="Times New Roman" panose="02020603050405020304" pitchFamily="18" charset="0"/>
              </a:rPr>
              <a:t> dovuto al fatto che il programma si adatta meglio alle varie situazioni ch</a:t>
            </a:r>
            <a:r>
              <a:rPr lang="it-IT" sz="1800" dirty="0">
                <a:latin typeface="Comic Sans MS" panose="030F0702030302020204" pitchFamily="66" charset="0"/>
                <a:ea typeface="Calibri" panose="020F0502020204030204" pitchFamily="34" charset="0"/>
                <a:cs typeface="Times New Roman" panose="02020603050405020304" pitchFamily="18" charset="0"/>
              </a:rPr>
              <a:t>e possono verificarsi.</a:t>
            </a:r>
            <a:endParaRPr lang="it-IT" sz="1800" dirty="0">
              <a:effectLst/>
              <a:latin typeface="Comic Sans MS" panose="030F0702030302020204" pitchFamily="66" charset="0"/>
              <a:ea typeface="Calibri" panose="020F0502020204030204" pitchFamily="34" charset="0"/>
              <a:cs typeface="Times New Roman" panose="02020603050405020304" pitchFamily="18" charset="0"/>
            </a:endParaRPr>
          </a:p>
          <a:p>
            <a:endParaRPr lang="it-IT" dirty="0"/>
          </a:p>
        </p:txBody>
      </p:sp>
      <p:pic>
        <p:nvPicPr>
          <p:cNvPr id="8" name="Immagine 7">
            <a:extLst>
              <a:ext uri="{FF2B5EF4-FFF2-40B4-BE49-F238E27FC236}">
                <a16:creationId xmlns:a16="http://schemas.microsoft.com/office/drawing/2014/main" id="{C241A17C-A9D6-48D0-80A4-D48E0E65BE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3614637"/>
            <a:ext cx="4580710" cy="2751751"/>
          </a:xfrm>
          <a:prstGeom prst="rect">
            <a:avLst/>
          </a:prstGeom>
        </p:spPr>
      </p:pic>
    </p:spTree>
    <p:extLst>
      <p:ext uri="{BB962C8B-B14F-4D97-AF65-F5344CB8AC3E}">
        <p14:creationId xmlns:p14="http://schemas.microsoft.com/office/powerpoint/2010/main" val="255366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4FD456-EF97-4D8E-953F-68C833CDA0AA}"/>
              </a:ext>
            </a:extLst>
          </p:cNvPr>
          <p:cNvSpPr>
            <a:spLocks noGrp="1"/>
          </p:cNvSpPr>
          <p:nvPr>
            <p:ph type="title"/>
          </p:nvPr>
        </p:nvSpPr>
        <p:spPr>
          <a:xfrm>
            <a:off x="1000125" y="2005012"/>
            <a:ext cx="8737600" cy="508000"/>
          </a:xfrm>
        </p:spPr>
        <p:txBody>
          <a:bodyPr/>
          <a:lstStyle/>
          <a:p>
            <a:r>
              <a:rPr lang="it-IT" dirty="0">
                <a:latin typeface="Comic Sans MS" panose="030F0702030302020204" pitchFamily="66" charset="0"/>
              </a:rPr>
              <a:t>Scelte progettuali (2)</a:t>
            </a:r>
          </a:p>
        </p:txBody>
      </p:sp>
      <p:sp>
        <p:nvSpPr>
          <p:cNvPr id="3" name="Segnaposto contenuto 2">
            <a:extLst>
              <a:ext uri="{FF2B5EF4-FFF2-40B4-BE49-F238E27FC236}">
                <a16:creationId xmlns:a16="http://schemas.microsoft.com/office/drawing/2014/main" id="{D59AAEDF-1B84-43F3-AC28-B3047F867AAA}"/>
              </a:ext>
            </a:extLst>
          </p:cNvPr>
          <p:cNvSpPr>
            <a:spLocks noGrp="1"/>
          </p:cNvSpPr>
          <p:nvPr>
            <p:ph idx="1"/>
          </p:nvPr>
        </p:nvSpPr>
        <p:spPr>
          <a:xfrm>
            <a:off x="1000125" y="2513012"/>
            <a:ext cx="10191749" cy="3959225"/>
          </a:xfrm>
        </p:spPr>
        <p:txBody>
          <a:bodyPr/>
          <a:lstStyle/>
          <a:p>
            <a:pPr marL="0" indent="0" algn="jus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a:p>
            <a:pPr marL="0" indent="0" algn="jus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Per la realizzazione della connessione tra client e server è stata implementata a livello applicativo una fase di handshake speculare a quella utilizzata in TCP per garantire un’effettiva instaurazione di una connessione tra le due parti. Analogamente, anche per la chiusura della connessione è stato usato un approccio simile a quello di TCP.  Per garantire l’affidabilità nell’esecuzione dei comandi di list, download e upload, sono stati realizzati dei meccanismi per la gestione di un sistema di ack, timeout e numeri di sequenza associati ai pacchetti scambiati, con l’aggiunta di funzioni di bufferizzazione e ritrasmissione dei pacchetti.</a:t>
            </a:r>
            <a:endParaRPr lang="it-IT" sz="2000" dirty="0"/>
          </a:p>
        </p:txBody>
      </p:sp>
    </p:spTree>
    <p:extLst>
      <p:ext uri="{BB962C8B-B14F-4D97-AF65-F5344CB8AC3E}">
        <p14:creationId xmlns:p14="http://schemas.microsoft.com/office/powerpoint/2010/main" val="317296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47B417-526B-45CD-A563-53A3BC6B50E7}"/>
              </a:ext>
            </a:extLst>
          </p:cNvPr>
          <p:cNvSpPr>
            <a:spLocks noGrp="1"/>
          </p:cNvSpPr>
          <p:nvPr>
            <p:ph type="ctrTitle"/>
          </p:nvPr>
        </p:nvSpPr>
        <p:spPr/>
        <p:txBody>
          <a:bodyPr/>
          <a:lstStyle/>
          <a:p>
            <a:r>
              <a:rPr lang="it-IT" dirty="0"/>
              <a:t>Handshake</a:t>
            </a:r>
          </a:p>
        </p:txBody>
      </p:sp>
    </p:spTree>
    <p:extLst>
      <p:ext uri="{BB962C8B-B14F-4D97-AF65-F5344CB8AC3E}">
        <p14:creationId xmlns:p14="http://schemas.microsoft.com/office/powerpoint/2010/main" val="336310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800" y="2065130"/>
            <a:ext cx="8737600" cy="508000"/>
          </a:xfrm>
        </p:spPr>
        <p:txBody>
          <a:bodyPr wrap="square" anchor="ctr">
            <a:noAutofit/>
          </a:bodyPr>
          <a:lstStyle/>
          <a:p>
            <a:pPr>
              <a:lnSpc>
                <a:spcPct val="90000"/>
              </a:lnSpc>
            </a:pPr>
            <a:r>
              <a:rPr lang="it-IT" dirty="0">
                <a:latin typeface="Comic Sans MS" panose="030F0702030302020204" pitchFamily="66" charset="0"/>
              </a:rPr>
              <a:t>Handshake (1)</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800" y="2867238"/>
            <a:ext cx="6120000" cy="3959225"/>
          </a:xfrm>
        </p:spPr>
        <p:txBody>
          <a:bodyPr wrap="square" anchor="t">
            <a:noAutofit/>
          </a:bodyPr>
          <a:lstStyle/>
          <a:p>
            <a:pPr marL="0" indent="0" algn="just">
              <a:buNone/>
            </a:pPr>
            <a:r>
              <a:rPr lang="it-IT" sz="2000" dirty="0">
                <a:effectLst/>
                <a:latin typeface="Comic Sans MS" panose="030F0702030302020204" pitchFamily="66" charset="0"/>
                <a:ea typeface="Calibri" panose="020F0502020204030204" pitchFamily="34" charset="0"/>
              </a:rPr>
              <a:t>Come rappresentato nella figura, il client, per contattare il server, manda inizialmente un pacchetto con i campi opportunamente impostati. </a:t>
            </a:r>
          </a:p>
          <a:p>
            <a:pPr marL="0" indent="0" algn="just">
              <a:buNone/>
            </a:pPr>
            <a:r>
              <a:rPr lang="it-IT" sz="2000" dirty="0">
                <a:effectLst/>
                <a:latin typeface="Comic Sans MS" panose="030F0702030302020204" pitchFamily="66" charset="0"/>
                <a:ea typeface="Calibri" panose="020F0502020204030204" pitchFamily="34" charset="0"/>
              </a:rPr>
              <a:t>Il server, una volta ricevuto il pacchetto contenente il SYNbit, provvede a mandare il pacchetto di SYN-ACK.</a:t>
            </a:r>
          </a:p>
          <a:p>
            <a:pPr marL="0" indent="0" algn="just">
              <a:buNone/>
            </a:pPr>
            <a:r>
              <a:rPr lang="it-IT" sz="2000" dirty="0">
                <a:effectLst/>
                <a:latin typeface="Comic Sans MS" panose="030F0702030302020204" pitchFamily="66" charset="0"/>
                <a:ea typeface="Calibri" panose="020F0502020204030204" pitchFamily="34" charset="0"/>
              </a:rPr>
              <a:t>Il </a:t>
            </a:r>
            <a:r>
              <a:rPr lang="it-IT" sz="2000" dirty="0">
                <a:effectLst/>
                <a:latin typeface="Comic Sans MS" panose="030F0702030302020204" pitchFamily="66" charset="0"/>
                <a:ea typeface="Calibri" panose="020F0502020204030204" pitchFamily="34" charset="0"/>
                <a:cs typeface="Times New Roman" panose="02020603050405020304" pitchFamily="18" charset="0"/>
              </a:rPr>
              <a:t>client passa nello stato di connessione stabilita ed invia il pacchetto di ACK, procedendo a creare un timer di lunghezza superiore rispetto ad un timer “ordinario”. </a:t>
            </a:r>
            <a:endParaRPr lang="it-IT" sz="2000" dirty="0">
              <a:effectLst/>
              <a:latin typeface="Comic Sans MS" panose="030F0702030302020204" pitchFamily="66" charset="0"/>
              <a:ea typeface="Calibri" panose="020F0502020204030204" pitchFamily="34" charset="0"/>
            </a:endParaRPr>
          </a:p>
          <a:p>
            <a:pPr marL="0" indent="0" algn="just">
              <a:buNone/>
            </a:pPr>
            <a:endParaRPr lang="it-IT" sz="2000" dirty="0">
              <a:latin typeface="Comic Sans MS" panose="030F0702030302020204" pitchFamily="66" charset="0"/>
            </a:endParaRPr>
          </a:p>
          <a:p>
            <a:pPr marL="0" indent="0" algn="just">
              <a:lnSpc>
                <a:spcPct val="90000"/>
              </a:lnSpc>
              <a:buNone/>
            </a:pPr>
            <a:endParaRPr lang="it-IT" sz="2000" dirty="0">
              <a:latin typeface="Comic Sans MS" panose="030F0702030302020204" pitchFamily="66" charset="0"/>
            </a:endParaRPr>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764867" y="2319130"/>
            <a:ext cx="4995333" cy="3209501"/>
          </a:xfrm>
          <a:noFill/>
        </p:spPr>
      </p:pic>
    </p:spTree>
    <p:extLst>
      <p:ext uri="{BB962C8B-B14F-4D97-AF65-F5344CB8AC3E}">
        <p14:creationId xmlns:p14="http://schemas.microsoft.com/office/powerpoint/2010/main" val="7284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9A42A-855C-4B27-93B8-991FC0FB1669}"/>
              </a:ext>
            </a:extLst>
          </p:cNvPr>
          <p:cNvSpPr>
            <a:spLocks noGrp="1"/>
          </p:cNvSpPr>
          <p:nvPr>
            <p:ph type="title"/>
          </p:nvPr>
        </p:nvSpPr>
        <p:spPr>
          <a:xfrm>
            <a:off x="431799" y="2098888"/>
            <a:ext cx="8737600" cy="508000"/>
          </a:xfrm>
        </p:spPr>
        <p:txBody>
          <a:bodyPr wrap="square" anchor="ctr">
            <a:noAutofit/>
          </a:bodyPr>
          <a:lstStyle/>
          <a:p>
            <a:pPr>
              <a:lnSpc>
                <a:spcPct val="90000"/>
              </a:lnSpc>
            </a:pPr>
            <a:r>
              <a:rPr lang="it-IT" dirty="0">
                <a:latin typeface="Comic Sans MS" panose="030F0702030302020204" pitchFamily="66" charset="0"/>
              </a:rPr>
              <a:t>Handshake (2)</a:t>
            </a:r>
          </a:p>
        </p:txBody>
      </p:sp>
      <p:sp>
        <p:nvSpPr>
          <p:cNvPr id="4" name="Segnaposto testo 3">
            <a:extLst>
              <a:ext uri="{FF2B5EF4-FFF2-40B4-BE49-F238E27FC236}">
                <a16:creationId xmlns:a16="http://schemas.microsoft.com/office/drawing/2014/main" id="{920C726D-6249-4C3B-B1FD-003C287CD64F}"/>
              </a:ext>
            </a:extLst>
          </p:cNvPr>
          <p:cNvSpPr>
            <a:spLocks noGrp="1"/>
          </p:cNvSpPr>
          <p:nvPr>
            <p:ph sz="half" idx="1"/>
          </p:nvPr>
        </p:nvSpPr>
        <p:spPr>
          <a:xfrm>
            <a:off x="431799" y="2898775"/>
            <a:ext cx="6120000" cy="3959225"/>
          </a:xfrm>
        </p:spPr>
        <p:txBody>
          <a:bodyPr wrap="square" anchor="t">
            <a:noAutofit/>
          </a:bodyPr>
          <a:lstStyle/>
          <a:p>
            <a:pPr marL="0" indent="0" algn="just">
              <a:spcBef>
                <a:spcPts val="0"/>
              </a:spcBef>
              <a:spcAft>
                <a:spcPts val="0"/>
              </a:spcAft>
              <a:buNone/>
            </a:pPr>
            <a:r>
              <a:rPr lang="it-IT" sz="2000" dirty="0">
                <a:effectLst/>
                <a:latin typeface="Comic Sans MS" panose="030F0702030302020204" pitchFamily="66" charset="0"/>
                <a:ea typeface="Calibri" panose="020F0502020204030204" pitchFamily="34" charset="0"/>
                <a:cs typeface="Times New Roman" panose="02020603050405020304" pitchFamily="18" charset="0"/>
              </a:rPr>
              <a:t>Il server, a questo punto, allocherà una struttura dati atta a memorizzare le informazioni del client che lo ha contattato (indirizzo IP, porta) e crea per questo un’apposita socket che utilizzerà per contattarlo successivamente.</a:t>
            </a:r>
          </a:p>
          <a:p>
            <a:pPr marL="0" indent="0" algn="just">
              <a:spcBef>
                <a:spcPts val="0"/>
              </a:spcBef>
              <a:spcAft>
                <a:spcPts val="0"/>
              </a:spcAft>
              <a:buNone/>
            </a:pPr>
            <a:endParaRPr lang="it-IT" sz="2000" dirty="0">
              <a:effectLst/>
              <a:latin typeface="Comic Sans MS" panose="030F0702030302020204" pitchFamily="66" charset="0"/>
              <a:ea typeface="Calibri" panose="020F0502020204030204" pitchFamily="34" charset="0"/>
              <a:cs typeface="Times New Roman" panose="02020603050405020304" pitchFamily="18" charset="0"/>
            </a:endParaRPr>
          </a:p>
        </p:txBody>
      </p:sp>
      <p:pic>
        <p:nvPicPr>
          <p:cNvPr id="7" name="Segnaposto immagine 6">
            <a:extLst>
              <a:ext uri="{FF2B5EF4-FFF2-40B4-BE49-F238E27FC236}">
                <a16:creationId xmlns:a16="http://schemas.microsoft.com/office/drawing/2014/main" id="{BAB3B6B3-FA06-47C9-81B4-5C0B561C22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764868" y="2352888"/>
            <a:ext cx="4995333" cy="3209501"/>
          </a:xfrm>
          <a:noFill/>
        </p:spPr>
      </p:pic>
    </p:spTree>
    <p:extLst>
      <p:ext uri="{BB962C8B-B14F-4D97-AF65-F5344CB8AC3E}">
        <p14:creationId xmlns:p14="http://schemas.microsoft.com/office/powerpoint/2010/main" val="78604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9D94D-AB39-4152-874D-C453472BB9AC}"/>
              </a:ext>
            </a:extLst>
          </p:cNvPr>
          <p:cNvSpPr>
            <a:spLocks noGrp="1"/>
          </p:cNvSpPr>
          <p:nvPr>
            <p:ph type="ctrTitle"/>
          </p:nvPr>
        </p:nvSpPr>
        <p:spPr/>
        <p:txBody>
          <a:bodyPr/>
          <a:lstStyle/>
          <a:p>
            <a:r>
              <a:rPr lang="it-IT" dirty="0"/>
              <a:t>List</a:t>
            </a:r>
          </a:p>
        </p:txBody>
      </p:sp>
    </p:spTree>
    <p:extLst>
      <p:ext uri="{BB962C8B-B14F-4D97-AF65-F5344CB8AC3E}">
        <p14:creationId xmlns:p14="http://schemas.microsoft.com/office/powerpoint/2010/main" val="234897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03B50-5790-42B2-AE67-A91AB56BEF87}"/>
              </a:ext>
            </a:extLst>
          </p:cNvPr>
          <p:cNvSpPr>
            <a:spLocks noGrp="1"/>
          </p:cNvSpPr>
          <p:nvPr>
            <p:ph type="title"/>
          </p:nvPr>
        </p:nvSpPr>
        <p:spPr>
          <a:xfrm>
            <a:off x="342901" y="1984376"/>
            <a:ext cx="8737600" cy="508000"/>
          </a:xfrm>
        </p:spPr>
        <p:txBody>
          <a:bodyPr/>
          <a:lstStyle/>
          <a:p>
            <a:r>
              <a:rPr lang="it-IT" dirty="0">
                <a:latin typeface="Comic Sans MS" panose="030F0702030302020204" pitchFamily="66" charset="0"/>
              </a:rPr>
              <a:t>List (1)</a:t>
            </a:r>
          </a:p>
        </p:txBody>
      </p:sp>
      <p:sp>
        <p:nvSpPr>
          <p:cNvPr id="3" name="Segnaposto contenuto 2">
            <a:extLst>
              <a:ext uri="{FF2B5EF4-FFF2-40B4-BE49-F238E27FC236}">
                <a16:creationId xmlns:a16="http://schemas.microsoft.com/office/drawing/2014/main" id="{242820FC-580C-4628-B7D9-6782992DA90D}"/>
              </a:ext>
            </a:extLst>
          </p:cNvPr>
          <p:cNvSpPr>
            <a:spLocks noGrp="1"/>
          </p:cNvSpPr>
          <p:nvPr>
            <p:ph idx="1"/>
          </p:nvPr>
        </p:nvSpPr>
        <p:spPr>
          <a:xfrm>
            <a:off x="342901" y="2492376"/>
            <a:ext cx="11520000" cy="3959225"/>
          </a:xfrm>
        </p:spPr>
        <p:txBody>
          <a:bodyPr/>
          <a:lstStyle/>
          <a:p>
            <a:pPr marL="0" indent="0" algn="just">
              <a:buNone/>
            </a:pPr>
            <a:r>
              <a:rPr lang="it-IT" sz="2000" dirty="0">
                <a:effectLst/>
                <a:latin typeface="Comic Sans MS" panose="030F0702030302020204" pitchFamily="66" charset="0"/>
                <a:ea typeface="Calibri" panose="020F0502020204030204" pitchFamily="34" charset="0"/>
              </a:rPr>
              <a:t>L’utente che vuole richiedere tale funzione procede a digitare il comando [1] che è associato a tale operazione. Tale valore viene messo all’interno del pacchetto in un campo appositamente creato per il codice dell’operazione richiesta (</a:t>
            </a:r>
            <a:r>
              <a:rPr lang="it-IT" sz="2000" i="1" dirty="0">
                <a:effectLst/>
                <a:latin typeface="Comic Sans MS" panose="030F0702030302020204" pitchFamily="66" charset="0"/>
                <a:ea typeface="Calibri" panose="020F0502020204030204" pitchFamily="34" charset="0"/>
              </a:rPr>
              <a:t>operation_no</a:t>
            </a:r>
            <a:r>
              <a:rPr lang="it-IT" sz="2000" dirty="0">
                <a:effectLst/>
                <a:latin typeface="Comic Sans MS" panose="030F0702030302020204" pitchFamily="66" charset="0"/>
                <a:ea typeface="Calibri" panose="020F0502020204030204" pitchFamily="34" charset="0"/>
              </a:rPr>
              <a:t>). Il server una volta ricevuto il pacchetto, procede a creare un thread (thread </a:t>
            </a:r>
            <a:r>
              <a:rPr lang="it-IT" sz="2000" i="1" dirty="0">
                <a:effectLst/>
                <a:latin typeface="Comic Sans MS" panose="030F0702030302020204" pitchFamily="66" charset="0"/>
                <a:ea typeface="Calibri" panose="020F0502020204030204" pitchFamily="34" charset="0"/>
              </a:rPr>
              <a:t>list_files</a:t>
            </a:r>
            <a:r>
              <a:rPr lang="it-IT" sz="2000" dirty="0">
                <a:effectLst/>
                <a:latin typeface="Comic Sans MS" panose="030F0702030302020204" pitchFamily="66" charset="0"/>
                <a:ea typeface="Calibri" panose="020F0502020204030204" pitchFamily="34" charset="0"/>
              </a:rPr>
              <a:t>) che si occupa di trasmettere i pacchetti contenenti i nomi dei file disponibili. Quest’ultimo thread si occupa inoltre di andare a creare un altro thread (thread </a:t>
            </a:r>
            <a:r>
              <a:rPr lang="it-IT" sz="2000" i="1" dirty="0">
                <a:effectLst/>
                <a:latin typeface="Comic Sans MS" panose="030F0702030302020204" pitchFamily="66" charset="0"/>
                <a:ea typeface="Calibri" panose="020F0502020204030204" pitchFamily="34" charset="0"/>
              </a:rPr>
              <a:t>ack_list_handler</a:t>
            </a:r>
            <a:r>
              <a:rPr lang="it-IT" sz="2000" dirty="0">
                <a:effectLst/>
                <a:latin typeface="Comic Sans MS" panose="030F0702030302020204" pitchFamily="66" charset="0"/>
                <a:ea typeface="Calibri" panose="020F0502020204030204" pitchFamily="34" charset="0"/>
              </a:rPr>
              <a:t>), il cui scopo è gestire la corretta ricezione degli ack in tutte le possibili casistiche previste (es: ack duplicati, ack cumulativi).</a:t>
            </a:r>
          </a:p>
          <a:p>
            <a:pPr marL="0" indent="0" algn="just">
              <a:buNone/>
            </a:pPr>
            <a:endParaRPr lang="it-IT" sz="2000" dirty="0">
              <a:latin typeface="Comic Sans MS" panose="030F0702030302020204" pitchFamily="66" charset="0"/>
            </a:endParaRPr>
          </a:p>
        </p:txBody>
      </p:sp>
    </p:spTree>
    <p:extLst>
      <p:ext uri="{BB962C8B-B14F-4D97-AF65-F5344CB8AC3E}">
        <p14:creationId xmlns:p14="http://schemas.microsoft.com/office/powerpoint/2010/main" val="3739887088"/>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66CC"/>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6699FF"/>
        </a:accent1>
        <a:accent2>
          <a:srgbClr val="CCECFF"/>
        </a:accent2>
        <a:accent3>
          <a:srgbClr val="FFFFFF"/>
        </a:accent3>
        <a:accent4>
          <a:srgbClr val="404040"/>
        </a:accent4>
        <a:accent5>
          <a:srgbClr val="B8CAFF"/>
        </a:accent5>
        <a:accent6>
          <a:srgbClr val="B9D6E7"/>
        </a:accent6>
        <a:hlink>
          <a:srgbClr val="0099FF"/>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99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9F556341D406F46A79B5DCD8146E6B4" ma:contentTypeVersion="12" ma:contentTypeDescription="Creare un nuovo documento." ma:contentTypeScope="" ma:versionID="f45f06b95c495d0acbb55dde13c303e0">
  <xsd:schema xmlns:xsd="http://www.w3.org/2001/XMLSchema" xmlns:xs="http://www.w3.org/2001/XMLSchema" xmlns:p="http://schemas.microsoft.com/office/2006/metadata/properties" xmlns:ns3="a8930660-cbca-4557-8af8-8732498a4714" xmlns:ns4="a803e6d2-1870-49af-a394-09c49866f1c2" targetNamespace="http://schemas.microsoft.com/office/2006/metadata/properties" ma:root="true" ma:fieldsID="7d836a7809fd95ca0d6bd532f5653c03" ns3:_="" ns4:_="">
    <xsd:import namespace="a8930660-cbca-4557-8af8-8732498a4714"/>
    <xsd:import namespace="a803e6d2-1870-49af-a394-09c49866f1c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30660-cbca-4557-8af8-8732498a4714"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03e6d2-1870-49af-a394-09c49866f1c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D35318-E819-4F77-BAE3-64BD6E23EC42}">
  <ds:schemaRefs>
    <ds:schemaRef ds:uri="a8930660-cbca-4557-8af8-8732498a4714"/>
    <ds:schemaRef ds:uri="http://purl.org/dc/terms/"/>
    <ds:schemaRef ds:uri="http://schemas.openxmlformats.org/package/2006/metadata/core-properties"/>
    <ds:schemaRef ds:uri="http://purl.org/dc/dcmitype/"/>
    <ds:schemaRef ds:uri="http://schemas.microsoft.com/office/infopath/2007/PartnerControls"/>
    <ds:schemaRef ds:uri="a803e6d2-1870-49af-a394-09c49866f1c2"/>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243DBA70-D9D2-4458-BBFF-78C6A075C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30660-cbca-4557-8af8-8732498a4714"/>
    <ds:schemaRef ds:uri="a803e6d2-1870-49af-a394-09c49866f1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F79A96-9F17-4943-8BEB-B90332DB35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emplate>
  <TotalTime>769</TotalTime>
  <Words>2348</Words>
  <Application>Microsoft Office PowerPoint</Application>
  <PresentationFormat>Widescreen</PresentationFormat>
  <Paragraphs>70</Paragraphs>
  <Slides>35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35</vt:i4>
      </vt:variant>
    </vt:vector>
  </HeadingPairs>
  <TitlesOfParts>
    <vt:vector size="40" baseType="lpstr">
      <vt:lpstr>Arial</vt:lpstr>
      <vt:lpstr>Calibri</vt:lpstr>
      <vt:lpstr>Comic Sans MS</vt:lpstr>
      <vt:lpstr>Times New Roman</vt:lpstr>
      <vt:lpstr>template</vt:lpstr>
      <vt:lpstr>Ingegneria di Internet e Web</vt:lpstr>
      <vt:lpstr>Introduzione</vt:lpstr>
      <vt:lpstr>Scelte progettuali (1)</vt:lpstr>
      <vt:lpstr>Scelte progettuali (2)</vt:lpstr>
      <vt:lpstr>Handshake</vt:lpstr>
      <vt:lpstr>Handshake (1)</vt:lpstr>
      <vt:lpstr>Handshake (2)</vt:lpstr>
      <vt:lpstr>List</vt:lpstr>
      <vt:lpstr>List (1)</vt:lpstr>
      <vt:lpstr>List (2)</vt:lpstr>
      <vt:lpstr>List</vt:lpstr>
      <vt:lpstr>Download</vt:lpstr>
      <vt:lpstr>Download (1)</vt:lpstr>
      <vt:lpstr>Download – Part 1</vt:lpstr>
      <vt:lpstr>Download (2)</vt:lpstr>
      <vt:lpstr>Download – Part 2</vt:lpstr>
      <vt:lpstr>Upload</vt:lpstr>
      <vt:lpstr>Upload (1)</vt:lpstr>
      <vt:lpstr>Upload (2)</vt:lpstr>
      <vt:lpstr>Upload</vt:lpstr>
      <vt:lpstr>Chiusura Connessione</vt:lpstr>
      <vt:lpstr>Chiusura Connessione – Client</vt:lpstr>
      <vt:lpstr>Chiusura Connessione – Server</vt:lpstr>
      <vt:lpstr>Timer</vt:lpstr>
      <vt:lpstr>Timer (1)</vt:lpstr>
      <vt:lpstr>Timer (2)</vt:lpstr>
      <vt:lpstr>Ritrasmissione</vt:lpstr>
      <vt:lpstr>Ritrasmissione</vt:lpstr>
      <vt:lpstr>Finestra – Buffer - Stato</vt:lpstr>
      <vt:lpstr>Finestra</vt:lpstr>
      <vt:lpstr>Bufferizzazione</vt:lpstr>
      <vt:lpstr>Gestione dello Stato del Client lato server</vt:lpstr>
      <vt:lpstr>Makefile</vt:lpstr>
      <vt:lpstr>Prestazioni</vt:lpstr>
      <vt:lpstr>Prestazioni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Valerio Crecco</dc:creator>
  <cp:lastModifiedBy>ludovico de santis</cp:lastModifiedBy>
  <cp:revision>19</cp:revision>
  <dcterms:created xsi:type="dcterms:W3CDTF">2021-05-17T21:18:05Z</dcterms:created>
  <dcterms:modified xsi:type="dcterms:W3CDTF">2021-05-31T21:22:24Z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0x01010049F556341D406F46A79B5DCD8146E6B4</vt:lpwstr>
  </property>
</Properties>
</file>