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D1A2-4A22-4063-B1C1-E5B8F7172D76}" type="datetimeFigureOut">
              <a:rPr lang="it-IT" smtClean="0"/>
              <a:t>19/08/2024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AAE4-EFD5-45F6-AA09-06EB5D94C3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8608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D1A2-4A22-4063-B1C1-E5B8F7172D76}" type="datetimeFigureOut">
              <a:rPr lang="it-IT" smtClean="0"/>
              <a:t>19/08/2024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AAE4-EFD5-45F6-AA09-06EB5D94C3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6039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D1A2-4A22-4063-B1C1-E5B8F7172D76}" type="datetimeFigureOut">
              <a:rPr lang="it-IT" smtClean="0"/>
              <a:t>19/08/2024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AAE4-EFD5-45F6-AA09-06EB5D94C3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1882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D1A2-4A22-4063-B1C1-E5B8F7172D76}" type="datetimeFigureOut">
              <a:rPr lang="it-IT" smtClean="0"/>
              <a:t>19/08/2024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AAE4-EFD5-45F6-AA09-06EB5D94C3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2821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D1A2-4A22-4063-B1C1-E5B8F7172D76}" type="datetimeFigureOut">
              <a:rPr lang="it-IT" smtClean="0"/>
              <a:t>19/08/2024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AAE4-EFD5-45F6-AA09-06EB5D94C3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7965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D1A2-4A22-4063-B1C1-E5B8F7172D76}" type="datetimeFigureOut">
              <a:rPr lang="it-IT" smtClean="0"/>
              <a:t>19/08/2024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AAE4-EFD5-45F6-AA09-06EB5D94C3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767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D1A2-4A22-4063-B1C1-E5B8F7172D76}" type="datetimeFigureOut">
              <a:rPr lang="it-IT" smtClean="0"/>
              <a:t>19/08/2024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AAE4-EFD5-45F6-AA09-06EB5D94C3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7897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D1A2-4A22-4063-B1C1-E5B8F7172D76}" type="datetimeFigureOut">
              <a:rPr lang="it-IT" smtClean="0"/>
              <a:t>19/08/2024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AAE4-EFD5-45F6-AA09-06EB5D94C3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2102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D1A2-4A22-4063-B1C1-E5B8F7172D76}" type="datetimeFigureOut">
              <a:rPr lang="it-IT" smtClean="0"/>
              <a:t>19/08/2024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AAE4-EFD5-45F6-AA09-06EB5D94C3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849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D1A2-4A22-4063-B1C1-E5B8F7172D76}" type="datetimeFigureOut">
              <a:rPr lang="it-IT" smtClean="0"/>
              <a:t>19/08/2024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712EAAE4-EFD5-45F6-AA09-06EB5D94C3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4616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D1A2-4A22-4063-B1C1-E5B8F7172D76}" type="datetimeFigureOut">
              <a:rPr lang="it-IT" smtClean="0"/>
              <a:t>19/08/2024</a:t>
            </a:fld>
            <a:endParaRPr lang="it-IT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AAE4-EFD5-45F6-AA09-06EB5D94C3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1028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3D24D1A2-4A22-4063-B1C1-E5B8F7172D76}" type="datetimeFigureOut">
              <a:rPr lang="it-IT" smtClean="0"/>
              <a:t>19/08/2024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712EAAE4-EFD5-45F6-AA09-06EB5D94C3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97994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818AB4-2265-47D4-A911-C28CA3B8DA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 dirty="0">
                <a:solidFill>
                  <a:srgbClr val="00B0F0"/>
                </a:solidFill>
              </a:rPr>
              <a:t>Network and System </a:t>
            </a:r>
            <a:r>
              <a:rPr lang="it-IT" b="1" dirty="0" err="1">
                <a:solidFill>
                  <a:srgbClr val="00B0F0"/>
                </a:solidFill>
              </a:rPr>
              <a:t>Defence</a:t>
            </a:r>
            <a:endParaRPr lang="it-IT" b="1" dirty="0">
              <a:solidFill>
                <a:srgbClr val="00B0F0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4A3CC0F-F5E8-4D20-88CF-6884EC17E6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sz="2000" b="1" dirty="0"/>
              <a:t>Valerio Crecco – </a:t>
            </a:r>
            <a:r>
              <a:rPr lang="it-IT" sz="2000" b="1" dirty="0">
                <a:solidFill>
                  <a:srgbClr val="00B0F0"/>
                </a:solidFill>
              </a:rPr>
              <a:t>0320452</a:t>
            </a:r>
          </a:p>
          <a:p>
            <a:r>
              <a:rPr lang="it-IT" sz="2000" b="1" dirty="0"/>
              <a:t>Ludovico De Santis – </a:t>
            </a:r>
            <a:r>
              <a:rPr lang="it-IT" sz="2000" b="1" dirty="0">
                <a:solidFill>
                  <a:srgbClr val="00B0F0"/>
                </a:solidFill>
              </a:rPr>
              <a:t>0320460</a:t>
            </a:r>
          </a:p>
          <a:p>
            <a:r>
              <a:rPr lang="it-IT" sz="2000" b="1" dirty="0"/>
              <a:t>Università degli studi di Roma Tor Vergata</a:t>
            </a:r>
          </a:p>
        </p:txBody>
      </p:sp>
    </p:spTree>
    <p:extLst>
      <p:ext uri="{BB962C8B-B14F-4D97-AF65-F5344CB8AC3E}">
        <p14:creationId xmlns:p14="http://schemas.microsoft.com/office/powerpoint/2010/main" val="667018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rgbClr val="00B0F0"/>
                </a:solidFill>
              </a:rPr>
              <a:t>Protocolli – </a:t>
            </a:r>
            <a:r>
              <a:rPr lang="it-IT" sz="5000" b="1" dirty="0">
                <a:solidFill>
                  <a:srgbClr val="7030A0"/>
                </a:solidFill>
              </a:rPr>
              <a:t>MPLS/LDP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DDA9C99-5A54-4B76-A1D3-1DFFFFE0B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it-IT" b="1" dirty="0">
                <a:solidFill>
                  <a:srgbClr val="7030A0"/>
                </a:solidFill>
              </a:rPr>
              <a:t>MPLS (</a:t>
            </a:r>
            <a:r>
              <a:rPr lang="it-IT" b="1" dirty="0" err="1">
                <a:solidFill>
                  <a:srgbClr val="7030A0"/>
                </a:solidFill>
              </a:rPr>
              <a:t>Multiprotocol</a:t>
            </a:r>
            <a:r>
              <a:rPr lang="it-IT" b="1" dirty="0">
                <a:solidFill>
                  <a:srgbClr val="7030A0"/>
                </a:solidFill>
              </a:rPr>
              <a:t> Label Switching) </a:t>
            </a:r>
            <a:r>
              <a:rPr lang="it-IT" dirty="0">
                <a:solidFill>
                  <a:schemeClr val="bg1"/>
                </a:solidFill>
              </a:rPr>
              <a:t>è  utilizzato per instradare dati in modo efficiente attraverso una rete utilizzando delle </a:t>
            </a:r>
            <a:r>
              <a:rPr lang="it-IT" b="1" dirty="0">
                <a:solidFill>
                  <a:srgbClr val="7030A0"/>
                </a:solidFill>
              </a:rPr>
              <a:t>labels</a:t>
            </a:r>
            <a:r>
              <a:rPr lang="it-IT" dirty="0">
                <a:solidFill>
                  <a:schemeClr val="bg1"/>
                </a:solidFill>
              </a:rPr>
              <a:t>. Migliora la velocità di instradamento e la qualità del servizio (</a:t>
            </a:r>
            <a:r>
              <a:rPr lang="it-IT" dirty="0" err="1">
                <a:solidFill>
                  <a:schemeClr val="bg1"/>
                </a:solidFill>
              </a:rPr>
              <a:t>QoS</a:t>
            </a:r>
            <a:r>
              <a:rPr lang="it-IT" dirty="0">
                <a:solidFill>
                  <a:schemeClr val="bg1"/>
                </a:solidFill>
              </a:rPr>
              <a:t>), specialmente in reti di grandi dimensioni;</a:t>
            </a:r>
          </a:p>
          <a:p>
            <a:pPr marL="0" indent="0">
              <a:buClr>
                <a:srgbClr val="7030A0"/>
              </a:buClr>
              <a:buNone/>
            </a:pPr>
            <a:endParaRPr lang="it-IT" dirty="0">
              <a:solidFill>
                <a:schemeClr val="bg1"/>
              </a:solidFill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it-IT" b="1" dirty="0">
                <a:solidFill>
                  <a:srgbClr val="7030A0"/>
                </a:solidFill>
              </a:rPr>
              <a:t>LDP (Label Distribution </a:t>
            </a:r>
            <a:r>
              <a:rPr lang="it-IT" b="1" dirty="0" err="1">
                <a:solidFill>
                  <a:srgbClr val="7030A0"/>
                </a:solidFill>
              </a:rPr>
              <a:t>Protocol</a:t>
            </a:r>
            <a:r>
              <a:rPr lang="it-IT" b="1" dirty="0">
                <a:solidFill>
                  <a:srgbClr val="7030A0"/>
                </a:solidFill>
              </a:rPr>
              <a:t>)</a:t>
            </a:r>
            <a:r>
              <a:rPr lang="it-IT" dirty="0">
                <a:solidFill>
                  <a:srgbClr val="7030A0"/>
                </a:solidFill>
              </a:rPr>
              <a:t>, </a:t>
            </a:r>
            <a:r>
              <a:rPr lang="it-IT" dirty="0">
                <a:solidFill>
                  <a:schemeClr val="bg1"/>
                </a:solidFill>
              </a:rPr>
              <a:t>è un protocollo utilizzato nelle reti MPLS per la distribuzione delle etichette (labels) tra i router;</a:t>
            </a:r>
          </a:p>
        </p:txBody>
      </p:sp>
    </p:spTree>
    <p:extLst>
      <p:ext uri="{BB962C8B-B14F-4D97-AF65-F5344CB8AC3E}">
        <p14:creationId xmlns:p14="http://schemas.microsoft.com/office/powerpoint/2010/main" val="304577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rgbClr val="00B0F0"/>
                </a:solidFill>
              </a:rPr>
              <a:t>MPLS/LDP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4" name="Fumetto: rettangolo con angoli arrotondati 3">
            <a:extLst>
              <a:ext uri="{FF2B5EF4-FFF2-40B4-BE49-F238E27FC236}">
                <a16:creationId xmlns:a16="http://schemas.microsoft.com/office/drawing/2014/main" id="{33677258-7417-4801-ABA3-B9BA8615C4FA}"/>
              </a:ext>
            </a:extLst>
          </p:cNvPr>
          <p:cNvSpPr/>
          <p:nvPr/>
        </p:nvSpPr>
        <p:spPr>
          <a:xfrm>
            <a:off x="3922202" y="3176095"/>
            <a:ext cx="3246538" cy="1362538"/>
          </a:xfrm>
          <a:prstGeom prst="wedgeRoundRectCallout">
            <a:avLst>
              <a:gd name="adj1" fmla="val 991"/>
              <a:gd name="adj2" fmla="val -6561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/>
              <a:t>mpls</a:t>
            </a:r>
            <a:r>
              <a:rPr lang="en-US" sz="1200" dirty="0"/>
              <a:t> </a:t>
            </a:r>
            <a:r>
              <a:rPr lang="en-US" sz="1200" dirty="0" err="1"/>
              <a:t>ldp</a:t>
            </a:r>
            <a:endParaRPr lang="en-US" sz="1200" dirty="0"/>
          </a:p>
          <a:p>
            <a:r>
              <a:rPr lang="en-US" sz="1200" dirty="0"/>
              <a:t> router-id 1.255.0.3</a:t>
            </a:r>
          </a:p>
          <a:p>
            <a:r>
              <a:rPr lang="en-US" sz="1200" dirty="0"/>
              <a:t> ordered-control</a:t>
            </a:r>
          </a:p>
          <a:p>
            <a:r>
              <a:rPr lang="en-US" sz="1200" dirty="0"/>
              <a:t> address-family ipv4</a:t>
            </a:r>
          </a:p>
          <a:p>
            <a:r>
              <a:rPr lang="en-US" sz="1200" dirty="0"/>
              <a:t>  discovery transport-address 1.255.0.3</a:t>
            </a:r>
          </a:p>
          <a:p>
            <a:r>
              <a:rPr lang="en-US" sz="1200" dirty="0"/>
              <a:t>  interface eth1</a:t>
            </a:r>
          </a:p>
          <a:p>
            <a:r>
              <a:rPr lang="en-US" sz="1200" dirty="0"/>
              <a:t>  interface lo</a:t>
            </a:r>
          </a:p>
        </p:txBody>
      </p:sp>
      <p:sp>
        <p:nvSpPr>
          <p:cNvPr id="6" name="Fumetto: rettangolo con angoli arrotondati 5">
            <a:extLst>
              <a:ext uri="{FF2B5EF4-FFF2-40B4-BE49-F238E27FC236}">
                <a16:creationId xmlns:a16="http://schemas.microsoft.com/office/drawing/2014/main" id="{80155785-CBE7-4BE8-BE19-6A067359ABC3}"/>
              </a:ext>
            </a:extLst>
          </p:cNvPr>
          <p:cNvSpPr/>
          <p:nvPr/>
        </p:nvSpPr>
        <p:spPr>
          <a:xfrm>
            <a:off x="3590103" y="201336"/>
            <a:ext cx="3246538" cy="1499634"/>
          </a:xfrm>
          <a:prstGeom prst="wedgeRoundRectCallout">
            <a:avLst>
              <a:gd name="adj1" fmla="val -33118"/>
              <a:gd name="adj2" fmla="val 5658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/>
              <a:t>mpls</a:t>
            </a:r>
            <a:r>
              <a:rPr lang="en-US" sz="1200" dirty="0"/>
              <a:t> </a:t>
            </a:r>
            <a:r>
              <a:rPr lang="en-US" sz="1200" dirty="0" err="1"/>
              <a:t>ldp</a:t>
            </a:r>
            <a:endParaRPr lang="en-US" sz="1200" dirty="0"/>
          </a:p>
          <a:p>
            <a:r>
              <a:rPr lang="en-US" sz="1200" dirty="0"/>
              <a:t> router-id 1.255.0.2</a:t>
            </a:r>
          </a:p>
          <a:p>
            <a:r>
              <a:rPr lang="en-US" sz="1200" dirty="0"/>
              <a:t> ordered-control</a:t>
            </a:r>
          </a:p>
          <a:p>
            <a:r>
              <a:rPr lang="en-US" sz="1200" dirty="0"/>
              <a:t> address-family ipv4</a:t>
            </a:r>
          </a:p>
          <a:p>
            <a:r>
              <a:rPr lang="en-US" sz="1200" dirty="0"/>
              <a:t>  discovery transport-address 1.255.0.2</a:t>
            </a:r>
          </a:p>
          <a:p>
            <a:r>
              <a:rPr lang="en-US" sz="1200" dirty="0"/>
              <a:t>  interface eth0</a:t>
            </a:r>
          </a:p>
          <a:p>
            <a:r>
              <a:rPr lang="en-US" sz="1200" dirty="0"/>
              <a:t>  interface eth1</a:t>
            </a:r>
          </a:p>
          <a:p>
            <a:r>
              <a:rPr lang="en-US" sz="1200" dirty="0"/>
              <a:t>  interface lo</a:t>
            </a:r>
          </a:p>
        </p:txBody>
      </p:sp>
      <p:sp>
        <p:nvSpPr>
          <p:cNvPr id="7" name="Fumetto: rettangolo con angoli arrotondati 6">
            <a:extLst>
              <a:ext uri="{FF2B5EF4-FFF2-40B4-BE49-F238E27FC236}">
                <a16:creationId xmlns:a16="http://schemas.microsoft.com/office/drawing/2014/main" id="{075ABF78-F67B-4CBF-A788-2D1EE971BD1F}"/>
              </a:ext>
            </a:extLst>
          </p:cNvPr>
          <p:cNvSpPr/>
          <p:nvPr/>
        </p:nvSpPr>
        <p:spPr>
          <a:xfrm>
            <a:off x="245729" y="3284066"/>
            <a:ext cx="3246538" cy="1362538"/>
          </a:xfrm>
          <a:prstGeom prst="wedgeRoundRectCallout">
            <a:avLst>
              <a:gd name="adj1" fmla="val 19078"/>
              <a:gd name="adj2" fmla="val -6370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/>
              <a:t>mpls</a:t>
            </a:r>
            <a:r>
              <a:rPr lang="en-US" sz="1200" dirty="0"/>
              <a:t> </a:t>
            </a:r>
            <a:r>
              <a:rPr lang="en-US" sz="1200" dirty="0" err="1"/>
              <a:t>ldp</a:t>
            </a:r>
            <a:endParaRPr lang="en-US" sz="1200" dirty="0"/>
          </a:p>
          <a:p>
            <a:r>
              <a:rPr lang="en-US" sz="1200" dirty="0"/>
              <a:t> router-id 1.255.0.1</a:t>
            </a:r>
          </a:p>
          <a:p>
            <a:r>
              <a:rPr lang="en-US" sz="1200" dirty="0"/>
              <a:t> ordered-control</a:t>
            </a:r>
          </a:p>
          <a:p>
            <a:r>
              <a:rPr lang="en-US" sz="1200" dirty="0"/>
              <a:t> address-family ipv4</a:t>
            </a:r>
          </a:p>
          <a:p>
            <a:r>
              <a:rPr lang="en-US" sz="1200" dirty="0"/>
              <a:t>  discovery transport-address 1.255.0.1</a:t>
            </a:r>
          </a:p>
          <a:p>
            <a:r>
              <a:rPr lang="en-US" sz="1200" dirty="0"/>
              <a:t>  interface eth1</a:t>
            </a:r>
          </a:p>
          <a:p>
            <a:r>
              <a:rPr lang="en-US" sz="1200" dirty="0"/>
              <a:t>  interface lo</a:t>
            </a:r>
          </a:p>
        </p:txBody>
      </p:sp>
    </p:spTree>
    <p:extLst>
      <p:ext uri="{BB962C8B-B14F-4D97-AF65-F5344CB8AC3E}">
        <p14:creationId xmlns:p14="http://schemas.microsoft.com/office/powerpoint/2010/main" val="2224473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rgbClr val="00B0F0"/>
                </a:solidFill>
              </a:rPr>
              <a:t>MPLS/LDP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17" name="Ovale 16">
            <a:extLst>
              <a:ext uri="{FF2B5EF4-FFF2-40B4-BE49-F238E27FC236}">
                <a16:creationId xmlns:a16="http://schemas.microsoft.com/office/drawing/2014/main" id="{1E6D56D4-2477-4A90-A318-79DD359940BE}"/>
              </a:ext>
            </a:extLst>
          </p:cNvPr>
          <p:cNvSpPr/>
          <p:nvPr/>
        </p:nvSpPr>
        <p:spPr>
          <a:xfrm>
            <a:off x="3632432" y="1632446"/>
            <a:ext cx="673929" cy="645952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7744804-281C-416C-8034-33F32BE47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359" y="3086806"/>
            <a:ext cx="6156503" cy="21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81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rgbClr val="00B0F0"/>
                </a:solidFill>
              </a:rPr>
              <a:t>MPLS/LDP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4CE0DA78-4E2B-4549-B918-D2D1CD4EC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761" y="3004887"/>
            <a:ext cx="5656477" cy="311165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7A564941-F31F-4BB2-8DA8-BD761D1EA9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060" y="2046381"/>
            <a:ext cx="604706" cy="604706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57085164-45AC-44AB-A7F1-42EB06E2BD81}"/>
              </a:ext>
            </a:extLst>
          </p:cNvPr>
          <p:cNvSpPr/>
          <p:nvPr/>
        </p:nvSpPr>
        <p:spPr>
          <a:xfrm>
            <a:off x="5436066" y="5427677"/>
            <a:ext cx="562062" cy="14261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30F391A-9E20-4FCA-B03B-D9492402E8D5}"/>
              </a:ext>
            </a:extLst>
          </p:cNvPr>
          <p:cNvSpPr/>
          <p:nvPr/>
        </p:nvSpPr>
        <p:spPr>
          <a:xfrm>
            <a:off x="4464340" y="3843556"/>
            <a:ext cx="1631659" cy="14261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3512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rgbClr val="00B0F0"/>
                </a:solidFill>
              </a:rPr>
              <a:t>MPLS/LDP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7A564941-F31F-4BB2-8DA8-BD761D1EA9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133" y="2214161"/>
            <a:ext cx="604706" cy="604706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57085164-45AC-44AB-A7F1-42EB06E2BD81}"/>
              </a:ext>
            </a:extLst>
          </p:cNvPr>
          <p:cNvSpPr/>
          <p:nvPr/>
        </p:nvSpPr>
        <p:spPr>
          <a:xfrm>
            <a:off x="5436066" y="5427677"/>
            <a:ext cx="562062" cy="14261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31C14EBB-F6C4-4D63-B3AC-CCF0A9463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3162" y="3068199"/>
            <a:ext cx="6282388" cy="3111653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6F439B0E-21E3-4704-AD58-024A9404C01C}"/>
              </a:ext>
            </a:extLst>
          </p:cNvPr>
          <p:cNvSpPr/>
          <p:nvPr/>
        </p:nvSpPr>
        <p:spPr>
          <a:xfrm>
            <a:off x="3293162" y="5427677"/>
            <a:ext cx="6102508" cy="67111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36DDF96B-4330-49F9-95E9-A520C34CF68A}"/>
              </a:ext>
            </a:extLst>
          </p:cNvPr>
          <p:cNvSpPr/>
          <p:nvPr/>
        </p:nvSpPr>
        <p:spPr>
          <a:xfrm>
            <a:off x="4648898" y="4019725"/>
            <a:ext cx="1718346" cy="14261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285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rgbClr val="00B0F0"/>
                </a:solidFill>
              </a:rPr>
              <a:t>MPLS/LDP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7A564941-F31F-4BB2-8DA8-BD761D1EA9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911" y="2197383"/>
            <a:ext cx="604706" cy="604706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57085164-45AC-44AB-A7F1-42EB06E2BD81}"/>
              </a:ext>
            </a:extLst>
          </p:cNvPr>
          <p:cNvSpPr/>
          <p:nvPr/>
        </p:nvSpPr>
        <p:spPr>
          <a:xfrm>
            <a:off x="5436066" y="5427677"/>
            <a:ext cx="562062" cy="14261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30F391A-9E20-4FCA-B03B-D9492402E8D5}"/>
              </a:ext>
            </a:extLst>
          </p:cNvPr>
          <p:cNvSpPr/>
          <p:nvPr/>
        </p:nvSpPr>
        <p:spPr>
          <a:xfrm>
            <a:off x="4464340" y="3843556"/>
            <a:ext cx="1631659" cy="14261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26A8760-F0D7-4A56-8AF8-741CB706A1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6122" y="3027748"/>
            <a:ext cx="6178116" cy="3111653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59136D51-31A5-4F42-BD2C-08EFBA222450}"/>
              </a:ext>
            </a:extLst>
          </p:cNvPr>
          <p:cNvSpPr/>
          <p:nvPr/>
        </p:nvSpPr>
        <p:spPr>
          <a:xfrm>
            <a:off x="5059959" y="5640926"/>
            <a:ext cx="703277" cy="14261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AE1B8BA3-35F4-4215-A586-C83E8000B762}"/>
              </a:ext>
            </a:extLst>
          </p:cNvPr>
          <p:cNvSpPr/>
          <p:nvPr/>
        </p:nvSpPr>
        <p:spPr>
          <a:xfrm>
            <a:off x="4088234" y="4056805"/>
            <a:ext cx="1675002" cy="14261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4962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rgbClr val="00B0F0"/>
                </a:solidFill>
              </a:rPr>
              <a:t>MPLS/LDP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7A564941-F31F-4BB2-8DA8-BD761D1EA9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060" y="2046381"/>
            <a:ext cx="604706" cy="604706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9619621-F6EA-4A8D-8155-06940F180C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0413" y="2831726"/>
            <a:ext cx="5728450" cy="2750375"/>
          </a:xfrm>
          <a:prstGeom prst="rect">
            <a:avLst/>
          </a:prstGeom>
        </p:spPr>
      </p:pic>
      <p:sp>
        <p:nvSpPr>
          <p:cNvPr id="14" name="Rettangolo 13">
            <a:extLst>
              <a:ext uri="{FF2B5EF4-FFF2-40B4-BE49-F238E27FC236}">
                <a16:creationId xmlns:a16="http://schemas.microsoft.com/office/drawing/2014/main" id="{0B100945-DFA9-4FE2-9E24-3B9FBF03EC58}"/>
              </a:ext>
            </a:extLst>
          </p:cNvPr>
          <p:cNvSpPr/>
          <p:nvPr/>
        </p:nvSpPr>
        <p:spPr>
          <a:xfrm>
            <a:off x="3380043" y="4946848"/>
            <a:ext cx="5655619" cy="66181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A0BAF949-5548-46F2-9CB2-39CCBFBB297C}"/>
              </a:ext>
            </a:extLst>
          </p:cNvPr>
          <p:cNvSpPr/>
          <p:nvPr/>
        </p:nvSpPr>
        <p:spPr>
          <a:xfrm>
            <a:off x="4615342" y="3818969"/>
            <a:ext cx="1592511" cy="14063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8272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rgbClr val="00B0F0"/>
                </a:solidFill>
              </a:rPr>
              <a:t>Firewall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4" name="Ovale 3">
            <a:extLst>
              <a:ext uri="{FF2B5EF4-FFF2-40B4-BE49-F238E27FC236}">
                <a16:creationId xmlns:a16="http://schemas.microsoft.com/office/drawing/2014/main" id="{2FB30364-2595-4C5D-AA64-BE33C738AAF4}"/>
              </a:ext>
            </a:extLst>
          </p:cNvPr>
          <p:cNvSpPr/>
          <p:nvPr/>
        </p:nvSpPr>
        <p:spPr>
          <a:xfrm>
            <a:off x="3059584" y="5036251"/>
            <a:ext cx="673929" cy="645952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Fumetto: rettangolo con angoli arrotondati 5">
            <a:extLst>
              <a:ext uri="{FF2B5EF4-FFF2-40B4-BE49-F238E27FC236}">
                <a16:creationId xmlns:a16="http://schemas.microsoft.com/office/drawing/2014/main" id="{F692BAAF-C978-45C5-B15E-9E05BC0EC79E}"/>
              </a:ext>
            </a:extLst>
          </p:cNvPr>
          <p:cNvSpPr/>
          <p:nvPr/>
        </p:nvSpPr>
        <p:spPr>
          <a:xfrm>
            <a:off x="3950662" y="4048752"/>
            <a:ext cx="4740332" cy="2100377"/>
          </a:xfrm>
          <a:prstGeom prst="wedgeRoundRectCallout">
            <a:avLst>
              <a:gd name="adj1" fmla="val -53961"/>
              <a:gd name="adj2" fmla="val 802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 iptables -F</a:t>
            </a:r>
          </a:p>
          <a:p>
            <a:endParaRPr lang="en-US" sz="1200" dirty="0"/>
          </a:p>
          <a:p>
            <a:r>
              <a:rPr lang="en-US" sz="1200" dirty="0"/>
              <a:t> iptables -P FORWARD DROP</a:t>
            </a:r>
          </a:p>
          <a:p>
            <a:r>
              <a:rPr lang="en-US" sz="1200" dirty="0"/>
              <a:t> iptables -P INPUT DROP</a:t>
            </a:r>
          </a:p>
          <a:p>
            <a:r>
              <a:rPr lang="en-US" sz="1200" dirty="0"/>
              <a:t> iptables -P OUTPUT ACCEPT</a:t>
            </a:r>
          </a:p>
          <a:p>
            <a:r>
              <a:rPr lang="en-US" sz="1200" dirty="0"/>
              <a:t> </a:t>
            </a:r>
          </a:p>
          <a:p>
            <a:r>
              <a:rPr lang="en-US" sz="1200" dirty="0"/>
              <a:t> iptables -A FORWARD -m state --state ESTABLISHED -j ACCEPT</a:t>
            </a:r>
          </a:p>
          <a:p>
            <a:r>
              <a:rPr lang="en-US" sz="1200" dirty="0"/>
              <a:t> iptables -A FORWARD -</a:t>
            </a:r>
            <a:r>
              <a:rPr lang="en-US" sz="1200" dirty="0" err="1"/>
              <a:t>i</a:t>
            </a:r>
            <a:r>
              <a:rPr lang="en-US" sz="1200" dirty="0"/>
              <a:t> eth1 -o eth0 -s 192.168.200.0/24 -j ACCEPT</a:t>
            </a:r>
          </a:p>
          <a:p>
            <a:endParaRPr lang="en-US" sz="1200" dirty="0"/>
          </a:p>
          <a:p>
            <a:r>
              <a:rPr lang="en-US" sz="1200" dirty="0"/>
              <a:t> iptables -A POSTROUTING -t </a:t>
            </a:r>
            <a:r>
              <a:rPr lang="en-US" sz="1200" dirty="0" err="1"/>
              <a:t>nat</a:t>
            </a:r>
            <a:r>
              <a:rPr lang="en-US" sz="1200" dirty="0"/>
              <a:t> -o eth0 -j MASQUERADE</a:t>
            </a:r>
          </a:p>
        </p:txBody>
      </p:sp>
    </p:spTree>
    <p:extLst>
      <p:ext uri="{BB962C8B-B14F-4D97-AF65-F5344CB8AC3E}">
        <p14:creationId xmlns:p14="http://schemas.microsoft.com/office/powerpoint/2010/main" val="1608057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rgbClr val="00B0F0"/>
                </a:solidFill>
              </a:rPr>
              <a:t>Firewall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4" name="Ovale 3">
            <a:extLst>
              <a:ext uri="{FF2B5EF4-FFF2-40B4-BE49-F238E27FC236}">
                <a16:creationId xmlns:a16="http://schemas.microsoft.com/office/drawing/2014/main" id="{2FB30364-2595-4C5D-AA64-BE33C738AAF4}"/>
              </a:ext>
            </a:extLst>
          </p:cNvPr>
          <p:cNvSpPr/>
          <p:nvPr/>
        </p:nvSpPr>
        <p:spPr>
          <a:xfrm>
            <a:off x="3135086" y="5115085"/>
            <a:ext cx="581237" cy="516783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0CC6D6B-CDE3-4B50-992E-27B72DBA7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875" y="4496499"/>
            <a:ext cx="5641476" cy="220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86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rgbClr val="00B0F0"/>
                </a:solidFill>
              </a:rPr>
              <a:t>Firewall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8" name="Ovale 7">
            <a:extLst>
              <a:ext uri="{FF2B5EF4-FFF2-40B4-BE49-F238E27FC236}">
                <a16:creationId xmlns:a16="http://schemas.microsoft.com/office/drawing/2014/main" id="{C0604B57-8D40-4ABB-990E-757F87944FBD}"/>
              </a:ext>
            </a:extLst>
          </p:cNvPr>
          <p:cNvSpPr/>
          <p:nvPr/>
        </p:nvSpPr>
        <p:spPr>
          <a:xfrm>
            <a:off x="3135086" y="5115085"/>
            <a:ext cx="581237" cy="516783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9E730646-9DC1-402B-B5BE-126BFBA91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329" y="4517427"/>
            <a:ext cx="6674455" cy="175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326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rgbClr val="00B0F0"/>
                </a:solidFill>
              </a:rPr>
              <a:t>Topologia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</p:spTree>
    <p:extLst>
      <p:ext uri="{BB962C8B-B14F-4D97-AF65-F5344CB8AC3E}">
        <p14:creationId xmlns:p14="http://schemas.microsoft.com/office/powerpoint/2010/main" val="1865445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rgbClr val="00B0F0"/>
                </a:solidFill>
              </a:rPr>
              <a:t>Configurazione </a:t>
            </a:r>
            <a:r>
              <a:rPr lang="it-IT" sz="5000" b="1" dirty="0" err="1">
                <a:solidFill>
                  <a:srgbClr val="00B0F0"/>
                </a:solidFill>
              </a:rPr>
              <a:t>interefacce</a:t>
            </a:r>
            <a:endParaRPr lang="it-IT" sz="5000" b="1" dirty="0">
              <a:solidFill>
                <a:srgbClr val="00B0F0"/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6" name="Fumetto: rettangolo con angoli arrotondati 5">
            <a:extLst>
              <a:ext uri="{FF2B5EF4-FFF2-40B4-BE49-F238E27FC236}">
                <a16:creationId xmlns:a16="http://schemas.microsoft.com/office/drawing/2014/main" id="{916B267F-2087-4CC8-8BA5-250856A879C7}"/>
              </a:ext>
            </a:extLst>
          </p:cNvPr>
          <p:cNvSpPr/>
          <p:nvPr/>
        </p:nvSpPr>
        <p:spPr>
          <a:xfrm>
            <a:off x="5884220" y="1593908"/>
            <a:ext cx="3246538" cy="2231472"/>
          </a:xfrm>
          <a:prstGeom prst="wedgeRoundRectCallout">
            <a:avLst>
              <a:gd name="adj1" fmla="val -58183"/>
              <a:gd name="adj2" fmla="val 8652"/>
              <a:gd name="adj3" fmla="val 16667"/>
            </a:avLst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  <a:p>
            <a:r>
              <a:rPr lang="en-US" sz="1200" dirty="0"/>
              <a:t>interface eth0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ip</a:t>
            </a:r>
            <a:r>
              <a:rPr lang="en-US" sz="1200" dirty="0"/>
              <a:t> address 10.13.31.1/30</a:t>
            </a:r>
          </a:p>
          <a:p>
            <a:endParaRPr lang="en-US" sz="1200" dirty="0"/>
          </a:p>
          <a:p>
            <a:r>
              <a:rPr lang="en-US" sz="1200" dirty="0"/>
              <a:t>interface eth1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ip</a:t>
            </a:r>
            <a:r>
              <a:rPr lang="en-US" sz="1200" dirty="0"/>
              <a:t> address 10.1.23.2/30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mpls</a:t>
            </a:r>
            <a:r>
              <a:rPr lang="en-US" sz="1200" dirty="0"/>
              <a:t> enable</a:t>
            </a:r>
          </a:p>
          <a:p>
            <a:endParaRPr lang="en-US" sz="1200" dirty="0"/>
          </a:p>
          <a:p>
            <a:r>
              <a:rPr lang="en-US" sz="1200" dirty="0"/>
              <a:t>interface lo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ip</a:t>
            </a:r>
            <a:r>
              <a:rPr lang="en-US" sz="1200" dirty="0"/>
              <a:t> address 1.3.0.1/16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ip</a:t>
            </a:r>
            <a:r>
              <a:rPr lang="en-US" sz="1200" dirty="0"/>
              <a:t> address 1.255.0.3/32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mpls</a:t>
            </a:r>
            <a:r>
              <a:rPr lang="en-US" sz="1200" dirty="0"/>
              <a:t> enable</a:t>
            </a:r>
          </a:p>
          <a:p>
            <a:endParaRPr lang="en-US" sz="1200" dirty="0"/>
          </a:p>
        </p:txBody>
      </p:sp>
      <p:sp>
        <p:nvSpPr>
          <p:cNvPr id="7" name="Fumetto: rettangolo con angoli arrotondati 6">
            <a:extLst>
              <a:ext uri="{FF2B5EF4-FFF2-40B4-BE49-F238E27FC236}">
                <a16:creationId xmlns:a16="http://schemas.microsoft.com/office/drawing/2014/main" id="{007FC2CB-5A42-425E-95C0-A7CAD7685F33}"/>
              </a:ext>
            </a:extLst>
          </p:cNvPr>
          <p:cNvSpPr/>
          <p:nvPr/>
        </p:nvSpPr>
        <p:spPr>
          <a:xfrm>
            <a:off x="3930925" y="3995695"/>
            <a:ext cx="3246538" cy="1770575"/>
          </a:xfrm>
          <a:prstGeom prst="wedgeRoundRectCallout">
            <a:avLst>
              <a:gd name="adj1" fmla="val -8848"/>
              <a:gd name="adj2" fmla="val -6256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interface eth0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ip</a:t>
            </a:r>
            <a:r>
              <a:rPr lang="en-US" sz="1200" dirty="0"/>
              <a:t> address 10.13.31.2/30</a:t>
            </a:r>
          </a:p>
          <a:p>
            <a:endParaRPr lang="en-US" sz="1200" dirty="0"/>
          </a:p>
          <a:p>
            <a:r>
              <a:rPr lang="en-US" sz="1200" dirty="0"/>
              <a:t>interface eth1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ip</a:t>
            </a:r>
            <a:r>
              <a:rPr lang="en-US" sz="1200" dirty="0"/>
              <a:t> address 10.3.12.1/30</a:t>
            </a:r>
          </a:p>
          <a:p>
            <a:endParaRPr lang="en-US" sz="1200" dirty="0"/>
          </a:p>
          <a:p>
            <a:r>
              <a:rPr lang="en-US" sz="1200" dirty="0"/>
              <a:t>interface lo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ip</a:t>
            </a:r>
            <a:r>
              <a:rPr lang="en-US" sz="1200" dirty="0"/>
              <a:t> address 3.1.0.1/16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ip</a:t>
            </a:r>
            <a:r>
              <a:rPr lang="en-US" sz="1200" dirty="0"/>
              <a:t> address 3.255.0.1/32</a:t>
            </a:r>
          </a:p>
        </p:txBody>
      </p:sp>
    </p:spTree>
    <p:extLst>
      <p:ext uri="{BB962C8B-B14F-4D97-AF65-F5344CB8AC3E}">
        <p14:creationId xmlns:p14="http://schemas.microsoft.com/office/powerpoint/2010/main" val="2381822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rgbClr val="00B0F0"/>
                </a:solidFill>
              </a:rPr>
              <a:t>Protocolli – </a:t>
            </a:r>
            <a:r>
              <a:rPr lang="it-IT" sz="5000" b="1" dirty="0">
                <a:solidFill>
                  <a:srgbClr val="7030A0"/>
                </a:solidFill>
              </a:rPr>
              <a:t>BGP</a:t>
            </a:r>
            <a:r>
              <a:rPr lang="it-IT" sz="5000" b="1" dirty="0">
                <a:solidFill>
                  <a:srgbClr val="00B0F0"/>
                </a:solidFill>
              </a:rPr>
              <a:t> </a:t>
            </a:r>
            <a:r>
              <a:rPr lang="it-IT" sz="5000" b="1" dirty="0">
                <a:solidFill>
                  <a:srgbClr val="7030A0"/>
                </a:solidFill>
              </a:rPr>
              <a:t>(</a:t>
            </a:r>
            <a:r>
              <a:rPr lang="it-IT" sz="5000" b="1" dirty="0" err="1">
                <a:solidFill>
                  <a:srgbClr val="7030A0"/>
                </a:solidFill>
              </a:rPr>
              <a:t>Border</a:t>
            </a:r>
            <a:r>
              <a:rPr lang="it-IT" sz="5000" b="1" dirty="0">
                <a:solidFill>
                  <a:srgbClr val="7030A0"/>
                </a:solidFill>
              </a:rPr>
              <a:t> Gateway </a:t>
            </a:r>
            <a:r>
              <a:rPr lang="it-IT" sz="5000" b="1" dirty="0" err="1">
                <a:solidFill>
                  <a:srgbClr val="7030A0"/>
                </a:solidFill>
              </a:rPr>
              <a:t>Protocol</a:t>
            </a:r>
            <a:r>
              <a:rPr lang="it-IT" sz="5000" b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DDA9C99-5A54-4B76-A1D3-1DFFFFE0B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it-IT" b="1" dirty="0">
                <a:solidFill>
                  <a:srgbClr val="7030A0"/>
                </a:solidFill>
              </a:rPr>
              <a:t> BGP</a:t>
            </a:r>
            <a:r>
              <a:rPr lang="it-IT" dirty="0">
                <a:solidFill>
                  <a:schemeClr val="bg1"/>
                </a:solidFill>
              </a:rPr>
              <a:t> è un protocollo di instradamento, di tipo </a:t>
            </a:r>
            <a:r>
              <a:rPr lang="it-IT" b="1" i="1" dirty="0" err="1">
                <a:solidFill>
                  <a:srgbClr val="7030A0"/>
                </a:solidFill>
              </a:rPr>
              <a:t>distance</a:t>
            </a:r>
            <a:r>
              <a:rPr lang="it-IT" b="1" i="1" dirty="0">
                <a:solidFill>
                  <a:srgbClr val="7030A0"/>
                </a:solidFill>
              </a:rPr>
              <a:t> </a:t>
            </a:r>
            <a:r>
              <a:rPr lang="it-IT" b="1" i="1" dirty="0" err="1">
                <a:solidFill>
                  <a:srgbClr val="7030A0"/>
                </a:solidFill>
              </a:rPr>
              <a:t>vector</a:t>
            </a:r>
            <a:r>
              <a:rPr lang="it-IT" i="1" dirty="0">
                <a:solidFill>
                  <a:schemeClr val="bg1"/>
                </a:solidFill>
              </a:rPr>
              <a:t>, </a:t>
            </a:r>
            <a:r>
              <a:rPr lang="it-IT" dirty="0">
                <a:solidFill>
                  <a:schemeClr val="bg1"/>
                </a:solidFill>
              </a:rPr>
              <a:t>utilizzato su Internet per scambiare informazioni di </a:t>
            </a:r>
            <a:r>
              <a:rPr lang="it-IT" dirty="0" err="1">
                <a:solidFill>
                  <a:schemeClr val="bg1"/>
                </a:solidFill>
              </a:rPr>
              <a:t>routing</a:t>
            </a:r>
            <a:r>
              <a:rPr lang="it-IT" dirty="0">
                <a:solidFill>
                  <a:schemeClr val="bg1"/>
                </a:solidFill>
              </a:rPr>
              <a:t> tra </a:t>
            </a:r>
            <a:r>
              <a:rPr lang="it-IT" b="1" dirty="0" err="1">
                <a:solidFill>
                  <a:srgbClr val="7030A0"/>
                </a:solidFill>
              </a:rPr>
              <a:t>Autonomous</a:t>
            </a:r>
            <a:r>
              <a:rPr lang="it-IT" b="1" dirty="0">
                <a:solidFill>
                  <a:srgbClr val="7030A0"/>
                </a:solidFill>
              </a:rPr>
              <a:t> Systems </a:t>
            </a:r>
            <a:r>
              <a:rPr lang="it-IT" dirty="0">
                <a:solidFill>
                  <a:schemeClr val="bg1"/>
                </a:solidFill>
              </a:rPr>
              <a:t>(AS). 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it-IT" dirty="0">
                <a:solidFill>
                  <a:schemeClr val="bg1"/>
                </a:solidFill>
              </a:rPr>
              <a:t> Consente a reti diverse di comunicare e instradare il traffico da un punto all'altro su larga scala</a:t>
            </a:r>
            <a:r>
              <a:rPr lang="it-IT" dirty="0"/>
              <a:t>;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it-IT" dirty="0">
                <a:solidFill>
                  <a:schemeClr val="bg1"/>
                </a:solidFill>
              </a:rPr>
              <a:t> Individua i </a:t>
            </a:r>
            <a:r>
              <a:rPr lang="it-IT" b="1" dirty="0">
                <a:solidFill>
                  <a:srgbClr val="7030A0"/>
                </a:solidFill>
              </a:rPr>
              <a:t>migliori percorsi </a:t>
            </a:r>
            <a:r>
              <a:rPr lang="it-IT" dirty="0">
                <a:solidFill>
                  <a:schemeClr val="bg1"/>
                </a:solidFill>
              </a:rPr>
              <a:t>per il traffico di rete basandosi su criteri come il numero di hop (salti) tra router o specifiche politiche di </a:t>
            </a:r>
            <a:r>
              <a:rPr lang="it-IT" dirty="0" err="1">
                <a:solidFill>
                  <a:schemeClr val="bg1"/>
                </a:solidFill>
              </a:rPr>
              <a:t>routing</a:t>
            </a:r>
            <a:r>
              <a:rPr lang="it-IT" dirty="0">
                <a:solidFill>
                  <a:schemeClr val="bg1"/>
                </a:solidFill>
              </a:rPr>
              <a:t>;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it-IT" dirty="0">
                <a:solidFill>
                  <a:schemeClr val="bg1"/>
                </a:solidFill>
              </a:rPr>
              <a:t> Scambia informazioni di </a:t>
            </a:r>
            <a:r>
              <a:rPr lang="it-IT" dirty="0" err="1">
                <a:solidFill>
                  <a:schemeClr val="bg1"/>
                </a:solidFill>
              </a:rPr>
              <a:t>routing</a:t>
            </a:r>
            <a:r>
              <a:rPr lang="it-IT" dirty="0">
                <a:solidFill>
                  <a:schemeClr val="bg1"/>
                </a:solidFill>
              </a:rPr>
              <a:t> sotto forma di </a:t>
            </a:r>
            <a:r>
              <a:rPr lang="it-IT" b="1" dirty="0">
                <a:solidFill>
                  <a:srgbClr val="7030A0"/>
                </a:solidFill>
              </a:rPr>
              <a:t>annunci di </a:t>
            </a:r>
            <a:r>
              <a:rPr lang="it-IT" b="1" dirty="0" err="1">
                <a:solidFill>
                  <a:srgbClr val="7030A0"/>
                </a:solidFill>
              </a:rPr>
              <a:t>route</a:t>
            </a:r>
            <a:r>
              <a:rPr lang="it-IT" dirty="0">
                <a:solidFill>
                  <a:schemeClr val="bg1"/>
                </a:solidFill>
              </a:rPr>
              <a:t>, permettendo ai vari router di aggiornarsi reciprocamente sui migliori percorsi;</a:t>
            </a:r>
          </a:p>
        </p:txBody>
      </p:sp>
    </p:spTree>
    <p:extLst>
      <p:ext uri="{BB962C8B-B14F-4D97-AF65-F5344CB8AC3E}">
        <p14:creationId xmlns:p14="http://schemas.microsoft.com/office/powerpoint/2010/main" val="2390807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rgbClr val="00B0F0"/>
                </a:solidFill>
              </a:rPr>
              <a:t>BGP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3" name="Fumetto: rettangolo con angoli arrotondati 2">
            <a:extLst>
              <a:ext uri="{FF2B5EF4-FFF2-40B4-BE49-F238E27FC236}">
                <a16:creationId xmlns:a16="http://schemas.microsoft.com/office/drawing/2014/main" id="{39783F45-5FB3-498D-A055-EEF73BFF7365}"/>
              </a:ext>
            </a:extLst>
          </p:cNvPr>
          <p:cNvSpPr/>
          <p:nvPr/>
        </p:nvSpPr>
        <p:spPr>
          <a:xfrm>
            <a:off x="5048389" y="797555"/>
            <a:ext cx="3246538" cy="1726796"/>
          </a:xfrm>
          <a:prstGeom prst="wedgeRoundRectCallout">
            <a:avLst>
              <a:gd name="adj1" fmla="val -33118"/>
              <a:gd name="adj2" fmla="val 6306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router </a:t>
            </a:r>
            <a:r>
              <a:rPr lang="en-US" sz="1200" dirty="0" err="1"/>
              <a:t>bgp</a:t>
            </a:r>
            <a:r>
              <a:rPr lang="en-US" sz="1200" dirty="0"/>
              <a:t> 100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bgp</a:t>
            </a:r>
            <a:r>
              <a:rPr lang="en-US" sz="1200" dirty="0"/>
              <a:t> router-id 1.255.0.3</a:t>
            </a:r>
          </a:p>
          <a:p>
            <a:r>
              <a:rPr lang="en-US" sz="1200" dirty="0"/>
              <a:t> neighbor 1.255.0.1 remote-as 100</a:t>
            </a:r>
          </a:p>
          <a:p>
            <a:r>
              <a:rPr lang="en-US" sz="1200" dirty="0"/>
              <a:t> neighbor 1.255.0.1 update-source 1.255.0.3</a:t>
            </a:r>
          </a:p>
          <a:p>
            <a:r>
              <a:rPr lang="en-US" sz="1200" dirty="0"/>
              <a:t> neighbor 10.13.31.2 remote-as 300</a:t>
            </a:r>
          </a:p>
          <a:p>
            <a:r>
              <a:rPr lang="en-US" sz="1200" dirty="0"/>
              <a:t> address-family ipv4 unicast</a:t>
            </a:r>
          </a:p>
          <a:p>
            <a:r>
              <a:rPr lang="en-US" sz="1200" dirty="0"/>
              <a:t>  network 1.3.0.0/16</a:t>
            </a:r>
          </a:p>
          <a:p>
            <a:r>
              <a:rPr lang="en-US" sz="1200" dirty="0"/>
              <a:t>  neighbor 1.255.0.1 next-hop-self</a:t>
            </a:r>
          </a:p>
        </p:txBody>
      </p:sp>
      <p:sp>
        <p:nvSpPr>
          <p:cNvPr id="6" name="Fumetto: rettangolo con angoli arrotondati 5">
            <a:extLst>
              <a:ext uri="{FF2B5EF4-FFF2-40B4-BE49-F238E27FC236}">
                <a16:creationId xmlns:a16="http://schemas.microsoft.com/office/drawing/2014/main" id="{F91C0E90-0842-4E1B-896A-C9C7EC093730}"/>
              </a:ext>
            </a:extLst>
          </p:cNvPr>
          <p:cNvSpPr/>
          <p:nvPr/>
        </p:nvSpPr>
        <p:spPr>
          <a:xfrm>
            <a:off x="3933958" y="3994001"/>
            <a:ext cx="3246538" cy="2183064"/>
          </a:xfrm>
          <a:prstGeom prst="wedgeRoundRectCallout">
            <a:avLst>
              <a:gd name="adj1" fmla="val -8848"/>
              <a:gd name="adj2" fmla="val -6256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router </a:t>
            </a:r>
            <a:r>
              <a:rPr lang="en-US" sz="1200" dirty="0" err="1"/>
              <a:t>bgp</a:t>
            </a:r>
            <a:r>
              <a:rPr lang="en-US" sz="1200" dirty="0"/>
              <a:t> 300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bgp</a:t>
            </a:r>
            <a:r>
              <a:rPr lang="en-US" sz="1200" dirty="0"/>
              <a:t> router-id 3.255.0.1</a:t>
            </a:r>
          </a:p>
          <a:p>
            <a:r>
              <a:rPr lang="en-US" sz="1200" dirty="0"/>
              <a:t> neighbor 3.2.0.1 remote-as 300</a:t>
            </a:r>
          </a:p>
          <a:p>
            <a:r>
              <a:rPr lang="en-US" sz="1200" dirty="0"/>
              <a:t> neighbor 3.2.0.1 update-source 3.1.0.1</a:t>
            </a:r>
          </a:p>
          <a:p>
            <a:r>
              <a:rPr lang="en-US" sz="1200" dirty="0"/>
              <a:t> neighbor 3.255.0.2 remote-as 300</a:t>
            </a:r>
          </a:p>
          <a:p>
            <a:r>
              <a:rPr lang="en-US" sz="1200" dirty="0"/>
              <a:t> neighbor 3.255.0.2 update-source 3.255.0.1</a:t>
            </a:r>
          </a:p>
          <a:p>
            <a:r>
              <a:rPr lang="en-US" sz="1200" dirty="0"/>
              <a:t> neighbor 10.13.31.1 remote-as 100</a:t>
            </a:r>
          </a:p>
          <a:p>
            <a:r>
              <a:rPr lang="en-US" sz="1200" dirty="0"/>
              <a:t> address-family ipv4 unicast</a:t>
            </a:r>
          </a:p>
          <a:p>
            <a:r>
              <a:rPr lang="en-US" sz="1200" dirty="0"/>
              <a:t>  network 3.1.0.0/16</a:t>
            </a:r>
          </a:p>
          <a:p>
            <a:r>
              <a:rPr lang="en-US" sz="1200" dirty="0"/>
              <a:t>  neighbor 3.2.0.1 next-hop-self</a:t>
            </a:r>
          </a:p>
          <a:p>
            <a:r>
              <a:rPr lang="en-US" sz="1200" dirty="0"/>
              <a:t>  neighbor 3.255.0.2 next-hop-self</a:t>
            </a:r>
          </a:p>
        </p:txBody>
      </p:sp>
    </p:spTree>
    <p:extLst>
      <p:ext uri="{BB962C8B-B14F-4D97-AF65-F5344CB8AC3E}">
        <p14:creationId xmlns:p14="http://schemas.microsoft.com/office/powerpoint/2010/main" val="3018459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rgbClr val="00B0F0"/>
                </a:solidFill>
              </a:rPr>
              <a:t>BGP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634C0DBF-AD34-469A-86DB-DA044F2B1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611" y="1338484"/>
            <a:ext cx="4940402" cy="3361786"/>
          </a:xfrm>
          <a:prstGeom prst="rect">
            <a:avLst/>
          </a:prstGeom>
        </p:spPr>
      </p:pic>
      <p:sp>
        <p:nvSpPr>
          <p:cNvPr id="17" name="Ovale 16">
            <a:extLst>
              <a:ext uri="{FF2B5EF4-FFF2-40B4-BE49-F238E27FC236}">
                <a16:creationId xmlns:a16="http://schemas.microsoft.com/office/drawing/2014/main" id="{1E6D56D4-2477-4A90-A318-79DD359940BE}"/>
              </a:ext>
            </a:extLst>
          </p:cNvPr>
          <p:cNvSpPr/>
          <p:nvPr/>
        </p:nvSpPr>
        <p:spPr>
          <a:xfrm>
            <a:off x="5092118" y="2521680"/>
            <a:ext cx="673929" cy="645952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0654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rgbClr val="00B0F0"/>
                </a:solidFill>
              </a:rPr>
              <a:t>Protocolli – </a:t>
            </a:r>
            <a:r>
              <a:rPr lang="it-IT" sz="5000" b="1" dirty="0">
                <a:solidFill>
                  <a:srgbClr val="7030A0"/>
                </a:solidFill>
              </a:rPr>
              <a:t>OSPF (Open </a:t>
            </a:r>
            <a:r>
              <a:rPr lang="it-IT" sz="5000" b="1" dirty="0" err="1">
                <a:solidFill>
                  <a:srgbClr val="7030A0"/>
                </a:solidFill>
              </a:rPr>
              <a:t>Shortest</a:t>
            </a:r>
            <a:r>
              <a:rPr lang="it-IT" sz="5000" b="1" dirty="0">
                <a:solidFill>
                  <a:srgbClr val="7030A0"/>
                </a:solidFill>
              </a:rPr>
              <a:t> </a:t>
            </a:r>
            <a:r>
              <a:rPr lang="it-IT" sz="5000" b="1" dirty="0" err="1">
                <a:solidFill>
                  <a:srgbClr val="7030A0"/>
                </a:solidFill>
              </a:rPr>
              <a:t>Path</a:t>
            </a:r>
            <a:r>
              <a:rPr lang="it-IT" sz="5000" b="1" dirty="0">
                <a:solidFill>
                  <a:srgbClr val="7030A0"/>
                </a:solidFill>
              </a:rPr>
              <a:t> First)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DDA9C99-5A54-4B76-A1D3-1DFFFFE0B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it-IT" b="1" dirty="0">
                <a:solidFill>
                  <a:srgbClr val="7030A0"/>
                </a:solidFill>
              </a:rPr>
              <a:t> OSPF</a:t>
            </a:r>
            <a:r>
              <a:rPr lang="it-IT" dirty="0">
                <a:solidFill>
                  <a:schemeClr val="bg1"/>
                </a:solidFill>
              </a:rPr>
              <a:t> è un protocollo </a:t>
            </a:r>
            <a:r>
              <a:rPr lang="it-IT" b="1" dirty="0">
                <a:solidFill>
                  <a:srgbClr val="7030A0"/>
                </a:solidFill>
              </a:rPr>
              <a:t>IGP (</a:t>
            </a:r>
            <a:r>
              <a:rPr lang="it-IT" b="1" dirty="0" err="1">
                <a:solidFill>
                  <a:srgbClr val="7030A0"/>
                </a:solidFill>
              </a:rPr>
              <a:t>Interior</a:t>
            </a:r>
            <a:r>
              <a:rPr lang="it-IT" b="1" dirty="0">
                <a:solidFill>
                  <a:srgbClr val="7030A0"/>
                </a:solidFill>
              </a:rPr>
              <a:t> Gateway </a:t>
            </a:r>
            <a:r>
              <a:rPr lang="it-IT" b="1" dirty="0" err="1">
                <a:solidFill>
                  <a:srgbClr val="7030A0"/>
                </a:solidFill>
              </a:rPr>
              <a:t>Protocol</a:t>
            </a:r>
            <a:r>
              <a:rPr lang="it-IT" b="1" dirty="0">
                <a:solidFill>
                  <a:srgbClr val="7030A0"/>
                </a:solidFill>
              </a:rPr>
              <a:t>) </a:t>
            </a:r>
            <a:r>
              <a:rPr lang="it-IT" dirty="0">
                <a:solidFill>
                  <a:schemeClr val="bg1"/>
                </a:solidFill>
              </a:rPr>
              <a:t>di </a:t>
            </a:r>
            <a:r>
              <a:rPr lang="it-IT" dirty="0" err="1">
                <a:solidFill>
                  <a:schemeClr val="bg1"/>
                </a:solidFill>
              </a:rPr>
              <a:t>routing</a:t>
            </a:r>
            <a:r>
              <a:rPr lang="it-IT" dirty="0">
                <a:solidFill>
                  <a:schemeClr val="bg1"/>
                </a:solidFill>
              </a:rPr>
              <a:t> dinamico utilizzato all'interno di un AS;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b="1" dirty="0">
                <a:solidFill>
                  <a:srgbClr val="7030A0"/>
                </a:solidFill>
              </a:rPr>
              <a:t>Protocollo Link-State, </a:t>
            </a:r>
            <a:r>
              <a:rPr lang="it-IT" dirty="0">
                <a:solidFill>
                  <a:schemeClr val="bg1"/>
                </a:solidFill>
              </a:rPr>
              <a:t>in cui ogni router ha una mappa completa della rete (topologia) e calcola il percorso più breve (</a:t>
            </a:r>
            <a:r>
              <a:rPr lang="it-IT" b="1" dirty="0" err="1">
                <a:solidFill>
                  <a:srgbClr val="7030A0"/>
                </a:solidFill>
              </a:rPr>
              <a:t>Shortest</a:t>
            </a:r>
            <a:r>
              <a:rPr lang="it-IT" b="1" dirty="0">
                <a:solidFill>
                  <a:srgbClr val="7030A0"/>
                </a:solidFill>
              </a:rPr>
              <a:t> </a:t>
            </a:r>
            <a:r>
              <a:rPr lang="it-IT" b="1" dirty="0" err="1">
                <a:solidFill>
                  <a:srgbClr val="7030A0"/>
                </a:solidFill>
              </a:rPr>
              <a:t>Path</a:t>
            </a:r>
            <a:r>
              <a:rPr lang="it-IT" b="1" dirty="0">
                <a:solidFill>
                  <a:srgbClr val="7030A0"/>
                </a:solidFill>
              </a:rPr>
              <a:t> First</a:t>
            </a:r>
            <a:r>
              <a:rPr lang="it-IT" dirty="0">
                <a:solidFill>
                  <a:schemeClr val="bg1"/>
                </a:solidFill>
              </a:rPr>
              <a:t>) verso ogni destinazione utilizzando l'algoritmo di </a:t>
            </a:r>
            <a:r>
              <a:rPr lang="it-IT" b="1" dirty="0" err="1">
                <a:solidFill>
                  <a:srgbClr val="7030A0"/>
                </a:solidFill>
              </a:rPr>
              <a:t>Dijkstra</a:t>
            </a:r>
            <a:r>
              <a:rPr lang="it-IT" dirty="0">
                <a:solidFill>
                  <a:schemeClr val="bg1"/>
                </a:solidFill>
              </a:rPr>
              <a:t>;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it-IT" dirty="0">
                <a:solidFill>
                  <a:schemeClr val="bg1"/>
                </a:solidFill>
              </a:rPr>
              <a:t>Uno dei </a:t>
            </a:r>
            <a:r>
              <a:rPr lang="it-IT" b="1" dirty="0">
                <a:solidFill>
                  <a:srgbClr val="7030A0"/>
                </a:solidFill>
              </a:rPr>
              <a:t>vantaggi</a:t>
            </a:r>
            <a:r>
              <a:rPr lang="it-IT" dirty="0">
                <a:solidFill>
                  <a:schemeClr val="bg1"/>
                </a:solidFill>
              </a:rPr>
              <a:t> di OSPF è la sua capacità di </a:t>
            </a:r>
            <a:r>
              <a:rPr lang="it-IT" b="1" dirty="0">
                <a:solidFill>
                  <a:srgbClr val="7030A0"/>
                </a:solidFill>
              </a:rPr>
              <a:t>convergere rapidamente</a:t>
            </a:r>
            <a:r>
              <a:rPr lang="it-IT" dirty="0">
                <a:solidFill>
                  <a:schemeClr val="bg1"/>
                </a:solidFill>
              </a:rPr>
              <a:t>, cioè di aggiornare la tabella di </a:t>
            </a:r>
            <a:r>
              <a:rPr lang="it-IT" dirty="0" err="1">
                <a:solidFill>
                  <a:schemeClr val="bg1"/>
                </a:solidFill>
              </a:rPr>
              <a:t>routing</a:t>
            </a:r>
            <a:r>
              <a:rPr lang="it-IT" dirty="0">
                <a:solidFill>
                  <a:schemeClr val="bg1"/>
                </a:solidFill>
              </a:rPr>
              <a:t> di tutti i router in risposta a cambiamenti nella rete;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b="0" i="0" u="none" strike="noStrike" baseline="0" dirty="0">
                <a:solidFill>
                  <a:schemeClr val="bg1"/>
                </a:solidFill>
              </a:rPr>
              <a:t>È altamente </a:t>
            </a:r>
            <a:r>
              <a:rPr lang="it-IT" b="1" i="0" u="none" strike="noStrike" baseline="0" dirty="0">
                <a:solidFill>
                  <a:srgbClr val="7030A0"/>
                </a:solidFill>
              </a:rPr>
              <a:t>scalabile</a:t>
            </a:r>
            <a:r>
              <a:rPr lang="it-IT" b="0" i="0" u="none" strike="noStrike" baseline="0" dirty="0">
                <a:solidFill>
                  <a:schemeClr val="bg1"/>
                </a:solidFill>
              </a:rPr>
              <a:t> e supporta reti di grandi dimensioni suddivise in aree per migliorare l'efficienza e ridurre il traffico di aggiornamento;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196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rgbClr val="00B0F0"/>
                </a:solidFill>
              </a:rPr>
              <a:t>OSPF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4" name="Fumetto: rettangolo con angoli arrotondati 3">
            <a:extLst>
              <a:ext uri="{FF2B5EF4-FFF2-40B4-BE49-F238E27FC236}">
                <a16:creationId xmlns:a16="http://schemas.microsoft.com/office/drawing/2014/main" id="{33677258-7417-4801-ABA3-B9BA8615C4FA}"/>
              </a:ext>
            </a:extLst>
          </p:cNvPr>
          <p:cNvSpPr/>
          <p:nvPr/>
        </p:nvSpPr>
        <p:spPr>
          <a:xfrm>
            <a:off x="5132279" y="1837188"/>
            <a:ext cx="3246538" cy="762663"/>
          </a:xfrm>
          <a:prstGeom prst="wedgeRoundRectCallout">
            <a:avLst>
              <a:gd name="adj1" fmla="val -33118"/>
              <a:gd name="adj2" fmla="val 6306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router </a:t>
            </a:r>
            <a:r>
              <a:rPr lang="en-US" sz="1200" dirty="0" err="1"/>
              <a:t>ospf</a:t>
            </a:r>
            <a:endParaRPr lang="en-US" sz="1200" dirty="0"/>
          </a:p>
          <a:p>
            <a:r>
              <a:rPr lang="en-US" sz="1200" dirty="0"/>
              <a:t> </a:t>
            </a:r>
            <a:r>
              <a:rPr lang="en-US" sz="1200" dirty="0" err="1"/>
              <a:t>ospf</a:t>
            </a:r>
            <a:r>
              <a:rPr lang="en-US" sz="1200" dirty="0"/>
              <a:t> router-id 1.255.0.3</a:t>
            </a:r>
          </a:p>
          <a:p>
            <a:r>
              <a:rPr lang="en-US" sz="1200" dirty="0"/>
              <a:t> network 1.255.0.3/32 area 0</a:t>
            </a:r>
          </a:p>
          <a:p>
            <a:r>
              <a:rPr lang="en-US" sz="1200" dirty="0"/>
              <a:t> network 10.1.23.0/30 area 0</a:t>
            </a:r>
          </a:p>
        </p:txBody>
      </p:sp>
      <p:sp>
        <p:nvSpPr>
          <p:cNvPr id="6" name="Fumetto: rettangolo con angoli arrotondati 5">
            <a:extLst>
              <a:ext uri="{FF2B5EF4-FFF2-40B4-BE49-F238E27FC236}">
                <a16:creationId xmlns:a16="http://schemas.microsoft.com/office/drawing/2014/main" id="{80155785-CBE7-4BE8-BE19-6A067359ABC3}"/>
              </a:ext>
            </a:extLst>
          </p:cNvPr>
          <p:cNvSpPr/>
          <p:nvPr/>
        </p:nvSpPr>
        <p:spPr>
          <a:xfrm>
            <a:off x="3590103" y="685902"/>
            <a:ext cx="3246538" cy="1015068"/>
          </a:xfrm>
          <a:prstGeom prst="wedgeRoundRectCallout">
            <a:avLst>
              <a:gd name="adj1" fmla="val -33118"/>
              <a:gd name="adj2" fmla="val 5658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router </a:t>
            </a:r>
            <a:r>
              <a:rPr lang="en-US" sz="1200" dirty="0" err="1"/>
              <a:t>ospf</a:t>
            </a:r>
            <a:endParaRPr lang="en-US" sz="1200" dirty="0"/>
          </a:p>
          <a:p>
            <a:r>
              <a:rPr lang="en-US" sz="1200" dirty="0"/>
              <a:t> </a:t>
            </a:r>
            <a:r>
              <a:rPr lang="en-US" sz="1200" dirty="0" err="1"/>
              <a:t>ospf</a:t>
            </a:r>
            <a:r>
              <a:rPr lang="en-US" sz="1200" dirty="0"/>
              <a:t> router-id 1.255.0.2</a:t>
            </a:r>
          </a:p>
          <a:p>
            <a:r>
              <a:rPr lang="en-US" sz="1200" dirty="0"/>
              <a:t> network 1.255.0.2/32 area 0</a:t>
            </a:r>
          </a:p>
          <a:p>
            <a:r>
              <a:rPr lang="en-US" sz="1200" dirty="0"/>
              <a:t> network 10.1.12.0/30 area 0</a:t>
            </a:r>
          </a:p>
          <a:p>
            <a:r>
              <a:rPr lang="en-US" sz="1200" dirty="0"/>
              <a:t> network 10.1.23.0/30 area 0</a:t>
            </a:r>
          </a:p>
        </p:txBody>
      </p:sp>
      <p:sp>
        <p:nvSpPr>
          <p:cNvPr id="7" name="Fumetto: rettangolo con angoli arrotondati 6">
            <a:extLst>
              <a:ext uri="{FF2B5EF4-FFF2-40B4-BE49-F238E27FC236}">
                <a16:creationId xmlns:a16="http://schemas.microsoft.com/office/drawing/2014/main" id="{075ABF78-F67B-4CBF-A788-2D1EE971BD1F}"/>
              </a:ext>
            </a:extLst>
          </p:cNvPr>
          <p:cNvSpPr/>
          <p:nvPr/>
        </p:nvSpPr>
        <p:spPr>
          <a:xfrm>
            <a:off x="343565" y="3350779"/>
            <a:ext cx="3246538" cy="835842"/>
          </a:xfrm>
          <a:prstGeom prst="wedgeRoundRectCallout">
            <a:avLst>
              <a:gd name="adj1" fmla="val 14944"/>
              <a:gd name="adj2" fmla="val -7853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router </a:t>
            </a:r>
            <a:r>
              <a:rPr lang="en-US" sz="1200" dirty="0" err="1"/>
              <a:t>ospf</a:t>
            </a:r>
            <a:endParaRPr lang="en-US" sz="1200" dirty="0"/>
          </a:p>
          <a:p>
            <a:r>
              <a:rPr lang="en-US" sz="1200" dirty="0"/>
              <a:t> </a:t>
            </a:r>
            <a:r>
              <a:rPr lang="en-US" sz="1200" dirty="0" err="1"/>
              <a:t>ospf</a:t>
            </a:r>
            <a:r>
              <a:rPr lang="en-US" sz="1200" dirty="0"/>
              <a:t> router-id 1.255.0.1</a:t>
            </a:r>
          </a:p>
          <a:p>
            <a:r>
              <a:rPr lang="en-US" sz="1200" dirty="0"/>
              <a:t> network 1.255.0.1/32 area 0</a:t>
            </a:r>
          </a:p>
          <a:p>
            <a:r>
              <a:rPr lang="en-US" sz="1200" dirty="0"/>
              <a:t> network 10.1.12.0/30 area 0</a:t>
            </a:r>
          </a:p>
        </p:txBody>
      </p:sp>
    </p:spTree>
    <p:extLst>
      <p:ext uri="{BB962C8B-B14F-4D97-AF65-F5344CB8AC3E}">
        <p14:creationId xmlns:p14="http://schemas.microsoft.com/office/powerpoint/2010/main" val="204183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rgbClr val="00B0F0"/>
                </a:solidFill>
              </a:rPr>
              <a:t>OSPF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17" name="Ovale 16">
            <a:extLst>
              <a:ext uri="{FF2B5EF4-FFF2-40B4-BE49-F238E27FC236}">
                <a16:creationId xmlns:a16="http://schemas.microsoft.com/office/drawing/2014/main" id="{1E6D56D4-2477-4A90-A318-79DD359940BE}"/>
              </a:ext>
            </a:extLst>
          </p:cNvPr>
          <p:cNvSpPr/>
          <p:nvPr/>
        </p:nvSpPr>
        <p:spPr>
          <a:xfrm>
            <a:off x="5092118" y="2521680"/>
            <a:ext cx="673929" cy="645952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A5DA2F19-C059-420A-83CF-07E84043E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775" y="1692581"/>
            <a:ext cx="5495229" cy="261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796772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44E3BB9A-3BF5-4BE4-90CF-48BFABC7851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Metropolitano</Template>
  <TotalTime>223</TotalTime>
  <Words>658</Words>
  <Application>Microsoft Office PowerPoint</Application>
  <PresentationFormat>Widescreen</PresentationFormat>
  <Paragraphs>118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3" baseType="lpstr">
      <vt:lpstr>Arial</vt:lpstr>
      <vt:lpstr>Calibri Light</vt:lpstr>
      <vt:lpstr>Wingdings</vt:lpstr>
      <vt:lpstr>Metropolitano</vt:lpstr>
      <vt:lpstr>Network and System Defence</vt:lpstr>
      <vt:lpstr>Topologia</vt:lpstr>
      <vt:lpstr>Configurazione interefacce</vt:lpstr>
      <vt:lpstr>Protocolli – BGP (Border Gateway Protocol)</vt:lpstr>
      <vt:lpstr>BGP</vt:lpstr>
      <vt:lpstr>BGP</vt:lpstr>
      <vt:lpstr>Protocolli – OSPF (Open Shortest Path First)</vt:lpstr>
      <vt:lpstr>OSPF</vt:lpstr>
      <vt:lpstr>OSPF</vt:lpstr>
      <vt:lpstr>Protocolli – MPLS/LDP</vt:lpstr>
      <vt:lpstr>MPLS/LDP</vt:lpstr>
      <vt:lpstr>MPLS/LDP</vt:lpstr>
      <vt:lpstr>MPLS/LDP</vt:lpstr>
      <vt:lpstr>MPLS/LDP</vt:lpstr>
      <vt:lpstr>MPLS/LDP</vt:lpstr>
      <vt:lpstr>MPLS/LDP</vt:lpstr>
      <vt:lpstr>Firewall</vt:lpstr>
      <vt:lpstr>Firewall</vt:lpstr>
      <vt:lpstr>Firewall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and System Defence</dc:title>
  <dc:creator>Valerio Crecco</dc:creator>
  <cp:lastModifiedBy>Valerio Crecco</cp:lastModifiedBy>
  <cp:revision>1</cp:revision>
  <dcterms:created xsi:type="dcterms:W3CDTF">2024-08-19T17:24:57Z</dcterms:created>
  <dcterms:modified xsi:type="dcterms:W3CDTF">2024-08-19T21:08:10Z</dcterms:modified>
</cp:coreProperties>
</file>