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5" r:id="rId37"/>
    <p:sldId id="296" r:id="rId38"/>
    <p:sldId id="294" r:id="rId39"/>
    <p:sldId id="297" r:id="rId40"/>
    <p:sldId id="298" r:id="rId41"/>
    <p:sldId id="299" r:id="rId42"/>
    <p:sldId id="300" r:id="rId43"/>
    <p:sldId id="301" r:id="rId44"/>
    <p:sldId id="302" r:id="rId45"/>
    <p:sldId id="303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44D4"/>
    <a:srgbClr val="A78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28/08/2024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860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28/08/2024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03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28/08/2024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88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28/08/2024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282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28/08/2024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796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28/08/2024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28/08/2024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789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28/08/2024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210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28/08/2024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849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28/08/2024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461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D1A2-4A22-4063-B1C1-E5B8F7172D76}" type="datetimeFigureOut">
              <a:rPr lang="it-IT" smtClean="0"/>
              <a:t>28/08/2024</a:t>
            </a:fld>
            <a:endParaRPr lang="it-I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102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D24D1A2-4A22-4063-B1C1-E5B8F7172D76}" type="datetimeFigureOut">
              <a:rPr lang="it-IT" smtClean="0"/>
              <a:t>28/08/2024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712EAAE4-EFD5-45F6-AA09-06EB5D94C3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9799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818AB4-2265-47D4-A911-C28CA3B8D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Network and System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Defence</a:t>
            </a:r>
            <a:endParaRPr lang="it-IT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4A3CC0F-F5E8-4D20-88CF-6884EC17E6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Valerio Crecco – </a:t>
            </a:r>
            <a:r>
              <a:rPr lang="it-IT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0320452</a:t>
            </a:r>
          </a:p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Ludovico De Santis – </a:t>
            </a:r>
            <a:r>
              <a:rPr lang="it-IT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0320460</a:t>
            </a:r>
          </a:p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Università degli studi di </a:t>
            </a:r>
            <a:r>
              <a:rPr lang="it-IT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Roma Tor Vergata</a:t>
            </a:r>
          </a:p>
        </p:txBody>
      </p:sp>
    </p:spTree>
    <p:extLst>
      <p:ext uri="{BB962C8B-B14F-4D97-AF65-F5344CB8AC3E}">
        <p14:creationId xmlns:p14="http://schemas.microsoft.com/office/powerpoint/2010/main" val="667018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Protocolli –</a:t>
            </a:r>
            <a:r>
              <a:rPr lang="it-IT" sz="5000" b="1" dirty="0">
                <a:solidFill>
                  <a:srgbClr val="00B0F0"/>
                </a:solidFill>
              </a:rPr>
              <a:t> </a:t>
            </a:r>
            <a:r>
              <a:rPr lang="it-IT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MPLS/LDP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DA9C99-5A54-4B76-A1D3-1DFFFFE0B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MPLS (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Multiprotocol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Label Switching) </a:t>
            </a:r>
            <a:r>
              <a:rPr lang="it-IT" dirty="0">
                <a:solidFill>
                  <a:schemeClr val="bg1"/>
                </a:solidFill>
              </a:rPr>
              <a:t>è  utilizzato per instradare dati in modo efficiente attraverso una rete utilizzando delle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labels</a:t>
            </a:r>
            <a:r>
              <a:rPr lang="it-IT" dirty="0">
                <a:solidFill>
                  <a:schemeClr val="bg1"/>
                </a:solidFill>
              </a:rPr>
              <a:t>. Migliora la velocità di instradamento e la qualità del servizio (</a:t>
            </a:r>
            <a:r>
              <a:rPr lang="it-IT" dirty="0" err="1">
                <a:solidFill>
                  <a:schemeClr val="bg1"/>
                </a:solidFill>
              </a:rPr>
              <a:t>QoS</a:t>
            </a:r>
            <a:r>
              <a:rPr lang="it-IT" dirty="0">
                <a:solidFill>
                  <a:schemeClr val="bg1"/>
                </a:solidFill>
              </a:rPr>
              <a:t>), specialmente in reti di grandi dimensioni;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it-IT" dirty="0">
              <a:solidFill>
                <a:schemeClr val="bg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LDP (Label Distribution 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Protocol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it-IT" dirty="0">
                <a:solidFill>
                  <a:srgbClr val="7030A0"/>
                </a:solidFill>
              </a:rPr>
              <a:t>, </a:t>
            </a:r>
            <a:r>
              <a:rPr lang="it-IT" dirty="0">
                <a:solidFill>
                  <a:schemeClr val="bg1"/>
                </a:solidFill>
              </a:rPr>
              <a:t>è un protocollo utilizzato nelle reti MPLS per la distribuzione delle etichette (labels) tra i router;</a:t>
            </a:r>
          </a:p>
        </p:txBody>
      </p:sp>
    </p:spTree>
    <p:extLst>
      <p:ext uri="{BB962C8B-B14F-4D97-AF65-F5344CB8AC3E}">
        <p14:creationId xmlns:p14="http://schemas.microsoft.com/office/powerpoint/2010/main" val="30457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MPLS/LDP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33677258-7417-4801-ABA3-B9BA8615C4FA}"/>
              </a:ext>
            </a:extLst>
          </p:cNvPr>
          <p:cNvSpPr/>
          <p:nvPr/>
        </p:nvSpPr>
        <p:spPr>
          <a:xfrm>
            <a:off x="3922202" y="3176095"/>
            <a:ext cx="3246538" cy="1362538"/>
          </a:xfrm>
          <a:prstGeom prst="wedgeRoundRectCallout">
            <a:avLst>
              <a:gd name="adj1" fmla="val 991"/>
              <a:gd name="adj2" fmla="val -6561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/>
              <a:t>mpls</a:t>
            </a:r>
            <a:r>
              <a:rPr lang="en-US" sz="1200" dirty="0"/>
              <a:t> </a:t>
            </a:r>
            <a:r>
              <a:rPr lang="en-US" sz="1200" dirty="0" err="1"/>
              <a:t>ldp</a:t>
            </a:r>
            <a:endParaRPr lang="en-US" sz="1200" dirty="0"/>
          </a:p>
          <a:p>
            <a:r>
              <a:rPr lang="en-US" sz="1200" dirty="0"/>
              <a:t> router-id 1.255.0.3</a:t>
            </a:r>
          </a:p>
          <a:p>
            <a:r>
              <a:rPr lang="en-US" sz="1200" dirty="0"/>
              <a:t> ordered-control</a:t>
            </a:r>
          </a:p>
          <a:p>
            <a:r>
              <a:rPr lang="en-US" sz="1200" dirty="0"/>
              <a:t> address-family ipv4</a:t>
            </a:r>
          </a:p>
          <a:p>
            <a:r>
              <a:rPr lang="en-US" sz="1200" dirty="0"/>
              <a:t>  discovery transport-address 1.255.0.3</a:t>
            </a:r>
          </a:p>
          <a:p>
            <a:r>
              <a:rPr lang="en-US" sz="1200" dirty="0"/>
              <a:t>  interface eth1</a:t>
            </a:r>
          </a:p>
          <a:p>
            <a:r>
              <a:rPr lang="en-US" sz="1200" dirty="0"/>
              <a:t>  interface lo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80155785-CBE7-4BE8-BE19-6A067359ABC3}"/>
              </a:ext>
            </a:extLst>
          </p:cNvPr>
          <p:cNvSpPr/>
          <p:nvPr/>
        </p:nvSpPr>
        <p:spPr>
          <a:xfrm>
            <a:off x="3590103" y="201336"/>
            <a:ext cx="3246538" cy="1499634"/>
          </a:xfrm>
          <a:prstGeom prst="wedgeRoundRectCallout">
            <a:avLst>
              <a:gd name="adj1" fmla="val -33118"/>
              <a:gd name="adj2" fmla="val 5658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/>
              <a:t>mpls</a:t>
            </a:r>
            <a:r>
              <a:rPr lang="en-US" sz="1200" dirty="0"/>
              <a:t> </a:t>
            </a:r>
            <a:r>
              <a:rPr lang="en-US" sz="1200" dirty="0" err="1"/>
              <a:t>ldp</a:t>
            </a:r>
            <a:endParaRPr lang="en-US" sz="1200" dirty="0"/>
          </a:p>
          <a:p>
            <a:r>
              <a:rPr lang="en-US" sz="1200" dirty="0"/>
              <a:t> router-id 1.255.0.2</a:t>
            </a:r>
          </a:p>
          <a:p>
            <a:r>
              <a:rPr lang="en-US" sz="1200" dirty="0"/>
              <a:t> ordered-control</a:t>
            </a:r>
          </a:p>
          <a:p>
            <a:r>
              <a:rPr lang="en-US" sz="1200" dirty="0"/>
              <a:t> address-family ipv4</a:t>
            </a:r>
          </a:p>
          <a:p>
            <a:r>
              <a:rPr lang="en-US" sz="1200" dirty="0"/>
              <a:t>  discovery transport-address 1.255.0.2</a:t>
            </a:r>
          </a:p>
          <a:p>
            <a:r>
              <a:rPr lang="en-US" sz="1200" dirty="0"/>
              <a:t>  interface eth0</a:t>
            </a:r>
          </a:p>
          <a:p>
            <a:r>
              <a:rPr lang="en-US" sz="1200" dirty="0"/>
              <a:t>  interface eth1</a:t>
            </a:r>
          </a:p>
          <a:p>
            <a:r>
              <a:rPr lang="en-US" sz="1200" dirty="0"/>
              <a:t>  interface lo</a:t>
            </a: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075ABF78-F67B-4CBF-A788-2D1EE971BD1F}"/>
              </a:ext>
            </a:extLst>
          </p:cNvPr>
          <p:cNvSpPr/>
          <p:nvPr/>
        </p:nvSpPr>
        <p:spPr>
          <a:xfrm>
            <a:off x="245729" y="3284066"/>
            <a:ext cx="3246538" cy="1362538"/>
          </a:xfrm>
          <a:prstGeom prst="wedgeRoundRectCallout">
            <a:avLst>
              <a:gd name="adj1" fmla="val 19078"/>
              <a:gd name="adj2" fmla="val -6370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/>
              <a:t>mpls</a:t>
            </a:r>
            <a:r>
              <a:rPr lang="en-US" sz="1200" dirty="0"/>
              <a:t> </a:t>
            </a:r>
            <a:r>
              <a:rPr lang="en-US" sz="1200" dirty="0" err="1"/>
              <a:t>ldp</a:t>
            </a:r>
            <a:endParaRPr lang="en-US" sz="1200" dirty="0"/>
          </a:p>
          <a:p>
            <a:r>
              <a:rPr lang="en-US" sz="1200" dirty="0"/>
              <a:t> router-id 1.255.0.1</a:t>
            </a:r>
          </a:p>
          <a:p>
            <a:r>
              <a:rPr lang="en-US" sz="1200" dirty="0"/>
              <a:t> ordered-control</a:t>
            </a:r>
          </a:p>
          <a:p>
            <a:r>
              <a:rPr lang="en-US" sz="1200" dirty="0"/>
              <a:t> address-family ipv4</a:t>
            </a:r>
          </a:p>
          <a:p>
            <a:r>
              <a:rPr lang="en-US" sz="1200" dirty="0"/>
              <a:t>  discovery transport-address 1.255.0.1</a:t>
            </a:r>
          </a:p>
          <a:p>
            <a:r>
              <a:rPr lang="en-US" sz="1200" dirty="0"/>
              <a:t>  interface eth1</a:t>
            </a:r>
          </a:p>
          <a:p>
            <a:r>
              <a:rPr lang="en-US" sz="1200" dirty="0"/>
              <a:t>  interface lo</a:t>
            </a:r>
          </a:p>
        </p:txBody>
      </p:sp>
    </p:spTree>
    <p:extLst>
      <p:ext uri="{BB962C8B-B14F-4D97-AF65-F5344CB8AC3E}">
        <p14:creationId xmlns:p14="http://schemas.microsoft.com/office/powerpoint/2010/main" val="2224473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MPLS/LDP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7" name="Ovale 16">
            <a:extLst>
              <a:ext uri="{FF2B5EF4-FFF2-40B4-BE49-F238E27FC236}">
                <a16:creationId xmlns:a16="http://schemas.microsoft.com/office/drawing/2014/main" id="{1E6D56D4-2477-4A90-A318-79DD359940BE}"/>
              </a:ext>
            </a:extLst>
          </p:cNvPr>
          <p:cNvSpPr/>
          <p:nvPr/>
        </p:nvSpPr>
        <p:spPr>
          <a:xfrm>
            <a:off x="3632432" y="1632446"/>
            <a:ext cx="673929" cy="645952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7744804-281C-416C-8034-33F32BE47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359" y="3086806"/>
            <a:ext cx="6156503" cy="21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81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MPLS/LDP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CE0DA78-4E2B-4549-B918-D2D1CD4EC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761" y="3004887"/>
            <a:ext cx="5656477" cy="311165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A564941-F31F-4BB2-8DA8-BD761D1EA9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060" y="2046381"/>
            <a:ext cx="604706" cy="604706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57085164-45AC-44AB-A7F1-42EB06E2BD81}"/>
              </a:ext>
            </a:extLst>
          </p:cNvPr>
          <p:cNvSpPr/>
          <p:nvPr/>
        </p:nvSpPr>
        <p:spPr>
          <a:xfrm>
            <a:off x="5436066" y="5427677"/>
            <a:ext cx="562062" cy="14261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30F391A-9E20-4FCA-B03B-D9492402E8D5}"/>
              </a:ext>
            </a:extLst>
          </p:cNvPr>
          <p:cNvSpPr/>
          <p:nvPr/>
        </p:nvSpPr>
        <p:spPr>
          <a:xfrm>
            <a:off x="4464340" y="3843556"/>
            <a:ext cx="1631659" cy="14261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3512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MPLS/LDP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A564941-F31F-4BB2-8DA8-BD761D1EA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133" y="2214161"/>
            <a:ext cx="604706" cy="604706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57085164-45AC-44AB-A7F1-42EB06E2BD81}"/>
              </a:ext>
            </a:extLst>
          </p:cNvPr>
          <p:cNvSpPr/>
          <p:nvPr/>
        </p:nvSpPr>
        <p:spPr>
          <a:xfrm>
            <a:off x="5436066" y="5427677"/>
            <a:ext cx="562062" cy="14261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1C14EBB-F6C4-4D63-B3AC-CCF0A9463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162" y="3068199"/>
            <a:ext cx="6282388" cy="3111653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6F439B0E-21E3-4704-AD58-024A9404C01C}"/>
              </a:ext>
            </a:extLst>
          </p:cNvPr>
          <p:cNvSpPr/>
          <p:nvPr/>
        </p:nvSpPr>
        <p:spPr>
          <a:xfrm>
            <a:off x="3293162" y="5427677"/>
            <a:ext cx="6102508" cy="671119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6DDF96B-4330-49F9-95E9-A520C34CF68A}"/>
              </a:ext>
            </a:extLst>
          </p:cNvPr>
          <p:cNvSpPr/>
          <p:nvPr/>
        </p:nvSpPr>
        <p:spPr>
          <a:xfrm>
            <a:off x="4648898" y="4019725"/>
            <a:ext cx="1718346" cy="14261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85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MPLS/LDP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A564941-F31F-4BB2-8DA8-BD761D1EA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911" y="2197383"/>
            <a:ext cx="604706" cy="604706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57085164-45AC-44AB-A7F1-42EB06E2BD81}"/>
              </a:ext>
            </a:extLst>
          </p:cNvPr>
          <p:cNvSpPr/>
          <p:nvPr/>
        </p:nvSpPr>
        <p:spPr>
          <a:xfrm>
            <a:off x="5436066" y="5427677"/>
            <a:ext cx="562062" cy="1426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30F391A-9E20-4FCA-B03B-D9492402E8D5}"/>
              </a:ext>
            </a:extLst>
          </p:cNvPr>
          <p:cNvSpPr/>
          <p:nvPr/>
        </p:nvSpPr>
        <p:spPr>
          <a:xfrm>
            <a:off x="4464340" y="3843556"/>
            <a:ext cx="1631659" cy="1426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26A8760-F0D7-4A56-8AF8-741CB706A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122" y="3027748"/>
            <a:ext cx="6178116" cy="3111653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59136D51-31A5-4F42-BD2C-08EFBA222450}"/>
              </a:ext>
            </a:extLst>
          </p:cNvPr>
          <p:cNvSpPr/>
          <p:nvPr/>
        </p:nvSpPr>
        <p:spPr>
          <a:xfrm>
            <a:off x="5059959" y="5640926"/>
            <a:ext cx="703277" cy="14261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E1B8BA3-35F4-4215-A586-C83E8000B762}"/>
              </a:ext>
            </a:extLst>
          </p:cNvPr>
          <p:cNvSpPr/>
          <p:nvPr/>
        </p:nvSpPr>
        <p:spPr>
          <a:xfrm>
            <a:off x="4088234" y="4056805"/>
            <a:ext cx="1675002" cy="14261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4962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MPLS/LDP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A564941-F31F-4BB2-8DA8-BD761D1EA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060" y="2046381"/>
            <a:ext cx="604706" cy="60470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9619621-F6EA-4A8D-8155-06940F180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413" y="2831726"/>
            <a:ext cx="5728450" cy="2750375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0B100945-DFA9-4FE2-9E24-3B9FBF03EC58}"/>
              </a:ext>
            </a:extLst>
          </p:cNvPr>
          <p:cNvSpPr/>
          <p:nvPr/>
        </p:nvSpPr>
        <p:spPr>
          <a:xfrm>
            <a:off x="3380043" y="4946848"/>
            <a:ext cx="5655619" cy="66181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0BAF949-5548-46F2-9CB2-39CCBFBB297C}"/>
              </a:ext>
            </a:extLst>
          </p:cNvPr>
          <p:cNvSpPr/>
          <p:nvPr/>
        </p:nvSpPr>
        <p:spPr>
          <a:xfrm>
            <a:off x="4615342" y="3818969"/>
            <a:ext cx="1592511" cy="14063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8272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Firewall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F692BAAF-C978-45C5-B15E-9E05BC0EC79E}"/>
              </a:ext>
            </a:extLst>
          </p:cNvPr>
          <p:cNvSpPr/>
          <p:nvPr/>
        </p:nvSpPr>
        <p:spPr>
          <a:xfrm>
            <a:off x="3950662" y="4048752"/>
            <a:ext cx="4740332" cy="2100377"/>
          </a:xfrm>
          <a:prstGeom prst="wedgeRoundRectCallout">
            <a:avLst>
              <a:gd name="adj1" fmla="val -53961"/>
              <a:gd name="adj2" fmla="val 802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 iptables -F</a:t>
            </a:r>
          </a:p>
          <a:p>
            <a:endParaRPr lang="en-US" sz="1200" dirty="0"/>
          </a:p>
          <a:p>
            <a:r>
              <a:rPr lang="en-US" sz="1200" dirty="0"/>
              <a:t> iptables -P FORWARD DROP</a:t>
            </a:r>
          </a:p>
          <a:p>
            <a:r>
              <a:rPr lang="en-US" sz="1200" dirty="0"/>
              <a:t> iptables -P INPUT DROP</a:t>
            </a:r>
          </a:p>
          <a:p>
            <a:r>
              <a:rPr lang="en-US" sz="1200" dirty="0"/>
              <a:t> iptables -P OUTPUT ACCEPT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 iptables -A FORWARD -m state --state ESTABLISHED -j ACCEPT</a:t>
            </a:r>
          </a:p>
          <a:p>
            <a:r>
              <a:rPr lang="en-US" sz="1200" dirty="0"/>
              <a:t> iptables -A FORWARD -</a:t>
            </a:r>
            <a:r>
              <a:rPr lang="en-US" sz="1200" dirty="0" err="1"/>
              <a:t>i</a:t>
            </a:r>
            <a:r>
              <a:rPr lang="en-US" sz="1200" dirty="0"/>
              <a:t> eth1 -o eth0 -s 192.168.200.0/24 -j ACCEPT</a:t>
            </a:r>
          </a:p>
          <a:p>
            <a:endParaRPr lang="en-US" sz="1200" dirty="0"/>
          </a:p>
          <a:p>
            <a:r>
              <a:rPr lang="en-US" sz="1200" dirty="0"/>
              <a:t> iptables -A POSTROUTING -t </a:t>
            </a:r>
            <a:r>
              <a:rPr lang="en-US" sz="1200" dirty="0" err="1"/>
              <a:t>nat</a:t>
            </a:r>
            <a:r>
              <a:rPr lang="en-US" sz="1200" dirty="0"/>
              <a:t> -o eth0 -j MASQUERADE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2FE7BBD3-DF13-4DE8-B883-3D82AB9422DE}"/>
              </a:ext>
            </a:extLst>
          </p:cNvPr>
          <p:cNvSpPr/>
          <p:nvPr/>
        </p:nvSpPr>
        <p:spPr>
          <a:xfrm>
            <a:off x="3135086" y="5115085"/>
            <a:ext cx="581237" cy="51678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057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Firewall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2FB30364-2595-4C5D-AA64-BE33C738AAF4}"/>
              </a:ext>
            </a:extLst>
          </p:cNvPr>
          <p:cNvSpPr/>
          <p:nvPr/>
        </p:nvSpPr>
        <p:spPr>
          <a:xfrm>
            <a:off x="3135086" y="5115085"/>
            <a:ext cx="581237" cy="51678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0CC6D6B-CDE3-4B50-992E-27B72DBA7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875" y="4496499"/>
            <a:ext cx="5641476" cy="220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86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Firewall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C0604B57-8D40-4ABB-990E-757F87944FBD}"/>
              </a:ext>
            </a:extLst>
          </p:cNvPr>
          <p:cNvSpPr/>
          <p:nvPr/>
        </p:nvSpPr>
        <p:spPr>
          <a:xfrm>
            <a:off x="3135086" y="5115085"/>
            <a:ext cx="581237" cy="51678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E730646-9DC1-402B-B5BE-126BFBA91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329" y="4517427"/>
            <a:ext cx="6674455" cy="175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2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Topologia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</p:spTree>
    <p:extLst>
      <p:ext uri="{BB962C8B-B14F-4D97-AF65-F5344CB8AC3E}">
        <p14:creationId xmlns:p14="http://schemas.microsoft.com/office/powerpoint/2010/main" val="1865445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DC Network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60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DC Network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9A7F926-B33C-4554-99F9-678D346DAB8B}"/>
              </a:ext>
            </a:extLst>
          </p:cNvPr>
          <p:cNvSpPr/>
          <p:nvPr/>
        </p:nvSpPr>
        <p:spPr>
          <a:xfrm>
            <a:off x="3238150" y="4183146"/>
            <a:ext cx="2700556" cy="20418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/>
              <a:t>L3VNI:</a:t>
            </a:r>
          </a:p>
          <a:p>
            <a:r>
              <a:rPr lang="it-IT" sz="1200" dirty="0"/>
              <a:t>net </a:t>
            </a:r>
            <a:r>
              <a:rPr lang="it-IT" sz="1200" dirty="0" err="1"/>
              <a:t>add</a:t>
            </a:r>
            <a:r>
              <a:rPr lang="it-IT" sz="1200" dirty="0"/>
              <a:t> </a:t>
            </a:r>
            <a:r>
              <a:rPr lang="it-IT" sz="1200" dirty="0" err="1"/>
              <a:t>vrf</a:t>
            </a:r>
            <a:r>
              <a:rPr lang="it-IT" sz="1200" dirty="0"/>
              <a:t> TENA </a:t>
            </a:r>
            <a:r>
              <a:rPr lang="it-IT" sz="1200" dirty="0" err="1"/>
              <a:t>vni</a:t>
            </a:r>
            <a:r>
              <a:rPr lang="it-IT" sz="1200" dirty="0"/>
              <a:t> 50</a:t>
            </a:r>
          </a:p>
          <a:p>
            <a:r>
              <a:rPr lang="it-IT" sz="1200" dirty="0"/>
              <a:t>net </a:t>
            </a:r>
            <a:r>
              <a:rPr lang="it-IT" sz="1200" dirty="0" err="1"/>
              <a:t>add</a:t>
            </a:r>
            <a:r>
              <a:rPr lang="it-IT" sz="1200" dirty="0"/>
              <a:t> </a:t>
            </a:r>
            <a:r>
              <a:rPr lang="it-IT" sz="1200" dirty="0" err="1"/>
              <a:t>vlan</a:t>
            </a:r>
            <a:r>
              <a:rPr lang="it-IT" sz="1200" dirty="0"/>
              <a:t> 100 </a:t>
            </a:r>
            <a:r>
              <a:rPr lang="it-IT" sz="1200" dirty="0" err="1"/>
              <a:t>vrf</a:t>
            </a:r>
            <a:r>
              <a:rPr lang="it-IT" sz="1200" dirty="0"/>
              <a:t> TENA</a:t>
            </a:r>
          </a:p>
          <a:p>
            <a:r>
              <a:rPr lang="it-IT" sz="1200" dirty="0"/>
              <a:t>net </a:t>
            </a:r>
            <a:r>
              <a:rPr lang="it-IT" sz="1200" dirty="0" err="1"/>
              <a:t>add</a:t>
            </a:r>
            <a:r>
              <a:rPr lang="it-IT" sz="1200" dirty="0"/>
              <a:t> </a:t>
            </a:r>
            <a:r>
              <a:rPr lang="it-IT" sz="1200" dirty="0" err="1"/>
              <a:t>vlan</a:t>
            </a:r>
            <a:r>
              <a:rPr lang="it-IT" sz="1200" dirty="0"/>
              <a:t> 50 </a:t>
            </a:r>
            <a:r>
              <a:rPr lang="it-IT" sz="1200" dirty="0" err="1"/>
              <a:t>vrf</a:t>
            </a:r>
            <a:r>
              <a:rPr lang="it-IT" sz="1200" dirty="0"/>
              <a:t> TENA</a:t>
            </a:r>
          </a:p>
          <a:p>
            <a:r>
              <a:rPr lang="it-IT" sz="1200" dirty="0"/>
              <a:t>net </a:t>
            </a:r>
            <a:r>
              <a:rPr lang="it-IT" sz="1200" dirty="0" err="1"/>
              <a:t>add</a:t>
            </a:r>
            <a:r>
              <a:rPr lang="it-IT" sz="1200" dirty="0"/>
              <a:t> </a:t>
            </a:r>
            <a:r>
              <a:rPr lang="it-IT" sz="1200" dirty="0" err="1"/>
              <a:t>vlan</a:t>
            </a:r>
            <a:r>
              <a:rPr lang="it-IT" sz="1200" dirty="0"/>
              <a:t> 10 </a:t>
            </a:r>
            <a:r>
              <a:rPr lang="it-IT" sz="1200" dirty="0" err="1"/>
              <a:t>vrf</a:t>
            </a:r>
            <a:r>
              <a:rPr lang="it-IT" sz="1200" dirty="0"/>
              <a:t> TENA</a:t>
            </a:r>
          </a:p>
          <a:p>
            <a:endParaRPr lang="it-IT" sz="1200" dirty="0"/>
          </a:p>
          <a:p>
            <a:r>
              <a:rPr lang="it-IT" sz="1200" dirty="0"/>
              <a:t>net </a:t>
            </a:r>
            <a:r>
              <a:rPr lang="it-IT" sz="1200" dirty="0" err="1"/>
              <a:t>add</a:t>
            </a:r>
            <a:r>
              <a:rPr lang="it-IT" sz="1200" dirty="0"/>
              <a:t> </a:t>
            </a:r>
            <a:r>
              <a:rPr lang="it-IT" sz="1200" dirty="0" err="1"/>
              <a:t>vrf</a:t>
            </a:r>
            <a:r>
              <a:rPr lang="it-IT" sz="1200" dirty="0"/>
              <a:t> TENB </a:t>
            </a:r>
            <a:r>
              <a:rPr lang="it-IT" sz="1200" dirty="0" err="1"/>
              <a:t>vni</a:t>
            </a:r>
            <a:r>
              <a:rPr lang="it-IT" sz="1200" dirty="0"/>
              <a:t> 60</a:t>
            </a:r>
          </a:p>
          <a:p>
            <a:r>
              <a:rPr lang="it-IT" sz="1200" dirty="0"/>
              <a:t>net </a:t>
            </a:r>
            <a:r>
              <a:rPr lang="it-IT" sz="1200" dirty="0" err="1"/>
              <a:t>add</a:t>
            </a:r>
            <a:r>
              <a:rPr lang="it-IT" sz="1200" dirty="0"/>
              <a:t> </a:t>
            </a:r>
            <a:r>
              <a:rPr lang="it-IT" sz="1200" dirty="0" err="1"/>
              <a:t>vlan</a:t>
            </a:r>
            <a:r>
              <a:rPr lang="it-IT" sz="1200" dirty="0"/>
              <a:t> 200 </a:t>
            </a:r>
            <a:r>
              <a:rPr lang="it-IT" sz="1200" dirty="0" err="1"/>
              <a:t>vrf</a:t>
            </a:r>
            <a:r>
              <a:rPr lang="it-IT" sz="1200" dirty="0"/>
              <a:t> TENB</a:t>
            </a:r>
          </a:p>
          <a:p>
            <a:r>
              <a:rPr lang="it-IT" sz="1200" dirty="0"/>
              <a:t>net </a:t>
            </a:r>
            <a:r>
              <a:rPr lang="it-IT" sz="1200" dirty="0" err="1"/>
              <a:t>add</a:t>
            </a:r>
            <a:r>
              <a:rPr lang="it-IT" sz="1200" dirty="0"/>
              <a:t> </a:t>
            </a:r>
            <a:r>
              <a:rPr lang="it-IT" sz="1200" dirty="0" err="1"/>
              <a:t>vlan</a:t>
            </a:r>
            <a:r>
              <a:rPr lang="it-IT" sz="1200" dirty="0"/>
              <a:t> 60 </a:t>
            </a:r>
            <a:r>
              <a:rPr lang="it-IT" sz="1200" dirty="0" err="1"/>
              <a:t>vrf</a:t>
            </a:r>
            <a:r>
              <a:rPr lang="it-IT" sz="1200" dirty="0"/>
              <a:t> TENB</a:t>
            </a:r>
          </a:p>
          <a:p>
            <a:r>
              <a:rPr lang="it-IT" sz="1200" dirty="0"/>
              <a:t>net </a:t>
            </a:r>
            <a:r>
              <a:rPr lang="it-IT" sz="1200" dirty="0" err="1"/>
              <a:t>add</a:t>
            </a:r>
            <a:r>
              <a:rPr lang="it-IT" sz="1200" dirty="0"/>
              <a:t> </a:t>
            </a:r>
            <a:r>
              <a:rPr lang="it-IT" sz="1200" dirty="0" err="1"/>
              <a:t>vlan</a:t>
            </a:r>
            <a:r>
              <a:rPr lang="it-IT" sz="1200" dirty="0"/>
              <a:t> 20 </a:t>
            </a:r>
            <a:r>
              <a:rPr lang="it-IT" sz="1200" dirty="0" err="1"/>
              <a:t>vrf</a:t>
            </a:r>
            <a:r>
              <a:rPr lang="it-IT" sz="1200" dirty="0"/>
              <a:t> TENB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2A6B80B3-1775-4BB6-9468-B5FCAF47506C}"/>
              </a:ext>
            </a:extLst>
          </p:cNvPr>
          <p:cNvSpPr/>
          <p:nvPr/>
        </p:nvSpPr>
        <p:spPr>
          <a:xfrm>
            <a:off x="6840027" y="234142"/>
            <a:ext cx="4747266" cy="4001549"/>
          </a:xfrm>
          <a:prstGeom prst="wedgeRoundRectCallout">
            <a:avLst>
              <a:gd name="adj1" fmla="val -42470"/>
              <a:gd name="adj2" fmla="val 5326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 # Links with DC-Network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link add link eth1 name eth1.100 type </a:t>
            </a:r>
            <a:r>
              <a:rPr lang="en-US" sz="1200" dirty="0" err="1"/>
              <a:t>vlan</a:t>
            </a:r>
            <a:r>
              <a:rPr lang="en-US" sz="1200" dirty="0"/>
              <a:t> id 100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link add link eth1 name eth1.200 type </a:t>
            </a:r>
            <a:r>
              <a:rPr lang="en-US" sz="1200" dirty="0" err="1"/>
              <a:t>vlan</a:t>
            </a:r>
            <a:r>
              <a:rPr lang="en-US" sz="1200" dirty="0"/>
              <a:t> id 200 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</a:t>
            </a:r>
            <a:r>
              <a:rPr lang="en-US" sz="1200" dirty="0" err="1"/>
              <a:t>addr</a:t>
            </a:r>
            <a:r>
              <a:rPr lang="en-US" sz="1200" dirty="0"/>
              <a:t> add 10.1.3.2/30 dev eth1.100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</a:t>
            </a:r>
            <a:r>
              <a:rPr lang="en-US" sz="1200" dirty="0" err="1"/>
              <a:t>addr</a:t>
            </a:r>
            <a:r>
              <a:rPr lang="en-US" sz="1200" dirty="0"/>
              <a:t> add 10.1.3.2/30 dev eth1.200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link set eth1.100 up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link set eth1.200 up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route add 192.168.0.0/24 via 10.1.3.1 dev eth1.100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route add 192.168.1.0/24 via 10.1.3.1 dev eth1.200</a:t>
            </a:r>
          </a:p>
          <a:p>
            <a:endParaRPr lang="en-US" sz="1200" dirty="0"/>
          </a:p>
          <a:p>
            <a:r>
              <a:rPr lang="en-US" sz="1200" dirty="0"/>
              <a:t> # Configure NAT</a:t>
            </a:r>
          </a:p>
          <a:p>
            <a:r>
              <a:rPr lang="en-US" sz="1200" dirty="0"/>
              <a:t> iptables -t </a:t>
            </a:r>
            <a:r>
              <a:rPr lang="en-US" sz="1200" dirty="0" err="1"/>
              <a:t>nat</a:t>
            </a:r>
            <a:r>
              <a:rPr lang="en-US" sz="1200" dirty="0"/>
              <a:t> -A POSTROUTING -o eth2 -j MASQUERADE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 # Block traffic from/to 192.168.0.0/24 to/from 192.168.1.0/24</a:t>
            </a:r>
          </a:p>
          <a:p>
            <a:r>
              <a:rPr lang="en-US" sz="1200" dirty="0"/>
              <a:t> iptables -F FORWARD</a:t>
            </a:r>
          </a:p>
          <a:p>
            <a:r>
              <a:rPr lang="en-US" sz="1200" dirty="0"/>
              <a:t> iptables -P FORWARD ACCEPT</a:t>
            </a:r>
          </a:p>
          <a:p>
            <a:r>
              <a:rPr lang="en-US" sz="1200" dirty="0"/>
              <a:t> iptables -A FORWARD -m state --state ESTABLISHED -j ACCEPT</a:t>
            </a:r>
          </a:p>
          <a:p>
            <a:r>
              <a:rPr lang="en-US" sz="1200" dirty="0"/>
              <a:t> iptables -A FORWARD -s 192.168.0.0/24 -d 192.168.1.0/24 -j DROP</a:t>
            </a:r>
          </a:p>
          <a:p>
            <a:r>
              <a:rPr lang="en-US" sz="1200" dirty="0"/>
              <a:t> iptables -A FORWARD -s 192.168.1.0/24 -d 192.168.0.0/24 -j DROP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C4DF309F-051B-45A0-B083-D708488B0C3F}"/>
              </a:ext>
            </a:extLst>
          </p:cNvPr>
          <p:cNvSpPr/>
          <p:nvPr/>
        </p:nvSpPr>
        <p:spPr>
          <a:xfrm>
            <a:off x="3238150" y="3120705"/>
            <a:ext cx="2700556" cy="9608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/>
              <a:t>L2VNI:</a:t>
            </a:r>
          </a:p>
          <a:p>
            <a:r>
              <a:rPr lang="it-IT" sz="1200" dirty="0" err="1"/>
              <a:t>vlan</a:t>
            </a:r>
            <a:r>
              <a:rPr lang="it-IT" sz="1200" dirty="0"/>
              <a:t> 10   (TENA A1 - A2)</a:t>
            </a:r>
          </a:p>
          <a:p>
            <a:r>
              <a:rPr lang="it-IT" sz="1200" dirty="0" err="1"/>
              <a:t>vlan</a:t>
            </a:r>
            <a:r>
              <a:rPr lang="it-IT" sz="1200" dirty="0"/>
              <a:t> 100 (TENA GW300)</a:t>
            </a:r>
          </a:p>
          <a:p>
            <a:r>
              <a:rPr lang="it-IT" sz="1200" dirty="0" err="1"/>
              <a:t>vlan</a:t>
            </a:r>
            <a:r>
              <a:rPr lang="it-IT" sz="1200" dirty="0"/>
              <a:t> 20   (TENB B1 – B2)</a:t>
            </a:r>
          </a:p>
          <a:p>
            <a:r>
              <a:rPr lang="it-IT" sz="1200" dirty="0" err="1"/>
              <a:t>vlan</a:t>
            </a:r>
            <a:r>
              <a:rPr lang="it-IT" sz="1200" dirty="0"/>
              <a:t> 200 (TENB GW300) </a:t>
            </a:r>
          </a:p>
        </p:txBody>
      </p:sp>
    </p:spTree>
    <p:extLst>
      <p:ext uri="{BB962C8B-B14F-4D97-AF65-F5344CB8AC3E}">
        <p14:creationId xmlns:p14="http://schemas.microsoft.com/office/powerpoint/2010/main" val="2048225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DC Network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0EC1A45-DE7B-4EAB-9BF3-126D20A96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32" y="4228177"/>
            <a:ext cx="5306163" cy="100026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D32FEDB-80CF-4C28-8BA9-C7B5EE0DE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32" y="5353105"/>
            <a:ext cx="5306163" cy="88277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B80B590-F454-4517-B3ED-8DC103353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677" y="2064375"/>
            <a:ext cx="5306164" cy="99371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57A6C3C-6415-4332-B467-6A9BC9AD97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9677" y="3158290"/>
            <a:ext cx="5306164" cy="96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28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DC Network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174B47A-93F2-4B94-A386-8F5826592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" y="5057885"/>
            <a:ext cx="5306164" cy="136006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1439B23-BFED-4424-9BF7-64C302625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4" y="3586428"/>
            <a:ext cx="5306164" cy="131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36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DC Network (B2 -&gt; B1)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12AE1E7-893F-4A96-A72B-421D9F292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52" y="2940575"/>
            <a:ext cx="5305947" cy="352994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426ABA6-B207-43E2-BCE5-3B86DA3C9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899" y="5048499"/>
            <a:ext cx="415041" cy="415041"/>
          </a:xfrm>
          <a:prstGeom prst="rect">
            <a:avLst/>
          </a:prstGeom>
        </p:spPr>
      </p:pic>
      <p:sp>
        <p:nvSpPr>
          <p:cNvPr id="27" name="Figura a mano libera: forma 26">
            <a:extLst>
              <a:ext uri="{FF2B5EF4-FFF2-40B4-BE49-F238E27FC236}">
                <a16:creationId xmlns:a16="http://schemas.microsoft.com/office/drawing/2014/main" id="{9920B0DE-11A2-444A-8551-3EB208BECC90}"/>
              </a:ext>
            </a:extLst>
          </p:cNvPr>
          <p:cNvSpPr/>
          <p:nvPr/>
        </p:nvSpPr>
        <p:spPr>
          <a:xfrm>
            <a:off x="7176332" y="4749799"/>
            <a:ext cx="2765228" cy="1122681"/>
          </a:xfrm>
          <a:custGeom>
            <a:avLst/>
            <a:gdLst>
              <a:gd name="connsiteX0" fmla="*/ 2765228 w 2765228"/>
              <a:gd name="connsiteY0" fmla="*/ 985521 h 1122681"/>
              <a:gd name="connsiteX1" fmla="*/ 2384228 w 2765228"/>
              <a:gd name="connsiteY1" fmla="*/ 599441 h 1122681"/>
              <a:gd name="connsiteX2" fmla="*/ 717988 w 2765228"/>
              <a:gd name="connsiteY2" fmla="*/ 1 h 1122681"/>
              <a:gd name="connsiteX3" fmla="*/ 11868 w 2765228"/>
              <a:gd name="connsiteY3" fmla="*/ 594361 h 1122681"/>
              <a:gd name="connsiteX4" fmla="*/ 342068 w 2765228"/>
              <a:gd name="connsiteY4" fmla="*/ 1122681 h 1122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5228" h="1122681">
                <a:moveTo>
                  <a:pt x="2765228" y="985521"/>
                </a:moveTo>
                <a:cubicBezTo>
                  <a:pt x="2745331" y="874607"/>
                  <a:pt x="2725435" y="763694"/>
                  <a:pt x="2384228" y="599441"/>
                </a:cubicBezTo>
                <a:cubicBezTo>
                  <a:pt x="2043021" y="435188"/>
                  <a:pt x="1113381" y="848"/>
                  <a:pt x="717988" y="1"/>
                </a:cubicBezTo>
                <a:cubicBezTo>
                  <a:pt x="322595" y="-846"/>
                  <a:pt x="74521" y="407248"/>
                  <a:pt x="11868" y="594361"/>
                </a:cubicBezTo>
                <a:cubicBezTo>
                  <a:pt x="-50785" y="781474"/>
                  <a:pt x="145641" y="952077"/>
                  <a:pt x="342068" y="1122681"/>
                </a:cubicBez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4FA9822F-4580-444B-B907-E16FBE3F1308}"/>
              </a:ext>
            </a:extLst>
          </p:cNvPr>
          <p:cNvSpPr/>
          <p:nvPr/>
        </p:nvSpPr>
        <p:spPr>
          <a:xfrm>
            <a:off x="762001" y="5802162"/>
            <a:ext cx="1882139" cy="13381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463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5" y="499533"/>
            <a:ext cx="10772775" cy="1658198"/>
          </a:xfrm>
        </p:spPr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DC Network (B2 -&gt; B1)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igura a mano libera: forma 26">
            <a:extLst>
              <a:ext uri="{FF2B5EF4-FFF2-40B4-BE49-F238E27FC236}">
                <a16:creationId xmlns:a16="http://schemas.microsoft.com/office/drawing/2014/main" id="{9920B0DE-11A2-444A-8551-3EB208BECC90}"/>
              </a:ext>
            </a:extLst>
          </p:cNvPr>
          <p:cNvSpPr/>
          <p:nvPr/>
        </p:nvSpPr>
        <p:spPr>
          <a:xfrm>
            <a:off x="7176332" y="4749799"/>
            <a:ext cx="2765228" cy="1122681"/>
          </a:xfrm>
          <a:custGeom>
            <a:avLst/>
            <a:gdLst>
              <a:gd name="connsiteX0" fmla="*/ 2765228 w 2765228"/>
              <a:gd name="connsiteY0" fmla="*/ 985521 h 1122681"/>
              <a:gd name="connsiteX1" fmla="*/ 2384228 w 2765228"/>
              <a:gd name="connsiteY1" fmla="*/ 599441 h 1122681"/>
              <a:gd name="connsiteX2" fmla="*/ 717988 w 2765228"/>
              <a:gd name="connsiteY2" fmla="*/ 1 h 1122681"/>
              <a:gd name="connsiteX3" fmla="*/ 11868 w 2765228"/>
              <a:gd name="connsiteY3" fmla="*/ 594361 h 1122681"/>
              <a:gd name="connsiteX4" fmla="*/ 342068 w 2765228"/>
              <a:gd name="connsiteY4" fmla="*/ 1122681 h 1122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5228" h="1122681">
                <a:moveTo>
                  <a:pt x="2765228" y="985521"/>
                </a:moveTo>
                <a:cubicBezTo>
                  <a:pt x="2745331" y="874607"/>
                  <a:pt x="2725435" y="763694"/>
                  <a:pt x="2384228" y="599441"/>
                </a:cubicBezTo>
                <a:cubicBezTo>
                  <a:pt x="2043021" y="435188"/>
                  <a:pt x="1113381" y="848"/>
                  <a:pt x="717988" y="1"/>
                </a:cubicBezTo>
                <a:cubicBezTo>
                  <a:pt x="322595" y="-846"/>
                  <a:pt x="74521" y="407248"/>
                  <a:pt x="11868" y="594361"/>
                </a:cubicBezTo>
                <a:cubicBezTo>
                  <a:pt x="-50785" y="781474"/>
                  <a:pt x="145641" y="952077"/>
                  <a:pt x="342068" y="1122681"/>
                </a:cubicBez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0447770-CA56-4113-AAB0-E2FE79403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359" y="4888479"/>
            <a:ext cx="415041" cy="41504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C5CC6A1-2CB9-4112-9FFF-C528F7CD1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04" y="2935298"/>
            <a:ext cx="5289400" cy="3529944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4E256753-9672-45AD-9252-A34C0294E8E0}"/>
              </a:ext>
            </a:extLst>
          </p:cNvPr>
          <p:cNvSpPr/>
          <p:nvPr/>
        </p:nvSpPr>
        <p:spPr>
          <a:xfrm>
            <a:off x="762001" y="5786922"/>
            <a:ext cx="1882139" cy="13381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4188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5" y="499533"/>
            <a:ext cx="10772775" cy="1658198"/>
          </a:xfrm>
        </p:spPr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DC Network (B2 -&gt; R302)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0447770-CA56-4113-AAB0-E2FE79403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923" y="4883399"/>
            <a:ext cx="415041" cy="415041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7EB0E849-E087-4A0B-A568-4DAA4FAE4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72" y="2979985"/>
            <a:ext cx="5211868" cy="3498154"/>
          </a:xfrm>
          <a:prstGeom prst="rect">
            <a:avLst/>
          </a:prstGeom>
        </p:spPr>
      </p:pic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5980B7EE-CCC1-4126-AE16-3FB3FBA37832}"/>
              </a:ext>
            </a:extLst>
          </p:cNvPr>
          <p:cNvSpPr/>
          <p:nvPr/>
        </p:nvSpPr>
        <p:spPr>
          <a:xfrm>
            <a:off x="6943586" y="3718560"/>
            <a:ext cx="2977654" cy="2021840"/>
          </a:xfrm>
          <a:custGeom>
            <a:avLst/>
            <a:gdLst>
              <a:gd name="connsiteX0" fmla="*/ 2977654 w 2977654"/>
              <a:gd name="connsiteY0" fmla="*/ 2021840 h 2021840"/>
              <a:gd name="connsiteX1" fmla="*/ 1976894 w 2977654"/>
              <a:gd name="connsiteY1" fmla="*/ 955040 h 2021840"/>
              <a:gd name="connsiteX2" fmla="*/ 264934 w 2977654"/>
              <a:gd name="connsiteY2" fmla="*/ 1762760 h 2021840"/>
              <a:gd name="connsiteX3" fmla="*/ 16014 w 2977654"/>
              <a:gd name="connsiteY3" fmla="*/ 690880 h 2021840"/>
              <a:gd name="connsiteX4" fmla="*/ 371614 w 2977654"/>
              <a:gd name="connsiteY4" fmla="*/ 0 h 2021840"/>
              <a:gd name="connsiteX5" fmla="*/ 371614 w 2977654"/>
              <a:gd name="connsiteY5" fmla="*/ 0 h 2021840"/>
              <a:gd name="connsiteX6" fmla="*/ 371614 w 2977654"/>
              <a:gd name="connsiteY6" fmla="*/ 0 h 202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7654" h="2021840">
                <a:moveTo>
                  <a:pt x="2977654" y="2021840"/>
                </a:moveTo>
                <a:cubicBezTo>
                  <a:pt x="2703334" y="1510030"/>
                  <a:pt x="2429014" y="998220"/>
                  <a:pt x="1976894" y="955040"/>
                </a:cubicBezTo>
                <a:cubicBezTo>
                  <a:pt x="1524774" y="911860"/>
                  <a:pt x="591747" y="1806787"/>
                  <a:pt x="264934" y="1762760"/>
                </a:cubicBezTo>
                <a:cubicBezTo>
                  <a:pt x="-61879" y="1718733"/>
                  <a:pt x="-1766" y="984673"/>
                  <a:pt x="16014" y="690880"/>
                </a:cubicBezTo>
                <a:cubicBezTo>
                  <a:pt x="33794" y="397087"/>
                  <a:pt x="371614" y="0"/>
                  <a:pt x="371614" y="0"/>
                </a:cubicBezTo>
                <a:lnTo>
                  <a:pt x="371614" y="0"/>
                </a:lnTo>
                <a:lnTo>
                  <a:pt x="371614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46B0CD4-3966-4BA4-AD78-82518D786678}"/>
              </a:ext>
            </a:extLst>
          </p:cNvPr>
          <p:cNvSpPr/>
          <p:nvPr/>
        </p:nvSpPr>
        <p:spPr>
          <a:xfrm>
            <a:off x="815341" y="5802162"/>
            <a:ext cx="1882139" cy="13381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6610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5" y="499533"/>
            <a:ext cx="10772775" cy="1658198"/>
          </a:xfrm>
        </p:spPr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DC Network (B2 -&gt; R302)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5980B7EE-CCC1-4126-AE16-3FB3FBA37832}"/>
              </a:ext>
            </a:extLst>
          </p:cNvPr>
          <p:cNvSpPr/>
          <p:nvPr/>
        </p:nvSpPr>
        <p:spPr>
          <a:xfrm>
            <a:off x="6943586" y="3718560"/>
            <a:ext cx="2977654" cy="2021840"/>
          </a:xfrm>
          <a:custGeom>
            <a:avLst/>
            <a:gdLst>
              <a:gd name="connsiteX0" fmla="*/ 2977654 w 2977654"/>
              <a:gd name="connsiteY0" fmla="*/ 2021840 h 2021840"/>
              <a:gd name="connsiteX1" fmla="*/ 1976894 w 2977654"/>
              <a:gd name="connsiteY1" fmla="*/ 955040 h 2021840"/>
              <a:gd name="connsiteX2" fmla="*/ 264934 w 2977654"/>
              <a:gd name="connsiteY2" fmla="*/ 1762760 h 2021840"/>
              <a:gd name="connsiteX3" fmla="*/ 16014 w 2977654"/>
              <a:gd name="connsiteY3" fmla="*/ 690880 h 2021840"/>
              <a:gd name="connsiteX4" fmla="*/ 371614 w 2977654"/>
              <a:gd name="connsiteY4" fmla="*/ 0 h 2021840"/>
              <a:gd name="connsiteX5" fmla="*/ 371614 w 2977654"/>
              <a:gd name="connsiteY5" fmla="*/ 0 h 2021840"/>
              <a:gd name="connsiteX6" fmla="*/ 371614 w 2977654"/>
              <a:gd name="connsiteY6" fmla="*/ 0 h 202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7654" h="2021840">
                <a:moveTo>
                  <a:pt x="2977654" y="2021840"/>
                </a:moveTo>
                <a:cubicBezTo>
                  <a:pt x="2703334" y="1510030"/>
                  <a:pt x="2429014" y="998220"/>
                  <a:pt x="1976894" y="955040"/>
                </a:cubicBezTo>
                <a:cubicBezTo>
                  <a:pt x="1524774" y="911860"/>
                  <a:pt x="591747" y="1806787"/>
                  <a:pt x="264934" y="1762760"/>
                </a:cubicBezTo>
                <a:cubicBezTo>
                  <a:pt x="-61879" y="1718733"/>
                  <a:pt x="-1766" y="984673"/>
                  <a:pt x="16014" y="690880"/>
                </a:cubicBezTo>
                <a:cubicBezTo>
                  <a:pt x="33794" y="397087"/>
                  <a:pt x="371614" y="0"/>
                  <a:pt x="371614" y="0"/>
                </a:cubicBezTo>
                <a:lnTo>
                  <a:pt x="371614" y="0"/>
                </a:lnTo>
                <a:lnTo>
                  <a:pt x="371614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0447770-CA56-4113-AAB0-E2FE79403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503" y="5081519"/>
            <a:ext cx="415041" cy="41504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0F7140D-CAA1-4724-88BA-742FCEED5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16" y="2897912"/>
            <a:ext cx="5211868" cy="3572607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746B0CD4-3966-4BA4-AD78-82518D786678}"/>
              </a:ext>
            </a:extLst>
          </p:cNvPr>
          <p:cNvSpPr/>
          <p:nvPr/>
        </p:nvSpPr>
        <p:spPr>
          <a:xfrm>
            <a:off x="815341" y="5725962"/>
            <a:ext cx="1882139" cy="13381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70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5" y="499533"/>
            <a:ext cx="10772775" cy="1658198"/>
          </a:xfrm>
        </p:spPr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DC Network (B2 -&gt; R302)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E02D0C8-D7D2-4A51-8194-2CEF483D4157}"/>
              </a:ext>
            </a:extLst>
          </p:cNvPr>
          <p:cNvSpPr/>
          <p:nvPr/>
        </p:nvSpPr>
        <p:spPr>
          <a:xfrm>
            <a:off x="6096000" y="4235691"/>
            <a:ext cx="4633519" cy="223482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5980B7EE-CCC1-4126-AE16-3FB3FBA37832}"/>
              </a:ext>
            </a:extLst>
          </p:cNvPr>
          <p:cNvSpPr/>
          <p:nvPr/>
        </p:nvSpPr>
        <p:spPr>
          <a:xfrm>
            <a:off x="6943586" y="3718560"/>
            <a:ext cx="2977654" cy="2021840"/>
          </a:xfrm>
          <a:custGeom>
            <a:avLst/>
            <a:gdLst>
              <a:gd name="connsiteX0" fmla="*/ 2977654 w 2977654"/>
              <a:gd name="connsiteY0" fmla="*/ 2021840 h 2021840"/>
              <a:gd name="connsiteX1" fmla="*/ 1976894 w 2977654"/>
              <a:gd name="connsiteY1" fmla="*/ 955040 h 2021840"/>
              <a:gd name="connsiteX2" fmla="*/ 264934 w 2977654"/>
              <a:gd name="connsiteY2" fmla="*/ 1762760 h 2021840"/>
              <a:gd name="connsiteX3" fmla="*/ 16014 w 2977654"/>
              <a:gd name="connsiteY3" fmla="*/ 690880 h 2021840"/>
              <a:gd name="connsiteX4" fmla="*/ 371614 w 2977654"/>
              <a:gd name="connsiteY4" fmla="*/ 0 h 2021840"/>
              <a:gd name="connsiteX5" fmla="*/ 371614 w 2977654"/>
              <a:gd name="connsiteY5" fmla="*/ 0 h 2021840"/>
              <a:gd name="connsiteX6" fmla="*/ 371614 w 2977654"/>
              <a:gd name="connsiteY6" fmla="*/ 0 h 202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7654" h="2021840">
                <a:moveTo>
                  <a:pt x="2977654" y="2021840"/>
                </a:moveTo>
                <a:cubicBezTo>
                  <a:pt x="2703334" y="1510030"/>
                  <a:pt x="2429014" y="998220"/>
                  <a:pt x="1976894" y="955040"/>
                </a:cubicBezTo>
                <a:cubicBezTo>
                  <a:pt x="1524774" y="911860"/>
                  <a:pt x="591747" y="1806787"/>
                  <a:pt x="264934" y="1762760"/>
                </a:cubicBezTo>
                <a:cubicBezTo>
                  <a:pt x="-61879" y="1718733"/>
                  <a:pt x="-1766" y="984673"/>
                  <a:pt x="16014" y="690880"/>
                </a:cubicBezTo>
                <a:cubicBezTo>
                  <a:pt x="33794" y="397087"/>
                  <a:pt x="371614" y="0"/>
                  <a:pt x="371614" y="0"/>
                </a:cubicBezTo>
                <a:lnTo>
                  <a:pt x="371614" y="0"/>
                </a:lnTo>
                <a:lnTo>
                  <a:pt x="371614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0447770-CA56-4113-AAB0-E2FE79403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803" y="4730999"/>
            <a:ext cx="415041" cy="41504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1E3080C-683B-4B45-A990-F526885F0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35" y="3733743"/>
            <a:ext cx="5211869" cy="2736776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746B0CD4-3966-4BA4-AD78-82518D786678}"/>
              </a:ext>
            </a:extLst>
          </p:cNvPr>
          <p:cNvSpPr/>
          <p:nvPr/>
        </p:nvSpPr>
        <p:spPr>
          <a:xfrm>
            <a:off x="2529841" y="5954562"/>
            <a:ext cx="449579" cy="14905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290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11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Configurazione </a:t>
            </a:r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interefacce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916B267F-2087-4CC8-8BA5-250856A879C7}"/>
              </a:ext>
            </a:extLst>
          </p:cNvPr>
          <p:cNvSpPr/>
          <p:nvPr/>
        </p:nvSpPr>
        <p:spPr>
          <a:xfrm>
            <a:off x="5884220" y="1593908"/>
            <a:ext cx="3246538" cy="2231472"/>
          </a:xfrm>
          <a:prstGeom prst="wedgeRoundRectCallout">
            <a:avLst>
              <a:gd name="adj1" fmla="val -58183"/>
              <a:gd name="adj2" fmla="val 8652"/>
              <a:gd name="adj3" fmla="val 16667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  <a:p>
            <a:r>
              <a:rPr lang="en-US" sz="1200" dirty="0"/>
              <a:t>interface eth0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10.13.31.1/30</a:t>
            </a:r>
          </a:p>
          <a:p>
            <a:endParaRPr lang="en-US" sz="1200" dirty="0"/>
          </a:p>
          <a:p>
            <a:r>
              <a:rPr lang="en-US" sz="1200" dirty="0"/>
              <a:t>interface eth1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10.1.23.2/30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mpls</a:t>
            </a:r>
            <a:r>
              <a:rPr lang="en-US" sz="1200" dirty="0"/>
              <a:t> enable</a:t>
            </a:r>
          </a:p>
          <a:p>
            <a:endParaRPr lang="en-US" sz="1200" dirty="0"/>
          </a:p>
          <a:p>
            <a:r>
              <a:rPr lang="en-US" sz="1200" dirty="0"/>
              <a:t>interface lo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1.3.0.1/16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1.255.0.3/32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mpls</a:t>
            </a:r>
            <a:r>
              <a:rPr lang="en-US" sz="1200" dirty="0"/>
              <a:t> enable</a:t>
            </a:r>
          </a:p>
          <a:p>
            <a:endParaRPr lang="en-US" sz="1200" dirty="0"/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007FC2CB-5A42-425E-95C0-A7CAD7685F33}"/>
              </a:ext>
            </a:extLst>
          </p:cNvPr>
          <p:cNvSpPr/>
          <p:nvPr/>
        </p:nvSpPr>
        <p:spPr>
          <a:xfrm>
            <a:off x="3930925" y="3995695"/>
            <a:ext cx="3246538" cy="1770575"/>
          </a:xfrm>
          <a:prstGeom prst="wedgeRoundRectCallout">
            <a:avLst>
              <a:gd name="adj1" fmla="val -8848"/>
              <a:gd name="adj2" fmla="val -6256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interface eth0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10.13.31.2/30</a:t>
            </a:r>
          </a:p>
          <a:p>
            <a:endParaRPr lang="en-US" sz="1200" dirty="0"/>
          </a:p>
          <a:p>
            <a:r>
              <a:rPr lang="en-US" sz="1200" dirty="0"/>
              <a:t>interface eth1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10.3.12.1/30</a:t>
            </a:r>
          </a:p>
          <a:p>
            <a:endParaRPr lang="en-US" sz="1200" dirty="0"/>
          </a:p>
          <a:p>
            <a:r>
              <a:rPr lang="en-US" sz="1200" dirty="0"/>
              <a:t>interface lo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3.1.0.1/16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ip</a:t>
            </a:r>
            <a:r>
              <a:rPr lang="en-US" sz="1200" dirty="0"/>
              <a:t> address 3.255.0.1/32</a:t>
            </a:r>
          </a:p>
        </p:txBody>
      </p:sp>
    </p:spTree>
    <p:extLst>
      <p:ext uri="{BB962C8B-B14F-4D97-AF65-F5344CB8AC3E}">
        <p14:creationId xmlns:p14="http://schemas.microsoft.com/office/powerpoint/2010/main" val="2381822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F6F6F10-2C93-4DEF-8FB1-5B1A104AD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083" y="2248356"/>
            <a:ext cx="4998917" cy="1947876"/>
          </a:xfrm>
          <a:prstGeom prst="rect">
            <a:avLst/>
          </a:prstGeom>
        </p:spPr>
      </p:pic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F713E017-E2B4-431F-A998-0802D47C45BF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2215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915F9BB8-681A-46BB-B98B-E0F3438CE0E5}"/>
              </a:ext>
            </a:extLst>
          </p:cNvPr>
          <p:cNvSpPr/>
          <p:nvPr/>
        </p:nvSpPr>
        <p:spPr>
          <a:xfrm>
            <a:off x="7833360" y="2999917"/>
            <a:ext cx="1716315" cy="1178806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1890EDE9-8615-41BE-A71D-C31F2A1CD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172" y="2263929"/>
            <a:ext cx="4998917" cy="196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42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915F9BB8-681A-46BB-B98B-E0F3438CE0E5}"/>
              </a:ext>
            </a:extLst>
          </p:cNvPr>
          <p:cNvSpPr/>
          <p:nvPr/>
        </p:nvSpPr>
        <p:spPr>
          <a:xfrm>
            <a:off x="7833360" y="2999917"/>
            <a:ext cx="1716315" cy="1178806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9027392" y="1757440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AFABD158-3933-4050-9800-F6AEAC972B2F}"/>
              </a:ext>
            </a:extLst>
          </p:cNvPr>
          <p:cNvSpPr/>
          <p:nvPr/>
        </p:nvSpPr>
        <p:spPr>
          <a:xfrm flipH="1">
            <a:off x="9738359" y="2157731"/>
            <a:ext cx="900977" cy="496774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8F1FD26-5CCE-4ADD-B757-4E4BFFB04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642" y="2263928"/>
            <a:ext cx="4993447" cy="202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0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915F9BB8-681A-46BB-B98B-E0F3438CE0E5}"/>
              </a:ext>
            </a:extLst>
          </p:cNvPr>
          <p:cNvSpPr/>
          <p:nvPr/>
        </p:nvSpPr>
        <p:spPr>
          <a:xfrm>
            <a:off x="7833360" y="2999917"/>
            <a:ext cx="1716315" cy="1178806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9027392" y="1757440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AFABD158-3933-4050-9800-F6AEAC972B2F}"/>
              </a:ext>
            </a:extLst>
          </p:cNvPr>
          <p:cNvSpPr/>
          <p:nvPr/>
        </p:nvSpPr>
        <p:spPr>
          <a:xfrm flipH="1">
            <a:off x="9738359" y="2157731"/>
            <a:ext cx="900977" cy="496774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840DAD57-C2CD-4F59-9708-EE2C03351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006" y="3097631"/>
            <a:ext cx="415041" cy="41504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E8A9B99-14BC-4F19-8AF7-80519A0A3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143" y="2268137"/>
            <a:ext cx="4991946" cy="25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79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915F9BB8-681A-46BB-B98B-E0F3438CE0E5}"/>
              </a:ext>
            </a:extLst>
          </p:cNvPr>
          <p:cNvSpPr/>
          <p:nvPr/>
        </p:nvSpPr>
        <p:spPr>
          <a:xfrm>
            <a:off x="7833360" y="2999917"/>
            <a:ext cx="1716315" cy="1178806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9027392" y="1757440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AFABD158-3933-4050-9800-F6AEAC972B2F}"/>
              </a:ext>
            </a:extLst>
          </p:cNvPr>
          <p:cNvSpPr/>
          <p:nvPr/>
        </p:nvSpPr>
        <p:spPr>
          <a:xfrm flipH="1">
            <a:off x="9738359" y="2157731"/>
            <a:ext cx="900977" cy="496774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840DAD57-C2CD-4F59-9708-EE2C03351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986" y="2404211"/>
            <a:ext cx="415041" cy="41504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C03114A-DC05-4FC3-B71E-B244B69C2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329" y="2266244"/>
            <a:ext cx="4982759" cy="255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03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915F9BB8-681A-46BB-B98B-E0F3438CE0E5}"/>
              </a:ext>
            </a:extLst>
          </p:cNvPr>
          <p:cNvSpPr/>
          <p:nvPr/>
        </p:nvSpPr>
        <p:spPr>
          <a:xfrm flipH="1" flipV="1">
            <a:off x="6896098" y="4700269"/>
            <a:ext cx="228601" cy="1124321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6266889" y="5635362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64562AC-D02D-4338-869B-C53FF4ABF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642" y="1655303"/>
            <a:ext cx="4993447" cy="180318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4CF486B-5852-4967-9795-C4124336C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942" y="3517971"/>
            <a:ext cx="4977148" cy="1820143"/>
          </a:xfrm>
          <a:prstGeom prst="rect">
            <a:avLst/>
          </a:prstGeom>
        </p:spPr>
      </p:pic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974E6C9D-1C67-40BD-8AE7-FCC0998A743F}"/>
              </a:ext>
            </a:extLst>
          </p:cNvPr>
          <p:cNvSpPr/>
          <p:nvPr/>
        </p:nvSpPr>
        <p:spPr>
          <a:xfrm flipV="1">
            <a:off x="7360918" y="4700267"/>
            <a:ext cx="1386841" cy="1080169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70B8AE95-7B40-4AE6-92A1-3953791EAF79}"/>
              </a:ext>
            </a:extLst>
          </p:cNvPr>
          <p:cNvSpPr/>
          <p:nvPr/>
        </p:nvSpPr>
        <p:spPr>
          <a:xfrm>
            <a:off x="8644329" y="5635362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8942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915F9BB8-681A-46BB-B98B-E0F3438CE0E5}"/>
              </a:ext>
            </a:extLst>
          </p:cNvPr>
          <p:cNvSpPr/>
          <p:nvPr/>
        </p:nvSpPr>
        <p:spPr>
          <a:xfrm flipH="1" flipV="1">
            <a:off x="6896098" y="4700269"/>
            <a:ext cx="228601" cy="1124321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6266889" y="5635362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B1BBBCC-2F0F-40E3-8C11-3D84B915E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642" y="1910377"/>
            <a:ext cx="4993447" cy="2594066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8FBC40E5-BE7A-4EA4-BB4C-5088396C2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528" y="3896225"/>
            <a:ext cx="415041" cy="41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99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915F9BB8-681A-46BB-B98B-E0F3438CE0E5}"/>
              </a:ext>
            </a:extLst>
          </p:cNvPr>
          <p:cNvSpPr/>
          <p:nvPr/>
        </p:nvSpPr>
        <p:spPr>
          <a:xfrm flipH="1" flipV="1">
            <a:off x="6896098" y="4700269"/>
            <a:ext cx="228601" cy="1124321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6266889" y="5635362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8FBC40E5-BE7A-4EA4-BB4C-5088396C2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098" y="4815714"/>
            <a:ext cx="415041" cy="41504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7297CD0-3A13-48FB-971D-37CBBAECE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641" y="1928905"/>
            <a:ext cx="4993447" cy="2567164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F429BFFA-ED6C-42B8-B21C-79A91A298C40}"/>
              </a:ext>
            </a:extLst>
          </p:cNvPr>
          <p:cNvSpPr/>
          <p:nvPr/>
        </p:nvSpPr>
        <p:spPr>
          <a:xfrm>
            <a:off x="2900843" y="4068567"/>
            <a:ext cx="436718" cy="11777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305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 err="1">
                <a:solidFill>
                  <a:schemeClr val="accent1">
                    <a:lumMod val="75000"/>
                  </a:schemeClr>
                </a:solidFill>
              </a:rPr>
              <a:t>OpenVPN</a:t>
            </a:r>
            <a:endParaRPr lang="it-IT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9617D6-6806-4A20-AF60-E4442C27EDF8}"/>
              </a:ext>
            </a:extLst>
          </p:cNvPr>
          <p:cNvSpPr txBox="1"/>
          <p:nvPr/>
        </p:nvSpPr>
        <p:spPr>
          <a:xfrm>
            <a:off x="1554480" y="5935497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65E55D-C744-40C2-933D-9EBA5E0DB8E9}"/>
              </a:ext>
            </a:extLst>
          </p:cNvPr>
          <p:cNvSpPr txBox="1"/>
          <p:nvPr/>
        </p:nvSpPr>
        <p:spPr>
          <a:xfrm>
            <a:off x="7124700" y="4248835"/>
            <a:ext cx="110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-server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1A64F1-F948-49ED-A8C3-AE25DEBFF7AA}"/>
              </a:ext>
            </a:extLst>
          </p:cNvPr>
          <p:cNvSpPr txBox="1"/>
          <p:nvPr/>
        </p:nvSpPr>
        <p:spPr>
          <a:xfrm>
            <a:off x="9853568" y="3006775"/>
            <a:ext cx="111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1" dirty="0" err="1">
                <a:solidFill>
                  <a:srgbClr val="C00000"/>
                </a:solidFill>
              </a:rPr>
              <a:t>openvpn</a:t>
            </a:r>
            <a:r>
              <a:rPr lang="it-IT" sz="800" b="1" dirty="0">
                <a:solidFill>
                  <a:srgbClr val="C00000"/>
                </a:solidFill>
              </a:rPr>
              <a:t>-client</a:t>
            </a:r>
          </a:p>
          <a:p>
            <a:r>
              <a:rPr lang="it-IT" sz="800" b="1" dirty="0">
                <a:solidFill>
                  <a:srgbClr val="C00000"/>
                </a:solidFill>
              </a:rPr>
              <a:t>tun0: </a:t>
            </a:r>
            <a:r>
              <a:rPr lang="it-IT" sz="800" b="1" dirty="0">
                <a:solidFill>
                  <a:srgbClr val="0070C0"/>
                </a:solidFill>
              </a:rPr>
              <a:t>192.168.100.105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7C1B66B-5661-49D3-9D82-AF3957D5AF59}"/>
              </a:ext>
            </a:extLst>
          </p:cNvPr>
          <p:cNvSpPr/>
          <p:nvPr/>
        </p:nvSpPr>
        <p:spPr>
          <a:xfrm>
            <a:off x="1552662" y="5829300"/>
            <a:ext cx="1670597" cy="52916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E5C012-E25B-4A02-9159-5A097D65FF86}"/>
              </a:ext>
            </a:extLst>
          </p:cNvPr>
          <p:cNvSpPr/>
          <p:nvPr/>
        </p:nvSpPr>
        <p:spPr>
          <a:xfrm>
            <a:off x="6559003" y="4178723"/>
            <a:ext cx="1548677" cy="521547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FDAE74FA-C87C-4192-B90F-D249638DAC9C}"/>
              </a:ext>
            </a:extLst>
          </p:cNvPr>
          <p:cNvSpPr/>
          <p:nvPr/>
        </p:nvSpPr>
        <p:spPr>
          <a:xfrm>
            <a:off x="9546043" y="2654505"/>
            <a:ext cx="1487717" cy="690824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79D26FC-C4A5-4D79-8FB7-A3EAF4E7A3D0}"/>
              </a:ext>
            </a:extLst>
          </p:cNvPr>
          <p:cNvSpPr/>
          <p:nvPr/>
        </p:nvSpPr>
        <p:spPr>
          <a:xfrm>
            <a:off x="3223259" y="4511040"/>
            <a:ext cx="3335744" cy="131826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915F9BB8-681A-46BB-B98B-E0F3438CE0E5}"/>
              </a:ext>
            </a:extLst>
          </p:cNvPr>
          <p:cNvSpPr/>
          <p:nvPr/>
        </p:nvSpPr>
        <p:spPr>
          <a:xfrm flipV="1">
            <a:off x="7124698" y="4700268"/>
            <a:ext cx="403861" cy="935093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FD40DEE-F188-4E3F-9B52-58CF97FE47F1}"/>
              </a:ext>
            </a:extLst>
          </p:cNvPr>
          <p:cNvSpPr/>
          <p:nvPr/>
        </p:nvSpPr>
        <p:spPr>
          <a:xfrm>
            <a:off x="7303209" y="5635362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974E6C9D-1C67-40BD-8AE7-FCC0998A743F}"/>
              </a:ext>
            </a:extLst>
          </p:cNvPr>
          <p:cNvSpPr/>
          <p:nvPr/>
        </p:nvSpPr>
        <p:spPr>
          <a:xfrm flipV="1">
            <a:off x="7360918" y="4700266"/>
            <a:ext cx="2375134" cy="1080170"/>
          </a:xfrm>
          <a:custGeom>
            <a:avLst/>
            <a:gdLst>
              <a:gd name="connsiteX0" fmla="*/ 0 w 3779520"/>
              <a:gd name="connsiteY0" fmla="*/ 1455420 h 1455420"/>
              <a:gd name="connsiteX1" fmla="*/ 1638300 w 3779520"/>
              <a:gd name="connsiteY1" fmla="*/ 388620 h 1455420"/>
              <a:gd name="connsiteX2" fmla="*/ 3779520 w 3779520"/>
              <a:gd name="connsiteY2" fmla="*/ 0 h 1455420"/>
              <a:gd name="connsiteX3" fmla="*/ 3779520 w 3779520"/>
              <a:gd name="connsiteY3" fmla="*/ 0 h 14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520" h="1455420">
                <a:moveTo>
                  <a:pt x="0" y="1455420"/>
                </a:moveTo>
                <a:cubicBezTo>
                  <a:pt x="504190" y="1043305"/>
                  <a:pt x="1008380" y="631190"/>
                  <a:pt x="1638300" y="388620"/>
                </a:cubicBezTo>
                <a:cubicBezTo>
                  <a:pt x="2268220" y="146050"/>
                  <a:pt x="3779520" y="0"/>
                  <a:pt x="3779520" y="0"/>
                </a:cubicBezTo>
                <a:lnTo>
                  <a:pt x="3779520" y="0"/>
                </a:ln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70B8AE95-7B40-4AE6-92A1-3953791EAF79}"/>
              </a:ext>
            </a:extLst>
          </p:cNvPr>
          <p:cNvSpPr/>
          <p:nvPr/>
        </p:nvSpPr>
        <p:spPr>
          <a:xfrm>
            <a:off x="9642549" y="5635362"/>
            <a:ext cx="710968" cy="69082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roce 2">
            <a:extLst>
              <a:ext uri="{FF2B5EF4-FFF2-40B4-BE49-F238E27FC236}">
                <a16:creationId xmlns:a16="http://schemas.microsoft.com/office/drawing/2014/main" id="{9C9D55E3-1B2E-4A54-B339-3873626B5E19}"/>
              </a:ext>
            </a:extLst>
          </p:cNvPr>
          <p:cNvSpPr/>
          <p:nvPr/>
        </p:nvSpPr>
        <p:spPr>
          <a:xfrm rot="2520853">
            <a:off x="6868791" y="4762622"/>
            <a:ext cx="591201" cy="661379"/>
          </a:xfrm>
          <a:prstGeom prst="plus">
            <a:avLst>
              <a:gd name="adj" fmla="val 3259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roce 20">
            <a:extLst>
              <a:ext uri="{FF2B5EF4-FFF2-40B4-BE49-F238E27FC236}">
                <a16:creationId xmlns:a16="http://schemas.microsoft.com/office/drawing/2014/main" id="{08D4E728-10D1-411F-A16B-31403232BB42}"/>
              </a:ext>
            </a:extLst>
          </p:cNvPr>
          <p:cNvSpPr/>
          <p:nvPr/>
        </p:nvSpPr>
        <p:spPr>
          <a:xfrm rot="2520853">
            <a:off x="8034874" y="5080409"/>
            <a:ext cx="591201" cy="661379"/>
          </a:xfrm>
          <a:prstGeom prst="plus">
            <a:avLst>
              <a:gd name="adj" fmla="val 3259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5D9D67B-B560-4B4C-B971-5D5733F0B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942" y="2203268"/>
            <a:ext cx="4977147" cy="152515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BEA7D79-6FE0-45D0-96CB-A57E16FEA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942" y="3817137"/>
            <a:ext cx="4977147" cy="152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083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MAC -</a:t>
            </a:r>
            <a:r>
              <a:rPr lang="it-IT" sz="5000" b="1" dirty="0">
                <a:solidFill>
                  <a:srgbClr val="00B0F0"/>
                </a:solidFill>
              </a:rPr>
              <a:t> 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AppArmor</a:t>
            </a:r>
            <a:endParaRPr lang="it-IT" sz="5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038248B-1010-433E-9091-488BFD498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AppArmor</a:t>
            </a:r>
            <a:r>
              <a:rPr lang="it-IT" dirty="0">
                <a:solidFill>
                  <a:schemeClr val="bg1"/>
                </a:solidFill>
              </a:rPr>
              <a:t> si basa sulla creazione di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profili</a:t>
            </a:r>
            <a:r>
              <a:rPr lang="it-IT" dirty="0">
                <a:solidFill>
                  <a:schemeClr val="bg1"/>
                </a:solidFill>
              </a:rPr>
              <a:t> al fine di confinare un programma ad un insieme di file, capabilities, accessi di rete ed insieme di risorse.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AppArmor</a:t>
            </a:r>
            <a:r>
              <a:rPr lang="it-IT" dirty="0">
                <a:solidFill>
                  <a:schemeClr val="bg1"/>
                </a:solidFill>
              </a:rPr>
              <a:t> può lavorare in due modalità: 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enforcement</a:t>
            </a:r>
            <a:r>
              <a:rPr lang="it-IT" dirty="0">
                <a:solidFill>
                  <a:schemeClr val="bg1"/>
                </a:solidFill>
              </a:rPr>
              <a:t> (applica le regole di sicurezza definite nel profilo bloccando qualsiasi tentativo di accesso a risorse non consentite), oppure, 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complain</a:t>
            </a:r>
            <a:r>
              <a:rPr lang="it-IT" dirty="0">
                <a:solidFill>
                  <a:schemeClr val="bg1"/>
                </a:solidFill>
              </a:rPr>
              <a:t> (monitora le violazioni delle regole definite, registrando però un avviso nel log del sistema).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Il profilo creato è relativo al programma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usr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/bin/nano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188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Protocolli –</a:t>
            </a:r>
            <a:r>
              <a:rPr lang="it-IT" sz="5000" b="1" dirty="0">
                <a:solidFill>
                  <a:srgbClr val="00B0F0"/>
                </a:solidFill>
              </a:rPr>
              <a:t> </a:t>
            </a:r>
            <a:r>
              <a:rPr lang="it-IT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BGP (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Border</a:t>
            </a:r>
            <a:r>
              <a:rPr lang="it-IT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Gateway 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Protocol</a:t>
            </a:r>
            <a:r>
              <a:rPr lang="it-IT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DA9C99-5A54-4B76-A1D3-1DFFFFE0B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7030A0"/>
                </a:solidFill>
              </a:rPr>
              <a:t>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BGP</a:t>
            </a:r>
            <a:r>
              <a:rPr lang="it-IT" dirty="0">
                <a:solidFill>
                  <a:schemeClr val="bg1"/>
                </a:solidFill>
              </a:rPr>
              <a:t> è un protocollo di instradamento, di tipo </a:t>
            </a:r>
            <a:r>
              <a:rPr lang="it-IT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distance</a:t>
            </a:r>
            <a:r>
              <a:rPr lang="it-IT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it-IT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vector</a:t>
            </a:r>
            <a:r>
              <a:rPr lang="it-IT" i="1" dirty="0">
                <a:solidFill>
                  <a:schemeClr val="bg1"/>
                </a:solidFill>
              </a:rPr>
              <a:t>, </a:t>
            </a:r>
            <a:r>
              <a:rPr lang="it-IT" dirty="0">
                <a:solidFill>
                  <a:schemeClr val="bg1"/>
                </a:solidFill>
              </a:rPr>
              <a:t>utilizzato su Internet per scambiare informazioni di </a:t>
            </a:r>
            <a:r>
              <a:rPr lang="it-IT" dirty="0" err="1">
                <a:solidFill>
                  <a:schemeClr val="bg1"/>
                </a:solidFill>
              </a:rPr>
              <a:t>routing</a:t>
            </a:r>
            <a:r>
              <a:rPr lang="it-IT" dirty="0">
                <a:solidFill>
                  <a:schemeClr val="bg1"/>
                </a:solidFill>
              </a:rPr>
              <a:t> tra 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Autonomous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Systems </a:t>
            </a:r>
            <a:r>
              <a:rPr lang="it-IT" dirty="0">
                <a:solidFill>
                  <a:schemeClr val="bg1"/>
                </a:solidFill>
              </a:rPr>
              <a:t>(AS).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Consente a reti diverse di comunicare e instradare il traffico da un punto all'altro su larga scala</a:t>
            </a:r>
            <a:r>
              <a:rPr lang="it-IT" dirty="0"/>
              <a:t>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Individua i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migliori percorsi</a:t>
            </a:r>
            <a:r>
              <a:rPr lang="it-IT" b="1" dirty="0">
                <a:solidFill>
                  <a:srgbClr val="7030A0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per il traffico di rete basandosi su criteri come il numero di hop (salti) tra router o specifiche politiche di </a:t>
            </a:r>
            <a:r>
              <a:rPr lang="it-IT" dirty="0" err="1">
                <a:solidFill>
                  <a:schemeClr val="bg1"/>
                </a:solidFill>
              </a:rPr>
              <a:t>routing</a:t>
            </a:r>
            <a:r>
              <a:rPr lang="it-IT" dirty="0">
                <a:solidFill>
                  <a:schemeClr val="bg1"/>
                </a:solidFill>
              </a:rPr>
              <a:t>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Scambia informazioni di </a:t>
            </a:r>
            <a:r>
              <a:rPr lang="it-IT" dirty="0" err="1">
                <a:solidFill>
                  <a:schemeClr val="bg1"/>
                </a:solidFill>
              </a:rPr>
              <a:t>routing</a:t>
            </a:r>
            <a:r>
              <a:rPr lang="it-IT" dirty="0">
                <a:solidFill>
                  <a:schemeClr val="bg1"/>
                </a:solidFill>
              </a:rPr>
              <a:t> sotto forma di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annunci di 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route</a:t>
            </a:r>
            <a:r>
              <a:rPr lang="it-IT" dirty="0">
                <a:solidFill>
                  <a:schemeClr val="bg1"/>
                </a:solidFill>
              </a:rPr>
              <a:t>, permettendo ai vari router di aggiornarsi reciprocamente sui migliori percorsi;</a:t>
            </a:r>
          </a:p>
        </p:txBody>
      </p:sp>
    </p:spTree>
    <p:extLst>
      <p:ext uri="{BB962C8B-B14F-4D97-AF65-F5344CB8AC3E}">
        <p14:creationId xmlns:p14="http://schemas.microsoft.com/office/powerpoint/2010/main" val="23908078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MAC -</a:t>
            </a:r>
            <a:r>
              <a:rPr lang="it-IT" sz="5000" b="1" dirty="0">
                <a:solidFill>
                  <a:srgbClr val="00B0F0"/>
                </a:solidFill>
              </a:rPr>
              <a:t> 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AppArmor</a:t>
            </a:r>
            <a:endParaRPr lang="it-IT" sz="5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038248B-1010-433E-9091-488BFD498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4301604" cy="3766185"/>
          </a:xfrm>
        </p:spPr>
        <p:txBody>
          <a:bodyPr>
            <a:normAutofit/>
          </a:bodyPr>
          <a:lstStyle/>
          <a:p>
            <a:pPr marL="0" indent="0">
              <a:buClr>
                <a:srgbClr val="7030A0"/>
              </a:buClr>
              <a:buNone/>
            </a:pPr>
            <a:r>
              <a:rPr lang="it-IT" dirty="0">
                <a:solidFill>
                  <a:schemeClr val="bg1"/>
                </a:solidFill>
              </a:rPr>
              <a:t>Nel profilo troviamo: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dei </a:t>
            </a:r>
            <a:r>
              <a:rPr lang="it-IT" i="1" dirty="0">
                <a:solidFill>
                  <a:schemeClr val="bg1"/>
                </a:solidFill>
              </a:rPr>
              <a:t>files</a:t>
            </a:r>
            <a:r>
              <a:rPr lang="it-IT" dirty="0">
                <a:solidFill>
                  <a:schemeClr val="bg1"/>
                </a:solidFill>
              </a:rPr>
              <a:t> e </a:t>
            </a:r>
            <a:r>
              <a:rPr lang="it-IT" i="1" dirty="0">
                <a:solidFill>
                  <a:schemeClr val="bg1"/>
                </a:solidFill>
              </a:rPr>
              <a:t>cartelle</a:t>
            </a:r>
            <a:r>
              <a:rPr lang="it-IT" dirty="0">
                <a:solidFill>
                  <a:schemeClr val="bg1"/>
                </a:solidFill>
              </a:rPr>
              <a:t> accessibili in sola lettura (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e.g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r_dir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r_file.txt</a:t>
            </a:r>
            <a:r>
              <a:rPr lang="it-IT" dirty="0">
                <a:solidFill>
                  <a:schemeClr val="bg1"/>
                </a:solidFill>
              </a:rPr>
              <a:t>);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dei </a:t>
            </a:r>
            <a:r>
              <a:rPr lang="it-IT" i="1" dirty="0">
                <a:solidFill>
                  <a:schemeClr val="bg1"/>
                </a:solidFill>
              </a:rPr>
              <a:t>files</a:t>
            </a:r>
            <a:r>
              <a:rPr lang="it-IT" dirty="0">
                <a:solidFill>
                  <a:schemeClr val="bg1"/>
                </a:solidFill>
              </a:rPr>
              <a:t> e </a:t>
            </a:r>
            <a:r>
              <a:rPr lang="it-IT" i="1" dirty="0">
                <a:solidFill>
                  <a:schemeClr val="bg1"/>
                </a:solidFill>
              </a:rPr>
              <a:t>cartelle</a:t>
            </a:r>
            <a:r>
              <a:rPr lang="it-IT" dirty="0">
                <a:solidFill>
                  <a:schemeClr val="bg1"/>
                </a:solidFill>
              </a:rPr>
              <a:t> accessibili in sola scrittura (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e.g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w_dir</a:t>
            </a:r>
            <a:r>
              <a:rPr lang="it-IT" dirty="0">
                <a:solidFill>
                  <a:schemeClr val="bg1"/>
                </a:solidFill>
              </a:rPr>
              <a:t>);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restizioni</a:t>
            </a:r>
            <a:r>
              <a:rPr lang="it-IT" dirty="0">
                <a:solidFill>
                  <a:schemeClr val="bg1"/>
                </a:solidFill>
              </a:rPr>
              <a:t> in lettura e scrittura sulle principali cartelle di sistema (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e.g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/root, /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etc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/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/bin, /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sbin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/proc, /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sys</a:t>
            </a:r>
            <a:r>
              <a:rPr lang="it-IT" dirty="0">
                <a:solidFill>
                  <a:schemeClr val="bg1"/>
                </a:solidFill>
              </a:rPr>
              <a:t>);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567D8A4-936D-4D94-9228-30EE9DB2B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036" y="580602"/>
            <a:ext cx="6451739" cy="602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831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MAC -</a:t>
            </a:r>
            <a:r>
              <a:rPr lang="it-IT" sz="5000" b="1" dirty="0">
                <a:solidFill>
                  <a:srgbClr val="00B0F0"/>
                </a:solidFill>
              </a:rPr>
              <a:t> 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AppArmor</a:t>
            </a:r>
            <a:endParaRPr lang="it-IT" sz="5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95136A2-05AB-4EC3-8E87-94DC6E609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1" y="1917276"/>
            <a:ext cx="9126224" cy="1790950"/>
          </a:xfr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D0E00DC-7586-4180-B46C-FB1E553FB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3985795"/>
            <a:ext cx="9126224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256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MAC -</a:t>
            </a:r>
            <a:r>
              <a:rPr lang="it-IT" sz="5000" b="1" dirty="0">
                <a:solidFill>
                  <a:srgbClr val="00B0F0"/>
                </a:solidFill>
              </a:rPr>
              <a:t> 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AppArmor</a:t>
            </a:r>
            <a:endParaRPr lang="it-IT" sz="5000" b="1" dirty="0">
              <a:solidFill>
                <a:srgbClr val="7030A0"/>
              </a:solidFill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813F3EF-EAEE-4ACD-88C2-BA570D083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1" y="1911162"/>
            <a:ext cx="9069066" cy="1752845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5C5EB1B-55BD-45C7-A34C-7CC728C61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3982331"/>
            <a:ext cx="9050013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094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MAC -</a:t>
            </a:r>
            <a:r>
              <a:rPr lang="it-IT" sz="5000" b="1" dirty="0">
                <a:solidFill>
                  <a:srgbClr val="00B0F0"/>
                </a:solidFill>
              </a:rPr>
              <a:t> 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AppArmor</a:t>
            </a:r>
            <a:endParaRPr lang="it-IT" sz="5000" b="1" dirty="0">
              <a:solidFill>
                <a:srgbClr val="7030A0"/>
              </a:solidFill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49E1A040-D1BE-461B-B091-20FE71101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1" y="1942443"/>
            <a:ext cx="9059539" cy="1790950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C3FC1B1-ABBA-4897-B7B8-5FC712B31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3989649"/>
            <a:ext cx="9069066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936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MAC -</a:t>
            </a:r>
            <a:r>
              <a:rPr lang="it-IT" sz="5000" b="1" dirty="0">
                <a:solidFill>
                  <a:srgbClr val="00B0F0"/>
                </a:solidFill>
              </a:rPr>
              <a:t> 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AppArmor</a:t>
            </a:r>
            <a:endParaRPr lang="it-IT" sz="5000" b="1" dirty="0">
              <a:solidFill>
                <a:srgbClr val="7030A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2A4E1C2-A256-4978-9DCD-24843B562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1972600"/>
            <a:ext cx="9059539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429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MAC -</a:t>
            </a:r>
            <a:r>
              <a:rPr lang="it-IT" sz="5000" b="1" dirty="0">
                <a:solidFill>
                  <a:srgbClr val="00B0F0"/>
                </a:solidFill>
              </a:rPr>
              <a:t> 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AppArmor</a:t>
            </a:r>
            <a:endParaRPr lang="it-IT" sz="5000" b="1" dirty="0">
              <a:solidFill>
                <a:srgbClr val="7030A0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37FD4B1-8055-4E3C-A207-F12990CFE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1939626"/>
            <a:ext cx="9078592" cy="101931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569D130-189F-428D-8508-2AEC439E3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3209125"/>
            <a:ext cx="9078592" cy="207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7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BGP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3" name="Fumetto: rettangolo con angoli arrotondati 2">
            <a:extLst>
              <a:ext uri="{FF2B5EF4-FFF2-40B4-BE49-F238E27FC236}">
                <a16:creationId xmlns:a16="http://schemas.microsoft.com/office/drawing/2014/main" id="{39783F45-5FB3-498D-A055-EEF73BFF7365}"/>
              </a:ext>
            </a:extLst>
          </p:cNvPr>
          <p:cNvSpPr/>
          <p:nvPr/>
        </p:nvSpPr>
        <p:spPr>
          <a:xfrm>
            <a:off x="5048389" y="797555"/>
            <a:ext cx="3246538" cy="1726796"/>
          </a:xfrm>
          <a:prstGeom prst="wedgeRoundRectCallout">
            <a:avLst>
              <a:gd name="adj1" fmla="val -33118"/>
              <a:gd name="adj2" fmla="val 6306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router </a:t>
            </a:r>
            <a:r>
              <a:rPr lang="en-US" sz="1200" dirty="0" err="1"/>
              <a:t>bgp</a:t>
            </a:r>
            <a:r>
              <a:rPr lang="en-US" sz="1200" dirty="0"/>
              <a:t> 100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bgp</a:t>
            </a:r>
            <a:r>
              <a:rPr lang="en-US" sz="1200" dirty="0"/>
              <a:t> router-id 1.255.0.3</a:t>
            </a:r>
          </a:p>
          <a:p>
            <a:r>
              <a:rPr lang="en-US" sz="1200" dirty="0"/>
              <a:t> neighbor 1.255.0.1 remote-as 100</a:t>
            </a:r>
          </a:p>
          <a:p>
            <a:r>
              <a:rPr lang="en-US" sz="1200" dirty="0"/>
              <a:t> neighbor 1.255.0.1 update-source 1.255.0.3</a:t>
            </a:r>
          </a:p>
          <a:p>
            <a:r>
              <a:rPr lang="en-US" sz="1200" dirty="0"/>
              <a:t> neighbor 10.13.31.2 remote-as 300</a:t>
            </a:r>
          </a:p>
          <a:p>
            <a:r>
              <a:rPr lang="en-US" sz="1200" dirty="0"/>
              <a:t> address-family ipv4 unicast</a:t>
            </a:r>
          </a:p>
          <a:p>
            <a:r>
              <a:rPr lang="en-US" sz="1200" dirty="0"/>
              <a:t>  network 1.3.0.0/16</a:t>
            </a:r>
          </a:p>
          <a:p>
            <a:r>
              <a:rPr lang="en-US" sz="1200" dirty="0"/>
              <a:t>  neighbor 1.255.0.1 next-hop-self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F91C0E90-0842-4E1B-896A-C9C7EC093730}"/>
              </a:ext>
            </a:extLst>
          </p:cNvPr>
          <p:cNvSpPr/>
          <p:nvPr/>
        </p:nvSpPr>
        <p:spPr>
          <a:xfrm>
            <a:off x="3933958" y="3994001"/>
            <a:ext cx="3246538" cy="2183064"/>
          </a:xfrm>
          <a:prstGeom prst="wedgeRoundRectCallout">
            <a:avLst>
              <a:gd name="adj1" fmla="val -8848"/>
              <a:gd name="adj2" fmla="val -6256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router </a:t>
            </a:r>
            <a:r>
              <a:rPr lang="en-US" sz="1200" dirty="0" err="1"/>
              <a:t>bgp</a:t>
            </a:r>
            <a:r>
              <a:rPr lang="en-US" sz="1200" dirty="0"/>
              <a:t> 300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bgp</a:t>
            </a:r>
            <a:r>
              <a:rPr lang="en-US" sz="1200" dirty="0"/>
              <a:t> router-id 3.255.0.1</a:t>
            </a:r>
          </a:p>
          <a:p>
            <a:r>
              <a:rPr lang="en-US" sz="1200" dirty="0"/>
              <a:t> neighbor 3.2.0.1 remote-as 300</a:t>
            </a:r>
          </a:p>
          <a:p>
            <a:r>
              <a:rPr lang="en-US" sz="1200" dirty="0"/>
              <a:t> neighbor 3.2.0.1 update-source 3.1.0.1</a:t>
            </a:r>
          </a:p>
          <a:p>
            <a:r>
              <a:rPr lang="en-US" sz="1200" dirty="0"/>
              <a:t> neighbor 3.255.0.2 remote-as 300</a:t>
            </a:r>
          </a:p>
          <a:p>
            <a:r>
              <a:rPr lang="en-US" sz="1200" dirty="0"/>
              <a:t> neighbor 3.255.0.2 update-source 3.255.0.1</a:t>
            </a:r>
          </a:p>
          <a:p>
            <a:r>
              <a:rPr lang="en-US" sz="1200" dirty="0"/>
              <a:t> neighbor 10.13.31.1 remote-as 100</a:t>
            </a:r>
          </a:p>
          <a:p>
            <a:r>
              <a:rPr lang="en-US" sz="1200" dirty="0"/>
              <a:t> address-family ipv4 unicast</a:t>
            </a:r>
          </a:p>
          <a:p>
            <a:r>
              <a:rPr lang="en-US" sz="1200" dirty="0"/>
              <a:t>  network 3.1.0.0/16</a:t>
            </a:r>
          </a:p>
          <a:p>
            <a:r>
              <a:rPr lang="en-US" sz="1200" dirty="0"/>
              <a:t>  neighbor 3.2.0.1 next-hop-self</a:t>
            </a:r>
          </a:p>
          <a:p>
            <a:r>
              <a:rPr lang="en-US" sz="1200" dirty="0"/>
              <a:t>  neighbor 3.255.0.2 next-hop-self</a:t>
            </a:r>
          </a:p>
        </p:txBody>
      </p:sp>
    </p:spTree>
    <p:extLst>
      <p:ext uri="{BB962C8B-B14F-4D97-AF65-F5344CB8AC3E}">
        <p14:creationId xmlns:p14="http://schemas.microsoft.com/office/powerpoint/2010/main" val="301845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BGP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34C0DBF-AD34-469A-86DB-DA044F2B1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11" y="1338484"/>
            <a:ext cx="4940402" cy="3361786"/>
          </a:xfrm>
          <a:prstGeom prst="rect">
            <a:avLst/>
          </a:prstGeom>
        </p:spPr>
      </p:pic>
      <p:sp>
        <p:nvSpPr>
          <p:cNvPr id="17" name="Ovale 16">
            <a:extLst>
              <a:ext uri="{FF2B5EF4-FFF2-40B4-BE49-F238E27FC236}">
                <a16:creationId xmlns:a16="http://schemas.microsoft.com/office/drawing/2014/main" id="{1E6D56D4-2477-4A90-A318-79DD359940BE}"/>
              </a:ext>
            </a:extLst>
          </p:cNvPr>
          <p:cNvSpPr/>
          <p:nvPr/>
        </p:nvSpPr>
        <p:spPr>
          <a:xfrm>
            <a:off x="5092118" y="2521680"/>
            <a:ext cx="673929" cy="64595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65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Protocolli –</a:t>
            </a:r>
            <a:r>
              <a:rPr lang="it-IT" sz="5000" b="1" dirty="0">
                <a:solidFill>
                  <a:srgbClr val="00B0F0"/>
                </a:solidFill>
              </a:rPr>
              <a:t> </a:t>
            </a:r>
            <a:r>
              <a:rPr lang="it-IT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OSPF (Open 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Shortest</a:t>
            </a:r>
            <a:r>
              <a:rPr lang="it-IT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5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Path</a:t>
            </a:r>
            <a:r>
              <a:rPr lang="it-IT" sz="5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First)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DA9C99-5A54-4B76-A1D3-1DFFFFE0B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7030A0"/>
                </a:solidFill>
              </a:rPr>
              <a:t>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OSPF</a:t>
            </a:r>
            <a:r>
              <a:rPr lang="it-IT" dirty="0">
                <a:solidFill>
                  <a:schemeClr val="bg1"/>
                </a:solidFill>
              </a:rPr>
              <a:t> è un protocollo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IGP (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Interior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Gateway 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Protocol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</a:t>
            </a:r>
            <a:r>
              <a:rPr lang="it-IT" dirty="0">
                <a:solidFill>
                  <a:schemeClr val="bg1"/>
                </a:solidFill>
              </a:rPr>
              <a:t>di </a:t>
            </a:r>
            <a:r>
              <a:rPr lang="it-IT" dirty="0" err="1">
                <a:solidFill>
                  <a:schemeClr val="bg1"/>
                </a:solidFill>
              </a:rPr>
              <a:t>routing</a:t>
            </a:r>
            <a:r>
              <a:rPr lang="it-IT" dirty="0">
                <a:solidFill>
                  <a:schemeClr val="bg1"/>
                </a:solidFill>
              </a:rPr>
              <a:t> dinamico utilizzato all'interno di un AS;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Protocollo Link-State</a:t>
            </a:r>
            <a:r>
              <a:rPr lang="it-IT" b="1" dirty="0">
                <a:solidFill>
                  <a:srgbClr val="7030A0"/>
                </a:solidFill>
              </a:rPr>
              <a:t>, </a:t>
            </a:r>
            <a:r>
              <a:rPr lang="it-IT" dirty="0">
                <a:solidFill>
                  <a:schemeClr val="bg1"/>
                </a:solidFill>
              </a:rPr>
              <a:t>in cui ogni router ha una mappa completa della rete (topologia) e calcola il percorso più breve (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Shortest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Path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First</a:t>
            </a:r>
            <a:r>
              <a:rPr lang="it-IT" dirty="0">
                <a:solidFill>
                  <a:schemeClr val="bg1"/>
                </a:solidFill>
              </a:rPr>
              <a:t>) verso ogni destinazione utilizzando l'algoritmo di </a:t>
            </a:r>
            <a:r>
              <a:rPr lang="it-IT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Dijkstra</a:t>
            </a:r>
            <a:r>
              <a:rPr lang="it-IT" dirty="0">
                <a:solidFill>
                  <a:schemeClr val="bg1"/>
                </a:solidFill>
              </a:rPr>
              <a:t>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Uno dei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vantaggi</a:t>
            </a:r>
            <a:r>
              <a:rPr lang="it-IT" dirty="0">
                <a:solidFill>
                  <a:schemeClr val="bg1"/>
                </a:solidFill>
              </a:rPr>
              <a:t> di OSPF è la sua capacità di </a:t>
            </a:r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convergere rapidamente</a:t>
            </a:r>
            <a:r>
              <a:rPr lang="it-IT" dirty="0">
                <a:solidFill>
                  <a:schemeClr val="bg1"/>
                </a:solidFill>
              </a:rPr>
              <a:t>, cioè di aggiornare la tabella di </a:t>
            </a:r>
            <a:r>
              <a:rPr lang="it-IT" dirty="0" err="1">
                <a:solidFill>
                  <a:schemeClr val="bg1"/>
                </a:solidFill>
              </a:rPr>
              <a:t>routing</a:t>
            </a:r>
            <a:r>
              <a:rPr lang="it-IT" dirty="0">
                <a:solidFill>
                  <a:schemeClr val="bg1"/>
                </a:solidFill>
              </a:rPr>
              <a:t> di tutti i router in risposta a cambiamenti nella rete;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b="0" i="0" u="none" strike="noStrike" baseline="0" dirty="0">
                <a:solidFill>
                  <a:schemeClr val="bg1"/>
                </a:solidFill>
              </a:rPr>
              <a:t>È altamente </a:t>
            </a:r>
            <a:r>
              <a:rPr lang="it-IT" b="1" i="0" u="none" strike="noStrike" baseline="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scalabile</a:t>
            </a:r>
            <a:r>
              <a:rPr lang="it-IT" b="0" i="0" u="none" strike="noStrike" baseline="0" dirty="0">
                <a:solidFill>
                  <a:schemeClr val="bg1"/>
                </a:solidFill>
              </a:rPr>
              <a:t> e supporta reti di grandi dimensioni suddivise in aree per migliorare l'efficienza e ridurre il traffico di aggiornamento;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9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OSPF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33677258-7417-4801-ABA3-B9BA8615C4FA}"/>
              </a:ext>
            </a:extLst>
          </p:cNvPr>
          <p:cNvSpPr/>
          <p:nvPr/>
        </p:nvSpPr>
        <p:spPr>
          <a:xfrm>
            <a:off x="5132279" y="1837188"/>
            <a:ext cx="3246538" cy="762663"/>
          </a:xfrm>
          <a:prstGeom prst="wedgeRoundRectCallout">
            <a:avLst>
              <a:gd name="adj1" fmla="val -33118"/>
              <a:gd name="adj2" fmla="val 6306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router </a:t>
            </a:r>
            <a:r>
              <a:rPr lang="en-US" sz="1200" dirty="0" err="1"/>
              <a:t>ospf</a:t>
            </a:r>
            <a:endParaRPr lang="en-US" sz="1200" dirty="0"/>
          </a:p>
          <a:p>
            <a:r>
              <a:rPr lang="en-US" sz="1200" dirty="0"/>
              <a:t> </a:t>
            </a:r>
            <a:r>
              <a:rPr lang="en-US" sz="1200" dirty="0" err="1"/>
              <a:t>ospf</a:t>
            </a:r>
            <a:r>
              <a:rPr lang="en-US" sz="1200" dirty="0"/>
              <a:t> router-id 1.255.0.3</a:t>
            </a:r>
          </a:p>
          <a:p>
            <a:r>
              <a:rPr lang="en-US" sz="1200" dirty="0"/>
              <a:t> network 1.255.0.3/32 area 0</a:t>
            </a:r>
          </a:p>
          <a:p>
            <a:r>
              <a:rPr lang="en-US" sz="1200" dirty="0"/>
              <a:t> network 10.1.23.0/30 area 0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80155785-CBE7-4BE8-BE19-6A067359ABC3}"/>
              </a:ext>
            </a:extLst>
          </p:cNvPr>
          <p:cNvSpPr/>
          <p:nvPr/>
        </p:nvSpPr>
        <p:spPr>
          <a:xfrm>
            <a:off x="3590103" y="685902"/>
            <a:ext cx="3246538" cy="1015068"/>
          </a:xfrm>
          <a:prstGeom prst="wedgeRoundRectCallout">
            <a:avLst>
              <a:gd name="adj1" fmla="val -33118"/>
              <a:gd name="adj2" fmla="val 5658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router </a:t>
            </a:r>
            <a:r>
              <a:rPr lang="en-US" sz="1200" dirty="0" err="1"/>
              <a:t>ospf</a:t>
            </a:r>
            <a:endParaRPr lang="en-US" sz="1200" dirty="0"/>
          </a:p>
          <a:p>
            <a:r>
              <a:rPr lang="en-US" sz="1200" dirty="0"/>
              <a:t> </a:t>
            </a:r>
            <a:r>
              <a:rPr lang="en-US" sz="1200" dirty="0" err="1"/>
              <a:t>ospf</a:t>
            </a:r>
            <a:r>
              <a:rPr lang="en-US" sz="1200" dirty="0"/>
              <a:t> router-id 1.255.0.2</a:t>
            </a:r>
          </a:p>
          <a:p>
            <a:r>
              <a:rPr lang="en-US" sz="1200" dirty="0"/>
              <a:t> network 1.255.0.2/32 area 0</a:t>
            </a:r>
          </a:p>
          <a:p>
            <a:r>
              <a:rPr lang="en-US" sz="1200" dirty="0"/>
              <a:t> network 10.1.12.0/30 area 0</a:t>
            </a:r>
          </a:p>
          <a:p>
            <a:r>
              <a:rPr lang="en-US" sz="1200" dirty="0"/>
              <a:t> network 10.1.23.0/30 area 0</a:t>
            </a: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075ABF78-F67B-4CBF-A788-2D1EE971BD1F}"/>
              </a:ext>
            </a:extLst>
          </p:cNvPr>
          <p:cNvSpPr/>
          <p:nvPr/>
        </p:nvSpPr>
        <p:spPr>
          <a:xfrm>
            <a:off x="343565" y="3350779"/>
            <a:ext cx="3246538" cy="835842"/>
          </a:xfrm>
          <a:prstGeom prst="wedgeRoundRectCallout">
            <a:avLst>
              <a:gd name="adj1" fmla="val 14944"/>
              <a:gd name="adj2" fmla="val -7853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router </a:t>
            </a:r>
            <a:r>
              <a:rPr lang="en-US" sz="1200" dirty="0" err="1"/>
              <a:t>ospf</a:t>
            </a:r>
            <a:endParaRPr lang="en-US" sz="1200" dirty="0"/>
          </a:p>
          <a:p>
            <a:r>
              <a:rPr lang="en-US" sz="1200" dirty="0"/>
              <a:t> </a:t>
            </a:r>
            <a:r>
              <a:rPr lang="en-US" sz="1200" dirty="0" err="1"/>
              <a:t>ospf</a:t>
            </a:r>
            <a:r>
              <a:rPr lang="en-US" sz="1200" dirty="0"/>
              <a:t> router-id 1.255.0.1</a:t>
            </a:r>
          </a:p>
          <a:p>
            <a:r>
              <a:rPr lang="en-US" sz="1200" dirty="0"/>
              <a:t> network 1.255.0.1/32 area 0</a:t>
            </a:r>
          </a:p>
          <a:p>
            <a:r>
              <a:rPr lang="en-US" sz="1200" dirty="0"/>
              <a:t> network 10.1.12.0/30 area 0</a:t>
            </a:r>
          </a:p>
        </p:txBody>
      </p:sp>
    </p:spTree>
    <p:extLst>
      <p:ext uri="{BB962C8B-B14F-4D97-AF65-F5344CB8AC3E}">
        <p14:creationId xmlns:p14="http://schemas.microsoft.com/office/powerpoint/2010/main" val="20418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7CFA6-6737-4A96-8244-A0C81ABB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>
                <a:solidFill>
                  <a:schemeClr val="accent1">
                    <a:lumMod val="75000"/>
                  </a:schemeClr>
                </a:solidFill>
              </a:rPr>
              <a:t>OSPF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A916C6-E85C-493F-AFF8-44B1B213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63" y="1692581"/>
            <a:ext cx="9086674" cy="4777938"/>
          </a:xfrm>
        </p:spPr>
      </p:pic>
      <p:sp>
        <p:nvSpPr>
          <p:cNvPr id="17" name="Ovale 16">
            <a:extLst>
              <a:ext uri="{FF2B5EF4-FFF2-40B4-BE49-F238E27FC236}">
                <a16:creationId xmlns:a16="http://schemas.microsoft.com/office/drawing/2014/main" id="{1E6D56D4-2477-4A90-A318-79DD359940BE}"/>
              </a:ext>
            </a:extLst>
          </p:cNvPr>
          <p:cNvSpPr/>
          <p:nvPr/>
        </p:nvSpPr>
        <p:spPr>
          <a:xfrm>
            <a:off x="5092118" y="2521680"/>
            <a:ext cx="673929" cy="64595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5DA2F19-C059-420A-83CF-07E84043E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775" y="1692581"/>
            <a:ext cx="5495229" cy="261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9677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Metropolitano</Template>
  <TotalTime>592</TotalTime>
  <Words>1263</Words>
  <Application>Microsoft Office PowerPoint</Application>
  <PresentationFormat>Widescreen</PresentationFormat>
  <Paragraphs>245</Paragraphs>
  <Slides>45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45</vt:i4>
      </vt:variant>
    </vt:vector>
  </HeadingPairs>
  <TitlesOfParts>
    <vt:vector size="49" baseType="lpstr">
      <vt:lpstr>Arial</vt:lpstr>
      <vt:lpstr>Calibri Light</vt:lpstr>
      <vt:lpstr>Wingdings</vt:lpstr>
      <vt:lpstr>Metropolitano</vt:lpstr>
      <vt:lpstr>Network and System Defence</vt:lpstr>
      <vt:lpstr>Topologia</vt:lpstr>
      <vt:lpstr>Configurazione interefacce</vt:lpstr>
      <vt:lpstr>Protocolli – BGP (Border Gateway Protocol)</vt:lpstr>
      <vt:lpstr>BGP</vt:lpstr>
      <vt:lpstr>BGP</vt:lpstr>
      <vt:lpstr>Protocolli – OSPF (Open Shortest Path First)</vt:lpstr>
      <vt:lpstr>OSPF</vt:lpstr>
      <vt:lpstr>OSPF</vt:lpstr>
      <vt:lpstr>Protocolli – MPLS/LDP</vt:lpstr>
      <vt:lpstr>MPLS/LDP</vt:lpstr>
      <vt:lpstr>MPLS/LDP</vt:lpstr>
      <vt:lpstr>MPLS/LDP</vt:lpstr>
      <vt:lpstr>MPLS/LDP</vt:lpstr>
      <vt:lpstr>MPLS/LDP</vt:lpstr>
      <vt:lpstr>MPLS/LDP</vt:lpstr>
      <vt:lpstr>Firewall</vt:lpstr>
      <vt:lpstr>Firewall</vt:lpstr>
      <vt:lpstr>Firewall</vt:lpstr>
      <vt:lpstr>DC Network</vt:lpstr>
      <vt:lpstr>DC Network</vt:lpstr>
      <vt:lpstr>DC Network</vt:lpstr>
      <vt:lpstr>DC Network</vt:lpstr>
      <vt:lpstr>DC Network (B2 -&gt; B1)</vt:lpstr>
      <vt:lpstr>DC Network (B2 -&gt; B1)</vt:lpstr>
      <vt:lpstr>DC Network (B2 -&gt; R302)</vt:lpstr>
      <vt:lpstr>DC Network (B2 -&gt; R302)</vt:lpstr>
      <vt:lpstr>DC Network (B2 -&gt; R302)</vt:lpstr>
      <vt:lpstr>OpenVPN</vt:lpstr>
      <vt:lpstr>OpenVPN</vt:lpstr>
      <vt:lpstr>OpenVPN</vt:lpstr>
      <vt:lpstr>OpenVPN</vt:lpstr>
      <vt:lpstr>OpenVPN</vt:lpstr>
      <vt:lpstr>OpenVPN</vt:lpstr>
      <vt:lpstr>OpenVPN</vt:lpstr>
      <vt:lpstr>OpenVPN</vt:lpstr>
      <vt:lpstr>OpenVPN</vt:lpstr>
      <vt:lpstr>OpenVPN</vt:lpstr>
      <vt:lpstr>MAC - AppArmor</vt:lpstr>
      <vt:lpstr>MAC - AppArmor</vt:lpstr>
      <vt:lpstr>MAC - AppArmor</vt:lpstr>
      <vt:lpstr>MAC - AppArmor</vt:lpstr>
      <vt:lpstr>MAC - AppArmor</vt:lpstr>
      <vt:lpstr>MAC - AppArmor</vt:lpstr>
      <vt:lpstr>MAC - AppArmor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and System Defence</dc:title>
  <dc:creator>Valerio Crecco</dc:creator>
  <cp:lastModifiedBy>Valerio Crecco</cp:lastModifiedBy>
  <cp:revision>5</cp:revision>
  <dcterms:created xsi:type="dcterms:W3CDTF">2024-08-19T17:24:57Z</dcterms:created>
  <dcterms:modified xsi:type="dcterms:W3CDTF">2024-08-28T15:55:53Z</dcterms:modified>
</cp:coreProperties>
</file>