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6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0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20/08/2024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6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20/08/2024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03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20/08/2024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88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20/08/2024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82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20/08/2024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6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20/08/2024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20/08/2024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89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20/08/2024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1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20/08/2024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4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20/08/2024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61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20/08/2024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02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D24D1A2-4A22-4063-B1C1-E5B8F7172D76}" type="datetimeFigureOut">
              <a:rPr lang="it-IT" smtClean="0"/>
              <a:t>20/08/2024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799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818AB4-2265-47D4-A911-C28CA3B8D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B0F0"/>
                </a:solidFill>
              </a:rPr>
              <a:t>Network and System </a:t>
            </a:r>
            <a:r>
              <a:rPr lang="it-IT" b="1" dirty="0" err="1">
                <a:solidFill>
                  <a:srgbClr val="00B0F0"/>
                </a:solidFill>
              </a:rPr>
              <a:t>Defence</a:t>
            </a:r>
            <a:endParaRPr lang="it-IT" b="1" dirty="0">
              <a:solidFill>
                <a:srgbClr val="00B0F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A3CC0F-F5E8-4D20-88CF-6884EC17E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000" b="1" dirty="0"/>
              <a:t>Valerio Crecco – </a:t>
            </a:r>
            <a:r>
              <a:rPr lang="it-IT" sz="2000" b="1" dirty="0">
                <a:solidFill>
                  <a:srgbClr val="00B0F0"/>
                </a:solidFill>
              </a:rPr>
              <a:t>0320452</a:t>
            </a:r>
          </a:p>
          <a:p>
            <a:r>
              <a:rPr lang="it-IT" sz="2000" b="1" dirty="0"/>
              <a:t>Ludovico De Santis – </a:t>
            </a:r>
            <a:r>
              <a:rPr lang="it-IT" sz="2000" b="1" dirty="0">
                <a:solidFill>
                  <a:srgbClr val="00B0F0"/>
                </a:solidFill>
              </a:rPr>
              <a:t>0320460</a:t>
            </a:r>
          </a:p>
          <a:p>
            <a:r>
              <a:rPr lang="it-IT" sz="2000" b="1" dirty="0"/>
              <a:t>Università degli studi di Roma Tor Vergata</a:t>
            </a:r>
          </a:p>
        </p:txBody>
      </p:sp>
    </p:spTree>
    <p:extLst>
      <p:ext uri="{BB962C8B-B14F-4D97-AF65-F5344CB8AC3E}">
        <p14:creationId xmlns:p14="http://schemas.microsoft.com/office/powerpoint/2010/main" val="66701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Protocolli – </a:t>
            </a:r>
            <a:r>
              <a:rPr lang="it-IT" sz="5000" b="1" dirty="0">
                <a:solidFill>
                  <a:srgbClr val="7030A0"/>
                </a:solidFill>
              </a:rPr>
              <a:t>MPLS/LDP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7030A0"/>
                </a:solidFill>
              </a:rPr>
              <a:t>MPLS (</a:t>
            </a:r>
            <a:r>
              <a:rPr lang="it-IT" b="1" dirty="0" err="1">
                <a:solidFill>
                  <a:srgbClr val="7030A0"/>
                </a:solidFill>
              </a:rPr>
              <a:t>Multiprotocol</a:t>
            </a:r>
            <a:r>
              <a:rPr lang="it-IT" b="1" dirty="0">
                <a:solidFill>
                  <a:srgbClr val="7030A0"/>
                </a:solidFill>
              </a:rPr>
              <a:t> Label Switching) </a:t>
            </a:r>
            <a:r>
              <a:rPr lang="it-IT" dirty="0">
                <a:solidFill>
                  <a:schemeClr val="bg1"/>
                </a:solidFill>
              </a:rPr>
              <a:t>è  utilizzato per instradare dati in modo efficiente attraverso una rete utilizzando delle </a:t>
            </a:r>
            <a:r>
              <a:rPr lang="it-IT" b="1" dirty="0">
                <a:solidFill>
                  <a:srgbClr val="7030A0"/>
                </a:solidFill>
              </a:rPr>
              <a:t>labels</a:t>
            </a:r>
            <a:r>
              <a:rPr lang="it-IT" dirty="0">
                <a:solidFill>
                  <a:schemeClr val="bg1"/>
                </a:solidFill>
              </a:rPr>
              <a:t>. Migliora la velocità di instradamento e la qualità del servizio (</a:t>
            </a:r>
            <a:r>
              <a:rPr lang="it-IT" dirty="0" err="1">
                <a:solidFill>
                  <a:schemeClr val="bg1"/>
                </a:solidFill>
              </a:rPr>
              <a:t>QoS</a:t>
            </a:r>
            <a:r>
              <a:rPr lang="it-IT" dirty="0">
                <a:solidFill>
                  <a:schemeClr val="bg1"/>
                </a:solidFill>
              </a:rPr>
              <a:t>), specialmente in reti di grandi dimensioni;</a:t>
            </a:r>
          </a:p>
          <a:p>
            <a:pPr marL="0" indent="0">
              <a:buClr>
                <a:srgbClr val="7030A0"/>
              </a:buCl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7030A0"/>
                </a:solidFill>
              </a:rPr>
              <a:t>LDP (Label Distribution </a:t>
            </a:r>
            <a:r>
              <a:rPr lang="it-IT" b="1" dirty="0" err="1">
                <a:solidFill>
                  <a:srgbClr val="7030A0"/>
                </a:solidFill>
              </a:rPr>
              <a:t>Protocol</a:t>
            </a:r>
            <a:r>
              <a:rPr lang="it-IT" b="1" dirty="0">
                <a:solidFill>
                  <a:srgbClr val="7030A0"/>
                </a:solidFill>
              </a:rPr>
              <a:t>)</a:t>
            </a:r>
            <a:r>
              <a:rPr lang="it-IT" dirty="0">
                <a:solidFill>
                  <a:srgbClr val="7030A0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è un protocollo utilizzato nelle reti MPLS per la distribuzione delle etichette (labels) tra i router;</a:t>
            </a:r>
          </a:p>
        </p:txBody>
      </p:sp>
    </p:spTree>
    <p:extLst>
      <p:ext uri="{BB962C8B-B14F-4D97-AF65-F5344CB8AC3E}">
        <p14:creationId xmlns:p14="http://schemas.microsoft.com/office/powerpoint/2010/main" val="30457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3677258-7417-4801-ABA3-B9BA8615C4FA}"/>
              </a:ext>
            </a:extLst>
          </p:cNvPr>
          <p:cNvSpPr/>
          <p:nvPr/>
        </p:nvSpPr>
        <p:spPr>
          <a:xfrm>
            <a:off x="3922202" y="3176095"/>
            <a:ext cx="3246538" cy="1362538"/>
          </a:xfrm>
          <a:prstGeom prst="wedgeRoundRectCallout">
            <a:avLst>
              <a:gd name="adj1" fmla="val 991"/>
              <a:gd name="adj2" fmla="val -6561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1.255.0.3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1.255.0.3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80155785-CBE7-4BE8-BE19-6A067359ABC3}"/>
              </a:ext>
            </a:extLst>
          </p:cNvPr>
          <p:cNvSpPr/>
          <p:nvPr/>
        </p:nvSpPr>
        <p:spPr>
          <a:xfrm>
            <a:off x="3590103" y="201336"/>
            <a:ext cx="3246538" cy="1499634"/>
          </a:xfrm>
          <a:prstGeom prst="wedgeRoundRectCallout">
            <a:avLst>
              <a:gd name="adj1" fmla="val -33118"/>
              <a:gd name="adj2" fmla="val 565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1.255.0.2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1.255.0.2</a:t>
            </a:r>
          </a:p>
          <a:p>
            <a:r>
              <a:rPr lang="en-US" sz="1200" dirty="0"/>
              <a:t>  interface eth0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5ABF78-F67B-4CBF-A788-2D1EE971BD1F}"/>
              </a:ext>
            </a:extLst>
          </p:cNvPr>
          <p:cNvSpPr/>
          <p:nvPr/>
        </p:nvSpPr>
        <p:spPr>
          <a:xfrm>
            <a:off x="245729" y="3284066"/>
            <a:ext cx="3246538" cy="1362538"/>
          </a:xfrm>
          <a:prstGeom prst="wedgeRoundRectCallout">
            <a:avLst>
              <a:gd name="adj1" fmla="val 19078"/>
              <a:gd name="adj2" fmla="val -637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1.255.0.1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1.255.0.1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</p:spTree>
    <p:extLst>
      <p:ext uri="{BB962C8B-B14F-4D97-AF65-F5344CB8AC3E}">
        <p14:creationId xmlns:p14="http://schemas.microsoft.com/office/powerpoint/2010/main" val="222447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3632432" y="1632446"/>
            <a:ext cx="673929" cy="64595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744804-281C-416C-8034-33F32BE47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59" y="3086806"/>
            <a:ext cx="6156503" cy="21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8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CE0DA78-4E2B-4549-B918-D2D1CD4E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761" y="3004887"/>
            <a:ext cx="5656477" cy="31116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60" y="2046381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30F391A-9E20-4FCA-B03B-D9492402E8D5}"/>
              </a:ext>
            </a:extLst>
          </p:cNvPr>
          <p:cNvSpPr/>
          <p:nvPr/>
        </p:nvSpPr>
        <p:spPr>
          <a:xfrm>
            <a:off x="4464340" y="3843556"/>
            <a:ext cx="1631659" cy="14261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51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33" y="2214161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1C14EBB-F6C4-4D63-B3AC-CCF0A9463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162" y="3068199"/>
            <a:ext cx="6282388" cy="311165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439B0E-21E3-4704-AD58-024A9404C01C}"/>
              </a:ext>
            </a:extLst>
          </p:cNvPr>
          <p:cNvSpPr/>
          <p:nvPr/>
        </p:nvSpPr>
        <p:spPr>
          <a:xfrm>
            <a:off x="3293162" y="5427677"/>
            <a:ext cx="6102508" cy="6711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6DDF96B-4330-49F9-95E9-A520C34CF68A}"/>
              </a:ext>
            </a:extLst>
          </p:cNvPr>
          <p:cNvSpPr/>
          <p:nvPr/>
        </p:nvSpPr>
        <p:spPr>
          <a:xfrm>
            <a:off x="4648898" y="4019725"/>
            <a:ext cx="1718346" cy="14261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8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11" y="2197383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30F391A-9E20-4FCA-B03B-D9492402E8D5}"/>
              </a:ext>
            </a:extLst>
          </p:cNvPr>
          <p:cNvSpPr/>
          <p:nvPr/>
        </p:nvSpPr>
        <p:spPr>
          <a:xfrm>
            <a:off x="4464340" y="3843556"/>
            <a:ext cx="1631659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6A8760-F0D7-4A56-8AF8-741CB706A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122" y="3027748"/>
            <a:ext cx="6178116" cy="311165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59136D51-31A5-4F42-BD2C-08EFBA222450}"/>
              </a:ext>
            </a:extLst>
          </p:cNvPr>
          <p:cNvSpPr/>
          <p:nvPr/>
        </p:nvSpPr>
        <p:spPr>
          <a:xfrm>
            <a:off x="5059959" y="5640926"/>
            <a:ext cx="703277" cy="14261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E1B8BA3-35F4-4215-A586-C83E8000B762}"/>
              </a:ext>
            </a:extLst>
          </p:cNvPr>
          <p:cNvSpPr/>
          <p:nvPr/>
        </p:nvSpPr>
        <p:spPr>
          <a:xfrm>
            <a:off x="4088234" y="4056805"/>
            <a:ext cx="1675002" cy="14261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96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60" y="2046381"/>
            <a:ext cx="604706" cy="60470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9619621-F6EA-4A8D-8155-06940F180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413" y="2831726"/>
            <a:ext cx="5728450" cy="2750375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0B100945-DFA9-4FE2-9E24-3B9FBF03EC58}"/>
              </a:ext>
            </a:extLst>
          </p:cNvPr>
          <p:cNvSpPr/>
          <p:nvPr/>
        </p:nvSpPr>
        <p:spPr>
          <a:xfrm>
            <a:off x="3380043" y="4946848"/>
            <a:ext cx="5655619" cy="66181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0BAF949-5548-46F2-9CB2-39CCBFBB297C}"/>
              </a:ext>
            </a:extLst>
          </p:cNvPr>
          <p:cNvSpPr/>
          <p:nvPr/>
        </p:nvSpPr>
        <p:spPr>
          <a:xfrm>
            <a:off x="4615342" y="3818969"/>
            <a:ext cx="1592511" cy="14063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27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F692BAAF-C978-45C5-B15E-9E05BC0EC79E}"/>
              </a:ext>
            </a:extLst>
          </p:cNvPr>
          <p:cNvSpPr/>
          <p:nvPr/>
        </p:nvSpPr>
        <p:spPr>
          <a:xfrm>
            <a:off x="3950662" y="4048752"/>
            <a:ext cx="4740332" cy="2100377"/>
          </a:xfrm>
          <a:prstGeom prst="wedgeRoundRectCallout">
            <a:avLst>
              <a:gd name="adj1" fmla="val -53961"/>
              <a:gd name="adj2" fmla="val 802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iptables -F</a:t>
            </a:r>
          </a:p>
          <a:p>
            <a:endParaRPr lang="en-US" sz="1200" dirty="0"/>
          </a:p>
          <a:p>
            <a:r>
              <a:rPr lang="en-US" sz="1200" dirty="0"/>
              <a:t> iptables -P FORWARD DROP</a:t>
            </a:r>
          </a:p>
          <a:p>
            <a:r>
              <a:rPr lang="en-US" sz="1200" dirty="0"/>
              <a:t> iptables -P INPUT DROP</a:t>
            </a:r>
          </a:p>
          <a:p>
            <a:r>
              <a:rPr lang="en-US" sz="1200" dirty="0"/>
              <a:t> iptables -P OUTPUT ACCEPT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iptables -A FORWARD -m state --state ESTABLISHED -j ACCEPT</a:t>
            </a:r>
          </a:p>
          <a:p>
            <a:r>
              <a:rPr lang="en-US" sz="1200" dirty="0"/>
              <a:t> iptables -A FORWARD -</a:t>
            </a:r>
            <a:r>
              <a:rPr lang="en-US" sz="1200" dirty="0" err="1"/>
              <a:t>i</a:t>
            </a:r>
            <a:r>
              <a:rPr lang="en-US" sz="1200" dirty="0"/>
              <a:t> eth1 -o eth0 -s 192.168.200.0/24 -j ACCEPT</a:t>
            </a:r>
          </a:p>
          <a:p>
            <a:endParaRPr lang="en-US" sz="1200" dirty="0"/>
          </a:p>
          <a:p>
            <a:r>
              <a:rPr lang="en-US" sz="1200" dirty="0"/>
              <a:t> iptables -A POSTROUTING -t </a:t>
            </a:r>
            <a:r>
              <a:rPr lang="en-US" sz="1200" dirty="0" err="1"/>
              <a:t>nat</a:t>
            </a:r>
            <a:r>
              <a:rPr lang="en-US" sz="1200" dirty="0"/>
              <a:t> -o eth0 -j MASQUERADE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FE7BBD3-DF13-4DE8-B883-3D82AB9422DE}"/>
              </a:ext>
            </a:extLst>
          </p:cNvPr>
          <p:cNvSpPr/>
          <p:nvPr/>
        </p:nvSpPr>
        <p:spPr>
          <a:xfrm>
            <a:off x="3135086" y="5115085"/>
            <a:ext cx="581237" cy="51678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05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2FB30364-2595-4C5D-AA64-BE33C738AAF4}"/>
              </a:ext>
            </a:extLst>
          </p:cNvPr>
          <p:cNvSpPr/>
          <p:nvPr/>
        </p:nvSpPr>
        <p:spPr>
          <a:xfrm>
            <a:off x="3135086" y="5115085"/>
            <a:ext cx="581237" cy="51678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CC6D6B-CDE3-4B50-992E-27B72DBA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75" y="4496499"/>
            <a:ext cx="5641476" cy="22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86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C0604B57-8D40-4ABB-990E-757F87944FBD}"/>
              </a:ext>
            </a:extLst>
          </p:cNvPr>
          <p:cNvSpPr/>
          <p:nvPr/>
        </p:nvSpPr>
        <p:spPr>
          <a:xfrm>
            <a:off x="3135086" y="5115085"/>
            <a:ext cx="581237" cy="51678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E730646-9DC1-402B-B5BE-126BFBA9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329" y="4517427"/>
            <a:ext cx="6674455" cy="17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2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Topologia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</p:spTree>
    <p:extLst>
      <p:ext uri="{BB962C8B-B14F-4D97-AF65-F5344CB8AC3E}">
        <p14:creationId xmlns:p14="http://schemas.microsoft.com/office/powerpoint/2010/main" val="186544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60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9A7F926-B33C-4554-99F9-678D346DAB8B}"/>
              </a:ext>
            </a:extLst>
          </p:cNvPr>
          <p:cNvSpPr/>
          <p:nvPr/>
        </p:nvSpPr>
        <p:spPr>
          <a:xfrm>
            <a:off x="3238150" y="4183146"/>
            <a:ext cx="2700556" cy="20418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L3VNI: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vrf</a:t>
            </a:r>
            <a:r>
              <a:rPr lang="it-IT" sz="1200" dirty="0"/>
              <a:t> TENA </a:t>
            </a:r>
            <a:r>
              <a:rPr lang="it-IT" sz="1200" dirty="0" err="1"/>
              <a:t>vni</a:t>
            </a:r>
            <a:r>
              <a:rPr lang="it-IT" sz="1200" dirty="0"/>
              <a:t> 50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100 </a:t>
            </a:r>
            <a:r>
              <a:rPr lang="it-IT" sz="1200" dirty="0" err="1"/>
              <a:t>vrf</a:t>
            </a:r>
            <a:r>
              <a:rPr lang="it-IT" sz="1200" dirty="0"/>
              <a:t> TENA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50 </a:t>
            </a:r>
            <a:r>
              <a:rPr lang="it-IT" sz="1200" dirty="0" err="1"/>
              <a:t>vrf</a:t>
            </a:r>
            <a:r>
              <a:rPr lang="it-IT" sz="1200" dirty="0"/>
              <a:t> TENA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10 </a:t>
            </a:r>
            <a:r>
              <a:rPr lang="it-IT" sz="1200" dirty="0" err="1"/>
              <a:t>vrf</a:t>
            </a:r>
            <a:r>
              <a:rPr lang="it-IT" sz="1200" dirty="0"/>
              <a:t> TENA</a:t>
            </a:r>
          </a:p>
          <a:p>
            <a:endParaRPr lang="it-IT" sz="1200" dirty="0"/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vrf</a:t>
            </a:r>
            <a:r>
              <a:rPr lang="it-IT" sz="1200" dirty="0"/>
              <a:t> TENB </a:t>
            </a:r>
            <a:r>
              <a:rPr lang="it-IT" sz="1200" dirty="0" err="1"/>
              <a:t>vni</a:t>
            </a:r>
            <a:r>
              <a:rPr lang="it-IT" sz="1200" dirty="0"/>
              <a:t> 60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200 </a:t>
            </a:r>
            <a:r>
              <a:rPr lang="it-IT" sz="1200" dirty="0" err="1"/>
              <a:t>vrf</a:t>
            </a:r>
            <a:r>
              <a:rPr lang="it-IT" sz="1200" dirty="0"/>
              <a:t> TENB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60 </a:t>
            </a:r>
            <a:r>
              <a:rPr lang="it-IT" sz="1200" dirty="0" err="1"/>
              <a:t>vrf</a:t>
            </a:r>
            <a:r>
              <a:rPr lang="it-IT" sz="1200" dirty="0"/>
              <a:t> TENB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20 </a:t>
            </a:r>
            <a:r>
              <a:rPr lang="it-IT" sz="1200" dirty="0" err="1"/>
              <a:t>vrf</a:t>
            </a:r>
            <a:r>
              <a:rPr lang="it-IT" sz="1200" dirty="0"/>
              <a:t> TENB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2A6B80B3-1775-4BB6-9468-B5FCAF47506C}"/>
              </a:ext>
            </a:extLst>
          </p:cNvPr>
          <p:cNvSpPr/>
          <p:nvPr/>
        </p:nvSpPr>
        <p:spPr>
          <a:xfrm>
            <a:off x="6840027" y="234142"/>
            <a:ext cx="4747266" cy="4001549"/>
          </a:xfrm>
          <a:prstGeom prst="wedgeRoundRectCallout">
            <a:avLst>
              <a:gd name="adj1" fmla="val -42470"/>
              <a:gd name="adj2" fmla="val 532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# Links with DC-Network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add link eth1 name eth1.100 type </a:t>
            </a:r>
            <a:r>
              <a:rPr lang="en-US" sz="1200" dirty="0" err="1"/>
              <a:t>vlan</a:t>
            </a:r>
            <a:r>
              <a:rPr lang="en-US" sz="1200" dirty="0"/>
              <a:t> id 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add link eth1 name eth1.200 type </a:t>
            </a:r>
            <a:r>
              <a:rPr lang="en-US" sz="1200" dirty="0" err="1"/>
              <a:t>vlan</a:t>
            </a:r>
            <a:r>
              <a:rPr lang="en-US" sz="1200" dirty="0"/>
              <a:t> id 200 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 add 10.1.3.2/30 dev eth1.100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 add 10.1.3.2/30 dev eth1.200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set eth1.100 up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set eth1.200 up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route add 192.168.0.0/24 via 10.1.3.1 dev eth1.100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route add 192.168.1.0/24 via 10.1.3.1 dev eth1.200</a:t>
            </a:r>
          </a:p>
          <a:p>
            <a:endParaRPr lang="en-US" sz="1200" dirty="0"/>
          </a:p>
          <a:p>
            <a:r>
              <a:rPr lang="en-US" sz="1200" dirty="0"/>
              <a:t> # Configure NAT</a:t>
            </a:r>
          </a:p>
          <a:p>
            <a:r>
              <a:rPr lang="en-US" sz="1200" dirty="0"/>
              <a:t> iptables -t </a:t>
            </a:r>
            <a:r>
              <a:rPr lang="en-US" sz="1200" dirty="0" err="1"/>
              <a:t>nat</a:t>
            </a:r>
            <a:r>
              <a:rPr lang="en-US" sz="1200" dirty="0"/>
              <a:t> -A POSTROUTING -o eth2 -j MASQUERADE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# Block traffic from/to 192.168.0.0/24 to/from 192.168.1.0/24</a:t>
            </a:r>
          </a:p>
          <a:p>
            <a:r>
              <a:rPr lang="en-US" sz="1200" dirty="0"/>
              <a:t> iptables -F FORWARD</a:t>
            </a:r>
          </a:p>
          <a:p>
            <a:r>
              <a:rPr lang="en-US" sz="1200" dirty="0"/>
              <a:t> iptables -P FORWARD ACCEPT</a:t>
            </a:r>
          </a:p>
          <a:p>
            <a:r>
              <a:rPr lang="en-US" sz="1200" dirty="0"/>
              <a:t> iptables -A FORWARD -m state --state ESTABLISHED -j ACCEPT</a:t>
            </a:r>
          </a:p>
          <a:p>
            <a:r>
              <a:rPr lang="en-US" sz="1200" dirty="0"/>
              <a:t> iptables -A FORWARD -s 192.168.0.0/24 -d 192.168.1.0/24 -j DROP</a:t>
            </a:r>
          </a:p>
          <a:p>
            <a:r>
              <a:rPr lang="en-US" sz="1200" dirty="0"/>
              <a:t> iptables -A FORWARD -s 192.168.1.0/24 -d 192.168.0.0/24 -j DROP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4DF309F-051B-45A0-B083-D708488B0C3F}"/>
              </a:ext>
            </a:extLst>
          </p:cNvPr>
          <p:cNvSpPr/>
          <p:nvPr/>
        </p:nvSpPr>
        <p:spPr>
          <a:xfrm>
            <a:off x="3238150" y="3120705"/>
            <a:ext cx="2700556" cy="960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L2VNI: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10   (TENA A1 - A2)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100 (TENA GW300)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20   (TENB B1 – B2)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200 (TENB GW300) </a:t>
            </a:r>
          </a:p>
        </p:txBody>
      </p:sp>
    </p:spTree>
    <p:extLst>
      <p:ext uri="{BB962C8B-B14F-4D97-AF65-F5344CB8AC3E}">
        <p14:creationId xmlns:p14="http://schemas.microsoft.com/office/powerpoint/2010/main" val="204822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EC1A45-DE7B-4EAB-9BF3-126D20A9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32" y="4228177"/>
            <a:ext cx="5306163" cy="100026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D32FEDB-80CF-4C28-8BA9-C7B5EE0DE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32" y="5353105"/>
            <a:ext cx="5306163" cy="8827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80B590-F454-4517-B3ED-8DC103353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677" y="2064375"/>
            <a:ext cx="5306164" cy="9937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57A6C3C-6415-4332-B467-6A9BC9AD9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677" y="3158290"/>
            <a:ext cx="5306164" cy="9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2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174B47A-93F2-4B94-A386-8F582659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5057885"/>
            <a:ext cx="5306164" cy="136006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1439B23-BFED-4424-9BF7-64C30262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3586428"/>
            <a:ext cx="5306164" cy="13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36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DC Network (B2 -&gt; B1)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2AE1E7-893F-4A96-A72B-421D9F292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2" y="2940575"/>
            <a:ext cx="5305947" cy="35299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26ABA6-B207-43E2-BCE5-3B86DA3C9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99" y="5048499"/>
            <a:ext cx="415041" cy="415041"/>
          </a:xfrm>
          <a:prstGeom prst="rect">
            <a:avLst/>
          </a:prstGeom>
        </p:spPr>
      </p:pic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9920B0DE-11A2-444A-8551-3EB208BECC90}"/>
              </a:ext>
            </a:extLst>
          </p:cNvPr>
          <p:cNvSpPr/>
          <p:nvPr/>
        </p:nvSpPr>
        <p:spPr>
          <a:xfrm>
            <a:off x="7176332" y="4749799"/>
            <a:ext cx="2765228" cy="1122681"/>
          </a:xfrm>
          <a:custGeom>
            <a:avLst/>
            <a:gdLst>
              <a:gd name="connsiteX0" fmla="*/ 2765228 w 2765228"/>
              <a:gd name="connsiteY0" fmla="*/ 985521 h 1122681"/>
              <a:gd name="connsiteX1" fmla="*/ 2384228 w 2765228"/>
              <a:gd name="connsiteY1" fmla="*/ 599441 h 1122681"/>
              <a:gd name="connsiteX2" fmla="*/ 717988 w 2765228"/>
              <a:gd name="connsiteY2" fmla="*/ 1 h 1122681"/>
              <a:gd name="connsiteX3" fmla="*/ 11868 w 2765228"/>
              <a:gd name="connsiteY3" fmla="*/ 594361 h 1122681"/>
              <a:gd name="connsiteX4" fmla="*/ 342068 w 2765228"/>
              <a:gd name="connsiteY4" fmla="*/ 1122681 h 112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228" h="1122681">
                <a:moveTo>
                  <a:pt x="2765228" y="985521"/>
                </a:moveTo>
                <a:cubicBezTo>
                  <a:pt x="2745331" y="874607"/>
                  <a:pt x="2725435" y="763694"/>
                  <a:pt x="2384228" y="599441"/>
                </a:cubicBezTo>
                <a:cubicBezTo>
                  <a:pt x="2043021" y="435188"/>
                  <a:pt x="1113381" y="848"/>
                  <a:pt x="717988" y="1"/>
                </a:cubicBezTo>
                <a:cubicBezTo>
                  <a:pt x="322595" y="-846"/>
                  <a:pt x="74521" y="407248"/>
                  <a:pt x="11868" y="594361"/>
                </a:cubicBezTo>
                <a:cubicBezTo>
                  <a:pt x="-50785" y="781474"/>
                  <a:pt x="145641" y="952077"/>
                  <a:pt x="342068" y="1122681"/>
                </a:cubicBez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4FA9822F-4580-444B-B907-E16FBE3F1308}"/>
              </a:ext>
            </a:extLst>
          </p:cNvPr>
          <p:cNvSpPr/>
          <p:nvPr/>
        </p:nvSpPr>
        <p:spPr>
          <a:xfrm>
            <a:off x="762001" y="5802162"/>
            <a:ext cx="1882139" cy="13381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463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>
                <a:solidFill>
                  <a:srgbClr val="00B0F0"/>
                </a:solidFill>
              </a:rPr>
              <a:t>DC Network (B2 -&gt; B1)</a:t>
            </a:r>
            <a:endParaRPr lang="it-IT" sz="5000" b="1" dirty="0">
              <a:solidFill>
                <a:srgbClr val="00B0F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9920B0DE-11A2-444A-8551-3EB208BECC90}"/>
              </a:ext>
            </a:extLst>
          </p:cNvPr>
          <p:cNvSpPr/>
          <p:nvPr/>
        </p:nvSpPr>
        <p:spPr>
          <a:xfrm>
            <a:off x="7176332" y="4749799"/>
            <a:ext cx="2765228" cy="1122681"/>
          </a:xfrm>
          <a:custGeom>
            <a:avLst/>
            <a:gdLst>
              <a:gd name="connsiteX0" fmla="*/ 2765228 w 2765228"/>
              <a:gd name="connsiteY0" fmla="*/ 985521 h 1122681"/>
              <a:gd name="connsiteX1" fmla="*/ 2384228 w 2765228"/>
              <a:gd name="connsiteY1" fmla="*/ 599441 h 1122681"/>
              <a:gd name="connsiteX2" fmla="*/ 717988 w 2765228"/>
              <a:gd name="connsiteY2" fmla="*/ 1 h 1122681"/>
              <a:gd name="connsiteX3" fmla="*/ 11868 w 2765228"/>
              <a:gd name="connsiteY3" fmla="*/ 594361 h 1122681"/>
              <a:gd name="connsiteX4" fmla="*/ 342068 w 2765228"/>
              <a:gd name="connsiteY4" fmla="*/ 1122681 h 112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228" h="1122681">
                <a:moveTo>
                  <a:pt x="2765228" y="985521"/>
                </a:moveTo>
                <a:cubicBezTo>
                  <a:pt x="2745331" y="874607"/>
                  <a:pt x="2725435" y="763694"/>
                  <a:pt x="2384228" y="599441"/>
                </a:cubicBezTo>
                <a:cubicBezTo>
                  <a:pt x="2043021" y="435188"/>
                  <a:pt x="1113381" y="848"/>
                  <a:pt x="717988" y="1"/>
                </a:cubicBezTo>
                <a:cubicBezTo>
                  <a:pt x="322595" y="-846"/>
                  <a:pt x="74521" y="407248"/>
                  <a:pt x="11868" y="594361"/>
                </a:cubicBezTo>
                <a:cubicBezTo>
                  <a:pt x="-50785" y="781474"/>
                  <a:pt x="145641" y="952077"/>
                  <a:pt x="342068" y="1122681"/>
                </a:cubicBez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359" y="4888479"/>
            <a:ext cx="415041" cy="41504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C5CC6A1-2CB9-4112-9FFF-C528F7CD1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4" y="2935298"/>
            <a:ext cx="5289400" cy="352994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4E256753-9672-45AD-9252-A34C0294E8E0}"/>
              </a:ext>
            </a:extLst>
          </p:cNvPr>
          <p:cNvSpPr/>
          <p:nvPr/>
        </p:nvSpPr>
        <p:spPr>
          <a:xfrm>
            <a:off x="762001" y="5786922"/>
            <a:ext cx="1882139" cy="13381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188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DC Network (B2 -&gt; R302)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923" y="4883399"/>
            <a:ext cx="415041" cy="41504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EB0E849-E087-4A0B-A568-4DAA4FAE4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72" y="2979985"/>
            <a:ext cx="5211868" cy="3498154"/>
          </a:xfrm>
          <a:prstGeom prst="rect">
            <a:avLst/>
          </a:prstGeom>
        </p:spPr>
      </p:pic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5980B7EE-CCC1-4126-AE16-3FB3FBA37832}"/>
              </a:ext>
            </a:extLst>
          </p:cNvPr>
          <p:cNvSpPr/>
          <p:nvPr/>
        </p:nvSpPr>
        <p:spPr>
          <a:xfrm>
            <a:off x="6943586" y="3718560"/>
            <a:ext cx="2977654" cy="2021840"/>
          </a:xfrm>
          <a:custGeom>
            <a:avLst/>
            <a:gdLst>
              <a:gd name="connsiteX0" fmla="*/ 2977654 w 2977654"/>
              <a:gd name="connsiteY0" fmla="*/ 2021840 h 2021840"/>
              <a:gd name="connsiteX1" fmla="*/ 1976894 w 2977654"/>
              <a:gd name="connsiteY1" fmla="*/ 955040 h 2021840"/>
              <a:gd name="connsiteX2" fmla="*/ 264934 w 2977654"/>
              <a:gd name="connsiteY2" fmla="*/ 1762760 h 2021840"/>
              <a:gd name="connsiteX3" fmla="*/ 16014 w 2977654"/>
              <a:gd name="connsiteY3" fmla="*/ 690880 h 2021840"/>
              <a:gd name="connsiteX4" fmla="*/ 371614 w 2977654"/>
              <a:gd name="connsiteY4" fmla="*/ 0 h 2021840"/>
              <a:gd name="connsiteX5" fmla="*/ 371614 w 2977654"/>
              <a:gd name="connsiteY5" fmla="*/ 0 h 2021840"/>
              <a:gd name="connsiteX6" fmla="*/ 371614 w 2977654"/>
              <a:gd name="connsiteY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654" h="2021840">
                <a:moveTo>
                  <a:pt x="2977654" y="2021840"/>
                </a:moveTo>
                <a:cubicBezTo>
                  <a:pt x="2703334" y="1510030"/>
                  <a:pt x="2429014" y="998220"/>
                  <a:pt x="1976894" y="955040"/>
                </a:cubicBezTo>
                <a:cubicBezTo>
                  <a:pt x="1524774" y="911860"/>
                  <a:pt x="591747" y="1806787"/>
                  <a:pt x="264934" y="1762760"/>
                </a:cubicBezTo>
                <a:cubicBezTo>
                  <a:pt x="-61879" y="1718733"/>
                  <a:pt x="-1766" y="984673"/>
                  <a:pt x="16014" y="690880"/>
                </a:cubicBezTo>
                <a:cubicBezTo>
                  <a:pt x="33794" y="397087"/>
                  <a:pt x="371614" y="0"/>
                  <a:pt x="371614" y="0"/>
                </a:cubicBezTo>
                <a:lnTo>
                  <a:pt x="371614" y="0"/>
                </a:lnTo>
                <a:lnTo>
                  <a:pt x="371614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46B0CD4-3966-4BA4-AD78-82518D786678}"/>
              </a:ext>
            </a:extLst>
          </p:cNvPr>
          <p:cNvSpPr/>
          <p:nvPr/>
        </p:nvSpPr>
        <p:spPr>
          <a:xfrm>
            <a:off x="815341" y="5802162"/>
            <a:ext cx="1882139" cy="13381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610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DC Network (B2 -&gt; R302)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5980B7EE-CCC1-4126-AE16-3FB3FBA37832}"/>
              </a:ext>
            </a:extLst>
          </p:cNvPr>
          <p:cNvSpPr/>
          <p:nvPr/>
        </p:nvSpPr>
        <p:spPr>
          <a:xfrm>
            <a:off x="6943586" y="3718560"/>
            <a:ext cx="2977654" cy="2021840"/>
          </a:xfrm>
          <a:custGeom>
            <a:avLst/>
            <a:gdLst>
              <a:gd name="connsiteX0" fmla="*/ 2977654 w 2977654"/>
              <a:gd name="connsiteY0" fmla="*/ 2021840 h 2021840"/>
              <a:gd name="connsiteX1" fmla="*/ 1976894 w 2977654"/>
              <a:gd name="connsiteY1" fmla="*/ 955040 h 2021840"/>
              <a:gd name="connsiteX2" fmla="*/ 264934 w 2977654"/>
              <a:gd name="connsiteY2" fmla="*/ 1762760 h 2021840"/>
              <a:gd name="connsiteX3" fmla="*/ 16014 w 2977654"/>
              <a:gd name="connsiteY3" fmla="*/ 690880 h 2021840"/>
              <a:gd name="connsiteX4" fmla="*/ 371614 w 2977654"/>
              <a:gd name="connsiteY4" fmla="*/ 0 h 2021840"/>
              <a:gd name="connsiteX5" fmla="*/ 371614 w 2977654"/>
              <a:gd name="connsiteY5" fmla="*/ 0 h 2021840"/>
              <a:gd name="connsiteX6" fmla="*/ 371614 w 2977654"/>
              <a:gd name="connsiteY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654" h="2021840">
                <a:moveTo>
                  <a:pt x="2977654" y="2021840"/>
                </a:moveTo>
                <a:cubicBezTo>
                  <a:pt x="2703334" y="1510030"/>
                  <a:pt x="2429014" y="998220"/>
                  <a:pt x="1976894" y="955040"/>
                </a:cubicBezTo>
                <a:cubicBezTo>
                  <a:pt x="1524774" y="911860"/>
                  <a:pt x="591747" y="1806787"/>
                  <a:pt x="264934" y="1762760"/>
                </a:cubicBezTo>
                <a:cubicBezTo>
                  <a:pt x="-61879" y="1718733"/>
                  <a:pt x="-1766" y="984673"/>
                  <a:pt x="16014" y="690880"/>
                </a:cubicBezTo>
                <a:cubicBezTo>
                  <a:pt x="33794" y="397087"/>
                  <a:pt x="371614" y="0"/>
                  <a:pt x="371614" y="0"/>
                </a:cubicBezTo>
                <a:lnTo>
                  <a:pt x="371614" y="0"/>
                </a:lnTo>
                <a:lnTo>
                  <a:pt x="371614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03" y="5081519"/>
            <a:ext cx="415041" cy="415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F7140D-CAA1-4724-88BA-742FCEED5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16" y="2897912"/>
            <a:ext cx="5211868" cy="3572607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46B0CD4-3966-4BA4-AD78-82518D786678}"/>
              </a:ext>
            </a:extLst>
          </p:cNvPr>
          <p:cNvSpPr/>
          <p:nvPr/>
        </p:nvSpPr>
        <p:spPr>
          <a:xfrm>
            <a:off x="815341" y="5725962"/>
            <a:ext cx="1882139" cy="13381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70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DC Network (B2 -&gt; R302)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5980B7EE-CCC1-4126-AE16-3FB3FBA37832}"/>
              </a:ext>
            </a:extLst>
          </p:cNvPr>
          <p:cNvSpPr/>
          <p:nvPr/>
        </p:nvSpPr>
        <p:spPr>
          <a:xfrm>
            <a:off x="6943586" y="3718560"/>
            <a:ext cx="2977654" cy="2021840"/>
          </a:xfrm>
          <a:custGeom>
            <a:avLst/>
            <a:gdLst>
              <a:gd name="connsiteX0" fmla="*/ 2977654 w 2977654"/>
              <a:gd name="connsiteY0" fmla="*/ 2021840 h 2021840"/>
              <a:gd name="connsiteX1" fmla="*/ 1976894 w 2977654"/>
              <a:gd name="connsiteY1" fmla="*/ 955040 h 2021840"/>
              <a:gd name="connsiteX2" fmla="*/ 264934 w 2977654"/>
              <a:gd name="connsiteY2" fmla="*/ 1762760 h 2021840"/>
              <a:gd name="connsiteX3" fmla="*/ 16014 w 2977654"/>
              <a:gd name="connsiteY3" fmla="*/ 690880 h 2021840"/>
              <a:gd name="connsiteX4" fmla="*/ 371614 w 2977654"/>
              <a:gd name="connsiteY4" fmla="*/ 0 h 2021840"/>
              <a:gd name="connsiteX5" fmla="*/ 371614 w 2977654"/>
              <a:gd name="connsiteY5" fmla="*/ 0 h 2021840"/>
              <a:gd name="connsiteX6" fmla="*/ 371614 w 2977654"/>
              <a:gd name="connsiteY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654" h="2021840">
                <a:moveTo>
                  <a:pt x="2977654" y="2021840"/>
                </a:moveTo>
                <a:cubicBezTo>
                  <a:pt x="2703334" y="1510030"/>
                  <a:pt x="2429014" y="998220"/>
                  <a:pt x="1976894" y="955040"/>
                </a:cubicBezTo>
                <a:cubicBezTo>
                  <a:pt x="1524774" y="911860"/>
                  <a:pt x="591747" y="1806787"/>
                  <a:pt x="264934" y="1762760"/>
                </a:cubicBezTo>
                <a:cubicBezTo>
                  <a:pt x="-61879" y="1718733"/>
                  <a:pt x="-1766" y="984673"/>
                  <a:pt x="16014" y="690880"/>
                </a:cubicBezTo>
                <a:cubicBezTo>
                  <a:pt x="33794" y="397087"/>
                  <a:pt x="371614" y="0"/>
                  <a:pt x="371614" y="0"/>
                </a:cubicBezTo>
                <a:lnTo>
                  <a:pt x="371614" y="0"/>
                </a:lnTo>
                <a:lnTo>
                  <a:pt x="371614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803" y="4730999"/>
            <a:ext cx="415041" cy="41504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1E3080C-683B-4B45-A990-F526885F0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35" y="3733743"/>
            <a:ext cx="5211869" cy="2736776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46B0CD4-3966-4BA4-AD78-82518D786678}"/>
              </a:ext>
            </a:extLst>
          </p:cNvPr>
          <p:cNvSpPr/>
          <p:nvPr/>
        </p:nvSpPr>
        <p:spPr>
          <a:xfrm>
            <a:off x="2529841" y="5954562"/>
            <a:ext cx="449579" cy="14905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90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rgbClr val="00B0F0"/>
                </a:solidFill>
              </a:rPr>
              <a:t>OpenVPN</a:t>
            </a:r>
            <a:endParaRPr lang="it-IT" sz="5000" b="1" dirty="0">
              <a:solidFill>
                <a:srgbClr val="00B0F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1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Configurazione </a:t>
            </a:r>
            <a:r>
              <a:rPr lang="it-IT" sz="5000" b="1" dirty="0" err="1">
                <a:solidFill>
                  <a:srgbClr val="00B0F0"/>
                </a:solidFill>
              </a:rPr>
              <a:t>interefacce</a:t>
            </a:r>
            <a:endParaRPr lang="it-IT" sz="5000" b="1" dirty="0">
              <a:solidFill>
                <a:srgbClr val="00B0F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916B267F-2087-4CC8-8BA5-250856A879C7}"/>
              </a:ext>
            </a:extLst>
          </p:cNvPr>
          <p:cNvSpPr/>
          <p:nvPr/>
        </p:nvSpPr>
        <p:spPr>
          <a:xfrm>
            <a:off x="5884220" y="1593908"/>
            <a:ext cx="3246538" cy="2231472"/>
          </a:xfrm>
          <a:prstGeom prst="wedgeRoundRectCallout">
            <a:avLst>
              <a:gd name="adj1" fmla="val -58183"/>
              <a:gd name="adj2" fmla="val 8652"/>
              <a:gd name="adj3" fmla="val 1666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  <a:p>
            <a:r>
              <a:rPr lang="en-US" sz="1200" dirty="0"/>
              <a:t>interface eth0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10.13.31.1/30</a:t>
            </a:r>
          </a:p>
          <a:p>
            <a:endParaRPr lang="en-US" sz="1200" dirty="0"/>
          </a:p>
          <a:p>
            <a:r>
              <a:rPr lang="en-US" sz="1200" dirty="0"/>
              <a:t>interface eth1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10.1.23.2/30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mpls</a:t>
            </a:r>
            <a:r>
              <a:rPr lang="en-US" sz="1200" dirty="0"/>
              <a:t> enable</a:t>
            </a:r>
          </a:p>
          <a:p>
            <a:endParaRPr lang="en-US" sz="1200" dirty="0"/>
          </a:p>
          <a:p>
            <a:r>
              <a:rPr lang="en-US" sz="1200" dirty="0"/>
              <a:t>interface lo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1.3.0.1/16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1.255.0.3/32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mpls</a:t>
            </a:r>
            <a:r>
              <a:rPr lang="en-US" sz="1200" dirty="0"/>
              <a:t> enable</a:t>
            </a:r>
          </a:p>
          <a:p>
            <a:endParaRPr lang="en-US" sz="1200" dirty="0"/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07FC2CB-5A42-425E-95C0-A7CAD7685F33}"/>
              </a:ext>
            </a:extLst>
          </p:cNvPr>
          <p:cNvSpPr/>
          <p:nvPr/>
        </p:nvSpPr>
        <p:spPr>
          <a:xfrm>
            <a:off x="3930925" y="3995695"/>
            <a:ext cx="3246538" cy="1770575"/>
          </a:xfrm>
          <a:prstGeom prst="wedgeRoundRectCallout">
            <a:avLst>
              <a:gd name="adj1" fmla="val -8848"/>
              <a:gd name="adj2" fmla="val -625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interface eth0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10.13.31.2/30</a:t>
            </a:r>
          </a:p>
          <a:p>
            <a:endParaRPr lang="en-US" sz="1200" dirty="0"/>
          </a:p>
          <a:p>
            <a:r>
              <a:rPr lang="en-US" sz="1200" dirty="0"/>
              <a:t>interface eth1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10.3.12.1/30</a:t>
            </a:r>
          </a:p>
          <a:p>
            <a:endParaRPr lang="en-US" sz="1200" dirty="0"/>
          </a:p>
          <a:p>
            <a:r>
              <a:rPr lang="en-US" sz="1200" dirty="0"/>
              <a:t>interface lo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3.1.0.1/16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3.255.0.1/32</a:t>
            </a:r>
          </a:p>
        </p:txBody>
      </p:sp>
    </p:spTree>
    <p:extLst>
      <p:ext uri="{BB962C8B-B14F-4D97-AF65-F5344CB8AC3E}">
        <p14:creationId xmlns:p14="http://schemas.microsoft.com/office/powerpoint/2010/main" val="2381822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rgbClr val="00B0F0"/>
                </a:solidFill>
              </a:rPr>
              <a:t>OpenVPN</a:t>
            </a:r>
            <a:endParaRPr lang="it-IT" sz="5000" b="1" dirty="0">
              <a:solidFill>
                <a:srgbClr val="00B0F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6F6F10-2C93-4DEF-8FB1-5B1A104A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3" y="2248356"/>
            <a:ext cx="4998917" cy="1947876"/>
          </a:xfrm>
          <a:prstGeom prst="rect">
            <a:avLst/>
          </a:prstGeom>
        </p:spPr>
      </p:pic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F713E017-E2B4-431F-A998-0802D47C45BF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215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rgbClr val="00B0F0"/>
                </a:solidFill>
              </a:rPr>
              <a:t>OpenVPN</a:t>
            </a:r>
            <a:endParaRPr lang="it-IT" sz="5000" b="1" dirty="0">
              <a:solidFill>
                <a:srgbClr val="00B0F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1890EDE9-8615-41BE-A71D-C31F2A1CD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72" y="2263929"/>
            <a:ext cx="4998917" cy="19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42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rgbClr val="00B0F0"/>
                </a:solidFill>
              </a:rPr>
              <a:t>OpenVPN</a:t>
            </a:r>
            <a:endParaRPr lang="it-IT" sz="5000" b="1" dirty="0">
              <a:solidFill>
                <a:srgbClr val="00B0F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9027392" y="1757440"/>
            <a:ext cx="710968" cy="6908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AFABD158-3933-4050-9800-F6AEAC972B2F}"/>
              </a:ext>
            </a:extLst>
          </p:cNvPr>
          <p:cNvSpPr/>
          <p:nvPr/>
        </p:nvSpPr>
        <p:spPr>
          <a:xfrm flipH="1">
            <a:off x="9738359" y="2157731"/>
            <a:ext cx="900977" cy="496774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8F1FD26-5CCE-4ADD-B757-4E4BFFB0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2263928"/>
            <a:ext cx="4993447" cy="20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0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rgbClr val="00B0F0"/>
                </a:solidFill>
              </a:rPr>
              <a:t>OpenVPN</a:t>
            </a:r>
            <a:endParaRPr lang="it-IT" sz="5000" b="1" dirty="0">
              <a:solidFill>
                <a:srgbClr val="00B0F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9027392" y="1757440"/>
            <a:ext cx="710968" cy="6908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AFABD158-3933-4050-9800-F6AEAC972B2F}"/>
              </a:ext>
            </a:extLst>
          </p:cNvPr>
          <p:cNvSpPr/>
          <p:nvPr/>
        </p:nvSpPr>
        <p:spPr>
          <a:xfrm flipH="1">
            <a:off x="9738359" y="2157731"/>
            <a:ext cx="900977" cy="496774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40DAD57-C2CD-4F59-9708-EE2C03351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06" y="3097631"/>
            <a:ext cx="415041" cy="415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E8A9B99-14BC-4F19-8AF7-80519A0A3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43" y="2268137"/>
            <a:ext cx="4991946" cy="25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79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rgbClr val="00B0F0"/>
                </a:solidFill>
              </a:rPr>
              <a:t>OpenVPN</a:t>
            </a:r>
            <a:endParaRPr lang="it-IT" sz="5000" b="1" dirty="0">
              <a:solidFill>
                <a:srgbClr val="00B0F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9027392" y="1757440"/>
            <a:ext cx="710968" cy="6908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AFABD158-3933-4050-9800-F6AEAC972B2F}"/>
              </a:ext>
            </a:extLst>
          </p:cNvPr>
          <p:cNvSpPr/>
          <p:nvPr/>
        </p:nvSpPr>
        <p:spPr>
          <a:xfrm flipH="1">
            <a:off x="9738359" y="2157731"/>
            <a:ext cx="900977" cy="496774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40DAD57-C2CD-4F59-9708-EE2C03351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986" y="2404211"/>
            <a:ext cx="415041" cy="41504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C03114A-DC05-4FC3-B71E-B244B69C2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29" y="2266244"/>
            <a:ext cx="4982759" cy="25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03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rgbClr val="00B0F0"/>
                </a:solidFill>
              </a:rPr>
              <a:t>OpenVPN</a:t>
            </a:r>
            <a:endParaRPr lang="it-IT" sz="5000" b="1" dirty="0">
              <a:solidFill>
                <a:srgbClr val="00B0F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H="1" flipV="1">
            <a:off x="6896098" y="4700269"/>
            <a:ext cx="228601" cy="1124321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6266889" y="5635362"/>
            <a:ext cx="710968" cy="6908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4562AC-D02D-4338-869B-C53FF4AB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1655303"/>
            <a:ext cx="4993447" cy="18031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4CF486B-5852-4967-9795-C4124336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42" y="3517971"/>
            <a:ext cx="4977148" cy="1820143"/>
          </a:xfrm>
          <a:prstGeom prst="rect">
            <a:avLst/>
          </a:prstGeom>
        </p:spPr>
      </p:pic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974E6C9D-1C67-40BD-8AE7-FCC0998A743F}"/>
              </a:ext>
            </a:extLst>
          </p:cNvPr>
          <p:cNvSpPr/>
          <p:nvPr/>
        </p:nvSpPr>
        <p:spPr>
          <a:xfrm flipV="1">
            <a:off x="7360918" y="4700267"/>
            <a:ext cx="1386841" cy="1080169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0B8AE95-7B40-4AE6-92A1-3953791EAF79}"/>
              </a:ext>
            </a:extLst>
          </p:cNvPr>
          <p:cNvSpPr/>
          <p:nvPr/>
        </p:nvSpPr>
        <p:spPr>
          <a:xfrm>
            <a:off x="8644329" y="5635362"/>
            <a:ext cx="710968" cy="6908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942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rgbClr val="00B0F0"/>
                </a:solidFill>
              </a:rPr>
              <a:t>OpenVPN</a:t>
            </a:r>
            <a:endParaRPr lang="it-IT" sz="5000" b="1" dirty="0">
              <a:solidFill>
                <a:srgbClr val="00B0F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H="1" flipV="1">
            <a:off x="6896098" y="4700269"/>
            <a:ext cx="228601" cy="1124321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6266889" y="5635362"/>
            <a:ext cx="710968" cy="6908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0B8AE95-7B40-4AE6-92A1-3953791EAF79}"/>
              </a:ext>
            </a:extLst>
          </p:cNvPr>
          <p:cNvSpPr/>
          <p:nvPr/>
        </p:nvSpPr>
        <p:spPr>
          <a:xfrm>
            <a:off x="8644329" y="5635362"/>
            <a:ext cx="710968" cy="6908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1BBBCC-2F0F-40E3-8C11-3D84B915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1910377"/>
            <a:ext cx="4993447" cy="259406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28" y="3896225"/>
            <a:ext cx="415041" cy="4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9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rgbClr val="00B0F0"/>
                </a:solidFill>
              </a:rPr>
              <a:t>OpenVPN</a:t>
            </a:r>
            <a:endParaRPr lang="it-IT" sz="5000" b="1" dirty="0">
              <a:solidFill>
                <a:srgbClr val="00B0F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H="1" flipV="1">
            <a:off x="6896098" y="4700269"/>
            <a:ext cx="228601" cy="1124321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6266889" y="5635362"/>
            <a:ext cx="710968" cy="6908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0B8AE95-7B40-4AE6-92A1-3953791EAF79}"/>
              </a:ext>
            </a:extLst>
          </p:cNvPr>
          <p:cNvSpPr/>
          <p:nvPr/>
        </p:nvSpPr>
        <p:spPr>
          <a:xfrm>
            <a:off x="8644329" y="5635362"/>
            <a:ext cx="710968" cy="6908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98" y="4815714"/>
            <a:ext cx="415041" cy="415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7297CD0-3A13-48FB-971D-37CBBAECE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41" y="1928905"/>
            <a:ext cx="4993447" cy="2567164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429BFFA-ED6C-42B8-B21C-79A91A298C40}"/>
              </a:ext>
            </a:extLst>
          </p:cNvPr>
          <p:cNvSpPr/>
          <p:nvPr/>
        </p:nvSpPr>
        <p:spPr>
          <a:xfrm>
            <a:off x="2900843" y="4068567"/>
            <a:ext cx="436718" cy="11777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305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rgbClr val="00B0F0"/>
                </a:solidFill>
              </a:rPr>
              <a:t>OpenVPN</a:t>
            </a:r>
            <a:endParaRPr lang="it-IT" sz="5000" b="1" dirty="0">
              <a:solidFill>
                <a:srgbClr val="00B0F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V="1">
            <a:off x="7124698" y="4700268"/>
            <a:ext cx="403861" cy="935093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7303209" y="5635362"/>
            <a:ext cx="710968" cy="6908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974E6C9D-1C67-40BD-8AE7-FCC0998A743F}"/>
              </a:ext>
            </a:extLst>
          </p:cNvPr>
          <p:cNvSpPr/>
          <p:nvPr/>
        </p:nvSpPr>
        <p:spPr>
          <a:xfrm flipV="1">
            <a:off x="7360918" y="4700266"/>
            <a:ext cx="2375134" cy="108017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0B8AE95-7B40-4AE6-92A1-3953791EAF79}"/>
              </a:ext>
            </a:extLst>
          </p:cNvPr>
          <p:cNvSpPr/>
          <p:nvPr/>
        </p:nvSpPr>
        <p:spPr>
          <a:xfrm>
            <a:off x="9642549" y="5635362"/>
            <a:ext cx="710968" cy="6908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roce 2">
            <a:extLst>
              <a:ext uri="{FF2B5EF4-FFF2-40B4-BE49-F238E27FC236}">
                <a16:creationId xmlns:a16="http://schemas.microsoft.com/office/drawing/2014/main" id="{9C9D55E3-1B2E-4A54-B339-3873626B5E19}"/>
              </a:ext>
            </a:extLst>
          </p:cNvPr>
          <p:cNvSpPr/>
          <p:nvPr/>
        </p:nvSpPr>
        <p:spPr>
          <a:xfrm rot="2520853">
            <a:off x="6868791" y="4762622"/>
            <a:ext cx="591201" cy="661379"/>
          </a:xfrm>
          <a:prstGeom prst="plus">
            <a:avLst>
              <a:gd name="adj" fmla="val 3259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roce 20">
            <a:extLst>
              <a:ext uri="{FF2B5EF4-FFF2-40B4-BE49-F238E27FC236}">
                <a16:creationId xmlns:a16="http://schemas.microsoft.com/office/drawing/2014/main" id="{08D4E728-10D1-411F-A16B-31403232BB42}"/>
              </a:ext>
            </a:extLst>
          </p:cNvPr>
          <p:cNvSpPr/>
          <p:nvPr/>
        </p:nvSpPr>
        <p:spPr>
          <a:xfrm rot="2520853">
            <a:off x="8034874" y="5080409"/>
            <a:ext cx="591201" cy="661379"/>
          </a:xfrm>
          <a:prstGeom prst="plus">
            <a:avLst>
              <a:gd name="adj" fmla="val 3259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D9D67B-B560-4B4C-B971-5D5733F0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42" y="2203268"/>
            <a:ext cx="4977147" cy="15251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BEA7D79-6FE0-45D0-96CB-A57E16FEA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42" y="3817137"/>
            <a:ext cx="4977147" cy="152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0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Protocolli – </a:t>
            </a:r>
            <a:r>
              <a:rPr lang="it-IT" sz="5000" b="1" dirty="0">
                <a:solidFill>
                  <a:srgbClr val="7030A0"/>
                </a:solidFill>
              </a:rPr>
              <a:t>BGP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>
                <a:solidFill>
                  <a:srgbClr val="7030A0"/>
                </a:solidFill>
              </a:rPr>
              <a:t>(</a:t>
            </a:r>
            <a:r>
              <a:rPr lang="it-IT" sz="5000" b="1" dirty="0" err="1">
                <a:solidFill>
                  <a:srgbClr val="7030A0"/>
                </a:solidFill>
              </a:rPr>
              <a:t>Border</a:t>
            </a:r>
            <a:r>
              <a:rPr lang="it-IT" sz="5000" b="1" dirty="0">
                <a:solidFill>
                  <a:srgbClr val="7030A0"/>
                </a:solidFill>
              </a:rPr>
              <a:t> Gateway </a:t>
            </a:r>
            <a:r>
              <a:rPr lang="it-IT" sz="5000" b="1" dirty="0" err="1">
                <a:solidFill>
                  <a:srgbClr val="7030A0"/>
                </a:solidFill>
              </a:rPr>
              <a:t>Protocol</a:t>
            </a:r>
            <a:r>
              <a:rPr lang="it-IT" sz="50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7030A0"/>
                </a:solidFill>
              </a:rPr>
              <a:t> BGP</a:t>
            </a:r>
            <a:r>
              <a:rPr lang="it-IT" dirty="0">
                <a:solidFill>
                  <a:schemeClr val="bg1"/>
                </a:solidFill>
              </a:rPr>
              <a:t> è un protocollo di instradamento, di tipo </a:t>
            </a:r>
            <a:r>
              <a:rPr lang="it-IT" b="1" i="1" dirty="0" err="1">
                <a:solidFill>
                  <a:srgbClr val="7030A0"/>
                </a:solidFill>
              </a:rPr>
              <a:t>distance</a:t>
            </a:r>
            <a:r>
              <a:rPr lang="it-IT" b="1" i="1" dirty="0">
                <a:solidFill>
                  <a:srgbClr val="7030A0"/>
                </a:solidFill>
              </a:rPr>
              <a:t> </a:t>
            </a:r>
            <a:r>
              <a:rPr lang="it-IT" b="1" i="1" dirty="0" err="1">
                <a:solidFill>
                  <a:srgbClr val="7030A0"/>
                </a:solidFill>
              </a:rPr>
              <a:t>vector</a:t>
            </a:r>
            <a:r>
              <a:rPr lang="it-IT" i="1" dirty="0">
                <a:solidFill>
                  <a:schemeClr val="bg1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utilizzato su Internet per scambiare informazioni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tra </a:t>
            </a:r>
            <a:r>
              <a:rPr lang="it-IT" b="1" dirty="0" err="1">
                <a:solidFill>
                  <a:srgbClr val="7030A0"/>
                </a:solidFill>
              </a:rPr>
              <a:t>Autonomous</a:t>
            </a:r>
            <a:r>
              <a:rPr lang="it-IT" b="1" dirty="0">
                <a:solidFill>
                  <a:srgbClr val="7030A0"/>
                </a:solidFill>
              </a:rPr>
              <a:t> Systems </a:t>
            </a:r>
            <a:r>
              <a:rPr lang="it-IT" dirty="0">
                <a:solidFill>
                  <a:schemeClr val="bg1"/>
                </a:solidFill>
              </a:rPr>
              <a:t>(AS).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Consente a reti diverse di comunicare e instradare il traffico da un punto all'altro su larga scala</a:t>
            </a:r>
            <a:r>
              <a:rPr lang="it-IT" dirty="0"/>
              <a:t>;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Individua i </a:t>
            </a:r>
            <a:r>
              <a:rPr lang="it-IT" b="1" dirty="0">
                <a:solidFill>
                  <a:srgbClr val="7030A0"/>
                </a:solidFill>
              </a:rPr>
              <a:t>migliori percorsi </a:t>
            </a:r>
            <a:r>
              <a:rPr lang="it-IT" dirty="0">
                <a:solidFill>
                  <a:schemeClr val="bg1"/>
                </a:solidFill>
              </a:rPr>
              <a:t>per il traffico di rete basandosi su criteri come il numero di hop (salti) tra router o specifiche politiche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;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Scambia informazioni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sotto forma di </a:t>
            </a:r>
            <a:r>
              <a:rPr lang="it-IT" b="1" dirty="0">
                <a:solidFill>
                  <a:srgbClr val="7030A0"/>
                </a:solidFill>
              </a:rPr>
              <a:t>annunci di </a:t>
            </a:r>
            <a:r>
              <a:rPr lang="it-IT" b="1" dirty="0" err="1">
                <a:solidFill>
                  <a:srgbClr val="7030A0"/>
                </a:solidFill>
              </a:rPr>
              <a:t>route</a:t>
            </a:r>
            <a:r>
              <a:rPr lang="it-IT" dirty="0">
                <a:solidFill>
                  <a:schemeClr val="bg1"/>
                </a:solidFill>
              </a:rPr>
              <a:t>, permettendo ai vari router di aggiornarsi reciprocamente sui migliori percorsi;</a:t>
            </a:r>
          </a:p>
        </p:txBody>
      </p:sp>
    </p:spTree>
    <p:extLst>
      <p:ext uri="{BB962C8B-B14F-4D97-AF65-F5344CB8AC3E}">
        <p14:creationId xmlns:p14="http://schemas.microsoft.com/office/powerpoint/2010/main" val="239080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BGP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3" name="Fumetto: rettangolo con angoli arrotondati 2">
            <a:extLst>
              <a:ext uri="{FF2B5EF4-FFF2-40B4-BE49-F238E27FC236}">
                <a16:creationId xmlns:a16="http://schemas.microsoft.com/office/drawing/2014/main" id="{39783F45-5FB3-498D-A055-EEF73BFF7365}"/>
              </a:ext>
            </a:extLst>
          </p:cNvPr>
          <p:cNvSpPr/>
          <p:nvPr/>
        </p:nvSpPr>
        <p:spPr>
          <a:xfrm>
            <a:off x="5048389" y="797555"/>
            <a:ext cx="3246538" cy="1726796"/>
          </a:xfrm>
          <a:prstGeom prst="wedgeRoundRectCallout">
            <a:avLst>
              <a:gd name="adj1" fmla="val -33118"/>
              <a:gd name="adj2" fmla="val 630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bgp</a:t>
            </a:r>
            <a:r>
              <a:rPr lang="en-US" sz="1200" dirty="0"/>
              <a:t> 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bgp</a:t>
            </a:r>
            <a:r>
              <a:rPr lang="en-US" sz="1200" dirty="0"/>
              <a:t> router-id 1.255.0.3</a:t>
            </a:r>
          </a:p>
          <a:p>
            <a:r>
              <a:rPr lang="en-US" sz="1200" dirty="0"/>
              <a:t> neighbor 1.255.0.1 remote-as 100</a:t>
            </a:r>
          </a:p>
          <a:p>
            <a:r>
              <a:rPr lang="en-US" sz="1200" dirty="0"/>
              <a:t> neighbor 1.255.0.1 update-source 1.255.0.3</a:t>
            </a:r>
          </a:p>
          <a:p>
            <a:r>
              <a:rPr lang="en-US" sz="1200" dirty="0"/>
              <a:t> neighbor 10.13.31.2 remote-as 300</a:t>
            </a:r>
          </a:p>
          <a:p>
            <a:r>
              <a:rPr lang="en-US" sz="1200" dirty="0"/>
              <a:t> address-family ipv4 unicast</a:t>
            </a:r>
          </a:p>
          <a:p>
            <a:r>
              <a:rPr lang="en-US" sz="1200" dirty="0"/>
              <a:t>  network 1.3.0.0/16</a:t>
            </a:r>
          </a:p>
          <a:p>
            <a:r>
              <a:rPr lang="en-US" sz="1200" dirty="0"/>
              <a:t>  neighbor 1.255.0.1 next-hop-self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F91C0E90-0842-4E1B-896A-C9C7EC093730}"/>
              </a:ext>
            </a:extLst>
          </p:cNvPr>
          <p:cNvSpPr/>
          <p:nvPr/>
        </p:nvSpPr>
        <p:spPr>
          <a:xfrm>
            <a:off x="3933958" y="3994001"/>
            <a:ext cx="3246538" cy="2183064"/>
          </a:xfrm>
          <a:prstGeom prst="wedgeRoundRectCallout">
            <a:avLst>
              <a:gd name="adj1" fmla="val -8848"/>
              <a:gd name="adj2" fmla="val -625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bgp</a:t>
            </a:r>
            <a:r>
              <a:rPr lang="en-US" sz="1200" dirty="0"/>
              <a:t> 300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bgp</a:t>
            </a:r>
            <a:r>
              <a:rPr lang="en-US" sz="1200" dirty="0"/>
              <a:t> router-id 3.255.0.1</a:t>
            </a:r>
          </a:p>
          <a:p>
            <a:r>
              <a:rPr lang="en-US" sz="1200" dirty="0"/>
              <a:t> neighbor 3.2.0.1 remote-as 300</a:t>
            </a:r>
          </a:p>
          <a:p>
            <a:r>
              <a:rPr lang="en-US" sz="1200" dirty="0"/>
              <a:t> neighbor 3.2.0.1 update-source 3.1.0.1</a:t>
            </a:r>
          </a:p>
          <a:p>
            <a:r>
              <a:rPr lang="en-US" sz="1200" dirty="0"/>
              <a:t> neighbor 3.255.0.2 remote-as 300</a:t>
            </a:r>
          </a:p>
          <a:p>
            <a:r>
              <a:rPr lang="en-US" sz="1200" dirty="0"/>
              <a:t> neighbor 3.255.0.2 update-source 3.255.0.1</a:t>
            </a:r>
          </a:p>
          <a:p>
            <a:r>
              <a:rPr lang="en-US" sz="1200" dirty="0"/>
              <a:t> neighbor 10.13.31.1 remote-as 100</a:t>
            </a:r>
          </a:p>
          <a:p>
            <a:r>
              <a:rPr lang="en-US" sz="1200" dirty="0"/>
              <a:t> address-family ipv4 unicast</a:t>
            </a:r>
          </a:p>
          <a:p>
            <a:r>
              <a:rPr lang="en-US" sz="1200" dirty="0"/>
              <a:t>  network 3.1.0.0/16</a:t>
            </a:r>
          </a:p>
          <a:p>
            <a:r>
              <a:rPr lang="en-US" sz="1200" dirty="0"/>
              <a:t>  neighbor 3.2.0.1 next-hop-self</a:t>
            </a:r>
          </a:p>
          <a:p>
            <a:r>
              <a:rPr lang="en-US" sz="1200" dirty="0"/>
              <a:t>  neighbor 3.255.0.2 next-hop-self</a:t>
            </a:r>
          </a:p>
        </p:txBody>
      </p:sp>
    </p:spTree>
    <p:extLst>
      <p:ext uri="{BB962C8B-B14F-4D97-AF65-F5344CB8AC3E}">
        <p14:creationId xmlns:p14="http://schemas.microsoft.com/office/powerpoint/2010/main" val="301845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BGP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34C0DBF-AD34-469A-86DB-DA044F2B1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1" y="1338484"/>
            <a:ext cx="4940402" cy="3361786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5092118" y="2521680"/>
            <a:ext cx="673929" cy="64595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6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Protocolli – </a:t>
            </a:r>
            <a:r>
              <a:rPr lang="it-IT" sz="5000" b="1" dirty="0">
                <a:solidFill>
                  <a:srgbClr val="7030A0"/>
                </a:solidFill>
              </a:rPr>
              <a:t>OSPF (Open </a:t>
            </a:r>
            <a:r>
              <a:rPr lang="it-IT" sz="5000" b="1" dirty="0" err="1">
                <a:solidFill>
                  <a:srgbClr val="7030A0"/>
                </a:solidFill>
              </a:rPr>
              <a:t>Shortest</a:t>
            </a:r>
            <a:r>
              <a:rPr lang="it-IT" sz="5000" b="1" dirty="0">
                <a:solidFill>
                  <a:srgbClr val="7030A0"/>
                </a:solidFill>
              </a:rPr>
              <a:t> </a:t>
            </a:r>
            <a:r>
              <a:rPr lang="it-IT" sz="5000" b="1" dirty="0" err="1">
                <a:solidFill>
                  <a:srgbClr val="7030A0"/>
                </a:solidFill>
              </a:rPr>
              <a:t>Path</a:t>
            </a:r>
            <a:r>
              <a:rPr lang="it-IT" sz="5000" b="1" dirty="0">
                <a:solidFill>
                  <a:srgbClr val="7030A0"/>
                </a:solidFill>
              </a:rPr>
              <a:t> First)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7030A0"/>
                </a:solidFill>
              </a:rPr>
              <a:t> OSPF</a:t>
            </a:r>
            <a:r>
              <a:rPr lang="it-IT" dirty="0">
                <a:solidFill>
                  <a:schemeClr val="bg1"/>
                </a:solidFill>
              </a:rPr>
              <a:t> è un protocollo </a:t>
            </a:r>
            <a:r>
              <a:rPr lang="it-IT" b="1" dirty="0">
                <a:solidFill>
                  <a:srgbClr val="7030A0"/>
                </a:solidFill>
              </a:rPr>
              <a:t>IGP (</a:t>
            </a:r>
            <a:r>
              <a:rPr lang="it-IT" b="1" dirty="0" err="1">
                <a:solidFill>
                  <a:srgbClr val="7030A0"/>
                </a:solidFill>
              </a:rPr>
              <a:t>Interior</a:t>
            </a:r>
            <a:r>
              <a:rPr lang="it-IT" b="1" dirty="0">
                <a:solidFill>
                  <a:srgbClr val="7030A0"/>
                </a:solidFill>
              </a:rPr>
              <a:t> Gateway </a:t>
            </a:r>
            <a:r>
              <a:rPr lang="it-IT" b="1" dirty="0" err="1">
                <a:solidFill>
                  <a:srgbClr val="7030A0"/>
                </a:solidFill>
              </a:rPr>
              <a:t>Protocol</a:t>
            </a:r>
            <a:r>
              <a:rPr lang="it-IT" b="1" dirty="0">
                <a:solidFill>
                  <a:srgbClr val="7030A0"/>
                </a:solidFill>
              </a:rPr>
              <a:t>) </a:t>
            </a:r>
            <a:r>
              <a:rPr lang="it-IT" dirty="0">
                <a:solidFill>
                  <a:schemeClr val="bg1"/>
                </a:solidFill>
              </a:rPr>
              <a:t>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dinamico utilizzato all'interno di un AS;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1" dirty="0">
                <a:solidFill>
                  <a:srgbClr val="7030A0"/>
                </a:solidFill>
              </a:rPr>
              <a:t>Protocollo Link-State, </a:t>
            </a:r>
            <a:r>
              <a:rPr lang="it-IT" dirty="0">
                <a:solidFill>
                  <a:schemeClr val="bg1"/>
                </a:solidFill>
              </a:rPr>
              <a:t>in cui ogni router ha una mappa completa della rete (topologia) e calcola il percorso più breve (</a:t>
            </a:r>
            <a:r>
              <a:rPr lang="it-IT" b="1" dirty="0" err="1">
                <a:solidFill>
                  <a:srgbClr val="7030A0"/>
                </a:solidFill>
              </a:rPr>
              <a:t>Shortest</a:t>
            </a: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b="1" dirty="0" err="1">
                <a:solidFill>
                  <a:srgbClr val="7030A0"/>
                </a:solidFill>
              </a:rPr>
              <a:t>Path</a:t>
            </a:r>
            <a:r>
              <a:rPr lang="it-IT" b="1" dirty="0">
                <a:solidFill>
                  <a:srgbClr val="7030A0"/>
                </a:solidFill>
              </a:rPr>
              <a:t> First</a:t>
            </a:r>
            <a:r>
              <a:rPr lang="it-IT" dirty="0">
                <a:solidFill>
                  <a:schemeClr val="bg1"/>
                </a:solidFill>
              </a:rPr>
              <a:t>) verso ogni destinazione utilizzando l'algoritmo di </a:t>
            </a:r>
            <a:r>
              <a:rPr lang="it-IT" b="1" dirty="0" err="1">
                <a:solidFill>
                  <a:srgbClr val="7030A0"/>
                </a:solidFill>
              </a:rPr>
              <a:t>Dijkstra</a:t>
            </a:r>
            <a:r>
              <a:rPr lang="it-IT" dirty="0">
                <a:solidFill>
                  <a:schemeClr val="bg1"/>
                </a:solidFill>
              </a:rPr>
              <a:t>;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Uno dei </a:t>
            </a:r>
            <a:r>
              <a:rPr lang="it-IT" b="1" dirty="0">
                <a:solidFill>
                  <a:srgbClr val="7030A0"/>
                </a:solidFill>
              </a:rPr>
              <a:t>vantaggi</a:t>
            </a:r>
            <a:r>
              <a:rPr lang="it-IT" dirty="0">
                <a:solidFill>
                  <a:schemeClr val="bg1"/>
                </a:solidFill>
              </a:rPr>
              <a:t> di OSPF è la sua capacità di </a:t>
            </a:r>
            <a:r>
              <a:rPr lang="it-IT" b="1" dirty="0">
                <a:solidFill>
                  <a:srgbClr val="7030A0"/>
                </a:solidFill>
              </a:rPr>
              <a:t>convergere rapidamente</a:t>
            </a:r>
            <a:r>
              <a:rPr lang="it-IT" dirty="0">
                <a:solidFill>
                  <a:schemeClr val="bg1"/>
                </a:solidFill>
              </a:rPr>
              <a:t>, cioè di aggiornare la tabella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di tutti i router in risposta a cambiamenti nella rete;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0" i="0" u="none" strike="noStrike" baseline="0" dirty="0">
                <a:solidFill>
                  <a:schemeClr val="bg1"/>
                </a:solidFill>
              </a:rPr>
              <a:t>È altamente </a:t>
            </a:r>
            <a:r>
              <a:rPr lang="it-IT" b="1" i="0" u="none" strike="noStrike" baseline="0" dirty="0">
                <a:solidFill>
                  <a:srgbClr val="7030A0"/>
                </a:solidFill>
              </a:rPr>
              <a:t>scalabile</a:t>
            </a:r>
            <a:r>
              <a:rPr lang="it-IT" b="0" i="0" u="none" strike="noStrike" baseline="0" dirty="0">
                <a:solidFill>
                  <a:schemeClr val="bg1"/>
                </a:solidFill>
              </a:rPr>
              <a:t> e supporta reti di grandi dimensioni suddivise in aree per migliorare l'efficienza e ridurre il traffico di aggiornamento;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9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OSPF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3677258-7417-4801-ABA3-B9BA8615C4FA}"/>
              </a:ext>
            </a:extLst>
          </p:cNvPr>
          <p:cNvSpPr/>
          <p:nvPr/>
        </p:nvSpPr>
        <p:spPr>
          <a:xfrm>
            <a:off x="5132279" y="1837188"/>
            <a:ext cx="3246538" cy="762663"/>
          </a:xfrm>
          <a:prstGeom prst="wedgeRoundRectCallout">
            <a:avLst>
              <a:gd name="adj1" fmla="val -33118"/>
              <a:gd name="adj2" fmla="val 630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1.255.0.3</a:t>
            </a:r>
          </a:p>
          <a:p>
            <a:r>
              <a:rPr lang="en-US" sz="1200" dirty="0"/>
              <a:t> network 1.255.0.3/32 area 0</a:t>
            </a:r>
          </a:p>
          <a:p>
            <a:r>
              <a:rPr lang="en-US" sz="1200" dirty="0"/>
              <a:t> network 10.1.23.0/30 area 0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80155785-CBE7-4BE8-BE19-6A067359ABC3}"/>
              </a:ext>
            </a:extLst>
          </p:cNvPr>
          <p:cNvSpPr/>
          <p:nvPr/>
        </p:nvSpPr>
        <p:spPr>
          <a:xfrm>
            <a:off x="3590103" y="685902"/>
            <a:ext cx="3246538" cy="1015068"/>
          </a:xfrm>
          <a:prstGeom prst="wedgeRoundRectCallout">
            <a:avLst>
              <a:gd name="adj1" fmla="val -33118"/>
              <a:gd name="adj2" fmla="val 565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1.255.0.2</a:t>
            </a:r>
          </a:p>
          <a:p>
            <a:r>
              <a:rPr lang="en-US" sz="1200" dirty="0"/>
              <a:t> network 1.255.0.2/32 area 0</a:t>
            </a:r>
          </a:p>
          <a:p>
            <a:r>
              <a:rPr lang="en-US" sz="1200" dirty="0"/>
              <a:t> network 10.1.12.0/30 area 0</a:t>
            </a:r>
          </a:p>
          <a:p>
            <a:r>
              <a:rPr lang="en-US" sz="1200" dirty="0"/>
              <a:t> network 10.1.23.0/30 area 0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5ABF78-F67B-4CBF-A788-2D1EE971BD1F}"/>
              </a:ext>
            </a:extLst>
          </p:cNvPr>
          <p:cNvSpPr/>
          <p:nvPr/>
        </p:nvSpPr>
        <p:spPr>
          <a:xfrm>
            <a:off x="343565" y="3350779"/>
            <a:ext cx="3246538" cy="835842"/>
          </a:xfrm>
          <a:prstGeom prst="wedgeRoundRectCallout">
            <a:avLst>
              <a:gd name="adj1" fmla="val 14944"/>
              <a:gd name="adj2" fmla="val -7853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1.255.0.1</a:t>
            </a:r>
          </a:p>
          <a:p>
            <a:r>
              <a:rPr lang="en-US" sz="1200" dirty="0"/>
              <a:t> network 1.255.0.1/32 area 0</a:t>
            </a:r>
          </a:p>
          <a:p>
            <a:r>
              <a:rPr lang="en-US" sz="1200" dirty="0"/>
              <a:t> network 10.1.12.0/30 area 0</a:t>
            </a:r>
          </a:p>
        </p:txBody>
      </p:sp>
    </p:spTree>
    <p:extLst>
      <p:ext uri="{BB962C8B-B14F-4D97-AF65-F5344CB8AC3E}">
        <p14:creationId xmlns:p14="http://schemas.microsoft.com/office/powerpoint/2010/main" val="20418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OSPF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5092118" y="2521680"/>
            <a:ext cx="673929" cy="64595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5DA2F19-C059-420A-83CF-07E84043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75" y="1692581"/>
            <a:ext cx="5495229" cy="26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9677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531</TotalTime>
  <Words>1068</Words>
  <Application>Microsoft Office PowerPoint</Application>
  <PresentationFormat>Widescreen</PresentationFormat>
  <Paragraphs>231</Paragraphs>
  <Slides>38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2" baseType="lpstr">
      <vt:lpstr>Arial</vt:lpstr>
      <vt:lpstr>Calibri Light</vt:lpstr>
      <vt:lpstr>Wingdings</vt:lpstr>
      <vt:lpstr>Metropolitano</vt:lpstr>
      <vt:lpstr>Network and System Defence</vt:lpstr>
      <vt:lpstr>Topologia</vt:lpstr>
      <vt:lpstr>Configurazione interefacce</vt:lpstr>
      <vt:lpstr>Protocolli – BGP (Border Gateway Protocol)</vt:lpstr>
      <vt:lpstr>BGP</vt:lpstr>
      <vt:lpstr>BGP</vt:lpstr>
      <vt:lpstr>Protocolli – OSPF (Open Shortest Path First)</vt:lpstr>
      <vt:lpstr>OSPF</vt:lpstr>
      <vt:lpstr>OSPF</vt:lpstr>
      <vt:lpstr>Protocolli – MPLS/LDP</vt:lpstr>
      <vt:lpstr>MPLS/LDP</vt:lpstr>
      <vt:lpstr>MPLS/LDP</vt:lpstr>
      <vt:lpstr>MPLS/LDP</vt:lpstr>
      <vt:lpstr>MPLS/LDP</vt:lpstr>
      <vt:lpstr>MPLS/LDP</vt:lpstr>
      <vt:lpstr>MPLS/LDP</vt:lpstr>
      <vt:lpstr>Firewall</vt:lpstr>
      <vt:lpstr>Firewall</vt:lpstr>
      <vt:lpstr>Firewall</vt:lpstr>
      <vt:lpstr>DC Network</vt:lpstr>
      <vt:lpstr>DC Network</vt:lpstr>
      <vt:lpstr>DC Network</vt:lpstr>
      <vt:lpstr>DC Network</vt:lpstr>
      <vt:lpstr>DC Network (B2 -&gt; B1)</vt:lpstr>
      <vt:lpstr>DC Network (B2 -&gt; B1)</vt:lpstr>
      <vt:lpstr>DC Network (B2 -&gt; R302)</vt:lpstr>
      <vt:lpstr>DC Network (B2 -&gt; R302)</vt:lpstr>
      <vt:lpstr>DC Network (B2 -&gt; R302)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and System Defence</dc:title>
  <dc:creator>Valerio Crecco</dc:creator>
  <cp:lastModifiedBy>Valerio Crecco</cp:lastModifiedBy>
  <cp:revision>2</cp:revision>
  <dcterms:created xsi:type="dcterms:W3CDTF">2024-08-19T17:24:57Z</dcterms:created>
  <dcterms:modified xsi:type="dcterms:W3CDTF">2024-08-20T18:56:19Z</dcterms:modified>
</cp:coreProperties>
</file>