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6" r:id="rId24"/>
    <p:sldId id="279" r:id="rId25"/>
    <p:sldId id="280" r:id="rId26"/>
    <p:sldId id="281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310" r:id="rId40"/>
    <p:sldId id="309" r:id="rId41"/>
    <p:sldId id="311" r:id="rId42"/>
    <p:sldId id="294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4D4"/>
    <a:srgbClr val="A78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6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88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8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89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4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61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0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79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18AB4-2265-47D4-A911-C28CA3B8D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Network and System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Defence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A3CC0F-F5E8-4D20-88CF-6884EC17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Valerio Crecco –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0320452</a:t>
            </a:r>
          </a:p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Ludovico De Santis –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0320460</a:t>
            </a:r>
          </a:p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Università degli studi di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Roma Tor Vergata</a:t>
            </a:r>
          </a:p>
        </p:txBody>
      </p:sp>
    </p:spTree>
    <p:extLst>
      <p:ext uri="{BB962C8B-B14F-4D97-AF65-F5344CB8AC3E}">
        <p14:creationId xmlns:p14="http://schemas.microsoft.com/office/powerpoint/2010/main" val="66701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MPLS/LDP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MPLS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Multiprotocol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Label Switching) </a:t>
            </a:r>
            <a:r>
              <a:rPr lang="it-IT" dirty="0">
                <a:solidFill>
                  <a:schemeClr val="bg1"/>
                </a:solidFill>
              </a:rPr>
              <a:t>è  utilizzato per instradare dati in modo efficiente attraverso una rete utilizzando delle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labels</a:t>
            </a:r>
            <a:r>
              <a:rPr lang="it-IT" dirty="0">
                <a:solidFill>
                  <a:schemeClr val="bg1"/>
                </a:solidFill>
              </a:rPr>
              <a:t>. Migliora la velocità di instradamento e la qualità del servizio (</a:t>
            </a:r>
            <a:r>
              <a:rPr lang="it-IT" dirty="0" err="1">
                <a:solidFill>
                  <a:schemeClr val="bg1"/>
                </a:solidFill>
              </a:rPr>
              <a:t>QoS</a:t>
            </a:r>
            <a:r>
              <a:rPr lang="it-IT" dirty="0">
                <a:solidFill>
                  <a:schemeClr val="bg1"/>
                </a:solidFill>
              </a:rPr>
              <a:t>), specialmente in reti di grandi dimensioni;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LDP (Label Distribution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it-IT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è un protocollo utilizzato nelle reti MPLS per la distribuzione delle etichette (labels) tra i router;</a:t>
            </a:r>
          </a:p>
        </p:txBody>
      </p:sp>
    </p:spTree>
    <p:extLst>
      <p:ext uri="{BB962C8B-B14F-4D97-AF65-F5344CB8AC3E}">
        <p14:creationId xmlns:p14="http://schemas.microsoft.com/office/powerpoint/2010/main" val="30457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3922202" y="3176095"/>
            <a:ext cx="3246538" cy="1362538"/>
          </a:xfrm>
          <a:prstGeom prst="wedgeRoundRectCallout">
            <a:avLst>
              <a:gd name="adj1" fmla="val 991"/>
              <a:gd name="adj2" fmla="val -656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1.255.0.3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1.255.0.3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201336"/>
            <a:ext cx="3246538" cy="1499634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1.255.0.2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1.255.0.2</a:t>
            </a:r>
          </a:p>
          <a:p>
            <a:r>
              <a:rPr lang="en-US" sz="1200" dirty="0"/>
              <a:t>  interface eth0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245729" y="3284066"/>
            <a:ext cx="3246538" cy="1362538"/>
          </a:xfrm>
          <a:prstGeom prst="wedgeRoundRectCallout">
            <a:avLst>
              <a:gd name="adj1" fmla="val 19078"/>
              <a:gd name="adj2" fmla="val -637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1.255.0.1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1.255.0.1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</p:spTree>
    <p:extLst>
      <p:ext uri="{BB962C8B-B14F-4D97-AF65-F5344CB8AC3E}">
        <p14:creationId xmlns:p14="http://schemas.microsoft.com/office/powerpoint/2010/main" val="222447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3632432" y="1632446"/>
            <a:ext cx="673929" cy="64595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744804-281C-416C-8034-33F32BE4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59" y="3086806"/>
            <a:ext cx="6156503" cy="21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E0DA78-4E2B-4549-B918-D2D1CD4E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61" y="3004887"/>
            <a:ext cx="5656477" cy="31116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51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33" y="221416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1C14EBB-F6C4-4D63-B3AC-CCF0A946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162" y="3068199"/>
            <a:ext cx="6282388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439B0E-21E3-4704-AD58-024A9404C01C}"/>
              </a:ext>
            </a:extLst>
          </p:cNvPr>
          <p:cNvSpPr/>
          <p:nvPr/>
        </p:nvSpPr>
        <p:spPr>
          <a:xfrm>
            <a:off x="3293162" y="5427677"/>
            <a:ext cx="6102508" cy="6711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6DDF96B-4330-49F9-95E9-A520C34CF68A}"/>
              </a:ext>
            </a:extLst>
          </p:cNvPr>
          <p:cNvSpPr/>
          <p:nvPr/>
        </p:nvSpPr>
        <p:spPr>
          <a:xfrm>
            <a:off x="4648898" y="4019725"/>
            <a:ext cx="1718346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11" y="2197383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6A8760-F0D7-4A56-8AF8-741CB706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122" y="3027748"/>
            <a:ext cx="6178116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9136D51-31A5-4F42-BD2C-08EFBA222450}"/>
              </a:ext>
            </a:extLst>
          </p:cNvPr>
          <p:cNvSpPr/>
          <p:nvPr/>
        </p:nvSpPr>
        <p:spPr>
          <a:xfrm>
            <a:off x="5059959" y="5640926"/>
            <a:ext cx="703277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1B8BA3-35F4-4215-A586-C83E8000B762}"/>
              </a:ext>
            </a:extLst>
          </p:cNvPr>
          <p:cNvSpPr/>
          <p:nvPr/>
        </p:nvSpPr>
        <p:spPr>
          <a:xfrm>
            <a:off x="4088234" y="4056805"/>
            <a:ext cx="1675002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96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9619621-F6EA-4A8D-8155-06940F18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413" y="2831726"/>
            <a:ext cx="5728450" cy="2750375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0B100945-DFA9-4FE2-9E24-3B9FBF03EC58}"/>
              </a:ext>
            </a:extLst>
          </p:cNvPr>
          <p:cNvSpPr/>
          <p:nvPr/>
        </p:nvSpPr>
        <p:spPr>
          <a:xfrm>
            <a:off x="3380043" y="4946848"/>
            <a:ext cx="5655619" cy="66181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0BAF949-5548-46F2-9CB2-39CCBFBB297C}"/>
              </a:ext>
            </a:extLst>
          </p:cNvPr>
          <p:cNvSpPr/>
          <p:nvPr/>
        </p:nvSpPr>
        <p:spPr>
          <a:xfrm>
            <a:off x="4615342" y="3818969"/>
            <a:ext cx="1592511" cy="14063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27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692BAAF-C978-45C5-B15E-9E05BC0EC79E}"/>
              </a:ext>
            </a:extLst>
          </p:cNvPr>
          <p:cNvSpPr/>
          <p:nvPr/>
        </p:nvSpPr>
        <p:spPr>
          <a:xfrm>
            <a:off x="3950662" y="4048752"/>
            <a:ext cx="4740332" cy="2100377"/>
          </a:xfrm>
          <a:prstGeom prst="wedgeRoundRectCallout">
            <a:avLst>
              <a:gd name="adj1" fmla="val -53961"/>
              <a:gd name="adj2" fmla="val 80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iptables -F</a:t>
            </a:r>
          </a:p>
          <a:p>
            <a:endParaRPr lang="en-US" sz="1200" dirty="0"/>
          </a:p>
          <a:p>
            <a:r>
              <a:rPr lang="en-US" sz="1200" dirty="0"/>
              <a:t> iptables -P FORWARD DROP</a:t>
            </a:r>
          </a:p>
          <a:p>
            <a:r>
              <a:rPr lang="en-US" sz="1200" dirty="0"/>
              <a:t> iptables -P INPUT DROP</a:t>
            </a:r>
          </a:p>
          <a:p>
            <a:r>
              <a:rPr lang="en-US" sz="1200" dirty="0"/>
              <a:t> iptables -P OUTPUT ACCEPT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</a:t>
            </a:r>
            <a:r>
              <a:rPr lang="en-US" sz="1200" dirty="0" err="1"/>
              <a:t>i</a:t>
            </a:r>
            <a:r>
              <a:rPr lang="en-US" sz="1200" dirty="0"/>
              <a:t> eth1 -o eth0 -s 192.168.200.0/24 -j ACCEPT</a:t>
            </a:r>
          </a:p>
          <a:p>
            <a:endParaRPr lang="en-US" sz="1200" dirty="0"/>
          </a:p>
          <a:p>
            <a:r>
              <a:rPr lang="en-US" sz="1200" dirty="0"/>
              <a:t> iptables -A POSTROUTING -t </a:t>
            </a:r>
            <a:r>
              <a:rPr lang="en-US" sz="1200" dirty="0" err="1"/>
              <a:t>nat</a:t>
            </a:r>
            <a:r>
              <a:rPr lang="en-US" sz="1200" dirty="0"/>
              <a:t> -o eth0 -j MASQUERADE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FE7BBD3-DF13-4DE8-B883-3D82AB9422DE}"/>
              </a:ext>
            </a:extLst>
          </p:cNvPr>
          <p:cNvSpPr/>
          <p:nvPr/>
        </p:nvSpPr>
        <p:spPr>
          <a:xfrm>
            <a:off x="3143475" y="5089918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05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CC6D6B-CDE3-4B50-992E-27B72DBA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75" y="4496499"/>
            <a:ext cx="5641476" cy="220780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7EC77F2F-0BF0-4441-BB70-990193816521}"/>
              </a:ext>
            </a:extLst>
          </p:cNvPr>
          <p:cNvSpPr/>
          <p:nvPr/>
        </p:nvSpPr>
        <p:spPr>
          <a:xfrm>
            <a:off x="3143475" y="5089918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8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730646-9DC1-402B-B5BE-126BFBA9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29" y="4517427"/>
            <a:ext cx="6674455" cy="1757537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7EC4AB15-A8A4-40D7-8D8D-18FB483BA493}"/>
              </a:ext>
            </a:extLst>
          </p:cNvPr>
          <p:cNvSpPr/>
          <p:nvPr/>
        </p:nvSpPr>
        <p:spPr>
          <a:xfrm>
            <a:off x="3143475" y="5089918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3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Topologia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</p:spTree>
    <p:extLst>
      <p:ext uri="{BB962C8B-B14F-4D97-AF65-F5344CB8AC3E}">
        <p14:creationId xmlns:p14="http://schemas.microsoft.com/office/powerpoint/2010/main" val="186544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6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9A7F926-B33C-4554-99F9-678D346DAB8B}"/>
              </a:ext>
            </a:extLst>
          </p:cNvPr>
          <p:cNvSpPr/>
          <p:nvPr/>
        </p:nvSpPr>
        <p:spPr>
          <a:xfrm>
            <a:off x="3238150" y="4183146"/>
            <a:ext cx="2700556" cy="20418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L3VNI: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TENA </a:t>
            </a:r>
            <a:r>
              <a:rPr lang="it-IT" sz="1200" dirty="0" err="1"/>
              <a:t>vni</a:t>
            </a:r>
            <a:r>
              <a:rPr lang="it-IT" sz="1200" dirty="0"/>
              <a:t> 50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50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endParaRPr lang="it-IT" sz="1200" dirty="0"/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TENB </a:t>
            </a:r>
            <a:r>
              <a:rPr lang="it-IT" sz="1200" dirty="0" err="1"/>
              <a:t>vni</a:t>
            </a:r>
            <a:r>
              <a:rPr lang="it-IT" sz="1200" dirty="0"/>
              <a:t> 60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60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A6B80B3-1775-4BB6-9468-B5FCAF47506C}"/>
              </a:ext>
            </a:extLst>
          </p:cNvPr>
          <p:cNvSpPr/>
          <p:nvPr/>
        </p:nvSpPr>
        <p:spPr>
          <a:xfrm>
            <a:off x="6840027" y="234142"/>
            <a:ext cx="4747266" cy="4001549"/>
          </a:xfrm>
          <a:prstGeom prst="wedgeRoundRectCallout">
            <a:avLst>
              <a:gd name="adj1" fmla="val -42470"/>
              <a:gd name="adj2" fmla="val 532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# Links with DC-Network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eth1.100 type </a:t>
            </a:r>
            <a:r>
              <a:rPr lang="en-US" sz="1200" dirty="0" err="1"/>
              <a:t>vlan</a:t>
            </a:r>
            <a:r>
              <a:rPr lang="en-US" sz="1200" dirty="0"/>
              <a:t> id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eth1.200 type </a:t>
            </a:r>
            <a:r>
              <a:rPr lang="en-US" sz="1200" dirty="0" err="1"/>
              <a:t>vlan</a:t>
            </a:r>
            <a:r>
              <a:rPr lang="en-US" sz="1200" dirty="0"/>
              <a:t> id 200 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eth1.200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eth1.100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eth1.200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192.168.0.0/24 via 10.1.3.1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192.168.1.0/24 via 10.1.3.1 dev eth1.200</a:t>
            </a:r>
          </a:p>
          <a:p>
            <a:endParaRPr lang="en-US" sz="1200" dirty="0"/>
          </a:p>
          <a:p>
            <a:r>
              <a:rPr lang="en-US" sz="1200" dirty="0"/>
              <a:t> # Configure NAT</a:t>
            </a:r>
          </a:p>
          <a:p>
            <a:r>
              <a:rPr lang="en-US" sz="1200" dirty="0"/>
              <a:t> iptables -t </a:t>
            </a:r>
            <a:r>
              <a:rPr lang="en-US" sz="1200" dirty="0" err="1"/>
              <a:t>nat</a:t>
            </a:r>
            <a:r>
              <a:rPr lang="en-US" sz="1200" dirty="0"/>
              <a:t> -A POSTROUTING -o eth2 -j MASQUERADE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# Block traffic from/to 192.168.0.0/24 to/from 192.168.1.0/24</a:t>
            </a:r>
          </a:p>
          <a:p>
            <a:r>
              <a:rPr lang="en-US" sz="1200" dirty="0"/>
              <a:t> iptables -F FORWARD</a:t>
            </a:r>
          </a:p>
          <a:p>
            <a:r>
              <a:rPr lang="en-US" sz="1200" dirty="0"/>
              <a:t> iptables -P FORWARD ACCEPT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-s 192.168.0.0/24 -d 192.168.1.0/24 -j DROP</a:t>
            </a:r>
          </a:p>
          <a:p>
            <a:r>
              <a:rPr lang="en-US" sz="1200" dirty="0"/>
              <a:t> iptables -A FORWARD -s 192.168.1.0/24 -d 192.168.0.0/24 -j DROP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4DF309F-051B-45A0-B083-D708488B0C3F}"/>
              </a:ext>
            </a:extLst>
          </p:cNvPr>
          <p:cNvSpPr/>
          <p:nvPr/>
        </p:nvSpPr>
        <p:spPr>
          <a:xfrm>
            <a:off x="3238150" y="3120705"/>
            <a:ext cx="2700556" cy="960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L2VNI: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   (TENA A1 - A2)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100 (TENA GW300)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   (TENB B1 – B2)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200 (TENB GW300) </a:t>
            </a:r>
          </a:p>
        </p:txBody>
      </p:sp>
    </p:spTree>
    <p:extLst>
      <p:ext uri="{BB962C8B-B14F-4D97-AF65-F5344CB8AC3E}">
        <p14:creationId xmlns:p14="http://schemas.microsoft.com/office/powerpoint/2010/main" val="204822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EC1A45-DE7B-4EAB-9BF3-126D20A9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2" y="4228177"/>
            <a:ext cx="5306163" cy="10002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32FEDB-80CF-4C28-8BA9-C7B5EE0DE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2" y="5353105"/>
            <a:ext cx="5306163" cy="8827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80B590-F454-4517-B3ED-8DC103353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677" y="2064375"/>
            <a:ext cx="5306164" cy="9937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57A6C3C-6415-4332-B467-6A9BC9AD9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677" y="3158290"/>
            <a:ext cx="5306164" cy="9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A841C-9F0D-4C1C-8B71-21DCFB7C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334759"/>
            <a:ext cx="5306164" cy="15635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0F5F282-2FE1-40A5-AE48-C70BF414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5066739"/>
            <a:ext cx="5306164" cy="14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6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174B47A-93F2-4B94-A386-8F582659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5057885"/>
            <a:ext cx="5306164" cy="13600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439B23-BFED-4424-9BF7-64C30262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3586428"/>
            <a:ext cx="5306164" cy="13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B1)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2AE1E7-893F-4A96-A72B-421D9F29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2" y="2940575"/>
            <a:ext cx="5305947" cy="3529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26ABA6-B207-43E2-BCE5-3B86DA3C9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99" y="5048499"/>
            <a:ext cx="415041" cy="415041"/>
          </a:xfrm>
          <a:prstGeom prst="rect">
            <a:avLst/>
          </a:prstGeom>
        </p:spPr>
      </p:pic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FA9822F-4580-444B-B907-E16FBE3F1308}"/>
              </a:ext>
            </a:extLst>
          </p:cNvPr>
          <p:cNvSpPr/>
          <p:nvPr/>
        </p:nvSpPr>
        <p:spPr>
          <a:xfrm>
            <a:off x="762001" y="58021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46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B1)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59" y="4888479"/>
            <a:ext cx="415041" cy="4150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5CC6A1-2CB9-4112-9FFF-C528F7CD1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4" y="2935298"/>
            <a:ext cx="5289400" cy="352994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4E256753-9672-45AD-9252-A34C0294E8E0}"/>
              </a:ext>
            </a:extLst>
          </p:cNvPr>
          <p:cNvSpPr/>
          <p:nvPr/>
        </p:nvSpPr>
        <p:spPr>
          <a:xfrm>
            <a:off x="762001" y="578692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88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23" y="4883399"/>
            <a:ext cx="415041" cy="41504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EB0E849-E087-4A0B-A568-4DAA4FAE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2" y="2979985"/>
            <a:ext cx="5211868" cy="3498154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8021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610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03" y="5081519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F7140D-CAA1-4724-88BA-742FCEED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6" y="2897912"/>
            <a:ext cx="5211868" cy="3572607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7259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70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03" y="4730999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E3080C-683B-4B45-A990-F526885F0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5" y="3733743"/>
            <a:ext cx="5211869" cy="2736776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2529841" y="5954562"/>
            <a:ext cx="449579" cy="1490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9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Configurazione interfacce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916B267F-2087-4CC8-8BA5-250856A879C7}"/>
              </a:ext>
            </a:extLst>
          </p:cNvPr>
          <p:cNvSpPr/>
          <p:nvPr/>
        </p:nvSpPr>
        <p:spPr>
          <a:xfrm>
            <a:off x="5884220" y="1593908"/>
            <a:ext cx="3246538" cy="2231472"/>
          </a:xfrm>
          <a:prstGeom prst="wedgeRoundRectCallout">
            <a:avLst>
              <a:gd name="adj1" fmla="val -58183"/>
              <a:gd name="adj2" fmla="val 8652"/>
              <a:gd name="adj3" fmla="val 1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10.13.31.1/30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10.1.23.2/30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1.3.0.1/16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1.255.0.3/32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07FC2CB-5A42-425E-95C0-A7CAD7685F33}"/>
              </a:ext>
            </a:extLst>
          </p:cNvPr>
          <p:cNvSpPr/>
          <p:nvPr/>
        </p:nvSpPr>
        <p:spPr>
          <a:xfrm>
            <a:off x="3930925" y="3995695"/>
            <a:ext cx="3246538" cy="1770575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10.13.31.2/30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10.3.12.1/30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3.1.0.1/16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3.255.0.1/32</a:t>
            </a:r>
          </a:p>
        </p:txBody>
      </p:sp>
    </p:spTree>
    <p:extLst>
      <p:ext uri="{BB962C8B-B14F-4D97-AF65-F5344CB8AC3E}">
        <p14:creationId xmlns:p14="http://schemas.microsoft.com/office/powerpoint/2010/main" val="2381822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1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6F6F10-2C93-4DEF-8FB1-5B1A104A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3" y="2248356"/>
            <a:ext cx="4998917" cy="1947876"/>
          </a:xfrm>
          <a:prstGeom prst="rect">
            <a:avLst/>
          </a:prstGeom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F713E017-E2B4-431F-A998-0802D47C45BF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15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1890EDE9-8615-41BE-A71D-C31F2A1C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72" y="2263929"/>
            <a:ext cx="4998917" cy="1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F1FD26-5CCE-4ADD-B757-4E4BFFB0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2263928"/>
            <a:ext cx="4993447" cy="20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06" y="3097631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8A9B99-14BC-4F19-8AF7-80519A0A3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43" y="2268137"/>
            <a:ext cx="4991946" cy="25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79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86" y="2404211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03114A-DC05-4FC3-B71E-B244B69C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29" y="2266244"/>
            <a:ext cx="4982759" cy="25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03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4562AC-D02D-4338-869B-C53FF4AB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655303"/>
            <a:ext cx="4993447" cy="18031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4CF486B-5852-4967-9795-C412433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517971"/>
            <a:ext cx="4977148" cy="1820143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7"/>
            <a:ext cx="1386841" cy="1080169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864432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94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1BBBCC-2F0F-40E3-8C11-3D84B915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910377"/>
            <a:ext cx="4993447" cy="259406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28" y="3896225"/>
            <a:ext cx="415041" cy="4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9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8" y="4815714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297CD0-3A13-48FB-971D-37CBBAEC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28905"/>
            <a:ext cx="4993447" cy="256716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30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8657754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8" y="4815714"/>
            <a:ext cx="415041" cy="41504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9ECADD7-D5B9-4E82-B1D0-9B916C4BB83F}"/>
              </a:ext>
            </a:extLst>
          </p:cNvPr>
          <p:cNvSpPr/>
          <p:nvPr/>
        </p:nvSpPr>
        <p:spPr>
          <a:xfrm>
            <a:off x="6878199" y="4714240"/>
            <a:ext cx="2667843" cy="970280"/>
          </a:xfrm>
          <a:custGeom>
            <a:avLst/>
            <a:gdLst>
              <a:gd name="connsiteX0" fmla="*/ 132200 w 2663298"/>
              <a:gd name="connsiteY0" fmla="*/ 0 h 1203960"/>
              <a:gd name="connsiteX1" fmla="*/ 203320 w 2663298"/>
              <a:gd name="connsiteY1" fmla="*/ 736600 h 1203960"/>
              <a:gd name="connsiteX2" fmla="*/ 2057520 w 2663298"/>
              <a:gd name="connsiteY2" fmla="*/ 106680 h 1203960"/>
              <a:gd name="connsiteX3" fmla="*/ 2662040 w 2663298"/>
              <a:gd name="connsiteY3" fmla="*/ 675640 h 1203960"/>
              <a:gd name="connsiteX4" fmla="*/ 2184520 w 2663298"/>
              <a:gd name="connsiteY4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298" h="1203960">
                <a:moveTo>
                  <a:pt x="132200" y="0"/>
                </a:moveTo>
                <a:cubicBezTo>
                  <a:pt x="7316" y="359410"/>
                  <a:pt x="-117567" y="718820"/>
                  <a:pt x="203320" y="736600"/>
                </a:cubicBezTo>
                <a:cubicBezTo>
                  <a:pt x="524207" y="754380"/>
                  <a:pt x="1647733" y="116840"/>
                  <a:pt x="2057520" y="106680"/>
                </a:cubicBezTo>
                <a:cubicBezTo>
                  <a:pt x="2467307" y="96520"/>
                  <a:pt x="2640873" y="492760"/>
                  <a:pt x="2662040" y="675640"/>
                </a:cubicBezTo>
                <a:cubicBezTo>
                  <a:pt x="2683207" y="858520"/>
                  <a:pt x="2433863" y="1031240"/>
                  <a:pt x="2184520" y="12039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900040-3BA7-4231-B0FD-859544893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38224"/>
            <a:ext cx="4989895" cy="2259575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CF8DCD40-A3FB-4D37-B285-20BD2A95D70A}"/>
              </a:ext>
            </a:extLst>
          </p:cNvPr>
          <p:cNvSpPr/>
          <p:nvPr/>
        </p:nvSpPr>
        <p:spPr>
          <a:xfrm>
            <a:off x="2893223" y="3687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BGP (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Border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Gateway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BGP</a:t>
            </a:r>
            <a:r>
              <a:rPr lang="it-IT" dirty="0">
                <a:solidFill>
                  <a:schemeClr val="bg1"/>
                </a:solidFill>
              </a:rPr>
              <a:t> è un protocollo di instradamento, di tipo </a:t>
            </a:r>
            <a:r>
              <a:rPr lang="it-IT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distance</a:t>
            </a:r>
            <a:r>
              <a:rPr lang="it-IT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vector</a:t>
            </a:r>
            <a:r>
              <a:rPr lang="it-IT" i="1" dirty="0">
                <a:solidFill>
                  <a:schemeClr val="bg1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utilizzato su Internet per scambiare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tra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Autonomous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Systems </a:t>
            </a:r>
            <a:r>
              <a:rPr lang="it-IT" dirty="0">
                <a:solidFill>
                  <a:schemeClr val="bg1"/>
                </a:solidFill>
              </a:rPr>
              <a:t>(AS).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Consente a reti diverse di comunicare e instradare il traffico da un punto all'altro su larga scala</a:t>
            </a:r>
            <a:r>
              <a:rPr lang="it-IT" dirty="0"/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Individua 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migliori percorsi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per il traffico di rete basandosi su criteri come il numero di hop (salti) tra router o specifiche politiche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Scambia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sotto forma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annunci di rotte</a:t>
            </a:r>
            <a:r>
              <a:rPr lang="it-IT" dirty="0">
                <a:solidFill>
                  <a:schemeClr val="bg1"/>
                </a:solidFill>
              </a:rPr>
              <a:t>, permettendo ai vari router di aggiornarsi reciprocamente sui migliori percorsi;</a:t>
            </a:r>
          </a:p>
        </p:txBody>
      </p:sp>
    </p:spTree>
    <p:extLst>
      <p:ext uri="{BB962C8B-B14F-4D97-AF65-F5344CB8AC3E}">
        <p14:creationId xmlns:p14="http://schemas.microsoft.com/office/powerpoint/2010/main" val="2390807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8657754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78" y="4975734"/>
            <a:ext cx="415041" cy="41504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9ECADD7-D5B9-4E82-B1D0-9B916C4BB83F}"/>
              </a:ext>
            </a:extLst>
          </p:cNvPr>
          <p:cNvSpPr/>
          <p:nvPr/>
        </p:nvSpPr>
        <p:spPr>
          <a:xfrm>
            <a:off x="6878199" y="4714240"/>
            <a:ext cx="2667843" cy="970280"/>
          </a:xfrm>
          <a:custGeom>
            <a:avLst/>
            <a:gdLst>
              <a:gd name="connsiteX0" fmla="*/ 132200 w 2663298"/>
              <a:gd name="connsiteY0" fmla="*/ 0 h 1203960"/>
              <a:gd name="connsiteX1" fmla="*/ 203320 w 2663298"/>
              <a:gd name="connsiteY1" fmla="*/ 736600 h 1203960"/>
              <a:gd name="connsiteX2" fmla="*/ 2057520 w 2663298"/>
              <a:gd name="connsiteY2" fmla="*/ 106680 h 1203960"/>
              <a:gd name="connsiteX3" fmla="*/ 2662040 w 2663298"/>
              <a:gd name="connsiteY3" fmla="*/ 675640 h 1203960"/>
              <a:gd name="connsiteX4" fmla="*/ 2184520 w 2663298"/>
              <a:gd name="connsiteY4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298" h="1203960">
                <a:moveTo>
                  <a:pt x="132200" y="0"/>
                </a:moveTo>
                <a:cubicBezTo>
                  <a:pt x="7316" y="359410"/>
                  <a:pt x="-117567" y="718820"/>
                  <a:pt x="203320" y="736600"/>
                </a:cubicBezTo>
                <a:cubicBezTo>
                  <a:pt x="524207" y="754380"/>
                  <a:pt x="1647733" y="116840"/>
                  <a:pt x="2057520" y="106680"/>
                </a:cubicBezTo>
                <a:cubicBezTo>
                  <a:pt x="2467307" y="96520"/>
                  <a:pt x="2640873" y="492760"/>
                  <a:pt x="2662040" y="675640"/>
                </a:cubicBezTo>
                <a:cubicBezTo>
                  <a:pt x="2683207" y="858520"/>
                  <a:pt x="2433863" y="1031240"/>
                  <a:pt x="2184520" y="12039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FC9E076-9930-46D7-9246-D4C12D5AF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36525"/>
            <a:ext cx="4989896" cy="2797050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47F1ECCD-92AB-44C1-B860-6B1AA89DA2E5}"/>
              </a:ext>
            </a:extLst>
          </p:cNvPr>
          <p:cNvSpPr/>
          <p:nvPr/>
        </p:nvSpPr>
        <p:spPr>
          <a:xfrm>
            <a:off x="2519842" y="4091427"/>
            <a:ext cx="505297" cy="1497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401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8657754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18" y="4907154"/>
            <a:ext cx="415041" cy="41504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9ECADD7-D5B9-4E82-B1D0-9B916C4BB83F}"/>
              </a:ext>
            </a:extLst>
          </p:cNvPr>
          <p:cNvSpPr/>
          <p:nvPr/>
        </p:nvSpPr>
        <p:spPr>
          <a:xfrm>
            <a:off x="6878199" y="4714240"/>
            <a:ext cx="2667843" cy="970280"/>
          </a:xfrm>
          <a:custGeom>
            <a:avLst/>
            <a:gdLst>
              <a:gd name="connsiteX0" fmla="*/ 132200 w 2663298"/>
              <a:gd name="connsiteY0" fmla="*/ 0 h 1203960"/>
              <a:gd name="connsiteX1" fmla="*/ 203320 w 2663298"/>
              <a:gd name="connsiteY1" fmla="*/ 736600 h 1203960"/>
              <a:gd name="connsiteX2" fmla="*/ 2057520 w 2663298"/>
              <a:gd name="connsiteY2" fmla="*/ 106680 h 1203960"/>
              <a:gd name="connsiteX3" fmla="*/ 2662040 w 2663298"/>
              <a:gd name="connsiteY3" fmla="*/ 675640 h 1203960"/>
              <a:gd name="connsiteX4" fmla="*/ 2184520 w 2663298"/>
              <a:gd name="connsiteY4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298" h="1203960">
                <a:moveTo>
                  <a:pt x="132200" y="0"/>
                </a:moveTo>
                <a:cubicBezTo>
                  <a:pt x="7316" y="359410"/>
                  <a:pt x="-117567" y="718820"/>
                  <a:pt x="203320" y="736600"/>
                </a:cubicBezTo>
                <a:cubicBezTo>
                  <a:pt x="524207" y="754380"/>
                  <a:pt x="1647733" y="116840"/>
                  <a:pt x="2057520" y="106680"/>
                </a:cubicBezTo>
                <a:cubicBezTo>
                  <a:pt x="2467307" y="96520"/>
                  <a:pt x="2640873" y="492760"/>
                  <a:pt x="2662040" y="675640"/>
                </a:cubicBezTo>
                <a:cubicBezTo>
                  <a:pt x="2683207" y="858520"/>
                  <a:pt x="2433863" y="1031240"/>
                  <a:pt x="2184520" y="12039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275B8C3-B070-4CEB-B55C-A80FDD78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74" y="1936525"/>
            <a:ext cx="5010704" cy="2901486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D3216972-D71B-4B84-9660-E3D3E60C2398}"/>
              </a:ext>
            </a:extLst>
          </p:cNvPr>
          <p:cNvSpPr/>
          <p:nvPr/>
        </p:nvSpPr>
        <p:spPr>
          <a:xfrm>
            <a:off x="2527462" y="4167627"/>
            <a:ext cx="505297" cy="1497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418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V="1">
            <a:off x="7124698" y="4700268"/>
            <a:ext cx="403861" cy="935093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730320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6"/>
            <a:ext cx="2375134" cy="108017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964254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roce 2">
            <a:extLst>
              <a:ext uri="{FF2B5EF4-FFF2-40B4-BE49-F238E27FC236}">
                <a16:creationId xmlns:a16="http://schemas.microsoft.com/office/drawing/2014/main" id="{9C9D55E3-1B2E-4A54-B339-3873626B5E19}"/>
              </a:ext>
            </a:extLst>
          </p:cNvPr>
          <p:cNvSpPr/>
          <p:nvPr/>
        </p:nvSpPr>
        <p:spPr>
          <a:xfrm rot="2520853">
            <a:off x="6868791" y="4762622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roce 20">
            <a:extLst>
              <a:ext uri="{FF2B5EF4-FFF2-40B4-BE49-F238E27FC236}">
                <a16:creationId xmlns:a16="http://schemas.microsoft.com/office/drawing/2014/main" id="{08D4E728-10D1-411F-A16B-31403232BB42}"/>
              </a:ext>
            </a:extLst>
          </p:cNvPr>
          <p:cNvSpPr/>
          <p:nvPr/>
        </p:nvSpPr>
        <p:spPr>
          <a:xfrm rot="2520853">
            <a:off x="8034874" y="5080409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D9D67B-B560-4B4C-B971-5D5733F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42" y="2203268"/>
            <a:ext cx="4977147" cy="15251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BEA7D79-6FE0-45D0-96CB-A57E16FE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817137"/>
            <a:ext cx="4977147" cy="15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08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AppArmor</a:t>
            </a:r>
            <a:r>
              <a:rPr lang="it-IT" dirty="0">
                <a:solidFill>
                  <a:schemeClr val="bg1"/>
                </a:solidFill>
              </a:rPr>
              <a:t> si basa sulla creazione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profili</a:t>
            </a:r>
            <a:r>
              <a:rPr lang="it-IT" dirty="0">
                <a:solidFill>
                  <a:schemeClr val="bg1"/>
                </a:solidFill>
              </a:rPr>
              <a:t> al fine di confinare un programma ad un insieme di file, capabilities, accessi di rete ed insieme di risorse.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AppArmor</a:t>
            </a:r>
            <a:r>
              <a:rPr lang="it-IT" dirty="0">
                <a:solidFill>
                  <a:schemeClr val="bg1"/>
                </a:solidFill>
              </a:rPr>
              <a:t> può lavorare in due modalità: 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enforcement</a:t>
            </a:r>
            <a:r>
              <a:rPr lang="it-IT" dirty="0">
                <a:solidFill>
                  <a:schemeClr val="bg1"/>
                </a:solidFill>
              </a:rPr>
              <a:t> (applica le regole di sicurezza definite nel profilo bloccando qualsiasi tentativo di accesso a risorse non consentite), oppure,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complain</a:t>
            </a:r>
            <a:r>
              <a:rPr lang="it-IT" dirty="0">
                <a:solidFill>
                  <a:schemeClr val="bg1"/>
                </a:solidFill>
              </a:rPr>
              <a:t> (monitora le violazioni delle regole definite, registrando però un avviso nel log del sistema).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Il profilo creato è relativo al programma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usr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/bin/nano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88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301604" cy="3766185"/>
          </a:xfrm>
        </p:spPr>
        <p:txBody>
          <a:bodyPr>
            <a:normAutofit/>
          </a:bodyPr>
          <a:lstStyle/>
          <a:p>
            <a:pPr marL="0" indent="0">
              <a:buClr>
                <a:srgbClr val="7030A0"/>
              </a:buClr>
              <a:buNone/>
            </a:pPr>
            <a:r>
              <a:rPr lang="it-IT" dirty="0">
                <a:solidFill>
                  <a:schemeClr val="bg1"/>
                </a:solidFill>
              </a:rPr>
              <a:t>Nel profilo troviamo: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dei </a:t>
            </a:r>
            <a:r>
              <a:rPr lang="it-IT" i="1" dirty="0">
                <a:solidFill>
                  <a:schemeClr val="bg1"/>
                </a:solidFill>
              </a:rPr>
              <a:t>files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i="1" dirty="0">
                <a:solidFill>
                  <a:schemeClr val="bg1"/>
                </a:solidFill>
              </a:rPr>
              <a:t>cartelle</a:t>
            </a:r>
            <a:r>
              <a:rPr lang="it-IT" dirty="0">
                <a:solidFill>
                  <a:schemeClr val="bg1"/>
                </a:solidFill>
              </a:rPr>
              <a:t> accessibili in sola lettura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r_dir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r_file.txt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dei </a:t>
            </a:r>
            <a:r>
              <a:rPr lang="it-IT" i="1" dirty="0">
                <a:solidFill>
                  <a:schemeClr val="bg1"/>
                </a:solidFill>
              </a:rPr>
              <a:t>files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i="1" dirty="0">
                <a:solidFill>
                  <a:schemeClr val="bg1"/>
                </a:solidFill>
              </a:rPr>
              <a:t>cartelle</a:t>
            </a:r>
            <a:r>
              <a:rPr lang="it-IT" dirty="0">
                <a:solidFill>
                  <a:schemeClr val="bg1"/>
                </a:solidFill>
              </a:rPr>
              <a:t> accessibili in sola scrittura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w_dir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restrizioni in lettura e scrittura sulle principali cartelle di sistema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/root,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etc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/bin,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sbin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/proc,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sys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67D8A4-936D-4D94-9228-30EE9DB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36" y="580602"/>
            <a:ext cx="6451739" cy="60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83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95136A2-05AB-4EC3-8E87-94DC6E60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17276"/>
            <a:ext cx="9126224" cy="1790950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0E00DC-7586-4180-B46C-FB1E553F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985795"/>
            <a:ext cx="912622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5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813F3EF-EAEE-4ACD-88C2-BA570D083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11162"/>
            <a:ext cx="9069066" cy="1752845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5C5EB1B-55BD-45C7-A34C-7CC728C6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982331"/>
            <a:ext cx="905001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9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C3FC1B1-ABBA-4897-B7B8-5FC712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989649"/>
            <a:ext cx="9069066" cy="112410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314C94D-9A0C-4D1D-8529-25BF72DE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942444"/>
            <a:ext cx="9059539" cy="15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3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2A4E1C2-A256-4978-9DCD-24843B5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72600"/>
            <a:ext cx="905953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2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7FD4B1-8055-4E3C-A207-F12990CF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39626"/>
            <a:ext cx="9078592" cy="10193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569D130-189F-428D-8508-2AEC439E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209125"/>
            <a:ext cx="9078592" cy="20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39783F45-5FB3-498D-A055-EEF73BFF7365}"/>
              </a:ext>
            </a:extLst>
          </p:cNvPr>
          <p:cNvSpPr/>
          <p:nvPr/>
        </p:nvSpPr>
        <p:spPr>
          <a:xfrm>
            <a:off x="5048389" y="797555"/>
            <a:ext cx="3246538" cy="1726796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neighbor 1.255.0.1 remote-as 100</a:t>
            </a:r>
          </a:p>
          <a:p>
            <a:r>
              <a:rPr lang="en-US" sz="1200" dirty="0"/>
              <a:t> neighbor 1.255.0.1 update-source 1.255.0.3</a:t>
            </a:r>
          </a:p>
          <a:p>
            <a:r>
              <a:rPr lang="en-US" sz="1200" dirty="0"/>
              <a:t> neighbor 10.13.31.2 remote-as 300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1.3.0.0/16</a:t>
            </a:r>
          </a:p>
          <a:p>
            <a:r>
              <a:rPr lang="en-US" sz="1200" dirty="0"/>
              <a:t>  neighbor 1.255.0.1 next-hop-self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91C0E90-0842-4E1B-896A-C9C7EC093730}"/>
              </a:ext>
            </a:extLst>
          </p:cNvPr>
          <p:cNvSpPr/>
          <p:nvPr/>
        </p:nvSpPr>
        <p:spPr>
          <a:xfrm>
            <a:off x="3933958" y="3994001"/>
            <a:ext cx="3246538" cy="2183064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300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3.255.0.1</a:t>
            </a:r>
          </a:p>
          <a:p>
            <a:r>
              <a:rPr lang="en-US" sz="1200" dirty="0"/>
              <a:t> neighbor 3.2.0.1 remote-as 300</a:t>
            </a:r>
          </a:p>
          <a:p>
            <a:r>
              <a:rPr lang="en-US" sz="1200" dirty="0"/>
              <a:t> neighbor 3.2.0.1 update-source 3.1.0.1</a:t>
            </a:r>
          </a:p>
          <a:p>
            <a:r>
              <a:rPr lang="en-US" sz="1200" dirty="0"/>
              <a:t> neighbor 3.255.0.2 remote-as 300</a:t>
            </a:r>
          </a:p>
          <a:p>
            <a:r>
              <a:rPr lang="en-US" sz="1200" dirty="0"/>
              <a:t> neighbor 3.255.0.2 update-source 3.255.0.1</a:t>
            </a:r>
          </a:p>
          <a:p>
            <a:r>
              <a:rPr lang="en-US" sz="1200" dirty="0"/>
              <a:t> neighbor 10.13.31.1 remote-as 100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3.1.0.0/16</a:t>
            </a:r>
          </a:p>
          <a:p>
            <a:r>
              <a:rPr lang="en-US" sz="1200" dirty="0"/>
              <a:t>  neighbor 3.2.0.1 next-hop-self</a:t>
            </a:r>
          </a:p>
          <a:p>
            <a:r>
              <a:rPr lang="en-US" sz="1200" dirty="0"/>
              <a:t>  neighbor 3.255.0.2 next-hop-self</a:t>
            </a:r>
          </a:p>
        </p:txBody>
      </p:sp>
    </p:spTree>
    <p:extLst>
      <p:ext uri="{BB962C8B-B14F-4D97-AF65-F5344CB8AC3E}">
        <p14:creationId xmlns:p14="http://schemas.microsoft.com/office/powerpoint/2010/main" val="3018459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it-IT" sz="8000" b="1" dirty="0">
                <a:solidFill>
                  <a:schemeClr val="bg2">
                    <a:lumMod val="75000"/>
                  </a:schemeClr>
                </a:solidFill>
              </a:rPr>
              <a:t>Grazie per l’attenzione!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endParaRPr lang="it-IT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Valerio Crecco 0320452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Ludovico De Santis 0320460</a:t>
            </a:r>
          </a:p>
        </p:txBody>
      </p:sp>
    </p:spTree>
    <p:extLst>
      <p:ext uri="{BB962C8B-B14F-4D97-AF65-F5344CB8AC3E}">
        <p14:creationId xmlns:p14="http://schemas.microsoft.com/office/powerpoint/2010/main" val="25703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4C0DBF-AD34-469A-86DB-DA044F2B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1338484"/>
            <a:ext cx="4940402" cy="3361786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6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OSPF (Open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Shortest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Path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First)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OSPF</a:t>
            </a:r>
            <a:r>
              <a:rPr lang="it-IT" dirty="0">
                <a:solidFill>
                  <a:schemeClr val="bg1"/>
                </a:solidFill>
              </a:rPr>
              <a:t> è un protocollo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IGP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Interior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Gateway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it-IT" dirty="0">
                <a:solidFill>
                  <a:schemeClr val="bg1"/>
                </a:solidFill>
              </a:rPr>
              <a:t>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dinamico utilizzato all'interno di un AS;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Protocollo Link-State</a:t>
            </a:r>
            <a:r>
              <a:rPr lang="it-IT" b="1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in cui ogni router ha una mappa completa della rete (topologia) e calcola il percorso più breve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Shortest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Path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First</a:t>
            </a:r>
            <a:r>
              <a:rPr lang="it-IT" dirty="0">
                <a:solidFill>
                  <a:schemeClr val="bg1"/>
                </a:solidFill>
              </a:rPr>
              <a:t>) verso ogni destinazione utilizzando l'algoritmo di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Dijkstra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Uno dei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vantaggi</a:t>
            </a:r>
            <a:r>
              <a:rPr lang="it-IT" dirty="0">
                <a:solidFill>
                  <a:schemeClr val="bg1"/>
                </a:solidFill>
              </a:rPr>
              <a:t> di OSPF è la sua capacità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convergere rapidamente</a:t>
            </a:r>
            <a:r>
              <a:rPr lang="it-IT" dirty="0">
                <a:solidFill>
                  <a:schemeClr val="bg1"/>
                </a:solidFill>
              </a:rPr>
              <a:t>, cioè di aggiornare la tabella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 tutti i router in risposta a cambiamenti nella rete;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È altamente </a:t>
            </a:r>
            <a:r>
              <a:rPr lang="it-IT" b="1" i="0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scalabile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 e supporta reti di grandi dimensioni suddivise in aree per migliorare l'efficienza e ridurre il traffico di aggiornamento;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9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5132279" y="1837188"/>
            <a:ext cx="3246538" cy="762663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network 1.255.0.3/32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685902"/>
            <a:ext cx="3246538" cy="1015068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1.255.0.2</a:t>
            </a:r>
          </a:p>
          <a:p>
            <a:r>
              <a:rPr lang="en-US" sz="1200" dirty="0"/>
              <a:t> network 1.255.0.2/32 area 0</a:t>
            </a:r>
          </a:p>
          <a:p>
            <a:r>
              <a:rPr lang="en-US" sz="1200" dirty="0"/>
              <a:t> network 10.1.12.0/30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343565" y="3350779"/>
            <a:ext cx="3246538" cy="835842"/>
          </a:xfrm>
          <a:prstGeom prst="wedgeRoundRectCallout">
            <a:avLst>
              <a:gd name="adj1" fmla="val 14944"/>
              <a:gd name="adj2" fmla="val -785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1.255.0.1</a:t>
            </a:r>
          </a:p>
          <a:p>
            <a:r>
              <a:rPr lang="en-US" sz="1200" dirty="0"/>
              <a:t> network 1.255.0.1/32 area 0</a:t>
            </a:r>
          </a:p>
          <a:p>
            <a:r>
              <a:rPr lang="en-US" sz="1200" dirty="0"/>
              <a:t> network 10.1.12.0/30 area 0</a:t>
            </a:r>
          </a:p>
        </p:txBody>
      </p:sp>
    </p:spTree>
    <p:extLst>
      <p:ext uri="{BB962C8B-B14F-4D97-AF65-F5344CB8AC3E}">
        <p14:creationId xmlns:p14="http://schemas.microsoft.com/office/powerpoint/2010/main" val="2041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DA2F19-C059-420A-83CF-07E84043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75" y="1692581"/>
            <a:ext cx="5495229" cy="26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967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1097</TotalTime>
  <Words>1315</Words>
  <Application>Microsoft Office PowerPoint</Application>
  <PresentationFormat>Widescreen</PresentationFormat>
  <Paragraphs>271</Paragraphs>
  <Slides>50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4" baseType="lpstr">
      <vt:lpstr>Arial</vt:lpstr>
      <vt:lpstr>Calibri Light</vt:lpstr>
      <vt:lpstr>Wingdings</vt:lpstr>
      <vt:lpstr>Metropolitano</vt:lpstr>
      <vt:lpstr>Network and System Defence</vt:lpstr>
      <vt:lpstr>Topologia</vt:lpstr>
      <vt:lpstr>Configurazione interfacce</vt:lpstr>
      <vt:lpstr>Protocolli – BGP (Border Gateway Protocol)</vt:lpstr>
      <vt:lpstr>BGP</vt:lpstr>
      <vt:lpstr>BGP</vt:lpstr>
      <vt:lpstr>Protocolli – OSPF (Open Shortest Path First)</vt:lpstr>
      <vt:lpstr>OSPF</vt:lpstr>
      <vt:lpstr>OSPF</vt:lpstr>
      <vt:lpstr>Protocolli – MPLS/LDP</vt:lpstr>
      <vt:lpstr>MPLS/LDP</vt:lpstr>
      <vt:lpstr>MPLS/LDP</vt:lpstr>
      <vt:lpstr>MPLS/LDP</vt:lpstr>
      <vt:lpstr>MPLS/LDP</vt:lpstr>
      <vt:lpstr>MPLS/LDP</vt:lpstr>
      <vt:lpstr>MPLS/LDP</vt:lpstr>
      <vt:lpstr>Firewall</vt:lpstr>
      <vt:lpstr>Firewall</vt:lpstr>
      <vt:lpstr>Firewall</vt:lpstr>
      <vt:lpstr>DC Network</vt:lpstr>
      <vt:lpstr>DC Network</vt:lpstr>
      <vt:lpstr>DC Network</vt:lpstr>
      <vt:lpstr>DC Network</vt:lpstr>
      <vt:lpstr>DC Network</vt:lpstr>
      <vt:lpstr>DC Network (B2 -&gt; B1)</vt:lpstr>
      <vt:lpstr>DC Network (B2 -&gt; B1)</vt:lpstr>
      <vt:lpstr>DC Network (B2 -&gt; R302)</vt:lpstr>
      <vt:lpstr>DC Network (B2 -&gt; R302)</vt:lpstr>
      <vt:lpstr>DC Network (B2 -&gt; R302)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MAC - AppArmor</vt:lpstr>
      <vt:lpstr>MAC - AppArmor</vt:lpstr>
      <vt:lpstr>MAC - AppArmor</vt:lpstr>
      <vt:lpstr>MAC - AppArmor</vt:lpstr>
      <vt:lpstr>MAC - AppArmor</vt:lpstr>
      <vt:lpstr>MAC - AppArmor</vt:lpstr>
      <vt:lpstr>MAC - AppArmor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and System Defence</dc:title>
  <dc:creator>Valerio Crecco</dc:creator>
  <cp:lastModifiedBy>Valerio Crecco</cp:lastModifiedBy>
  <cp:revision>8</cp:revision>
  <dcterms:created xsi:type="dcterms:W3CDTF">2024-08-19T17:24:57Z</dcterms:created>
  <dcterms:modified xsi:type="dcterms:W3CDTF">2024-09-07T14:35:49Z</dcterms:modified>
</cp:coreProperties>
</file>