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A4FE1B0-AE16-41C4-AB78-9D8E559948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587-0555-4072-9A73-B32961E81DD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00425" y="1122363"/>
            <a:ext cx="8791575" cy="1655762"/>
          </a:xfrm>
        </p:spPr>
        <p:txBody>
          <a:bodyPr>
            <a:normAutofit fontScale="90000"/>
          </a:bodyPr>
          <a:lstStyle/>
          <a:p>
            <a:r>
              <a:rPr lang="en-IN" dirty="0"/>
              <a:t>			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026" name="Picture 2" descr="Oil and Gas Business Solutions | Rig Scheduling and Optimization Solution -  Wipro">
            <a:extLst>
              <a:ext uri="{FF2B5EF4-FFF2-40B4-BE49-F238E27FC236}">
                <a16:creationId xmlns:a16="http://schemas.microsoft.com/office/drawing/2014/main" id="{8DC955CB-E13E-4539-A97D-2A21B030B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4" y="1"/>
            <a:ext cx="11900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02BD9-9F63-4D4A-BE0E-CB566FE7C3D3}"/>
              </a:ext>
            </a:extLst>
          </p:cNvPr>
          <p:cNvSpPr txBox="1"/>
          <p:nvPr/>
        </p:nvSpPr>
        <p:spPr>
          <a:xfrm>
            <a:off x="8027894" y="753031"/>
            <a:ext cx="3281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RIG SHEDULING</a:t>
            </a:r>
          </a:p>
        </p:txBody>
      </p:sp>
    </p:spTree>
    <p:extLst>
      <p:ext uri="{BB962C8B-B14F-4D97-AF65-F5344CB8AC3E}">
        <p14:creationId xmlns:p14="http://schemas.microsoft.com/office/powerpoint/2010/main" val="371810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2D3BFB-EEA5-434A-8050-AC096BE45A99}"/>
              </a:ext>
            </a:extLst>
          </p:cNvPr>
          <p:cNvSpPr txBox="1"/>
          <p:nvPr/>
        </p:nvSpPr>
        <p:spPr>
          <a:xfrm>
            <a:off x="3390314" y="2518116"/>
            <a:ext cx="589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820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830-FD19-4EF6-AB0C-B4DAC338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Introduction</a:t>
            </a:r>
            <a:r>
              <a:rPr lang="en-IN" b="1" dirty="0"/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E83C-6017-4F6A-893B-B09EB4E5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271"/>
            <a:ext cx="9905999" cy="38279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Rigs are critical capital-intensive resources for oil and gas exploration and production operations, such as drilling, completion, and workover. The Rig Scheduling Problem (RSP) comprises </a:t>
            </a:r>
            <a:r>
              <a:rPr lang="en-US" sz="2800" b="1" dirty="0"/>
              <a:t>deciding which rigs will serve each of the wells and when the operations must be performed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83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EE17-DC6D-4C6A-A514-442C62E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59540"/>
          </a:xfrm>
        </p:spPr>
        <p:txBody>
          <a:bodyPr/>
          <a:lstStyle/>
          <a:p>
            <a:r>
              <a:rPr lang="en-IN" b="1" u="sng" dirty="0"/>
              <a:t>PURPOSE OF RIG</a:t>
            </a:r>
            <a:r>
              <a:rPr lang="en-IN" b="1" dirty="0"/>
              <a:t> </a:t>
            </a:r>
            <a:r>
              <a:rPr lang="en-IN" dirty="0"/>
              <a:t>:</a:t>
            </a:r>
            <a:endParaRPr lang="en-IN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58721-F241-4CDC-A19C-EA7D063F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400" dirty="0"/>
              <a:t>A rig is a large machine that’s used for drilling deep holes in the earth so that oil can be extracted.</a:t>
            </a:r>
          </a:p>
          <a:p>
            <a:r>
              <a:rPr lang="en-IN" sz="2400" dirty="0"/>
              <a:t>A drilling rig is the equipment used to drill a wellbore.</a:t>
            </a:r>
          </a:p>
          <a:p>
            <a:endParaRPr lang="en-IN" dirty="0"/>
          </a:p>
        </p:txBody>
      </p:sp>
      <p:pic>
        <p:nvPicPr>
          <p:cNvPr id="3074" name="Picture 2" descr="Offshore oil rig drilling platform/Offshore oil rig drilling platform in  the gulf of Thailand Photos | Adobe Stock">
            <a:extLst>
              <a:ext uri="{FF2B5EF4-FFF2-40B4-BE49-F238E27FC236}">
                <a16:creationId xmlns:a16="http://schemas.microsoft.com/office/drawing/2014/main" id="{3B6DDFF9-34CC-4E04-9D99-9B369549D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968188"/>
            <a:ext cx="5236462" cy="48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B16-6CB3-4F04-9253-ACF4251A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9" y="609601"/>
            <a:ext cx="4169024" cy="86957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Purpose of well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C1BB-B32C-4103-B159-31BCFB46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19" y="1479176"/>
            <a:ext cx="4169024" cy="4312024"/>
          </a:xfrm>
        </p:spPr>
        <p:txBody>
          <a:bodyPr/>
          <a:lstStyle/>
          <a:p>
            <a:r>
              <a:rPr lang="en-IN" sz="2000" dirty="0"/>
              <a:t>An oil well is a hole dug in the Earth that serves the purpose of bringing oil or other resources like hydrocarbons and natural gas.</a:t>
            </a:r>
          </a:p>
          <a:p>
            <a:r>
              <a:rPr lang="en-IN" sz="2000" dirty="0"/>
              <a:t>There are different types of wells like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Water wells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Oil wells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Gas wells</a:t>
            </a:r>
          </a:p>
          <a:p>
            <a:endParaRPr lang="en-IN" dirty="0"/>
          </a:p>
        </p:txBody>
      </p:sp>
      <p:pic>
        <p:nvPicPr>
          <p:cNvPr id="2050" name="Picture 2" descr="Drilling for Crude Oil - The Drilling Rig: Revision notes for GSCE Chemistry">
            <a:extLst>
              <a:ext uri="{FF2B5EF4-FFF2-40B4-BE49-F238E27FC236}">
                <a16:creationId xmlns:a16="http://schemas.microsoft.com/office/drawing/2014/main" id="{4A737A19-C7E8-437E-84F9-79D23BD8E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42" y="592137"/>
            <a:ext cx="4369745" cy="53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596E7-15F8-499A-8B92-6F42F813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32646"/>
          </a:xfrm>
        </p:spPr>
        <p:txBody>
          <a:bodyPr/>
          <a:lstStyle/>
          <a:p>
            <a:r>
              <a:rPr lang="en-IN" b="1" u="sng" dirty="0"/>
              <a:t>Types of rigs</a:t>
            </a:r>
            <a:r>
              <a:rPr lang="en-IN" b="1" dirty="0"/>
              <a:t> 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F6E9E-19B7-4468-A6DC-68024488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000" dirty="0"/>
              <a:t>There are two types of rigs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Onshore rigs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Offshore rigs</a:t>
            </a:r>
          </a:p>
          <a:p>
            <a:r>
              <a:rPr lang="en-IN" sz="2000" b="1" dirty="0"/>
              <a:t>Onshore rigs</a:t>
            </a:r>
            <a:r>
              <a:rPr lang="en-IN" sz="2000" dirty="0"/>
              <a:t> : onshore drilling is done on land.</a:t>
            </a:r>
          </a:p>
          <a:p>
            <a:r>
              <a:rPr lang="en-IN" sz="2000" b="1" dirty="0"/>
              <a:t>Offshore rigs</a:t>
            </a:r>
            <a:r>
              <a:rPr lang="en-IN" sz="2000" dirty="0"/>
              <a:t> : An offshore rig is a large structure on water</a:t>
            </a:r>
          </a:p>
          <a:p>
            <a:endParaRPr lang="en-IN" dirty="0"/>
          </a:p>
        </p:txBody>
      </p:sp>
      <p:pic>
        <p:nvPicPr>
          <p:cNvPr id="4098" name="Picture 2" descr="Onshore vs. Offshore - Safety — HSE International">
            <a:extLst>
              <a:ext uri="{FF2B5EF4-FFF2-40B4-BE49-F238E27FC236}">
                <a16:creationId xmlns:a16="http://schemas.microsoft.com/office/drawing/2014/main" id="{EEE4E178-6F61-452D-894C-992422DECC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89" y="1308532"/>
            <a:ext cx="5561106" cy="424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9D0C35-E9A8-4BEA-A1B8-F6AF14D4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B2D899-02FF-4E0B-B8C0-2C5451C6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The purpose of rig scheduling is to meet with expected production and delivery dates, wells must be scheduled and allocated to rigs.</a:t>
            </a:r>
          </a:p>
          <a:p>
            <a:r>
              <a:rPr lang="en-IN" dirty="0"/>
              <a:t>We have to allot wells to rigs based on shortest distance and duration of well production.</a:t>
            </a:r>
          </a:p>
          <a:p>
            <a:r>
              <a:rPr lang="en-IN" dirty="0"/>
              <a:t>The main aim of project is to avoid delays and optimize the use of resources , and minimize the time and cost for the scheduling.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4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BEC-6C4F-4F4A-AF14-5A86D68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654423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u="sng" dirty="0"/>
              <a:t>OUR WORK</a:t>
            </a:r>
            <a:r>
              <a:rPr lang="en-IN" dirty="0"/>
              <a:t> 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31493-CE5F-43BA-82D7-C8B99E1F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744392"/>
            <a:ext cx="3856037" cy="4300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rigs and wells are in different location. We assigned wells to rigs based on shortest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have taken the data of two rig locations and 10 well locations and we allotted wells to rigs.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Actually we have used haversine technique to find the shortest distance between two locations.</a:t>
            </a:r>
          </a:p>
        </p:txBody>
      </p:sp>
      <p:pic>
        <p:nvPicPr>
          <p:cNvPr id="5122" name="Picture 2" descr="PDF) Planning and scheduling a fleet of rigs using simulation–optimization">
            <a:extLst>
              <a:ext uri="{FF2B5EF4-FFF2-40B4-BE49-F238E27FC236}">
                <a16:creationId xmlns:a16="http://schemas.microsoft.com/office/drawing/2014/main" id="{80EBDDC9-F95B-4ABC-867A-8623DC2AB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11253" r="9785" b="6417"/>
          <a:stretch/>
        </p:blipFill>
        <p:spPr bwMode="auto">
          <a:xfrm>
            <a:off x="6912348" y="762105"/>
            <a:ext cx="3164383" cy="28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21843-636F-46C7-8501-BF574424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24" y="4514094"/>
            <a:ext cx="3947502" cy="815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F8A89-FFB7-4EA8-B2F0-E8F4A4FB30E0}"/>
              </a:ext>
            </a:extLst>
          </p:cNvPr>
          <p:cNvSpPr txBox="1"/>
          <p:nvPr/>
        </p:nvSpPr>
        <p:spPr>
          <a:xfrm>
            <a:off x="7938866" y="385636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36E47-B1F2-448F-9EC5-E6BF1C01EDFE}"/>
              </a:ext>
            </a:extLst>
          </p:cNvPr>
          <p:cNvSpPr txBox="1"/>
          <p:nvPr/>
        </p:nvSpPr>
        <p:spPr>
          <a:xfrm>
            <a:off x="7924799" y="4052429"/>
            <a:ext cx="11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113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AE778D-1E70-4DEF-8104-0AC07C3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Haversine formula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3BB4E-8AAA-4F5C-8F92-7D35182F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0203"/>
            <a:ext cx="9905999" cy="4500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haversine formula</a:t>
            </a:r>
            <a:r>
              <a:rPr lang="en-US" dirty="0"/>
              <a:t> calculates the shortest distance between two points, whose latitudes and longitudes are known, in a sphere.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lat_2 and lat_1​ are the latitudes of the two points.</a:t>
            </a:r>
          </a:p>
          <a:p>
            <a:r>
              <a:rPr lang="en-US" dirty="0"/>
              <a:t>long_2​ and long_1​ are the longitudes of the two points.</a:t>
            </a:r>
          </a:p>
          <a:p>
            <a:r>
              <a:rPr lang="en-US" dirty="0"/>
              <a:t>d is the distance between the two coordinates.</a:t>
            </a:r>
          </a:p>
          <a:p>
            <a:r>
              <a:rPr lang="en-US" dirty="0"/>
              <a:t>r is the radius of the earth, that is, 6,371 kilometers.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11A3F-CE38-47D2-96DA-69B8CAED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47" y="2980289"/>
            <a:ext cx="477269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E4D-FCD1-4871-8F9D-E7E5E86B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83101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Different techniques used</a:t>
            </a:r>
            <a:r>
              <a:rPr lang="en-IN" sz="2000" b="1" dirty="0"/>
              <a:t> :</a:t>
            </a:r>
            <a:endParaRPr lang="en-IN" sz="20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981B6B-F452-465C-9BB3-49AFFDE5C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960" y="336513"/>
            <a:ext cx="6156207" cy="2787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8FE1-4C35-4C96-BDF3-7DA0FF03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730326"/>
            <a:ext cx="3856037" cy="4060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We assigned rigs based on well service time and productivity in barrel per day.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We have used two normal and two approximation techniques for scheduling the jobs.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4C3F-479A-4BED-8BC1-5B0240DC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60" y="3429000"/>
            <a:ext cx="6156207" cy="31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433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        </vt:lpstr>
      <vt:lpstr>Introduction :</vt:lpstr>
      <vt:lpstr>PURPOSE OF RIG :</vt:lpstr>
      <vt:lpstr>Purpose of well </vt:lpstr>
      <vt:lpstr>Types of rigs :</vt:lpstr>
      <vt:lpstr>Scheduling : </vt:lpstr>
      <vt:lpstr> OUR WORK : </vt:lpstr>
      <vt:lpstr>Haversine formula</vt:lpstr>
      <vt:lpstr>Different techniques used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reddy</dc:creator>
  <cp:lastModifiedBy>reddy</cp:lastModifiedBy>
  <cp:revision>17</cp:revision>
  <dcterms:created xsi:type="dcterms:W3CDTF">2022-11-28T10:51:47Z</dcterms:created>
  <dcterms:modified xsi:type="dcterms:W3CDTF">2022-12-03T11:57:24Z</dcterms:modified>
</cp:coreProperties>
</file>