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3" r:id="rId3"/>
    <p:sldId id="258" r:id="rId4"/>
    <p:sldId id="257" r:id="rId5"/>
    <p:sldId id="259" r:id="rId6"/>
    <p:sldId id="260" r:id="rId7"/>
    <p:sldId id="261" r:id="rId8"/>
    <p:sldId id="262" r:id="rId9"/>
    <p:sldId id="264" r:id="rId10"/>
    <p:sldId id="265" r:id="rId11"/>
    <p:sldId id="268" r:id="rId12"/>
    <p:sldId id="266" r:id="rId13"/>
    <p:sldId id="267"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0E2185-2873-4865-8B78-8133131D3DE7}" v="1" dt="2022-11-29T19:18:29.4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12/2/2022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422F5B3-9D0A-F9AA-3C6E-B6095689D963}"/>
              </a:ext>
            </a:extLst>
          </p:cNvPr>
          <p:cNvSpPr>
            <a:spLocks noGrp="1"/>
          </p:cNvSpPr>
          <p:nvPr>
            <p:ph type="title"/>
          </p:nvPr>
        </p:nvSpPr>
        <p:spPr/>
        <p:txBody>
          <a:bodyPr>
            <a:normAutofit fontScale="90000"/>
          </a:bodyPr>
          <a:lstStyle/>
          <a:p>
            <a:br>
              <a:rPr lang="en-IN" dirty="0"/>
            </a:br>
            <a:br>
              <a:rPr lang="en-IN" dirty="0"/>
            </a:br>
            <a:br>
              <a:rPr lang="en-IN" dirty="0"/>
            </a:br>
            <a:br>
              <a:rPr lang="en-IN" dirty="0"/>
            </a:br>
            <a:r>
              <a:rPr lang="en-IN" dirty="0"/>
              <a:t>        Automation of Examination Allotment</a:t>
            </a:r>
            <a:endParaRPr lang="en-IN" sz="4900" dirty="0"/>
          </a:p>
        </p:txBody>
      </p:sp>
    </p:spTree>
    <p:extLst>
      <p:ext uri="{BB962C8B-B14F-4D97-AF65-F5344CB8AC3E}">
        <p14:creationId xmlns:p14="http://schemas.microsoft.com/office/powerpoint/2010/main" val="36260402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09C36-2D62-E93B-A3F8-B9B5827F9603}"/>
              </a:ext>
            </a:extLst>
          </p:cNvPr>
          <p:cNvSpPr>
            <a:spLocks noGrp="1"/>
          </p:cNvSpPr>
          <p:nvPr>
            <p:ph type="title"/>
          </p:nvPr>
        </p:nvSpPr>
        <p:spPr/>
        <p:txBody>
          <a:bodyPr>
            <a:normAutofit/>
          </a:bodyPr>
          <a:lstStyle/>
          <a:p>
            <a:br>
              <a:rPr lang="en-IN" sz="2400" b="0" i="0" dirty="0">
                <a:solidFill>
                  <a:schemeClr val="accent6"/>
                </a:solidFill>
                <a:effectLst/>
                <a:latin typeface="Arial" panose="020B0604020202020204" pitchFamily="34" charset="0"/>
              </a:rPr>
            </a:br>
            <a:br>
              <a:rPr lang="en-IN" sz="2400" b="0" i="0" dirty="0">
                <a:solidFill>
                  <a:schemeClr val="accent6"/>
                </a:solidFill>
                <a:effectLst/>
                <a:latin typeface="Arial" panose="020B0604020202020204" pitchFamily="34" charset="0"/>
              </a:rPr>
            </a:br>
            <a:r>
              <a:rPr lang="en-IN" sz="2400" b="0" i="0" dirty="0">
                <a:solidFill>
                  <a:schemeClr val="accent6"/>
                </a:solidFill>
                <a:effectLst/>
                <a:latin typeface="Arial" panose="020B0604020202020204" pitchFamily="34" charset="0"/>
              </a:rPr>
              <a:t>Objectives:</a:t>
            </a:r>
            <a:endParaRPr lang="en-IN" sz="2400" dirty="0">
              <a:solidFill>
                <a:schemeClr val="accent6"/>
              </a:solidFill>
            </a:endParaRPr>
          </a:p>
        </p:txBody>
      </p:sp>
      <p:sp>
        <p:nvSpPr>
          <p:cNvPr id="3" name="Content Placeholder 2">
            <a:extLst>
              <a:ext uri="{FF2B5EF4-FFF2-40B4-BE49-F238E27FC236}">
                <a16:creationId xmlns:a16="http://schemas.microsoft.com/office/drawing/2014/main" id="{3095261B-983B-ADF4-86BF-67B2F56AFDF7}"/>
              </a:ext>
            </a:extLst>
          </p:cNvPr>
          <p:cNvSpPr>
            <a:spLocks noGrp="1"/>
          </p:cNvSpPr>
          <p:nvPr>
            <p:ph idx="1"/>
          </p:nvPr>
        </p:nvSpPr>
        <p:spPr/>
        <p:txBody>
          <a:bodyPr>
            <a:normAutofit/>
          </a:bodyPr>
          <a:lstStyle/>
          <a:p>
            <a:pPr algn="just">
              <a:buFont typeface="Arial" panose="020B0604020202020204" pitchFamily="34" charset="0"/>
              <a:buChar char="•"/>
            </a:pPr>
            <a:r>
              <a:rPr lang="en-US" b="0" i="0" dirty="0">
                <a:solidFill>
                  <a:srgbClr val="000000"/>
                </a:solidFill>
                <a:effectLst/>
                <a:latin typeface="Arial" panose="020B0604020202020204" pitchFamily="34" charset="0"/>
              </a:rPr>
              <a:t>Offers the solution for exam invigilator and classroom arrangement problems that can be achieved through the proposed system.</a:t>
            </a:r>
          </a:p>
          <a:p>
            <a:pPr algn="just">
              <a:buFont typeface="Arial" panose="020B0604020202020204" pitchFamily="34" charset="0"/>
              <a:buChar char="•"/>
            </a:pPr>
            <a:r>
              <a:rPr lang="en-US" b="0" i="0" dirty="0">
                <a:solidFill>
                  <a:srgbClr val="000000"/>
                </a:solidFill>
                <a:effectLst/>
                <a:latin typeface="Arial" panose="020B0604020202020204" pitchFamily="34" charset="0"/>
              </a:rPr>
              <a:t>The proposed system gathers data and methods from a university those are being used for their exam class arrangement.</a:t>
            </a:r>
          </a:p>
          <a:p>
            <a:pPr algn="just">
              <a:buFont typeface="Arial" panose="020B0604020202020204" pitchFamily="34" charset="0"/>
              <a:buChar char="•"/>
            </a:pPr>
            <a:r>
              <a:rPr lang="en-US" b="0" i="0" dirty="0">
                <a:solidFill>
                  <a:srgbClr val="000000"/>
                </a:solidFill>
                <a:effectLst/>
                <a:latin typeface="Arial" panose="020B0604020202020204" pitchFamily="34" charset="0"/>
              </a:rPr>
              <a:t>Proper utilization of the available resources and maintaining all sort of information for future references.</a:t>
            </a:r>
          </a:p>
          <a:p>
            <a:pPr algn="just">
              <a:buFont typeface="Arial" panose="020B0604020202020204" pitchFamily="34" charset="0"/>
              <a:buChar char="•"/>
            </a:pPr>
            <a:r>
              <a:rPr lang="en-US" b="0" i="0" dirty="0">
                <a:solidFill>
                  <a:srgbClr val="000000"/>
                </a:solidFill>
                <a:effectLst/>
                <a:latin typeface="Arial" panose="020B0604020202020204" pitchFamily="34" charset="0"/>
              </a:rPr>
              <a:t>The monitoring of the selecting activity and the overall work becomes easy and includes the least of paperwork..</a:t>
            </a:r>
          </a:p>
          <a:p>
            <a:pPr marL="0" indent="0">
              <a:buNone/>
            </a:pPr>
            <a:endParaRPr lang="en-IN" dirty="0"/>
          </a:p>
        </p:txBody>
      </p:sp>
    </p:spTree>
    <p:extLst>
      <p:ext uri="{BB962C8B-B14F-4D97-AF65-F5344CB8AC3E}">
        <p14:creationId xmlns:p14="http://schemas.microsoft.com/office/powerpoint/2010/main" val="2144856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704EB7C-305A-DB1F-89F6-4D7115BF6DF8}"/>
              </a:ext>
            </a:extLst>
          </p:cNvPr>
          <p:cNvPicPr>
            <a:picLocks noChangeAspect="1"/>
          </p:cNvPicPr>
          <p:nvPr/>
        </p:nvPicPr>
        <p:blipFill>
          <a:blip r:embed="rId2"/>
          <a:stretch>
            <a:fillRect/>
          </a:stretch>
        </p:blipFill>
        <p:spPr>
          <a:xfrm>
            <a:off x="3776662" y="1543050"/>
            <a:ext cx="4638675" cy="3771900"/>
          </a:xfrm>
          <a:prstGeom prst="rect">
            <a:avLst/>
          </a:prstGeom>
        </p:spPr>
      </p:pic>
      <p:sp>
        <p:nvSpPr>
          <p:cNvPr id="4" name="Title 3">
            <a:extLst>
              <a:ext uri="{FF2B5EF4-FFF2-40B4-BE49-F238E27FC236}">
                <a16:creationId xmlns:a16="http://schemas.microsoft.com/office/drawing/2014/main" id="{F5EBA847-D582-A10E-23FA-A3B5CE2E9F14}"/>
              </a:ext>
            </a:extLst>
          </p:cNvPr>
          <p:cNvSpPr>
            <a:spLocks noGrp="1"/>
          </p:cNvSpPr>
          <p:nvPr>
            <p:ph type="title"/>
          </p:nvPr>
        </p:nvSpPr>
        <p:spPr/>
        <p:txBody>
          <a:bodyPr/>
          <a:lstStyle/>
          <a:p>
            <a:r>
              <a:rPr lang="en-IN" sz="2400" dirty="0"/>
              <a:t>Use case diagram:</a:t>
            </a:r>
            <a:endParaRPr lang="en-IN" dirty="0"/>
          </a:p>
        </p:txBody>
      </p:sp>
    </p:spTree>
    <p:extLst>
      <p:ext uri="{BB962C8B-B14F-4D97-AF65-F5344CB8AC3E}">
        <p14:creationId xmlns:p14="http://schemas.microsoft.com/office/powerpoint/2010/main" val="3880740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D7D7C-DA14-8510-A601-69EA033F6EBE}"/>
              </a:ext>
            </a:extLst>
          </p:cNvPr>
          <p:cNvSpPr>
            <a:spLocks noGrp="1"/>
          </p:cNvSpPr>
          <p:nvPr>
            <p:ph type="title"/>
          </p:nvPr>
        </p:nvSpPr>
        <p:spPr/>
        <p:txBody>
          <a:bodyPr>
            <a:normAutofit/>
          </a:bodyPr>
          <a:lstStyle/>
          <a:p>
            <a:br>
              <a:rPr lang="en-IN" sz="2400" dirty="0">
                <a:solidFill>
                  <a:schemeClr val="accent6"/>
                </a:solidFill>
              </a:rPr>
            </a:br>
            <a:r>
              <a:rPr lang="en-IN" sz="2400" dirty="0">
                <a:solidFill>
                  <a:schemeClr val="accent6"/>
                </a:solidFill>
              </a:rPr>
              <a:t>Roles:</a:t>
            </a:r>
          </a:p>
        </p:txBody>
      </p:sp>
      <p:sp>
        <p:nvSpPr>
          <p:cNvPr id="3" name="Content Placeholder 2">
            <a:extLst>
              <a:ext uri="{FF2B5EF4-FFF2-40B4-BE49-F238E27FC236}">
                <a16:creationId xmlns:a16="http://schemas.microsoft.com/office/drawing/2014/main" id="{72FC7E60-DC53-89D8-6644-E5CEDF475E84}"/>
              </a:ext>
            </a:extLst>
          </p:cNvPr>
          <p:cNvSpPr>
            <a:spLocks noGrp="1"/>
          </p:cNvSpPr>
          <p:nvPr>
            <p:ph idx="1"/>
          </p:nvPr>
        </p:nvSpPr>
        <p:spPr/>
        <p:txBody>
          <a:bodyPr>
            <a:normAutofit fontScale="92500" lnSpcReduction="20000"/>
          </a:bodyPr>
          <a:lstStyle/>
          <a:p>
            <a:pPr marL="0" indent="0" algn="just">
              <a:buNone/>
            </a:pPr>
            <a:r>
              <a:rPr lang="en-US" b="0" i="0" u="sng" dirty="0">
                <a:solidFill>
                  <a:srgbClr val="000000"/>
                </a:solidFill>
                <a:effectLst/>
                <a:latin typeface="Arial" panose="020B0604020202020204" pitchFamily="34" charset="0"/>
              </a:rPr>
              <a:t>Admin Role:</a:t>
            </a:r>
          </a:p>
          <a:p>
            <a:pPr marL="0" indent="0" algn="just">
              <a:buNone/>
            </a:pPr>
            <a:r>
              <a:rPr lang="en-US" b="0" i="0" dirty="0">
                <a:solidFill>
                  <a:srgbClr val="000000"/>
                </a:solidFill>
                <a:effectLst/>
                <a:latin typeface="Arial" panose="020B0604020202020204" pitchFamily="34" charset="0"/>
              </a:rPr>
              <a:t>Initially, admin has to login using user id and password. Admin has to upload the timetable ,details of students and accordingly set the slots for faculty and </a:t>
            </a:r>
            <a:r>
              <a:rPr lang="en-US" dirty="0">
                <a:solidFill>
                  <a:srgbClr val="000000"/>
                </a:solidFill>
                <a:latin typeface="Arial" panose="020B0604020202020204" pitchFamily="34" charset="0"/>
              </a:rPr>
              <a:t>st</a:t>
            </a:r>
            <a:r>
              <a:rPr lang="en-US" b="0" i="0" dirty="0">
                <a:solidFill>
                  <a:srgbClr val="000000"/>
                </a:solidFill>
                <a:effectLst/>
                <a:latin typeface="Arial" panose="020B0604020202020204" pitchFamily="34" charset="0"/>
              </a:rPr>
              <a:t>udents. Admin can allot the classes for the examination to be held on respective date and time The admin can delete the faculty information by entering his/her user id. Admin can also view the details of all the staff members and students, the admin should be able to do the analysis and produce the detailed report.</a:t>
            </a:r>
          </a:p>
          <a:p>
            <a:pPr marL="0" indent="0" algn="just">
              <a:buNone/>
            </a:pPr>
            <a:r>
              <a:rPr lang="en-US" b="0" i="0" u="sng" dirty="0">
                <a:solidFill>
                  <a:srgbClr val="000000"/>
                </a:solidFill>
                <a:effectLst/>
                <a:latin typeface="Arial" panose="020B0604020202020204" pitchFamily="34" charset="0"/>
              </a:rPr>
              <a:t>Faculty Role: </a:t>
            </a:r>
          </a:p>
          <a:p>
            <a:pPr marL="0" indent="0" algn="just">
              <a:buNone/>
            </a:pPr>
            <a:r>
              <a:rPr lang="en-US" b="0" i="0" dirty="0">
                <a:solidFill>
                  <a:srgbClr val="000000"/>
                </a:solidFill>
                <a:effectLst/>
                <a:latin typeface="Arial" panose="020B0604020202020204" pitchFamily="34" charset="0"/>
              </a:rPr>
              <a:t>Initially, faculty has to login using employee id and password. If the account is not available then the admin has to register. After faculty logs in he/she can view the </a:t>
            </a:r>
            <a:br>
              <a:rPr lang="en-US" b="0" i="0" dirty="0">
                <a:solidFill>
                  <a:srgbClr val="000000"/>
                </a:solidFill>
                <a:effectLst/>
                <a:latin typeface="Arial" panose="020B0604020202020204" pitchFamily="34" charset="0"/>
              </a:rPr>
            </a:br>
            <a:r>
              <a:rPr lang="en-US" b="0" i="0" dirty="0">
                <a:solidFill>
                  <a:srgbClr val="000000"/>
                </a:solidFill>
                <a:effectLst/>
                <a:latin typeface="Arial" panose="020B0604020202020204" pitchFamily="34" charset="0"/>
              </a:rPr>
              <a:t> dates and rooms allotted.</a:t>
            </a:r>
          </a:p>
          <a:p>
            <a:pPr marL="0" indent="0" algn="just">
              <a:buNone/>
            </a:pPr>
            <a:r>
              <a:rPr lang="en-US" u="sng" dirty="0">
                <a:solidFill>
                  <a:srgbClr val="000000"/>
                </a:solidFill>
                <a:latin typeface="Arial" panose="020B0604020202020204" pitchFamily="34" charset="0"/>
              </a:rPr>
              <a:t>Student Role:</a:t>
            </a:r>
          </a:p>
          <a:p>
            <a:pPr marL="0" indent="0" algn="just">
              <a:buNone/>
            </a:pPr>
            <a:r>
              <a:rPr lang="en-US" dirty="0">
                <a:solidFill>
                  <a:srgbClr val="000000"/>
                </a:solidFill>
                <a:latin typeface="Arial" panose="020B0604020202020204" pitchFamily="34" charset="0"/>
              </a:rPr>
              <a:t>The student has to login by using the registration or roll number and password to check which room </a:t>
            </a:r>
            <a:r>
              <a:rPr lang="en-US">
                <a:solidFill>
                  <a:srgbClr val="000000"/>
                </a:solidFill>
                <a:latin typeface="Arial" panose="020B0604020202020204" pitchFamily="34" charset="0"/>
              </a:rPr>
              <a:t>is allotted </a:t>
            </a:r>
            <a:r>
              <a:rPr lang="en-US" dirty="0">
                <a:solidFill>
                  <a:srgbClr val="000000"/>
                </a:solidFill>
                <a:latin typeface="Arial" panose="020B0604020202020204" pitchFamily="34" charset="0"/>
              </a:rPr>
              <a:t>for him/her.</a:t>
            </a:r>
            <a:endParaRPr lang="en-IN" dirty="0"/>
          </a:p>
        </p:txBody>
      </p:sp>
    </p:spTree>
    <p:extLst>
      <p:ext uri="{BB962C8B-B14F-4D97-AF65-F5344CB8AC3E}">
        <p14:creationId xmlns:p14="http://schemas.microsoft.com/office/powerpoint/2010/main" val="86283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BE97E-5B8C-1153-3114-700B62219224}"/>
              </a:ext>
            </a:extLst>
          </p:cNvPr>
          <p:cNvSpPr>
            <a:spLocks noGrp="1"/>
          </p:cNvSpPr>
          <p:nvPr>
            <p:ph type="title"/>
          </p:nvPr>
        </p:nvSpPr>
        <p:spPr/>
        <p:txBody>
          <a:bodyPr>
            <a:normAutofit/>
          </a:bodyPr>
          <a:lstStyle/>
          <a:p>
            <a:br>
              <a:rPr lang="en-IN" sz="2400" dirty="0">
                <a:solidFill>
                  <a:schemeClr val="accent6"/>
                </a:solidFill>
              </a:rPr>
            </a:br>
            <a:br>
              <a:rPr lang="en-IN" sz="2400" dirty="0">
                <a:solidFill>
                  <a:schemeClr val="accent6"/>
                </a:solidFill>
              </a:rPr>
            </a:br>
            <a:r>
              <a:rPr lang="en-IN" sz="2400" dirty="0">
                <a:solidFill>
                  <a:schemeClr val="accent6"/>
                </a:solidFill>
              </a:rPr>
              <a:t>Advantages:</a:t>
            </a:r>
          </a:p>
        </p:txBody>
      </p:sp>
      <p:sp>
        <p:nvSpPr>
          <p:cNvPr id="3" name="Content Placeholder 2">
            <a:extLst>
              <a:ext uri="{FF2B5EF4-FFF2-40B4-BE49-F238E27FC236}">
                <a16:creationId xmlns:a16="http://schemas.microsoft.com/office/drawing/2014/main" id="{D74AB0CD-49C5-3697-D881-BC96797BFA7E}"/>
              </a:ext>
            </a:extLst>
          </p:cNvPr>
          <p:cNvSpPr>
            <a:spLocks noGrp="1"/>
          </p:cNvSpPr>
          <p:nvPr>
            <p:ph idx="1"/>
          </p:nvPr>
        </p:nvSpPr>
        <p:spPr/>
        <p:txBody>
          <a:bodyPr/>
          <a:lstStyle/>
          <a:p>
            <a:pPr marL="0" indent="0" algn="just">
              <a:buNone/>
            </a:pPr>
            <a:endParaRPr lang="en-US" b="0" i="0" dirty="0">
              <a:solidFill>
                <a:srgbClr val="000000"/>
              </a:solidFill>
              <a:effectLst/>
              <a:latin typeface="Arial" panose="020B0604020202020204" pitchFamily="34" charset="0"/>
            </a:endParaRPr>
          </a:p>
          <a:p>
            <a:pPr marL="742950" lvl="1" indent="-285750" algn="just">
              <a:buFont typeface="+mj-lt"/>
              <a:buAutoNum type="arabicPeriod"/>
            </a:pPr>
            <a:r>
              <a:rPr lang="en-US" b="0" i="0" dirty="0">
                <a:solidFill>
                  <a:srgbClr val="000000"/>
                </a:solidFill>
                <a:effectLst/>
                <a:latin typeface="Arial" panose="020B0604020202020204" pitchFamily="34" charset="0"/>
              </a:rPr>
              <a:t>Time-saving</a:t>
            </a:r>
          </a:p>
          <a:p>
            <a:pPr marL="742950" lvl="1" indent="-285750" algn="just">
              <a:buFont typeface="+mj-lt"/>
              <a:buAutoNum type="arabicPeriod"/>
            </a:pPr>
            <a:r>
              <a:rPr lang="en-US" b="0" i="0" dirty="0">
                <a:solidFill>
                  <a:srgbClr val="000000"/>
                </a:solidFill>
                <a:effectLst/>
                <a:latin typeface="Arial" panose="020B0604020202020204" pitchFamily="34" charset="0"/>
              </a:rPr>
              <a:t>Increased efficiency</a:t>
            </a:r>
          </a:p>
          <a:p>
            <a:pPr marL="742950" lvl="1" indent="-285750" algn="just">
              <a:buFont typeface="+mj-lt"/>
              <a:buAutoNum type="arabicPeriod"/>
            </a:pPr>
            <a:r>
              <a:rPr lang="en-US" b="0" i="0" dirty="0">
                <a:solidFill>
                  <a:srgbClr val="000000"/>
                </a:solidFill>
                <a:effectLst/>
                <a:latin typeface="Arial" panose="020B0604020202020204" pitchFamily="34" charset="0"/>
              </a:rPr>
              <a:t>Allows neat handling of data</a:t>
            </a:r>
          </a:p>
          <a:p>
            <a:pPr marL="742950" lvl="1" indent="-285750" algn="just">
              <a:buFont typeface="+mj-lt"/>
              <a:buAutoNum type="arabicPeriod"/>
            </a:pPr>
            <a:r>
              <a:rPr lang="en-US" b="0" i="0" dirty="0">
                <a:solidFill>
                  <a:srgbClr val="000000"/>
                </a:solidFill>
                <a:effectLst/>
                <a:latin typeface="Arial" panose="020B0604020202020204" pitchFamily="34" charset="0"/>
              </a:rPr>
              <a:t>Decreases overhead</a:t>
            </a:r>
          </a:p>
          <a:p>
            <a:pPr marL="742950" lvl="1" indent="-285750" algn="just">
              <a:buFont typeface="+mj-lt"/>
              <a:buAutoNum type="arabicPeriod"/>
            </a:pPr>
            <a:r>
              <a:rPr lang="en-US" b="0" i="0" dirty="0">
                <a:solidFill>
                  <a:srgbClr val="000000"/>
                </a:solidFill>
                <a:effectLst/>
                <a:latin typeface="Arial" panose="020B0604020202020204" pitchFamily="34" charset="0"/>
              </a:rPr>
              <a:t>Accurate</a:t>
            </a:r>
          </a:p>
          <a:p>
            <a:pPr marL="742950" lvl="1" indent="-285750" algn="just">
              <a:buFont typeface="+mj-lt"/>
              <a:buAutoNum type="arabicPeriod"/>
            </a:pPr>
            <a:r>
              <a:rPr lang="en-US" dirty="0">
                <a:solidFill>
                  <a:srgbClr val="000000"/>
                </a:solidFill>
                <a:latin typeface="Arial" panose="020B0604020202020204" pitchFamily="34" charset="0"/>
              </a:rPr>
              <a:t>Data safety because of two factor authentication</a:t>
            </a:r>
          </a:p>
          <a:p>
            <a:pPr marL="0" indent="0">
              <a:buNone/>
            </a:pPr>
            <a:endParaRPr lang="en-IN" dirty="0"/>
          </a:p>
        </p:txBody>
      </p:sp>
    </p:spTree>
    <p:extLst>
      <p:ext uri="{BB962C8B-B14F-4D97-AF65-F5344CB8AC3E}">
        <p14:creationId xmlns:p14="http://schemas.microsoft.com/office/powerpoint/2010/main" val="11877849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B44BC2-09F2-0D3F-659B-27D3EF48386F}"/>
              </a:ext>
            </a:extLst>
          </p:cNvPr>
          <p:cNvSpPr>
            <a:spLocks noGrp="1"/>
          </p:cNvSpPr>
          <p:nvPr>
            <p:ph type="title"/>
          </p:nvPr>
        </p:nvSpPr>
        <p:spPr/>
        <p:txBody>
          <a:bodyPr>
            <a:normAutofit fontScale="90000"/>
          </a:bodyPr>
          <a:lstStyle/>
          <a:p>
            <a:br>
              <a:rPr lang="en-IN" dirty="0"/>
            </a:br>
            <a:br>
              <a:rPr lang="en-IN" dirty="0"/>
            </a:br>
            <a:br>
              <a:rPr lang="en-IN" dirty="0"/>
            </a:br>
            <a:br>
              <a:rPr lang="en-IN" dirty="0"/>
            </a:br>
            <a:br>
              <a:rPr lang="en-IN" dirty="0"/>
            </a:br>
            <a:br>
              <a:rPr lang="en-IN" dirty="0"/>
            </a:br>
            <a:r>
              <a:rPr lang="en-IN" dirty="0"/>
              <a:t>                                THANK YOU</a:t>
            </a:r>
          </a:p>
        </p:txBody>
      </p:sp>
    </p:spTree>
    <p:extLst>
      <p:ext uri="{BB962C8B-B14F-4D97-AF65-F5344CB8AC3E}">
        <p14:creationId xmlns:p14="http://schemas.microsoft.com/office/powerpoint/2010/main" val="1567726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3D8AA-6E08-F224-16C5-E2CF0FA7A477}"/>
              </a:ext>
            </a:extLst>
          </p:cNvPr>
          <p:cNvSpPr>
            <a:spLocks noGrp="1"/>
          </p:cNvSpPr>
          <p:nvPr>
            <p:ph type="title"/>
          </p:nvPr>
        </p:nvSpPr>
        <p:spPr/>
        <p:txBody>
          <a:bodyPr>
            <a:normAutofit fontScale="90000"/>
          </a:bodyPr>
          <a:lstStyle/>
          <a:p>
            <a:r>
              <a:rPr lang="en-IN" sz="2000" dirty="0">
                <a:solidFill>
                  <a:schemeClr val="accent6"/>
                </a:solidFill>
              </a:rPr>
              <a:t> </a:t>
            </a:r>
            <a:br>
              <a:rPr lang="en-IN" sz="2000" dirty="0">
                <a:solidFill>
                  <a:schemeClr val="accent6"/>
                </a:solidFill>
              </a:rPr>
            </a:br>
            <a:br>
              <a:rPr lang="en-IN" sz="2000" dirty="0">
                <a:solidFill>
                  <a:schemeClr val="accent6"/>
                </a:solidFill>
              </a:rPr>
            </a:br>
            <a:r>
              <a:rPr lang="en-IN" sz="2000" dirty="0">
                <a:solidFill>
                  <a:schemeClr val="accent6"/>
                </a:solidFill>
              </a:rPr>
              <a:t>Abstract:</a:t>
            </a:r>
            <a:br>
              <a:rPr lang="en-IN" sz="2000" dirty="0">
                <a:solidFill>
                  <a:schemeClr val="accent6"/>
                </a:solidFill>
              </a:rPr>
            </a:br>
            <a:br>
              <a:rPr lang="en-IN" sz="2000" dirty="0">
                <a:solidFill>
                  <a:schemeClr val="accent6"/>
                </a:solidFill>
              </a:rPr>
            </a:br>
            <a:br>
              <a:rPr lang="en-IN" sz="2000" dirty="0">
                <a:solidFill>
                  <a:schemeClr val="accent6"/>
                </a:solidFill>
              </a:rPr>
            </a:br>
            <a:endParaRPr lang="en-IN" sz="2000" dirty="0">
              <a:solidFill>
                <a:schemeClr val="accent6"/>
              </a:solidFill>
            </a:endParaRPr>
          </a:p>
        </p:txBody>
      </p:sp>
      <p:sp>
        <p:nvSpPr>
          <p:cNvPr id="5" name="Content Placeholder 4">
            <a:extLst>
              <a:ext uri="{FF2B5EF4-FFF2-40B4-BE49-F238E27FC236}">
                <a16:creationId xmlns:a16="http://schemas.microsoft.com/office/drawing/2014/main" id="{009FE4FA-C91C-42FB-7860-763E3353D4D2}"/>
              </a:ext>
            </a:extLst>
          </p:cNvPr>
          <p:cNvSpPr>
            <a:spLocks noGrp="1"/>
          </p:cNvSpPr>
          <p:nvPr>
            <p:ph idx="1"/>
          </p:nvPr>
        </p:nvSpPr>
        <p:spPr/>
        <p:txBody>
          <a:bodyPr/>
          <a:lstStyle/>
          <a:p>
            <a:pPr>
              <a:buFont typeface="Wingdings" panose="05000000000000000000" pitchFamily="2" charset="2"/>
              <a:buChar char="v"/>
            </a:pPr>
            <a:r>
              <a:rPr lang="en-US" b="0" i="0" dirty="0">
                <a:solidFill>
                  <a:srgbClr val="141617"/>
                </a:solidFill>
                <a:effectLst/>
                <a:latin typeface="Inter"/>
              </a:rPr>
              <a:t>This application presents a new automatic process for invigilation system. </a:t>
            </a:r>
          </a:p>
          <a:p>
            <a:pPr>
              <a:buFont typeface="Wingdings" panose="05000000000000000000" pitchFamily="2" charset="2"/>
              <a:buChar char="v"/>
            </a:pPr>
            <a:r>
              <a:rPr lang="en-US" b="0" i="0" dirty="0">
                <a:solidFill>
                  <a:srgbClr val="141617"/>
                </a:solidFill>
                <a:effectLst/>
                <a:latin typeface="Inter"/>
              </a:rPr>
              <a:t>Admin can add all the details of the faculty and details of students and details of the rooms</a:t>
            </a:r>
            <a:r>
              <a:rPr lang="en-US" dirty="0">
                <a:solidFill>
                  <a:srgbClr val="141617"/>
                </a:solidFill>
                <a:latin typeface="Inter"/>
              </a:rPr>
              <a:t>,</a:t>
            </a:r>
            <a:r>
              <a:rPr lang="en-US" b="0" i="0" dirty="0">
                <a:solidFill>
                  <a:srgbClr val="141617"/>
                </a:solidFill>
                <a:effectLst/>
                <a:latin typeface="Inter"/>
              </a:rPr>
              <a:t> allocated to the faculty and details of the rooms allocated to students from anywhere and at any time Faculty and students can view the details of their allocated rooms at any time without any confusion. </a:t>
            </a:r>
          </a:p>
          <a:p>
            <a:pPr>
              <a:buFont typeface="Wingdings" panose="05000000000000000000" pitchFamily="2" charset="2"/>
              <a:buChar char="v"/>
            </a:pPr>
            <a:r>
              <a:rPr lang="en-US" b="0" i="0" dirty="0">
                <a:solidFill>
                  <a:srgbClr val="141617"/>
                </a:solidFill>
                <a:effectLst/>
                <a:latin typeface="Inter"/>
              </a:rPr>
              <a:t>This application gives the accurate information about the allocated room numbers to the respective faculty or student which saves a lot of time an effort </a:t>
            </a:r>
          </a:p>
          <a:p>
            <a:pPr>
              <a:buFont typeface="Wingdings" panose="05000000000000000000" pitchFamily="2" charset="2"/>
              <a:buChar char="v"/>
            </a:pPr>
            <a:r>
              <a:rPr lang="en-US" dirty="0">
                <a:solidFill>
                  <a:srgbClr val="141617"/>
                </a:solidFill>
                <a:latin typeface="Inter"/>
              </a:rPr>
              <a:t>T</a:t>
            </a:r>
            <a:r>
              <a:rPr lang="en-US" b="0" i="0" dirty="0">
                <a:solidFill>
                  <a:srgbClr val="141617"/>
                </a:solidFill>
                <a:effectLst/>
                <a:latin typeface="Inter"/>
              </a:rPr>
              <a:t>his application is mainly developed based on the principle of job shop scheduling algorithm.</a:t>
            </a:r>
            <a:endParaRPr lang="en-IN" dirty="0"/>
          </a:p>
        </p:txBody>
      </p:sp>
    </p:spTree>
    <p:extLst>
      <p:ext uri="{BB962C8B-B14F-4D97-AF65-F5344CB8AC3E}">
        <p14:creationId xmlns:p14="http://schemas.microsoft.com/office/powerpoint/2010/main" val="3255986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2E7CF41-768B-C19F-53F0-44279086338B}"/>
              </a:ext>
            </a:extLst>
          </p:cNvPr>
          <p:cNvSpPr>
            <a:spLocks noGrp="1"/>
          </p:cNvSpPr>
          <p:nvPr>
            <p:ph type="title"/>
          </p:nvPr>
        </p:nvSpPr>
        <p:spPr/>
        <p:txBody>
          <a:bodyPr>
            <a:normAutofit fontScale="90000"/>
          </a:bodyPr>
          <a:lstStyle/>
          <a:p>
            <a:br>
              <a:rPr lang="en-IN" sz="2800" dirty="0"/>
            </a:br>
            <a:br>
              <a:rPr lang="en-IN" sz="2800" dirty="0"/>
            </a:br>
            <a:br>
              <a:rPr lang="en-IN" sz="2800" dirty="0"/>
            </a:br>
            <a:br>
              <a:rPr lang="en-IN" sz="2800" dirty="0"/>
            </a:br>
            <a:r>
              <a:rPr lang="en-IN" dirty="0"/>
              <a:t>                      Job shop scheduling Problem</a:t>
            </a:r>
            <a:br>
              <a:rPr lang="en-IN" dirty="0"/>
            </a:br>
            <a:br>
              <a:rPr lang="en-IN" sz="2800" dirty="0"/>
            </a:br>
            <a:br>
              <a:rPr lang="en-IN" sz="2800" dirty="0"/>
            </a:br>
            <a:br>
              <a:rPr lang="en-IN" sz="2800" dirty="0"/>
            </a:br>
            <a:r>
              <a:rPr lang="en-IN" sz="2800" dirty="0"/>
              <a:t>                   </a:t>
            </a:r>
          </a:p>
        </p:txBody>
      </p:sp>
    </p:spTree>
    <p:extLst>
      <p:ext uri="{BB962C8B-B14F-4D97-AF65-F5344CB8AC3E}">
        <p14:creationId xmlns:p14="http://schemas.microsoft.com/office/powerpoint/2010/main" val="975284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8119412-8F27-10D7-89EC-E66D11F1D582}"/>
              </a:ext>
            </a:extLst>
          </p:cNvPr>
          <p:cNvSpPr>
            <a:spLocks noGrp="1"/>
          </p:cNvSpPr>
          <p:nvPr>
            <p:ph type="title"/>
          </p:nvPr>
        </p:nvSpPr>
        <p:spPr/>
        <p:txBody>
          <a:bodyPr>
            <a:normAutofit/>
          </a:bodyPr>
          <a:lstStyle/>
          <a:p>
            <a:br>
              <a:rPr lang="en-IN" sz="2400" dirty="0"/>
            </a:br>
            <a:br>
              <a:rPr lang="en-IN" sz="2400" dirty="0"/>
            </a:br>
            <a:r>
              <a:rPr lang="en-IN" sz="2400" dirty="0"/>
              <a:t>Introduction:</a:t>
            </a:r>
          </a:p>
        </p:txBody>
      </p:sp>
      <p:sp>
        <p:nvSpPr>
          <p:cNvPr id="4" name="Content Placeholder 3">
            <a:extLst>
              <a:ext uri="{FF2B5EF4-FFF2-40B4-BE49-F238E27FC236}">
                <a16:creationId xmlns:a16="http://schemas.microsoft.com/office/drawing/2014/main" id="{4867F544-85EC-6D4F-91EB-F112F5CEF82D}"/>
              </a:ext>
            </a:extLst>
          </p:cNvPr>
          <p:cNvSpPr>
            <a:spLocks noGrp="1"/>
          </p:cNvSpPr>
          <p:nvPr>
            <p:ph idx="1"/>
          </p:nvPr>
        </p:nvSpPr>
        <p:spPr/>
        <p:txBody>
          <a:bodyPr/>
          <a:lstStyle/>
          <a:p>
            <a:pPr marL="0" indent="0">
              <a:buNone/>
            </a:pPr>
            <a:r>
              <a:rPr lang="en-IN" dirty="0"/>
              <a:t>Job Shop Scheduling problem is an optimization problem in computer science and operations research.</a:t>
            </a:r>
          </a:p>
          <a:p>
            <a:pPr>
              <a:buFont typeface="Wingdings" panose="05000000000000000000" pitchFamily="2" charset="2"/>
              <a:buChar char="v"/>
            </a:pPr>
            <a:r>
              <a:rPr lang="en-IN" dirty="0"/>
              <a:t>In this problem we are given jobs J1,J2, ………,Jn of varying processing time , which needs to be scheduled on m machines with varying processing power.</a:t>
            </a:r>
          </a:p>
          <a:p>
            <a:pPr>
              <a:buFont typeface="Wingdings" panose="05000000000000000000" pitchFamily="2" charset="2"/>
              <a:buChar char="v"/>
            </a:pPr>
            <a:r>
              <a:rPr lang="en-US" b="0" i="0" dirty="0">
                <a:solidFill>
                  <a:srgbClr val="202122"/>
                </a:solidFill>
                <a:effectLst/>
                <a:latin typeface="Arial" panose="020B0604020202020204" pitchFamily="34" charset="0"/>
              </a:rPr>
              <a:t> Each job consists of a set of </a:t>
            </a:r>
            <a:r>
              <a:rPr lang="en-US" b="0" i="1" dirty="0">
                <a:solidFill>
                  <a:srgbClr val="202122"/>
                </a:solidFill>
                <a:effectLst/>
                <a:latin typeface="Arial" panose="020B0604020202020204" pitchFamily="34" charset="0"/>
              </a:rPr>
              <a:t>operations</a:t>
            </a:r>
            <a:r>
              <a:rPr lang="en-US" b="0" i="0" dirty="0">
                <a:solidFill>
                  <a:srgbClr val="202122"/>
                </a:solidFill>
                <a:effectLst/>
                <a:latin typeface="Arial" panose="020B0604020202020204" pitchFamily="34" charset="0"/>
              </a:rPr>
              <a:t> </a:t>
            </a:r>
            <a:r>
              <a:rPr lang="en-US" b="0" i="1" dirty="0">
                <a:solidFill>
                  <a:srgbClr val="202122"/>
                </a:solidFill>
                <a:effectLst/>
                <a:latin typeface="Arial" panose="020B0604020202020204" pitchFamily="34" charset="0"/>
              </a:rPr>
              <a:t>O</a:t>
            </a:r>
            <a:r>
              <a:rPr lang="en-US" b="0" i="0" baseline="-25000" dirty="0">
                <a:solidFill>
                  <a:srgbClr val="202122"/>
                </a:solidFill>
                <a:effectLst/>
                <a:latin typeface="Arial" panose="020B0604020202020204" pitchFamily="34" charset="0"/>
              </a:rPr>
              <a:t>1</a:t>
            </a:r>
            <a:r>
              <a:rPr lang="en-US" b="0" i="0" dirty="0">
                <a:solidFill>
                  <a:srgbClr val="202122"/>
                </a:solidFill>
                <a:effectLst/>
                <a:latin typeface="Arial" panose="020B0604020202020204" pitchFamily="34" charset="0"/>
              </a:rPr>
              <a:t>, </a:t>
            </a:r>
            <a:r>
              <a:rPr lang="en-US" b="0" i="1" dirty="0">
                <a:solidFill>
                  <a:srgbClr val="202122"/>
                </a:solidFill>
                <a:effectLst/>
                <a:latin typeface="Arial" panose="020B0604020202020204" pitchFamily="34" charset="0"/>
              </a:rPr>
              <a:t>O</a:t>
            </a:r>
            <a:r>
              <a:rPr lang="en-US" b="0" i="0" baseline="-25000" dirty="0">
                <a:solidFill>
                  <a:srgbClr val="202122"/>
                </a:solidFill>
                <a:effectLst/>
                <a:latin typeface="Arial" panose="020B0604020202020204" pitchFamily="34" charset="0"/>
              </a:rPr>
              <a:t>2</a:t>
            </a:r>
            <a:r>
              <a:rPr lang="en-US" b="0" i="0" dirty="0">
                <a:solidFill>
                  <a:srgbClr val="202122"/>
                </a:solidFill>
                <a:effectLst/>
                <a:latin typeface="Arial" panose="020B0604020202020204" pitchFamily="34" charset="0"/>
              </a:rPr>
              <a:t>, ..., </a:t>
            </a:r>
            <a:r>
              <a:rPr lang="en-US" b="0" i="1" dirty="0">
                <a:solidFill>
                  <a:srgbClr val="202122"/>
                </a:solidFill>
                <a:effectLst/>
                <a:latin typeface="Arial" panose="020B0604020202020204" pitchFamily="34" charset="0"/>
              </a:rPr>
              <a:t>O</a:t>
            </a:r>
            <a:r>
              <a:rPr lang="en-US" b="0" i="1" baseline="-25000" dirty="0">
                <a:solidFill>
                  <a:srgbClr val="202122"/>
                </a:solidFill>
                <a:effectLst/>
                <a:latin typeface="Arial" panose="020B0604020202020204" pitchFamily="34" charset="0"/>
              </a:rPr>
              <a:t>n</a:t>
            </a:r>
            <a:r>
              <a:rPr lang="en-US" b="0" i="0" dirty="0">
                <a:solidFill>
                  <a:srgbClr val="202122"/>
                </a:solidFill>
                <a:effectLst/>
                <a:latin typeface="Arial" panose="020B0604020202020204" pitchFamily="34" charset="0"/>
              </a:rPr>
              <a:t> which need to be processed in a specific order (known as </a:t>
            </a:r>
            <a:r>
              <a:rPr lang="en-US" b="0" i="1" dirty="0">
                <a:solidFill>
                  <a:srgbClr val="202122"/>
                </a:solidFill>
                <a:effectLst/>
                <a:latin typeface="Arial" panose="020B0604020202020204" pitchFamily="34" charset="0"/>
              </a:rPr>
              <a:t>precedence constraints</a:t>
            </a:r>
            <a:r>
              <a:rPr lang="en-US" b="0" i="0" dirty="0">
                <a:solidFill>
                  <a:srgbClr val="202122"/>
                </a:solidFill>
                <a:effectLst/>
                <a:latin typeface="Arial" panose="020B0604020202020204" pitchFamily="34" charset="0"/>
              </a:rPr>
              <a:t>). Each operation has a </a:t>
            </a:r>
            <a:r>
              <a:rPr lang="en-US" b="0" i="1" dirty="0">
                <a:solidFill>
                  <a:srgbClr val="202122"/>
                </a:solidFill>
                <a:effectLst/>
                <a:latin typeface="Arial" panose="020B0604020202020204" pitchFamily="34" charset="0"/>
              </a:rPr>
              <a:t>specific machine</a:t>
            </a:r>
            <a:r>
              <a:rPr lang="en-US" b="0" i="0" dirty="0">
                <a:solidFill>
                  <a:srgbClr val="202122"/>
                </a:solidFill>
                <a:effectLst/>
                <a:latin typeface="Arial" panose="020B0604020202020204" pitchFamily="34" charset="0"/>
              </a:rPr>
              <a:t> that it needs to be processed on and only one operation in a job can be processed at a given time.</a:t>
            </a:r>
            <a:endParaRPr lang="en-IN" dirty="0"/>
          </a:p>
        </p:txBody>
      </p:sp>
    </p:spTree>
    <p:extLst>
      <p:ext uri="{BB962C8B-B14F-4D97-AF65-F5344CB8AC3E}">
        <p14:creationId xmlns:p14="http://schemas.microsoft.com/office/powerpoint/2010/main" val="351846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7E14E-9F52-28AD-3CEE-DDE9FD67E44E}"/>
              </a:ext>
            </a:extLst>
          </p:cNvPr>
          <p:cNvSpPr>
            <a:spLocks noGrp="1"/>
          </p:cNvSpPr>
          <p:nvPr>
            <p:ph type="title"/>
          </p:nvPr>
        </p:nvSpPr>
        <p:spPr/>
        <p:txBody>
          <a:bodyPr>
            <a:normAutofit fontScale="90000"/>
          </a:bodyPr>
          <a:lstStyle/>
          <a:p>
            <a:r>
              <a:rPr lang="en-US" sz="2000" dirty="0">
                <a:solidFill>
                  <a:schemeClr val="tx2">
                    <a:lumMod val="60000"/>
                    <a:lumOff val="40000"/>
                  </a:schemeClr>
                </a:solidFill>
              </a:rPr>
              <a:t>Scheduling of jobs for machines:</a:t>
            </a:r>
            <a:br>
              <a:rPr lang="en-US" sz="2000" dirty="0">
                <a:solidFill>
                  <a:schemeClr val="tx2">
                    <a:lumMod val="60000"/>
                    <a:lumOff val="40000"/>
                  </a:schemeClr>
                </a:solidFill>
              </a:rPr>
            </a:br>
            <a:br>
              <a:rPr lang="en-US" sz="2000" dirty="0">
                <a:solidFill>
                  <a:schemeClr val="tx2">
                    <a:lumMod val="60000"/>
                    <a:lumOff val="40000"/>
                  </a:schemeClr>
                </a:solidFill>
              </a:rPr>
            </a:br>
            <a:br>
              <a:rPr lang="en-US" sz="2000" dirty="0">
                <a:solidFill>
                  <a:schemeClr val="tx2">
                    <a:lumMod val="60000"/>
                    <a:lumOff val="40000"/>
                  </a:schemeClr>
                </a:solidFill>
              </a:rPr>
            </a:br>
            <a:br>
              <a:rPr lang="en-US" sz="2000" dirty="0">
                <a:solidFill>
                  <a:schemeClr val="tx2">
                    <a:lumMod val="60000"/>
                    <a:lumOff val="40000"/>
                  </a:schemeClr>
                </a:solidFill>
              </a:rPr>
            </a:br>
            <a:endParaRPr lang="en-IN" sz="2000" dirty="0"/>
          </a:p>
        </p:txBody>
      </p:sp>
      <p:pic>
        <p:nvPicPr>
          <p:cNvPr id="9" name="Content Placeholder 8">
            <a:extLst>
              <a:ext uri="{FF2B5EF4-FFF2-40B4-BE49-F238E27FC236}">
                <a16:creationId xmlns:a16="http://schemas.microsoft.com/office/drawing/2014/main" id="{C12820CE-AAF1-7CE2-95B7-3D5CDF43A7F1}"/>
              </a:ext>
            </a:extLst>
          </p:cNvPr>
          <p:cNvPicPr>
            <a:picLocks noGrp="1" noChangeAspect="1"/>
          </p:cNvPicPr>
          <p:nvPr>
            <p:ph idx="1"/>
          </p:nvPr>
        </p:nvPicPr>
        <p:blipFill>
          <a:blip r:embed="rId2"/>
          <a:stretch>
            <a:fillRect/>
          </a:stretch>
        </p:blipFill>
        <p:spPr>
          <a:xfrm>
            <a:off x="1561015" y="1384301"/>
            <a:ext cx="6400800" cy="3543300"/>
          </a:xfrm>
        </p:spPr>
      </p:pic>
    </p:spTree>
    <p:extLst>
      <p:ext uri="{BB962C8B-B14F-4D97-AF65-F5344CB8AC3E}">
        <p14:creationId xmlns:p14="http://schemas.microsoft.com/office/powerpoint/2010/main" val="1236333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60F7A-264C-7407-A9A5-0128C4AED6F1}"/>
              </a:ext>
            </a:extLst>
          </p:cNvPr>
          <p:cNvSpPr>
            <a:spLocks noGrp="1"/>
          </p:cNvSpPr>
          <p:nvPr>
            <p:ph type="title"/>
          </p:nvPr>
        </p:nvSpPr>
        <p:spPr/>
        <p:txBody>
          <a:bodyPr>
            <a:normAutofit/>
          </a:bodyPr>
          <a:lstStyle/>
          <a:p>
            <a:br>
              <a:rPr lang="en-US" sz="2000" dirty="0">
                <a:solidFill>
                  <a:schemeClr val="tx2"/>
                </a:solidFill>
              </a:rPr>
            </a:br>
            <a:br>
              <a:rPr lang="en-US" sz="2000" dirty="0">
                <a:solidFill>
                  <a:schemeClr val="tx2"/>
                </a:solidFill>
              </a:rPr>
            </a:br>
            <a:r>
              <a:rPr lang="en-US" sz="2000" dirty="0">
                <a:solidFill>
                  <a:schemeClr val="tx2"/>
                </a:solidFill>
              </a:rPr>
              <a:t>Gantt chart:</a:t>
            </a:r>
            <a:endParaRPr lang="en-IN" sz="2000" dirty="0">
              <a:solidFill>
                <a:schemeClr val="tx2"/>
              </a:solidFill>
            </a:endParaRPr>
          </a:p>
        </p:txBody>
      </p:sp>
      <p:pic>
        <p:nvPicPr>
          <p:cNvPr id="9" name="Content Placeholder 8">
            <a:extLst>
              <a:ext uri="{FF2B5EF4-FFF2-40B4-BE49-F238E27FC236}">
                <a16:creationId xmlns:a16="http://schemas.microsoft.com/office/drawing/2014/main" id="{BE1E67DE-B3B5-40C8-0DBA-97F05DB2D2B6}"/>
              </a:ext>
            </a:extLst>
          </p:cNvPr>
          <p:cNvPicPr>
            <a:picLocks noGrp="1" noChangeAspect="1"/>
          </p:cNvPicPr>
          <p:nvPr>
            <p:ph idx="1"/>
          </p:nvPr>
        </p:nvPicPr>
        <p:blipFill>
          <a:blip r:embed="rId2"/>
          <a:stretch>
            <a:fillRect/>
          </a:stretch>
        </p:blipFill>
        <p:spPr>
          <a:xfrm>
            <a:off x="2537684" y="1862008"/>
            <a:ext cx="5175249" cy="3881437"/>
          </a:xfrm>
        </p:spPr>
      </p:pic>
    </p:spTree>
    <p:extLst>
      <p:ext uri="{BB962C8B-B14F-4D97-AF65-F5344CB8AC3E}">
        <p14:creationId xmlns:p14="http://schemas.microsoft.com/office/powerpoint/2010/main" val="860549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22282-A88D-5F22-8877-2796E1BEEA41}"/>
              </a:ext>
            </a:extLst>
          </p:cNvPr>
          <p:cNvSpPr>
            <a:spLocks noGrp="1"/>
          </p:cNvSpPr>
          <p:nvPr>
            <p:ph type="title"/>
          </p:nvPr>
        </p:nvSpPr>
        <p:spPr/>
        <p:txBody>
          <a:bodyPr>
            <a:normAutofit fontScale="90000"/>
          </a:bodyPr>
          <a:lstStyle/>
          <a:p>
            <a:br>
              <a:rPr lang="en-US" sz="2400" dirty="0"/>
            </a:br>
            <a:br>
              <a:rPr lang="en-US" sz="2400" dirty="0"/>
            </a:br>
            <a:r>
              <a:rPr lang="en-US" sz="2400" dirty="0"/>
              <a:t>Job shop scheduling in factories:</a:t>
            </a:r>
            <a:br>
              <a:rPr lang="en-IN" sz="2400" dirty="0"/>
            </a:br>
            <a:endParaRPr lang="en-IN" sz="2400" dirty="0"/>
          </a:p>
        </p:txBody>
      </p:sp>
      <p:sp>
        <p:nvSpPr>
          <p:cNvPr id="3" name="Content Placeholder 2">
            <a:extLst>
              <a:ext uri="{FF2B5EF4-FFF2-40B4-BE49-F238E27FC236}">
                <a16:creationId xmlns:a16="http://schemas.microsoft.com/office/drawing/2014/main" id="{D2BD53DF-74FA-CBD2-7A6A-337C4A101B73}"/>
              </a:ext>
            </a:extLst>
          </p:cNvPr>
          <p:cNvSpPr>
            <a:spLocks noGrp="1"/>
          </p:cNvSpPr>
          <p:nvPr>
            <p:ph idx="1"/>
          </p:nvPr>
        </p:nvSpPr>
        <p:spPr>
          <a:xfrm>
            <a:off x="677334" y="2141928"/>
            <a:ext cx="8596668" cy="3880773"/>
          </a:xfrm>
        </p:spPr>
        <p:txBody>
          <a:bodyPr/>
          <a:lstStyle/>
          <a:p>
            <a:pPr marL="0" indent="0">
              <a:buNone/>
            </a:pPr>
            <a:endParaRPr lang="en-IN" dirty="0"/>
          </a:p>
        </p:txBody>
      </p:sp>
      <p:pic>
        <p:nvPicPr>
          <p:cNvPr id="5" name="Picture 4">
            <a:extLst>
              <a:ext uri="{FF2B5EF4-FFF2-40B4-BE49-F238E27FC236}">
                <a16:creationId xmlns:a16="http://schemas.microsoft.com/office/drawing/2014/main" id="{90BDE1EE-D0F1-C14F-E364-4F342DD3A893}"/>
              </a:ext>
            </a:extLst>
          </p:cNvPr>
          <p:cNvPicPr>
            <a:picLocks noChangeAspect="1"/>
          </p:cNvPicPr>
          <p:nvPr/>
        </p:nvPicPr>
        <p:blipFill>
          <a:blip r:embed="rId2"/>
          <a:stretch>
            <a:fillRect/>
          </a:stretch>
        </p:blipFill>
        <p:spPr>
          <a:xfrm>
            <a:off x="1222309" y="2838450"/>
            <a:ext cx="7399177" cy="2927868"/>
          </a:xfrm>
          <a:prstGeom prst="rect">
            <a:avLst/>
          </a:prstGeom>
        </p:spPr>
      </p:pic>
    </p:spTree>
    <p:extLst>
      <p:ext uri="{BB962C8B-B14F-4D97-AF65-F5344CB8AC3E}">
        <p14:creationId xmlns:p14="http://schemas.microsoft.com/office/powerpoint/2010/main" val="3363588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E5466-341F-7647-B379-765530A18E17}"/>
              </a:ext>
            </a:extLst>
          </p:cNvPr>
          <p:cNvSpPr>
            <a:spLocks noGrp="1"/>
          </p:cNvSpPr>
          <p:nvPr>
            <p:ph type="title"/>
          </p:nvPr>
        </p:nvSpPr>
        <p:spPr/>
        <p:txBody>
          <a:bodyPr>
            <a:normAutofit fontScale="90000"/>
          </a:bodyPr>
          <a:lstStyle/>
          <a:p>
            <a:r>
              <a:rPr lang="en-IN" dirty="0"/>
              <a:t> </a:t>
            </a:r>
            <a:br>
              <a:rPr lang="en-IN" dirty="0"/>
            </a:br>
            <a:br>
              <a:rPr lang="en-IN" dirty="0"/>
            </a:br>
            <a:br>
              <a:rPr lang="en-IN" dirty="0"/>
            </a:br>
            <a:br>
              <a:rPr lang="en-IN" dirty="0"/>
            </a:br>
            <a:br>
              <a:rPr lang="en-IN" dirty="0"/>
            </a:br>
            <a:r>
              <a:rPr lang="en-IN" dirty="0"/>
              <a:t>         Automation of Examination allotment</a:t>
            </a:r>
          </a:p>
        </p:txBody>
      </p:sp>
    </p:spTree>
    <p:extLst>
      <p:ext uri="{BB962C8B-B14F-4D97-AF65-F5344CB8AC3E}">
        <p14:creationId xmlns:p14="http://schemas.microsoft.com/office/powerpoint/2010/main" val="2678657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BC53D-3E61-1408-9ED5-44AD771E66AA}"/>
              </a:ext>
            </a:extLst>
          </p:cNvPr>
          <p:cNvSpPr>
            <a:spLocks noGrp="1"/>
          </p:cNvSpPr>
          <p:nvPr>
            <p:ph type="title"/>
          </p:nvPr>
        </p:nvSpPr>
        <p:spPr/>
        <p:txBody>
          <a:bodyPr>
            <a:normAutofit/>
          </a:bodyPr>
          <a:lstStyle/>
          <a:p>
            <a:br>
              <a:rPr lang="en-IN" sz="2400" dirty="0">
                <a:solidFill>
                  <a:schemeClr val="accent6"/>
                </a:solidFill>
              </a:rPr>
            </a:br>
            <a:r>
              <a:rPr lang="en-IN" sz="2400" dirty="0">
                <a:solidFill>
                  <a:schemeClr val="accent6"/>
                </a:solidFill>
              </a:rPr>
              <a:t>Introduction:</a:t>
            </a:r>
          </a:p>
        </p:txBody>
      </p:sp>
      <p:sp>
        <p:nvSpPr>
          <p:cNvPr id="3" name="Content Placeholder 2">
            <a:extLst>
              <a:ext uri="{FF2B5EF4-FFF2-40B4-BE49-F238E27FC236}">
                <a16:creationId xmlns:a16="http://schemas.microsoft.com/office/drawing/2014/main" id="{5C8094A6-3EBD-101F-D23C-FC437A7281FE}"/>
              </a:ext>
            </a:extLst>
          </p:cNvPr>
          <p:cNvSpPr>
            <a:spLocks noGrp="1"/>
          </p:cNvSpPr>
          <p:nvPr>
            <p:ph idx="1"/>
          </p:nvPr>
        </p:nvSpPr>
        <p:spPr/>
        <p:txBody>
          <a:bodyPr>
            <a:normAutofit/>
          </a:bodyPr>
          <a:lstStyle/>
          <a:p>
            <a:r>
              <a:rPr lang="en-US" b="0" i="0" dirty="0">
                <a:solidFill>
                  <a:srgbClr val="000000"/>
                </a:solidFill>
                <a:effectLst/>
                <a:latin typeface="Arial" panose="020B0604020202020204" pitchFamily="34" charset="0"/>
              </a:rPr>
              <a:t>Staff Duty allocation is a term which is basically concerned with the allocation of the class rooms. Class room scheduling based on the  number of students appearing for and appointing the faculties for invigilation duty happens to be a tedious job for the exam coordinator. </a:t>
            </a:r>
          </a:p>
          <a:p>
            <a:r>
              <a:rPr lang="en-US" b="0" i="0" dirty="0">
                <a:solidFill>
                  <a:srgbClr val="000000"/>
                </a:solidFill>
                <a:effectLst/>
                <a:latin typeface="Arial" panose="020B0604020202020204" pitchFamily="34" charset="0"/>
              </a:rPr>
              <a:t>The proposed scheme aims to automate the process of assigning the duties to achieve efficient coordination of examination management process in an educational organization..</a:t>
            </a:r>
          </a:p>
          <a:p>
            <a:r>
              <a:rPr lang="en-US" dirty="0">
                <a:solidFill>
                  <a:srgbClr val="000000"/>
                </a:solidFill>
                <a:latin typeface="Arial" panose="020B0604020202020204" pitchFamily="34" charset="0"/>
              </a:rPr>
              <a:t>This system sends information to staff and students for their registered mail id and phone numbers.</a:t>
            </a:r>
          </a:p>
        </p:txBody>
      </p:sp>
    </p:spTree>
    <p:extLst>
      <p:ext uri="{BB962C8B-B14F-4D97-AF65-F5344CB8AC3E}">
        <p14:creationId xmlns:p14="http://schemas.microsoft.com/office/powerpoint/2010/main" val="214949449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220</TotalTime>
  <Words>656</Words>
  <Application>Microsoft Office PowerPoint</Application>
  <PresentationFormat>Widescreen</PresentationFormat>
  <Paragraphs>41</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Inter</vt:lpstr>
      <vt:lpstr>Trebuchet MS</vt:lpstr>
      <vt:lpstr>Wingdings</vt:lpstr>
      <vt:lpstr>Wingdings 3</vt:lpstr>
      <vt:lpstr>Facet</vt:lpstr>
      <vt:lpstr>            Automation of Examination Allotment</vt:lpstr>
      <vt:lpstr>   Abstract:   </vt:lpstr>
      <vt:lpstr>                          Job shop scheduling Problem                       </vt:lpstr>
      <vt:lpstr>  Introduction:</vt:lpstr>
      <vt:lpstr>Scheduling of jobs for machines:    </vt:lpstr>
      <vt:lpstr>  Gantt chart:</vt:lpstr>
      <vt:lpstr>  Job shop scheduling in factories: </vt:lpstr>
      <vt:lpstr>               Automation of Examination allotment</vt:lpstr>
      <vt:lpstr> Introduction:</vt:lpstr>
      <vt:lpstr>  Objectives:</vt:lpstr>
      <vt:lpstr>Use case diagram:</vt:lpstr>
      <vt:lpstr> Roles:</vt:lpstr>
      <vt:lpstr>  Advantages: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Challa Renu Sri</dc:creator>
  <cp:lastModifiedBy>Challa Renu Sri</cp:lastModifiedBy>
  <cp:revision>12</cp:revision>
  <dcterms:created xsi:type="dcterms:W3CDTF">2022-11-29T14:04:34Z</dcterms:created>
  <dcterms:modified xsi:type="dcterms:W3CDTF">2022-12-02T15:41:24Z</dcterms:modified>
</cp:coreProperties>
</file>