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2" r:id="rId2"/>
    <p:sldId id="266" r:id="rId3"/>
    <p:sldId id="268" r:id="rId4"/>
    <p:sldId id="269" r:id="rId5"/>
    <p:sldId id="275" r:id="rId6"/>
    <p:sldId id="287" r:id="rId7"/>
    <p:sldId id="288" r:id="rId8"/>
    <p:sldId id="289" r:id="rId9"/>
    <p:sldId id="291" r:id="rId10"/>
    <p:sldId id="26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676"/>
    <a:srgbClr val="298CC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6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85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pPr/>
              <a:t>2018-10-13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850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26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654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64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664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924" y="2605892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信贷核心系统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17217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924" y="2605892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感谢您的观看指导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886360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 flipV="1">
            <a:off x="0" y="615462"/>
            <a:ext cx="5134708" cy="195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6" idx="3"/>
          </p:cNvCxnSpPr>
          <p:nvPr/>
        </p:nvCxnSpPr>
        <p:spPr>
          <a:xfrm flipV="1">
            <a:off x="7009071" y="635000"/>
            <a:ext cx="5182929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0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它是什么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44505" y="2122396"/>
            <a:ext cx="2396756" cy="3398693"/>
            <a:chOff x="1004890" y="2075502"/>
            <a:chExt cx="2396756" cy="3398693"/>
          </a:xfrm>
        </p:grpSpPr>
        <p:sp>
          <p:nvSpPr>
            <p:cNvPr id="30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33" name="组合 50"/>
            <p:cNvGrpSpPr/>
            <p:nvPr/>
          </p:nvGrpSpPr>
          <p:grpSpPr>
            <a:xfrm>
              <a:off x="1161074" y="3320102"/>
              <a:ext cx="2084388" cy="1255327"/>
              <a:chOff x="2677265" y="1996356"/>
              <a:chExt cx="2084388" cy="125532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677265" y="2346820"/>
                <a:ext cx="2084388" cy="9048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针对不同客群群研究并定义信贷产品。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对客户授信申请进行审批。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/>
                  <a:t>对客户贷款申请进行审批。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运营工作人员</a:t>
                </a:r>
                <a:endParaRPr lang="zh-CN" altLang="en-US" sz="1600" b="1" dirty="0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911599" y="2122396"/>
            <a:ext cx="2396756" cy="3398693"/>
            <a:chOff x="1004890" y="2075502"/>
            <a:chExt cx="2396756" cy="3398693"/>
          </a:xfrm>
        </p:grpSpPr>
        <p:sp>
          <p:nvSpPr>
            <p:cNvPr id="44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椭圆 44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7" name="组合 50"/>
            <p:cNvGrpSpPr/>
            <p:nvPr/>
          </p:nvGrpSpPr>
          <p:grpSpPr>
            <a:xfrm>
              <a:off x="1161074" y="3320102"/>
              <a:ext cx="2084388" cy="1661592"/>
              <a:chOff x="2677265" y="1996356"/>
              <a:chExt cx="2084388" cy="166159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677265" y="2346820"/>
                <a:ext cx="2084388" cy="131112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浏览已准入信贷产品 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选择信贷产品并填写授信申请表单。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/>
                  <a:t>查看授信申请。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选择贷款账户提交贷款申请。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查看贷款申请。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客户</a:t>
                </a:r>
                <a:endParaRPr lang="zh-CN" altLang="en-US" sz="1600" b="1" dirty="0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8378693" y="2122396"/>
            <a:ext cx="2396756" cy="3398693"/>
            <a:chOff x="1004890" y="2075502"/>
            <a:chExt cx="2396756" cy="3398693"/>
          </a:xfrm>
        </p:grpSpPr>
        <p:sp>
          <p:nvSpPr>
            <p:cNvPr id="51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椭圆 51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4" name="组合 50"/>
            <p:cNvGrpSpPr/>
            <p:nvPr/>
          </p:nvGrpSpPr>
          <p:grpSpPr>
            <a:xfrm>
              <a:off x="1161074" y="3320102"/>
              <a:ext cx="2084388" cy="1255327"/>
              <a:chOff x="2677265" y="1996356"/>
              <a:chExt cx="2084388" cy="1255327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677265" y="2346820"/>
                <a:ext cx="2084388" cy="9048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帮助客户录入授信申请。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作为授信审批中的节点帮助客户录入授信所需的资料。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同客户</a:t>
                </a:r>
                <a:r>
                  <a:rPr lang="zh-CN" altLang="en-US" sz="1100" dirty="0" smtClean="0"/>
                  <a:t>面签。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渠道销售人员</a:t>
                </a:r>
                <a:endParaRPr lang="zh-CN" altLang="en-US" sz="1600" b="1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V="1">
            <a:off x="0" y="624254"/>
            <a:ext cx="4317023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3" idx="3"/>
          </p:cNvCxnSpPr>
          <p:nvPr/>
        </p:nvCxnSpPr>
        <p:spPr>
          <a:xfrm flipV="1">
            <a:off x="7829808" y="635000"/>
            <a:ext cx="4362192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老架构存在的痛点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8250" y="1831067"/>
            <a:ext cx="9715500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数据</a:t>
            </a:r>
            <a:r>
              <a:rPr lang="zh-CN" altLang="en-US" dirty="0" smtClean="0"/>
              <a:t>隔离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世联行作为房地产综合服务提供商</a:t>
            </a:r>
            <a:r>
              <a:rPr lang="en-US" altLang="zh-CN" dirty="0" smtClean="0"/>
              <a:t>,</a:t>
            </a:r>
            <a:r>
              <a:rPr lang="zh-CN" altLang="en-US" dirty="0" smtClean="0"/>
              <a:t>全国第一大新房代理公司，服务全国</a:t>
            </a:r>
            <a:r>
              <a:rPr lang="en-US" altLang="zh-CN" dirty="0" smtClean="0"/>
              <a:t>186</a:t>
            </a:r>
            <a:r>
              <a:rPr lang="zh-CN" altLang="en-US" dirty="0" smtClean="0"/>
              <a:t>个城市，前线案场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万多销售，每年平均成交新客户</a:t>
            </a:r>
            <a:r>
              <a:rPr lang="en-US" altLang="zh-CN" dirty="0" smtClean="0"/>
              <a:t>60</a:t>
            </a:r>
            <a:r>
              <a:rPr lang="zh-CN" altLang="en-US" smtClean="0"/>
              <a:t>万，客户资金需求大。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endParaRPr lang="en-US" altLang="zh-CN" dirty="0" smtClean="0"/>
          </a:p>
          <a:p>
            <a:pPr marL="342900" indent="-342900">
              <a:buAutoNum type="arabicPeriod" startAt="3"/>
            </a:pPr>
            <a:r>
              <a:rPr lang="zh-CN" altLang="en-US" dirty="0" smtClean="0"/>
              <a:t>服务化</a:t>
            </a:r>
            <a:endParaRPr lang="en-US" altLang="zh-CN" dirty="0" smtClean="0"/>
          </a:p>
          <a:p>
            <a:pPr marL="342900" indent="-342900"/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13010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 flipV="1">
            <a:off x="0" y="633046"/>
            <a:ext cx="5231423" cy="19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945923" y="624254"/>
            <a:ext cx="5246077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182927" y="34529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新的架构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199702"/>
            <a:ext cx="12191999" cy="565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805908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772561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419439" y="635000"/>
            <a:ext cx="4772561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72561" y="3452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产品配置设计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2107" y="1414463"/>
            <a:ext cx="6427787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授信申请时序图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594" y="1002323"/>
            <a:ext cx="11580813" cy="585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授信处理时序图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857" y="962025"/>
            <a:ext cx="11952287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贷款申请时序图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1081454"/>
            <a:ext cx="11828463" cy="577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0" idx="1"/>
          </p:cNvCxnSpPr>
          <p:nvPr/>
        </p:nvCxnSpPr>
        <p:spPr>
          <a:xfrm>
            <a:off x="0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0" idx="3"/>
          </p:cNvCxnSpPr>
          <p:nvPr/>
        </p:nvCxnSpPr>
        <p:spPr>
          <a:xfrm flipV="1">
            <a:off x="7624624" y="635000"/>
            <a:ext cx="4567376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7376" y="345292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贷款处理时序图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19" y="1099038"/>
            <a:ext cx="12018963" cy="575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389ca0e-54a0-423b-be57-9cfe4a4acd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heme/theme1.xml><?xml version="1.0" encoding="utf-8"?>
<a:theme xmlns:a="http://schemas.openxmlformats.org/drawingml/2006/main" name="包图主题2">
  <a:themeElements>
    <a:clrScheme name="自定义 102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1140</TotalTime>
  <Words>214</Words>
  <Application>Microsoft Office PowerPoint</Application>
  <PresentationFormat>自定义</PresentationFormat>
  <Paragraphs>42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包图主题2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liu six</cp:lastModifiedBy>
  <cp:revision>282</cp:revision>
  <dcterms:created xsi:type="dcterms:W3CDTF">2017-08-08T02:58:07Z</dcterms:created>
  <dcterms:modified xsi:type="dcterms:W3CDTF">2018-10-13T08:44:40Z</dcterms:modified>
</cp:coreProperties>
</file>