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2" r:id="rId2"/>
    <p:sldId id="266" r:id="rId3"/>
    <p:sldId id="268" r:id="rId4"/>
    <p:sldId id="286" r:id="rId5"/>
    <p:sldId id="284" r:id="rId6"/>
    <p:sldId id="269" r:id="rId7"/>
    <p:sldId id="275" r:id="rId8"/>
    <p:sldId id="287" r:id="rId9"/>
    <p:sldId id="288" r:id="rId10"/>
    <p:sldId id="289" r:id="rId11"/>
    <p:sldId id="291" r:id="rId12"/>
    <p:sldId id="263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676"/>
    <a:srgbClr val="298CC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-85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AF21E-AA1D-4678-9985-583FF147C867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3EF-56DF-477F-9799-2CC6E8A63D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6883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850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961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9611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264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6547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964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9644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9644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56646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961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961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961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3954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6433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8512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8227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679425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15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293017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230786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16855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67864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913144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009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38226" y="1866901"/>
            <a:ext cx="3143250" cy="394652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05625" y="1866901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05625" y="3903307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579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904224" y="1683655"/>
            <a:ext cx="7583462" cy="4287616"/>
          </a:xfrm>
          <a:custGeom>
            <a:avLst/>
            <a:gdLst>
              <a:gd name="connsiteX0" fmla="*/ 0 w 7583462"/>
              <a:gd name="connsiteY0" fmla="*/ 0 h 4287616"/>
              <a:gd name="connsiteX1" fmla="*/ 7583462 w 7583462"/>
              <a:gd name="connsiteY1" fmla="*/ 0 h 4287616"/>
              <a:gd name="connsiteX2" fmla="*/ 7583462 w 7583462"/>
              <a:gd name="connsiteY2" fmla="*/ 4287616 h 4287616"/>
              <a:gd name="connsiteX3" fmla="*/ 0 w 7583462"/>
              <a:gd name="connsiteY3" fmla="*/ 4287616 h 428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462" h="4287616">
                <a:moveTo>
                  <a:pt x="0" y="0"/>
                </a:moveTo>
                <a:lnTo>
                  <a:pt x="7583462" y="0"/>
                </a:lnTo>
                <a:lnTo>
                  <a:pt x="7583462" y="4287616"/>
                </a:lnTo>
                <a:lnTo>
                  <a:pt x="0" y="4287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1368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858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432175" y="1"/>
            <a:ext cx="8759827" cy="7893048"/>
          </a:xfrm>
          <a:custGeom>
            <a:avLst/>
            <a:gdLst>
              <a:gd name="connsiteX0" fmla="*/ 7838282 w 8759827"/>
              <a:gd name="connsiteY0" fmla="*/ 3101973 h 7893048"/>
              <a:gd name="connsiteX1" fmla="*/ 8759827 w 8759827"/>
              <a:gd name="connsiteY1" fmla="*/ 4025048 h 7893048"/>
              <a:gd name="connsiteX2" fmla="*/ 8759827 w 8759827"/>
              <a:gd name="connsiteY2" fmla="*/ 6969974 h 7893048"/>
              <a:gd name="connsiteX3" fmla="*/ 7838282 w 8759827"/>
              <a:gd name="connsiteY3" fmla="*/ 7893048 h 7893048"/>
              <a:gd name="connsiteX4" fmla="*/ 5446713 w 8759827"/>
              <a:gd name="connsiteY4" fmla="*/ 5497511 h 7893048"/>
              <a:gd name="connsiteX5" fmla="*/ 5087145 w 8759827"/>
              <a:gd name="connsiteY5" fmla="*/ 352424 h 7893048"/>
              <a:gd name="connsiteX6" fmla="*/ 7478714 w 8759827"/>
              <a:gd name="connsiteY6" fmla="*/ 2747962 h 7893048"/>
              <a:gd name="connsiteX7" fmla="*/ 5087145 w 8759827"/>
              <a:gd name="connsiteY7" fmla="*/ 5143499 h 7893048"/>
              <a:gd name="connsiteX8" fmla="*/ 2695578 w 8759827"/>
              <a:gd name="connsiteY8" fmla="*/ 2747962 h 7893048"/>
              <a:gd name="connsiteX9" fmla="*/ 5459391 w 8759827"/>
              <a:gd name="connsiteY9" fmla="*/ 0 h 7893048"/>
              <a:gd name="connsiteX10" fmla="*/ 8759827 w 8759827"/>
              <a:gd name="connsiteY10" fmla="*/ 0 h 7893048"/>
              <a:gd name="connsiteX11" fmla="*/ 8759827 w 8759827"/>
              <a:gd name="connsiteY11" fmla="*/ 1485162 h 7893048"/>
              <a:gd name="connsiteX12" fmla="*/ 7838282 w 8759827"/>
              <a:gd name="connsiteY12" fmla="*/ 2408236 h 7893048"/>
              <a:gd name="connsiteX13" fmla="*/ 5446713 w 8759827"/>
              <a:gd name="connsiteY13" fmla="*/ 12699 h 7893048"/>
              <a:gd name="connsiteX14" fmla="*/ 12678 w 8759827"/>
              <a:gd name="connsiteY14" fmla="*/ 0 h 7893048"/>
              <a:gd name="connsiteX15" fmla="*/ 4770461 w 8759827"/>
              <a:gd name="connsiteY15" fmla="*/ 0 h 7893048"/>
              <a:gd name="connsiteX16" fmla="*/ 4783139 w 8759827"/>
              <a:gd name="connsiteY16" fmla="*/ 12699 h 7893048"/>
              <a:gd name="connsiteX17" fmla="*/ 2391571 w 8759827"/>
              <a:gd name="connsiteY17" fmla="*/ 2408236 h 7893048"/>
              <a:gd name="connsiteX18" fmla="*/ 0 w 8759827"/>
              <a:gd name="connsiteY18" fmla="*/ 12699 h 789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59827" h="7893048">
                <a:moveTo>
                  <a:pt x="7838282" y="3101973"/>
                </a:moveTo>
                <a:lnTo>
                  <a:pt x="8759827" y="4025048"/>
                </a:lnTo>
                <a:lnTo>
                  <a:pt x="8759827" y="6969974"/>
                </a:lnTo>
                <a:lnTo>
                  <a:pt x="7838282" y="7893048"/>
                </a:lnTo>
                <a:lnTo>
                  <a:pt x="5446713" y="5497511"/>
                </a:lnTo>
                <a:close/>
                <a:moveTo>
                  <a:pt x="5087145" y="352424"/>
                </a:moveTo>
                <a:lnTo>
                  <a:pt x="7478714" y="2747962"/>
                </a:lnTo>
                <a:lnTo>
                  <a:pt x="5087145" y="5143499"/>
                </a:lnTo>
                <a:lnTo>
                  <a:pt x="2695578" y="2747962"/>
                </a:lnTo>
                <a:close/>
                <a:moveTo>
                  <a:pt x="5459391" y="0"/>
                </a:moveTo>
                <a:lnTo>
                  <a:pt x="8759827" y="0"/>
                </a:lnTo>
                <a:lnTo>
                  <a:pt x="8759827" y="1485162"/>
                </a:lnTo>
                <a:lnTo>
                  <a:pt x="7838282" y="2408236"/>
                </a:lnTo>
                <a:lnTo>
                  <a:pt x="5446713" y="12699"/>
                </a:lnTo>
                <a:close/>
                <a:moveTo>
                  <a:pt x="12678" y="0"/>
                </a:moveTo>
                <a:lnTo>
                  <a:pt x="4770461" y="0"/>
                </a:lnTo>
                <a:lnTo>
                  <a:pt x="4783139" y="12699"/>
                </a:lnTo>
                <a:lnTo>
                  <a:pt x="2391571" y="2408236"/>
                </a:lnTo>
                <a:lnTo>
                  <a:pt x="0" y="12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9707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810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98924" y="2605892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信贷核心系统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17217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624624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67376" y="345292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贷款申请时序图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975" y="1081454"/>
            <a:ext cx="11828463" cy="577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98111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624624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67376" y="345292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贷款处理时序图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519" y="1099038"/>
            <a:ext cx="12018963" cy="575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98111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98924" y="2605892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感谢您的观看指导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88636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 flipV="1">
            <a:off x="0" y="615462"/>
            <a:ext cx="5134708" cy="195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76" idx="3"/>
          </p:cNvCxnSpPr>
          <p:nvPr/>
        </p:nvCxnSpPr>
        <p:spPr>
          <a:xfrm flipV="1">
            <a:off x="7009071" y="635000"/>
            <a:ext cx="5182929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0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它是什么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44505" y="2122396"/>
            <a:ext cx="2396756" cy="3398693"/>
            <a:chOff x="1004890" y="2075502"/>
            <a:chExt cx="2396756" cy="3398693"/>
          </a:xfrm>
        </p:grpSpPr>
        <p:sp>
          <p:nvSpPr>
            <p:cNvPr id="30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椭圆 30"/>
            <p:cNvSpPr/>
            <p:nvPr/>
          </p:nvSpPr>
          <p:spPr>
            <a:xfrm>
              <a:off x="1822268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033405" y="2563197"/>
              <a:ext cx="339726" cy="26921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33" name="组合 50"/>
            <p:cNvGrpSpPr/>
            <p:nvPr/>
          </p:nvGrpSpPr>
          <p:grpSpPr>
            <a:xfrm>
              <a:off x="1161074" y="3320102"/>
              <a:ext cx="2084388" cy="1255327"/>
              <a:chOff x="2677265" y="1996356"/>
              <a:chExt cx="2084388" cy="125532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677265" y="2346820"/>
                <a:ext cx="2084388" cy="9048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针对不同客群定义相应信贷产品及其他相应配置。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</a:t>
                </a:r>
                <a:r>
                  <a:rPr lang="zh-CN" altLang="en-US" sz="1100" dirty="0" smtClean="0"/>
                  <a:t>对客户授信申请进行审批。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</a:t>
                </a:r>
                <a:r>
                  <a:rPr lang="zh-CN" altLang="en-US" sz="1100" dirty="0" smtClean="0"/>
                  <a:t>对客户贷款申请进行审批。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677265" y="1996356"/>
                <a:ext cx="2084387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运营工作人员</a:t>
                </a:r>
                <a:endParaRPr lang="zh-CN" altLang="en-US" sz="1600" b="1" dirty="0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4911599" y="2122396"/>
            <a:ext cx="2396756" cy="3398693"/>
            <a:chOff x="1004890" y="2075502"/>
            <a:chExt cx="2396756" cy="3398693"/>
          </a:xfrm>
        </p:grpSpPr>
        <p:sp>
          <p:nvSpPr>
            <p:cNvPr id="44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椭圆 44"/>
            <p:cNvSpPr/>
            <p:nvPr/>
          </p:nvSpPr>
          <p:spPr>
            <a:xfrm>
              <a:off x="1822268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31"/>
            <p:cNvSpPr/>
            <p:nvPr/>
          </p:nvSpPr>
          <p:spPr>
            <a:xfrm>
              <a:off x="2033405" y="2563197"/>
              <a:ext cx="339726" cy="26921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47" name="组合 50"/>
            <p:cNvGrpSpPr/>
            <p:nvPr/>
          </p:nvGrpSpPr>
          <p:grpSpPr>
            <a:xfrm>
              <a:off x="1161074" y="3320102"/>
              <a:ext cx="2084388" cy="1661592"/>
              <a:chOff x="2677265" y="1996356"/>
              <a:chExt cx="2084388" cy="1661592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677265" y="2346820"/>
                <a:ext cx="2084388" cy="131112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浏览已准入信贷产品 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</a:t>
                </a:r>
                <a:r>
                  <a:rPr lang="zh-CN" altLang="en-US" sz="1100" dirty="0" smtClean="0"/>
                  <a:t>选择信贷产品并填写授信申请表单。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</a:t>
                </a:r>
                <a:r>
                  <a:rPr lang="zh-CN" altLang="en-US" sz="1100" dirty="0" smtClean="0"/>
                  <a:t>查看授信申请。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选择贷款账户提交贷款申请。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查看贷款申请。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677265" y="1996356"/>
                <a:ext cx="2084387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客户</a:t>
                </a:r>
                <a:endParaRPr lang="zh-CN" altLang="en-US" sz="1600" b="1" dirty="0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8378693" y="2122396"/>
            <a:ext cx="2396756" cy="3398693"/>
            <a:chOff x="1004890" y="2075502"/>
            <a:chExt cx="2396756" cy="3398693"/>
          </a:xfrm>
        </p:grpSpPr>
        <p:sp>
          <p:nvSpPr>
            <p:cNvPr id="51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椭圆 51"/>
            <p:cNvSpPr/>
            <p:nvPr/>
          </p:nvSpPr>
          <p:spPr>
            <a:xfrm>
              <a:off x="1822268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31"/>
            <p:cNvSpPr/>
            <p:nvPr/>
          </p:nvSpPr>
          <p:spPr>
            <a:xfrm>
              <a:off x="2033405" y="2563197"/>
              <a:ext cx="339726" cy="26921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54" name="组合 50"/>
            <p:cNvGrpSpPr/>
            <p:nvPr/>
          </p:nvGrpSpPr>
          <p:grpSpPr>
            <a:xfrm>
              <a:off x="1161074" y="3320102"/>
              <a:ext cx="2084388" cy="1255327"/>
              <a:chOff x="2677265" y="1996356"/>
              <a:chExt cx="2084388" cy="1255327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677265" y="2346820"/>
                <a:ext cx="2084388" cy="9048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帮助客户录入授信申请。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</a:t>
                </a:r>
                <a:r>
                  <a:rPr lang="zh-CN" altLang="en-US" sz="1100" dirty="0" smtClean="0"/>
                  <a:t>作为授信审批中的节点帮助客户录入授信所需的资料。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同客户</a:t>
                </a:r>
                <a:r>
                  <a:rPr lang="zh-CN" altLang="en-US" sz="1100" dirty="0" smtClean="0"/>
                  <a:t>面签。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677265" y="1996356"/>
                <a:ext cx="2084387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渠道销售人员</a:t>
                </a:r>
                <a:endParaRPr lang="zh-CN" altLang="en-US" sz="1600" b="1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75836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 flipV="1">
            <a:off x="0" y="624254"/>
            <a:ext cx="4317023" cy="107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3" idx="3"/>
          </p:cNvCxnSpPr>
          <p:nvPr/>
        </p:nvCxnSpPr>
        <p:spPr>
          <a:xfrm flipV="1">
            <a:off x="7829808" y="635000"/>
            <a:ext cx="4362192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老架构存在</a:t>
            </a:r>
            <a:r>
              <a:rPr lang="zh-CN" altLang="en-US" sz="3200" dirty="0" smtClean="0">
                <a:latin typeface="Agency FB" panose="020B0503020202020204" pitchFamily="34" charset="0"/>
              </a:rPr>
              <a:t>的痛点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8250" y="1395812"/>
            <a:ext cx="9715500" cy="4985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产品配置不</a:t>
            </a:r>
            <a:r>
              <a:rPr lang="zh-CN" altLang="en-US" dirty="0" smtClean="0"/>
              <a:t>支持扩展</a:t>
            </a:r>
            <a:r>
              <a:rPr lang="zh-CN" altLang="en-US" dirty="0" smtClean="0"/>
              <a:t>属性，授信或者贷款流程不支持流程阶段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数据配置，</a:t>
            </a:r>
            <a:r>
              <a:rPr lang="zh-CN" altLang="en-US" dirty="0" smtClean="0"/>
              <a:t>当</a:t>
            </a:r>
            <a:r>
              <a:rPr lang="zh-CN" altLang="en-US" dirty="0" smtClean="0"/>
              <a:t>某产品</a:t>
            </a:r>
            <a:r>
              <a:rPr lang="en-US" altLang="zh-CN" dirty="0" smtClean="0"/>
              <a:t>A</a:t>
            </a:r>
            <a:r>
              <a:rPr lang="zh-CN" altLang="en-US" dirty="0" smtClean="0"/>
              <a:t>需要增加一个属性或者流程审批要录入某种业务场景数据时</a:t>
            </a:r>
            <a:r>
              <a:rPr lang="zh-CN" altLang="en-US" dirty="0" smtClean="0"/>
              <a:t>，</a:t>
            </a:r>
            <a:r>
              <a:rPr lang="zh-CN" altLang="en-US" dirty="0" smtClean="0"/>
              <a:t>需要额外单独开发，然后回归测试</a:t>
            </a:r>
            <a:r>
              <a:rPr lang="zh-CN" altLang="en-US" dirty="0" smtClean="0"/>
              <a:t>再部署</a:t>
            </a:r>
            <a:r>
              <a:rPr lang="zh-CN" altLang="en-US" dirty="0" smtClean="0"/>
              <a:t>。当</a:t>
            </a:r>
            <a:r>
              <a:rPr lang="zh-CN" altLang="en-US" dirty="0" smtClean="0"/>
              <a:t>这种特殊字段多了以后，不利于管理，复用性不大，而且影响业务快速迭代。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解决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产品配置明确定义好</a:t>
            </a:r>
            <a:r>
              <a:rPr lang="en-US" altLang="zh-CN" dirty="0" smtClean="0">
                <a:solidFill>
                  <a:srgbClr val="FF0000"/>
                </a:solidFill>
              </a:rPr>
              <a:t>90%</a:t>
            </a:r>
            <a:r>
              <a:rPr lang="zh-CN" altLang="en-US" dirty="0" smtClean="0">
                <a:solidFill>
                  <a:srgbClr val="FF0000"/>
                </a:solidFill>
              </a:rPr>
              <a:t>以上通用属性。再给产品配置设计扩展属性用来满足特殊场景。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lvl="1"/>
            <a:r>
              <a:rPr lang="en-US" altLang="zh-CN" dirty="0" smtClean="0"/>
              <a:t>2. </a:t>
            </a:r>
            <a:r>
              <a:rPr lang="zh-CN" altLang="zh-CN" dirty="0" smtClean="0"/>
              <a:t>授信流程和贷款流程不支持流程阶段</a:t>
            </a:r>
            <a:r>
              <a:rPr lang="en-US" altLang="zh-CN" dirty="0" smtClean="0"/>
              <a:t>Input</a:t>
            </a:r>
            <a:r>
              <a:rPr lang="zh-CN" altLang="zh-CN" dirty="0" smtClean="0"/>
              <a:t>数据绑定。</a:t>
            </a:r>
            <a:r>
              <a:rPr lang="zh-CN" altLang="en-US" dirty="0" smtClean="0"/>
              <a:t>当某产品授信或者贷款场景需要客户</a:t>
            </a:r>
            <a:endParaRPr lang="en-US" altLang="zh-CN" dirty="0" smtClean="0"/>
          </a:p>
          <a:p>
            <a:pPr marL="0" lvl="1"/>
            <a:r>
              <a:rPr lang="en-US" altLang="zh-CN" dirty="0" smtClean="0"/>
              <a:t>    </a:t>
            </a:r>
            <a:r>
              <a:rPr lang="zh-CN" altLang="en-US" dirty="0" smtClean="0"/>
              <a:t>提供某类数据时，需要额外单独开发出相应功能，并做数据校验，存储，权限查看等。</a:t>
            </a:r>
            <a:endParaRPr lang="en-US" altLang="zh-CN" dirty="0" smtClean="0"/>
          </a:p>
          <a:p>
            <a:pPr marL="0" lvl="1"/>
            <a:r>
              <a:rPr lang="zh-CN" altLang="en-US" dirty="0" smtClean="0">
                <a:solidFill>
                  <a:srgbClr val="FF0000"/>
                </a:solidFill>
              </a:rPr>
              <a:t>解决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让流程节点支持</a:t>
            </a:r>
            <a:r>
              <a:rPr lang="en-US" altLang="zh-CN" dirty="0" smtClean="0">
                <a:solidFill>
                  <a:srgbClr val="FF0000"/>
                </a:solidFill>
              </a:rPr>
              <a:t>Input</a:t>
            </a:r>
            <a:r>
              <a:rPr lang="zh-CN" altLang="en-US" dirty="0" smtClean="0">
                <a:solidFill>
                  <a:srgbClr val="FF0000"/>
                </a:solidFill>
              </a:rPr>
              <a:t>数据绑定，并且提供常用数据类配置和检验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比如字符长度，邮箱，身份证号，文件等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，并且基于流程</a:t>
            </a:r>
            <a:r>
              <a:rPr lang="en-US" altLang="zh-CN" dirty="0" smtClean="0">
                <a:solidFill>
                  <a:srgbClr val="FF0000"/>
                </a:solidFill>
              </a:rPr>
              <a:t>role</a:t>
            </a:r>
            <a:r>
              <a:rPr lang="zh-CN" altLang="en-US" dirty="0" smtClean="0">
                <a:solidFill>
                  <a:srgbClr val="FF0000"/>
                </a:solidFill>
              </a:rPr>
              <a:t>实现每个阶段节点只能读当前节点和前面节点的数据，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lvl="1"/>
            <a:r>
              <a:rPr lang="zh-CN" altLang="en-US" dirty="0" smtClean="0">
                <a:solidFill>
                  <a:srgbClr val="FF0000"/>
                </a:solidFill>
              </a:rPr>
              <a:t>并且只能写当前节点配置的</a:t>
            </a:r>
            <a:r>
              <a:rPr lang="en-US" altLang="zh-CN" dirty="0" smtClean="0">
                <a:solidFill>
                  <a:srgbClr val="FF0000"/>
                </a:solidFill>
              </a:rPr>
              <a:t>Input</a:t>
            </a:r>
            <a:r>
              <a:rPr lang="zh-CN" altLang="en-US" dirty="0" smtClean="0">
                <a:solidFill>
                  <a:srgbClr val="FF0000"/>
                </a:solidFill>
              </a:rPr>
              <a:t>数据。流程所有的</a:t>
            </a:r>
            <a:r>
              <a:rPr lang="en-US" altLang="zh-CN" dirty="0" smtClean="0">
                <a:solidFill>
                  <a:srgbClr val="FF0000"/>
                </a:solidFill>
              </a:rPr>
              <a:t>Input</a:t>
            </a:r>
            <a:r>
              <a:rPr lang="zh-CN" altLang="en-US" dirty="0" smtClean="0">
                <a:solidFill>
                  <a:srgbClr val="FF0000"/>
                </a:solidFill>
              </a:rPr>
              <a:t>数据以以下</a:t>
            </a:r>
            <a:r>
              <a:rPr lang="en-US" altLang="zh-CN" dirty="0" err="1" smtClean="0">
                <a:solidFill>
                  <a:srgbClr val="FF0000"/>
                </a:solidFill>
              </a:rPr>
              <a:t>json</a:t>
            </a:r>
            <a:r>
              <a:rPr lang="zh-CN" altLang="en-US" dirty="0" smtClean="0">
                <a:solidFill>
                  <a:srgbClr val="FF0000"/>
                </a:solidFill>
              </a:rPr>
              <a:t>格式保存，并且通过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lvl="1"/>
            <a:r>
              <a:rPr lang="en-US" altLang="zh-CN" dirty="0" err="1" smtClean="0">
                <a:solidFill>
                  <a:srgbClr val="FF0000"/>
                </a:solidFill>
              </a:rPr>
              <a:t>Json</a:t>
            </a:r>
            <a:r>
              <a:rPr lang="en-US" altLang="zh-CN" dirty="0" smtClean="0">
                <a:solidFill>
                  <a:srgbClr val="FF0000"/>
                </a:solidFill>
              </a:rPr>
              <a:t> selector</a:t>
            </a:r>
            <a:r>
              <a:rPr lang="zh-CN" altLang="en-US" dirty="0" smtClean="0">
                <a:solidFill>
                  <a:srgbClr val="FF0000"/>
                </a:solidFill>
              </a:rPr>
              <a:t>取值或者自定义</a:t>
            </a:r>
            <a:r>
              <a:rPr lang="en-US" altLang="zh-CN" dirty="0" err="1" smtClean="0">
                <a:solidFill>
                  <a:srgbClr val="FF0000"/>
                </a:solidFill>
              </a:rPr>
              <a:t>json</a:t>
            </a:r>
            <a:r>
              <a:rPr lang="zh-CN" altLang="en-US" dirty="0" smtClean="0">
                <a:solidFill>
                  <a:srgbClr val="FF0000"/>
                </a:solidFill>
              </a:rPr>
              <a:t>函数处理。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lvl="1"/>
            <a:r>
              <a:rPr lang="en-US" altLang="zh-CN" sz="1000" dirty="0" smtClean="0">
                <a:solidFill>
                  <a:srgbClr val="FF0000"/>
                </a:solidFill>
              </a:rPr>
              <a:t>{</a:t>
            </a:r>
          </a:p>
          <a:p>
            <a:pPr marL="0" lvl="1"/>
            <a:r>
              <a:rPr lang="en-US" altLang="zh-CN" sz="1000" dirty="0" smtClean="0">
                <a:solidFill>
                  <a:srgbClr val="FF0000"/>
                </a:solidFill>
              </a:rPr>
              <a:t> "</a:t>
            </a:r>
            <a:r>
              <a:rPr lang="zh-CN" altLang="en-US" sz="1000" dirty="0" smtClean="0">
                <a:solidFill>
                  <a:srgbClr val="FF0000"/>
                </a:solidFill>
              </a:rPr>
              <a:t>流程</a:t>
            </a:r>
            <a:r>
              <a:rPr lang="en-US" altLang="zh-CN" sz="1000" dirty="0" smtClean="0">
                <a:solidFill>
                  <a:srgbClr val="FF0000"/>
                </a:solidFill>
              </a:rPr>
              <a:t>id": "20180920-120000-000000000001",</a:t>
            </a:r>
          </a:p>
          <a:p>
            <a:pPr marL="0" lvl="1"/>
            <a:r>
              <a:rPr lang="en-US" altLang="zh-CN" sz="1000" dirty="0" smtClean="0">
                <a:solidFill>
                  <a:srgbClr val="FF0000"/>
                </a:solidFill>
              </a:rPr>
              <a:t> "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input_data</a:t>
            </a:r>
            <a:r>
              <a:rPr lang="en-US" altLang="zh-CN" sz="1000" dirty="0" smtClean="0">
                <a:solidFill>
                  <a:srgbClr val="FF0000"/>
                </a:solidFill>
              </a:rPr>
              <a:t>": [{</a:t>
            </a:r>
          </a:p>
          <a:p>
            <a:pPr marL="0" lvl="1"/>
            <a:r>
              <a:rPr lang="en-US" altLang="zh-CN" sz="1000" dirty="0" smtClean="0">
                <a:solidFill>
                  <a:srgbClr val="FF0000"/>
                </a:solidFill>
              </a:rPr>
              <a:t>	"version": 0,</a:t>
            </a:r>
          </a:p>
          <a:p>
            <a:pPr marL="0" lvl="1"/>
            <a:r>
              <a:rPr lang="en-US" altLang="zh-CN" sz="1000" dirty="0" smtClean="0">
                <a:solidFill>
                  <a:srgbClr val="FF0000"/>
                </a:solidFill>
              </a:rPr>
              <a:t>	"data": {</a:t>
            </a:r>
          </a:p>
          <a:p>
            <a:pPr marL="0" lvl="1"/>
            <a:r>
              <a:rPr lang="en-US" altLang="zh-CN" sz="1000" dirty="0" smtClean="0">
                <a:solidFill>
                  <a:srgbClr val="FF0000"/>
                </a:solidFill>
              </a:rPr>
              <a:t>	            "</a:t>
            </a:r>
            <a:r>
              <a:rPr lang="zh-CN" altLang="en-US" sz="1000" dirty="0" smtClean="0">
                <a:solidFill>
                  <a:srgbClr val="FF0000"/>
                </a:solidFill>
              </a:rPr>
              <a:t>申请</a:t>
            </a:r>
            <a:r>
              <a:rPr lang="en-US" altLang="zh-CN" sz="1000" dirty="0" smtClean="0">
                <a:solidFill>
                  <a:srgbClr val="FF0000"/>
                </a:solidFill>
              </a:rPr>
              <a:t>": [{</a:t>
            </a:r>
          </a:p>
          <a:p>
            <a:pPr marL="0" lvl="1"/>
            <a:r>
              <a:rPr lang="en-US" altLang="zh-CN" sz="1000" dirty="0" smtClean="0">
                <a:solidFill>
                  <a:srgbClr val="FF0000"/>
                </a:solidFill>
              </a:rPr>
              <a:t>	                         "</a:t>
            </a:r>
            <a:r>
              <a:rPr lang="zh-CN" altLang="en-US" sz="1000" dirty="0" smtClean="0">
                <a:solidFill>
                  <a:srgbClr val="FF0000"/>
                </a:solidFill>
              </a:rPr>
              <a:t>客户</a:t>
            </a:r>
            <a:r>
              <a:rPr lang="en-US" altLang="zh-CN" sz="1000" dirty="0" smtClean="0">
                <a:solidFill>
                  <a:srgbClr val="FF0000"/>
                </a:solidFill>
              </a:rPr>
              <a:t>ID": "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sixliu</a:t>
            </a:r>
            <a:r>
              <a:rPr lang="en-US" altLang="zh-CN" sz="1000" dirty="0" smtClean="0">
                <a:solidFill>
                  <a:srgbClr val="FF0000"/>
                </a:solidFill>
              </a:rPr>
              <a:t>",</a:t>
            </a:r>
          </a:p>
          <a:p>
            <a:pPr marL="0" lvl="1"/>
            <a:r>
              <a:rPr lang="en-US" altLang="zh-CN" sz="1000" dirty="0" smtClean="0">
                <a:solidFill>
                  <a:srgbClr val="FF0000"/>
                </a:solidFill>
              </a:rPr>
              <a:t>		"type": "string"</a:t>
            </a:r>
          </a:p>
          <a:p>
            <a:pPr marL="0" lvl="1"/>
            <a:r>
              <a:rPr lang="en-US" altLang="zh-CN" sz="1000" dirty="0" smtClean="0">
                <a:solidFill>
                  <a:srgbClr val="FF0000"/>
                </a:solidFill>
              </a:rPr>
              <a:t>		}]</a:t>
            </a:r>
          </a:p>
          <a:p>
            <a:pPr marL="0" lvl="1"/>
            <a:r>
              <a:rPr lang="en-US" altLang="zh-CN" sz="1000" dirty="0" smtClean="0">
                <a:solidFill>
                  <a:srgbClr val="FF0000"/>
                </a:solidFill>
              </a:rPr>
              <a:t>	            }</a:t>
            </a:r>
          </a:p>
          <a:p>
            <a:pPr marL="0" lvl="1"/>
            <a:r>
              <a:rPr lang="en-US" altLang="zh-CN" sz="1000" dirty="0" smtClean="0">
                <a:solidFill>
                  <a:srgbClr val="FF0000"/>
                </a:solidFill>
              </a:rPr>
              <a:t>	}]</a:t>
            </a:r>
          </a:p>
          <a:p>
            <a:pPr marL="0" lvl="1"/>
            <a:r>
              <a:rPr lang="en-US" altLang="zh-CN" sz="1000" dirty="0" smtClean="0">
                <a:solidFill>
                  <a:srgbClr val="FF0000"/>
                </a:solidFill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13010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 flipV="1">
            <a:off x="0" y="624254"/>
            <a:ext cx="4317023" cy="107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3" idx="3"/>
          </p:cNvCxnSpPr>
          <p:nvPr/>
        </p:nvCxnSpPr>
        <p:spPr>
          <a:xfrm flipV="1">
            <a:off x="7829808" y="635000"/>
            <a:ext cx="4362192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老架构存在</a:t>
            </a:r>
            <a:r>
              <a:rPr lang="zh-CN" altLang="en-US" sz="3200" dirty="0" smtClean="0">
                <a:latin typeface="Agency FB" panose="020B0503020202020204" pitchFamily="34" charset="0"/>
              </a:rPr>
              <a:t>的痛点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8250" y="1534311"/>
            <a:ext cx="9715500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流程节点没有区分自动处理和人工处理。目前自动处理完全依赖于定时任务驱动。定时任务</a:t>
            </a:r>
          </a:p>
          <a:p>
            <a:r>
              <a:rPr lang="zh-CN" altLang="en-US" dirty="0" smtClean="0"/>
              <a:t>    扫描频率过快占用资源，频率过慢严重影响审批速度。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解决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明确定义流程任务类型为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人工或者自动审批，当流程任务审批结果提交时，并且提交结果为</a:t>
            </a:r>
            <a:r>
              <a:rPr lang="en-US" altLang="zh-CN" dirty="0" smtClean="0">
                <a:solidFill>
                  <a:srgbClr val="FF0000"/>
                </a:solidFill>
              </a:rPr>
              <a:t>pass</a:t>
            </a:r>
            <a:r>
              <a:rPr lang="zh-CN" altLang="en-US" dirty="0" smtClean="0">
                <a:solidFill>
                  <a:srgbClr val="FF0000"/>
                </a:solidFill>
              </a:rPr>
              <a:t>时，异步通知流程任务自动审批管理组件。管理组件内部发布此任务消息，如果有已注册的自动审批处理</a:t>
            </a:r>
            <a:r>
              <a:rPr lang="en-US" altLang="zh-CN" dirty="0" smtClean="0">
                <a:solidFill>
                  <a:srgbClr val="FF0000"/>
                </a:solidFill>
              </a:rPr>
              <a:t>handler</a:t>
            </a:r>
            <a:r>
              <a:rPr lang="zh-CN" altLang="en-US" dirty="0" smtClean="0">
                <a:solidFill>
                  <a:srgbClr val="FF0000"/>
                </a:solidFill>
              </a:rPr>
              <a:t>感兴趣，那么即对它进行处理。同时保留定时任务扫描，扫描间隔时间比较长，用来保证没有被异步通知处理的任务。</a:t>
            </a:r>
            <a:endParaRPr lang="en-US" altLang="zh-CN" dirty="0" smtClean="0"/>
          </a:p>
          <a:p>
            <a:pPr marL="0" lvl="1"/>
            <a:endParaRPr lang="en-US" altLang="zh-CN" dirty="0" smtClean="0"/>
          </a:p>
          <a:p>
            <a:pPr marL="0" lvl="1"/>
            <a:r>
              <a:rPr lang="en-US" altLang="zh-CN" dirty="0" smtClean="0"/>
              <a:t>4. 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概念和状态混乱，在代码层面不能统一管理，容易出错。</a:t>
            </a:r>
            <a:endParaRPr lang="en-US" altLang="zh-CN" dirty="0" smtClean="0"/>
          </a:p>
          <a:p>
            <a:pPr marL="0" lvl="1"/>
            <a:r>
              <a:rPr lang="zh-CN" altLang="en-US" dirty="0" smtClean="0"/>
              <a:t>解决</a:t>
            </a:r>
            <a:r>
              <a:rPr lang="en-US" altLang="zh-CN" dirty="0" smtClean="0"/>
              <a:t>:</a:t>
            </a:r>
            <a:r>
              <a:rPr lang="zh-CN" altLang="en-US" dirty="0" smtClean="0"/>
              <a:t>划分流程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状态，并且通过任务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状态机严格进行状态流转。</a:t>
            </a:r>
            <a:endParaRPr lang="en-US" altLang="zh-CN" dirty="0" smtClean="0"/>
          </a:p>
          <a:p>
            <a:pPr marL="0" lvl="1"/>
            <a:r>
              <a:rPr lang="en-US" altLang="zh-CN" dirty="0" smtClean="0">
                <a:solidFill>
                  <a:srgbClr val="FF0000"/>
                </a:solidFill>
              </a:rPr>
              <a:t>Job</a:t>
            </a:r>
            <a:r>
              <a:rPr lang="zh-CN" altLang="en-US" dirty="0" smtClean="0">
                <a:solidFill>
                  <a:srgbClr val="FF0000"/>
                </a:solidFill>
              </a:rPr>
              <a:t>状态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开始，通过结束，拒绝结束，取消结束，过期结束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lvl="1"/>
            <a:r>
              <a:rPr lang="en-US" altLang="zh-CN" dirty="0" smtClean="0">
                <a:solidFill>
                  <a:srgbClr val="FF0000"/>
                </a:solidFill>
              </a:rPr>
              <a:t>Task</a:t>
            </a:r>
            <a:r>
              <a:rPr lang="zh-CN" altLang="en-US" dirty="0" smtClean="0">
                <a:solidFill>
                  <a:srgbClr val="FF0000"/>
                </a:solidFill>
              </a:rPr>
              <a:t>状态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待领取，待处理，退回到待领取，转移到其他人，通过，拒绝，驳回，异常挂起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13010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 flipV="1">
            <a:off x="0" y="615462"/>
            <a:ext cx="4290646" cy="195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3" idx="3"/>
          </p:cNvCxnSpPr>
          <p:nvPr/>
        </p:nvCxnSpPr>
        <p:spPr>
          <a:xfrm flipV="1">
            <a:off x="7829808" y="635000"/>
            <a:ext cx="4362192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老架构存在</a:t>
            </a:r>
            <a:r>
              <a:rPr lang="zh-CN" altLang="en-US" sz="3200" dirty="0" smtClean="0">
                <a:latin typeface="Agency FB" panose="020B0503020202020204" pitchFamily="34" charset="0"/>
              </a:rPr>
              <a:t>的</a:t>
            </a:r>
            <a:r>
              <a:rPr lang="zh-CN" altLang="en-US" sz="3200" dirty="0" smtClean="0">
                <a:latin typeface="Agency FB" panose="020B0503020202020204" pitchFamily="34" charset="0"/>
              </a:rPr>
              <a:t>痛点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3131" y="1807028"/>
            <a:ext cx="9725739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没有对数据链路进行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划分，整个链路处理全部依赖于同一个产品配置，数据极易被污染，不好维护，并且容易引起同客户的法律纠纷。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解决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将整个链路划分为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产品配置，授信，贷款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个阶段。并且为授信和贷款做产品配置的</a:t>
            </a:r>
            <a:r>
              <a:rPr lang="en-US" altLang="zh-CN" dirty="0" smtClean="0">
                <a:solidFill>
                  <a:srgbClr val="FF0000"/>
                </a:solidFill>
              </a:rPr>
              <a:t>snapshot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功能模块过度集中，边界不清，层次不分，代码没有严格规范和统一管理。目前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个信贷产品，每个产品线开发同事在每次版本迭代时，肆意增加或者修改代码，极易代码冲突或者覆盖，反复的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和大量回归测试后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整个系统服务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，然后发布。导致维护成本高，业务迭代周期长。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解决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将系统横向划分为配置，授信，贷款。纵向划分为前置应用，中台复合服务，产品线服务，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产品线开发基础依赖，基础服务等。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13010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/>
          <p:cNvCxnSpPr/>
          <p:nvPr/>
        </p:nvCxnSpPr>
        <p:spPr>
          <a:xfrm flipV="1">
            <a:off x="0" y="633046"/>
            <a:ext cx="5231423" cy="19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945923" y="624254"/>
            <a:ext cx="5246077" cy="107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182927" y="34529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新的架构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199702"/>
            <a:ext cx="12191999" cy="565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80590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772561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419439" y="635000"/>
            <a:ext cx="4772561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772561" y="34529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产品配置设计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2107" y="1414463"/>
            <a:ext cx="6427787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98111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624624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67376" y="345292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授信申请时序图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594" y="1002323"/>
            <a:ext cx="11580813" cy="585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98111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624624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67376" y="345292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授信处理时序图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857" y="962025"/>
            <a:ext cx="11952287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98111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62864e6-5dfd-4234-a041-6d21e65d296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62864e6-5dfd-4234-a041-6d21e65d296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62864e6-5dfd-4234-a041-6d21e65d296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389ca0e-54a0-423b-be57-9cfe4a4acd7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heme/theme1.xml><?xml version="1.0" encoding="utf-8"?>
<a:theme xmlns:a="http://schemas.openxmlformats.org/drawingml/2006/main" name="包图主题2">
  <a:themeElements>
    <a:clrScheme name="自定义 102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1007</TotalTime>
  <Words>820</Words>
  <Application>Microsoft Office PowerPoint</Application>
  <PresentationFormat>自定义</PresentationFormat>
  <Paragraphs>72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包图主题2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刘松</cp:lastModifiedBy>
  <cp:revision>227</cp:revision>
  <dcterms:created xsi:type="dcterms:W3CDTF">2017-08-08T02:58:07Z</dcterms:created>
  <dcterms:modified xsi:type="dcterms:W3CDTF">2018-09-18T10:39:19Z</dcterms:modified>
</cp:coreProperties>
</file>