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tags/tag6.xml" ContentType="application/vnd.openxmlformats-officedocument.presentationml.tags+xml"/>
  <Override PartName="/ppt/tags/tag8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9.xml" ContentType="application/vnd.openxmlformats-officedocument.presentationml.tag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tags/tag7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82" r:id="rId2"/>
    <p:sldId id="266" r:id="rId3"/>
    <p:sldId id="268" r:id="rId4"/>
    <p:sldId id="269" r:id="rId5"/>
    <p:sldId id="275" r:id="rId6"/>
    <p:sldId id="287" r:id="rId7"/>
    <p:sldId id="288" r:id="rId8"/>
    <p:sldId id="289" r:id="rId9"/>
    <p:sldId id="291" r:id="rId10"/>
    <p:sldId id="263" r:id="rId11"/>
  </p:sldIdLst>
  <p:sldSz cx="12192000" cy="6858000"/>
  <p:notesSz cx="6858000" cy="9144000"/>
  <p:custDataLst>
    <p:tags r:id="rId1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C4676"/>
    <a:srgbClr val="298CC5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1860" autoAdjust="0"/>
    <p:restoredTop sz="94660"/>
  </p:normalViewPr>
  <p:slideViewPr>
    <p:cSldViewPr snapToGrid="0" showGuides="1">
      <p:cViewPr varScale="1">
        <p:scale>
          <a:sx n="108" d="100"/>
          <a:sy n="108" d="100"/>
        </p:scale>
        <p:origin x="-852" y="-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DAF21E-AA1D-4678-9985-583FF147C867}" type="datetimeFigureOut">
              <a:rPr lang="zh-CN" altLang="en-US" smtClean="0"/>
              <a:pPr/>
              <a:t>2018-9-18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7E13EF-56DF-477F-9799-2CC6E8A63DC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6688395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3385075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5126459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1865475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7796448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0566460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8096111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8096111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8096111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8096111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8096111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29395452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41643319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图片占位符 9"/>
          <p:cNvSpPr>
            <a:spLocks noGrp="1"/>
          </p:cNvSpPr>
          <p:nvPr>
            <p:ph type="pic" sz="quarter" idx="10"/>
          </p:nvPr>
        </p:nvSpPr>
        <p:spPr>
          <a:xfrm>
            <a:off x="1685124" y="2266122"/>
            <a:ext cx="1829038" cy="1828676"/>
          </a:xfrm>
          <a:custGeom>
            <a:avLst/>
            <a:gdLst>
              <a:gd name="connsiteX0" fmla="*/ 1080000 w 2160000"/>
              <a:gd name="connsiteY0" fmla="*/ 0 h 2159572"/>
              <a:gd name="connsiteX1" fmla="*/ 2160000 w 2160000"/>
              <a:gd name="connsiteY1" fmla="*/ 1079786 h 2159572"/>
              <a:gd name="connsiteX2" fmla="*/ 1080000 w 2160000"/>
              <a:gd name="connsiteY2" fmla="*/ 2159572 h 2159572"/>
              <a:gd name="connsiteX3" fmla="*/ 0 w 2160000"/>
              <a:gd name="connsiteY3" fmla="*/ 1079786 h 2159572"/>
              <a:gd name="connsiteX4" fmla="*/ 1080000 w 2160000"/>
              <a:gd name="connsiteY4" fmla="*/ 0 h 2159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00" h="2159572">
                <a:moveTo>
                  <a:pt x="1080000" y="0"/>
                </a:moveTo>
                <a:cubicBezTo>
                  <a:pt x="1676468" y="0"/>
                  <a:pt x="2160000" y="483437"/>
                  <a:pt x="2160000" y="1079786"/>
                </a:cubicBezTo>
                <a:cubicBezTo>
                  <a:pt x="2160000" y="1676135"/>
                  <a:pt x="1676468" y="2159572"/>
                  <a:pt x="1080000" y="2159572"/>
                </a:cubicBezTo>
                <a:cubicBezTo>
                  <a:pt x="483532" y="2159572"/>
                  <a:pt x="0" y="1676135"/>
                  <a:pt x="0" y="1079786"/>
                </a:cubicBezTo>
                <a:cubicBezTo>
                  <a:pt x="0" y="483437"/>
                  <a:pt x="483532" y="0"/>
                  <a:pt x="108000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1" name="图片占位符 10"/>
          <p:cNvSpPr>
            <a:spLocks noGrp="1"/>
          </p:cNvSpPr>
          <p:nvPr>
            <p:ph type="pic" sz="quarter" idx="11"/>
          </p:nvPr>
        </p:nvSpPr>
        <p:spPr>
          <a:xfrm>
            <a:off x="5182274" y="2266122"/>
            <a:ext cx="1829038" cy="1828676"/>
          </a:xfrm>
          <a:custGeom>
            <a:avLst/>
            <a:gdLst>
              <a:gd name="connsiteX0" fmla="*/ 1080000 w 2160000"/>
              <a:gd name="connsiteY0" fmla="*/ 0 h 2159572"/>
              <a:gd name="connsiteX1" fmla="*/ 2160000 w 2160000"/>
              <a:gd name="connsiteY1" fmla="*/ 1079786 h 2159572"/>
              <a:gd name="connsiteX2" fmla="*/ 1080000 w 2160000"/>
              <a:gd name="connsiteY2" fmla="*/ 2159572 h 2159572"/>
              <a:gd name="connsiteX3" fmla="*/ 0 w 2160000"/>
              <a:gd name="connsiteY3" fmla="*/ 1079786 h 2159572"/>
              <a:gd name="connsiteX4" fmla="*/ 1080000 w 2160000"/>
              <a:gd name="connsiteY4" fmla="*/ 0 h 2159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00" h="2159572">
                <a:moveTo>
                  <a:pt x="1080000" y="0"/>
                </a:moveTo>
                <a:cubicBezTo>
                  <a:pt x="1676468" y="0"/>
                  <a:pt x="2160000" y="483437"/>
                  <a:pt x="2160000" y="1079786"/>
                </a:cubicBezTo>
                <a:cubicBezTo>
                  <a:pt x="2160000" y="1676135"/>
                  <a:pt x="1676468" y="2159572"/>
                  <a:pt x="1080000" y="2159572"/>
                </a:cubicBezTo>
                <a:cubicBezTo>
                  <a:pt x="483532" y="2159572"/>
                  <a:pt x="0" y="1676135"/>
                  <a:pt x="0" y="1079786"/>
                </a:cubicBezTo>
                <a:cubicBezTo>
                  <a:pt x="0" y="483437"/>
                  <a:pt x="483532" y="0"/>
                  <a:pt x="108000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2" name="图片占位符 11"/>
          <p:cNvSpPr>
            <a:spLocks noGrp="1"/>
          </p:cNvSpPr>
          <p:nvPr>
            <p:ph type="pic" sz="quarter" idx="12"/>
          </p:nvPr>
        </p:nvSpPr>
        <p:spPr>
          <a:xfrm>
            <a:off x="8679425" y="2266122"/>
            <a:ext cx="1829038" cy="1828676"/>
          </a:xfrm>
          <a:custGeom>
            <a:avLst/>
            <a:gdLst>
              <a:gd name="connsiteX0" fmla="*/ 1080000 w 2160000"/>
              <a:gd name="connsiteY0" fmla="*/ 0 h 2159572"/>
              <a:gd name="connsiteX1" fmla="*/ 2160000 w 2160000"/>
              <a:gd name="connsiteY1" fmla="*/ 1079786 h 2159572"/>
              <a:gd name="connsiteX2" fmla="*/ 1080000 w 2160000"/>
              <a:gd name="connsiteY2" fmla="*/ 2159572 h 2159572"/>
              <a:gd name="connsiteX3" fmla="*/ 0 w 2160000"/>
              <a:gd name="connsiteY3" fmla="*/ 1079786 h 2159572"/>
              <a:gd name="connsiteX4" fmla="*/ 1080000 w 2160000"/>
              <a:gd name="connsiteY4" fmla="*/ 0 h 2159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00" h="2159572">
                <a:moveTo>
                  <a:pt x="1080000" y="0"/>
                </a:moveTo>
                <a:cubicBezTo>
                  <a:pt x="1676468" y="0"/>
                  <a:pt x="2160000" y="483437"/>
                  <a:pt x="2160000" y="1079786"/>
                </a:cubicBezTo>
                <a:cubicBezTo>
                  <a:pt x="2160000" y="1676135"/>
                  <a:pt x="1676468" y="2159572"/>
                  <a:pt x="1080000" y="2159572"/>
                </a:cubicBezTo>
                <a:cubicBezTo>
                  <a:pt x="483532" y="2159572"/>
                  <a:pt x="0" y="1676135"/>
                  <a:pt x="0" y="1079786"/>
                </a:cubicBezTo>
                <a:cubicBezTo>
                  <a:pt x="0" y="483437"/>
                  <a:pt x="483532" y="0"/>
                  <a:pt x="108000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371505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图片占位符 13"/>
          <p:cNvSpPr>
            <a:spLocks noGrp="1"/>
          </p:cNvSpPr>
          <p:nvPr>
            <p:ph type="pic" sz="quarter" idx="10"/>
          </p:nvPr>
        </p:nvSpPr>
        <p:spPr>
          <a:xfrm>
            <a:off x="1293017" y="1787635"/>
            <a:ext cx="1767538" cy="1768040"/>
          </a:xfrm>
          <a:custGeom>
            <a:avLst/>
            <a:gdLst>
              <a:gd name="connsiteX0" fmla="*/ 883769 w 1767538"/>
              <a:gd name="connsiteY0" fmla="*/ 0 h 1768040"/>
              <a:gd name="connsiteX1" fmla="*/ 1767538 w 1767538"/>
              <a:gd name="connsiteY1" fmla="*/ 884020 h 1768040"/>
              <a:gd name="connsiteX2" fmla="*/ 883769 w 1767538"/>
              <a:gd name="connsiteY2" fmla="*/ 1768040 h 1768040"/>
              <a:gd name="connsiteX3" fmla="*/ 0 w 1767538"/>
              <a:gd name="connsiteY3" fmla="*/ 884020 h 1768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7538" h="1768040">
                <a:moveTo>
                  <a:pt x="883769" y="0"/>
                </a:moveTo>
                <a:lnTo>
                  <a:pt x="1767538" y="884020"/>
                </a:lnTo>
                <a:lnTo>
                  <a:pt x="883769" y="1768040"/>
                </a:lnTo>
                <a:lnTo>
                  <a:pt x="0" y="88402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5" name="图片占位符 14"/>
          <p:cNvSpPr>
            <a:spLocks noGrp="1"/>
          </p:cNvSpPr>
          <p:nvPr>
            <p:ph type="pic" sz="quarter" idx="11"/>
          </p:nvPr>
        </p:nvSpPr>
        <p:spPr>
          <a:xfrm>
            <a:off x="3230786" y="2427901"/>
            <a:ext cx="1767538" cy="1768040"/>
          </a:xfrm>
          <a:custGeom>
            <a:avLst/>
            <a:gdLst>
              <a:gd name="connsiteX0" fmla="*/ 883769 w 1767538"/>
              <a:gd name="connsiteY0" fmla="*/ 0 h 1768040"/>
              <a:gd name="connsiteX1" fmla="*/ 1767538 w 1767538"/>
              <a:gd name="connsiteY1" fmla="*/ 884020 h 1768040"/>
              <a:gd name="connsiteX2" fmla="*/ 883769 w 1767538"/>
              <a:gd name="connsiteY2" fmla="*/ 1768040 h 1768040"/>
              <a:gd name="connsiteX3" fmla="*/ 0 w 1767538"/>
              <a:gd name="connsiteY3" fmla="*/ 884020 h 1768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7538" h="1768040">
                <a:moveTo>
                  <a:pt x="883769" y="0"/>
                </a:moveTo>
                <a:lnTo>
                  <a:pt x="1767538" y="884020"/>
                </a:lnTo>
                <a:lnTo>
                  <a:pt x="883769" y="1768040"/>
                </a:lnTo>
                <a:lnTo>
                  <a:pt x="0" y="88402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6" name="图片占位符 15"/>
          <p:cNvSpPr>
            <a:spLocks noGrp="1"/>
          </p:cNvSpPr>
          <p:nvPr>
            <p:ph type="pic" sz="quarter" idx="12"/>
          </p:nvPr>
        </p:nvSpPr>
        <p:spPr>
          <a:xfrm>
            <a:off x="5168555" y="1787635"/>
            <a:ext cx="1767538" cy="1768040"/>
          </a:xfrm>
          <a:custGeom>
            <a:avLst/>
            <a:gdLst>
              <a:gd name="connsiteX0" fmla="*/ 883769 w 1767538"/>
              <a:gd name="connsiteY0" fmla="*/ 0 h 1768040"/>
              <a:gd name="connsiteX1" fmla="*/ 1767538 w 1767538"/>
              <a:gd name="connsiteY1" fmla="*/ 884020 h 1768040"/>
              <a:gd name="connsiteX2" fmla="*/ 883769 w 1767538"/>
              <a:gd name="connsiteY2" fmla="*/ 1768040 h 1768040"/>
              <a:gd name="connsiteX3" fmla="*/ 0 w 1767538"/>
              <a:gd name="connsiteY3" fmla="*/ 884020 h 1768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7538" h="1768040">
                <a:moveTo>
                  <a:pt x="883769" y="0"/>
                </a:moveTo>
                <a:lnTo>
                  <a:pt x="1767538" y="884020"/>
                </a:lnTo>
                <a:lnTo>
                  <a:pt x="883769" y="1768040"/>
                </a:lnTo>
                <a:lnTo>
                  <a:pt x="0" y="88402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8" name="图片占位符 17"/>
          <p:cNvSpPr>
            <a:spLocks noGrp="1"/>
          </p:cNvSpPr>
          <p:nvPr>
            <p:ph type="pic" sz="quarter" idx="13"/>
          </p:nvPr>
        </p:nvSpPr>
        <p:spPr>
          <a:xfrm>
            <a:off x="7167864" y="2427901"/>
            <a:ext cx="1767538" cy="1768040"/>
          </a:xfrm>
          <a:custGeom>
            <a:avLst/>
            <a:gdLst>
              <a:gd name="connsiteX0" fmla="*/ 883769 w 1767538"/>
              <a:gd name="connsiteY0" fmla="*/ 0 h 1768040"/>
              <a:gd name="connsiteX1" fmla="*/ 1767538 w 1767538"/>
              <a:gd name="connsiteY1" fmla="*/ 884020 h 1768040"/>
              <a:gd name="connsiteX2" fmla="*/ 883769 w 1767538"/>
              <a:gd name="connsiteY2" fmla="*/ 1768040 h 1768040"/>
              <a:gd name="connsiteX3" fmla="*/ 0 w 1767538"/>
              <a:gd name="connsiteY3" fmla="*/ 884020 h 1768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7538" h="1768040">
                <a:moveTo>
                  <a:pt x="883769" y="0"/>
                </a:moveTo>
                <a:lnTo>
                  <a:pt x="1767538" y="884020"/>
                </a:lnTo>
                <a:lnTo>
                  <a:pt x="883769" y="1768040"/>
                </a:lnTo>
                <a:lnTo>
                  <a:pt x="0" y="88402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7" name="图片占位符 16"/>
          <p:cNvSpPr>
            <a:spLocks noGrp="1"/>
          </p:cNvSpPr>
          <p:nvPr>
            <p:ph type="pic" sz="quarter" idx="14"/>
          </p:nvPr>
        </p:nvSpPr>
        <p:spPr>
          <a:xfrm>
            <a:off x="9131445" y="1787635"/>
            <a:ext cx="1767538" cy="1768040"/>
          </a:xfrm>
          <a:custGeom>
            <a:avLst/>
            <a:gdLst>
              <a:gd name="connsiteX0" fmla="*/ 883769 w 1767538"/>
              <a:gd name="connsiteY0" fmla="*/ 0 h 1768040"/>
              <a:gd name="connsiteX1" fmla="*/ 1767538 w 1767538"/>
              <a:gd name="connsiteY1" fmla="*/ 884020 h 1768040"/>
              <a:gd name="connsiteX2" fmla="*/ 883769 w 1767538"/>
              <a:gd name="connsiteY2" fmla="*/ 1768040 h 1768040"/>
              <a:gd name="connsiteX3" fmla="*/ 0 w 1767538"/>
              <a:gd name="connsiteY3" fmla="*/ 884020 h 1768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7538" h="1768040">
                <a:moveTo>
                  <a:pt x="883769" y="0"/>
                </a:moveTo>
                <a:lnTo>
                  <a:pt x="1767538" y="884020"/>
                </a:lnTo>
                <a:lnTo>
                  <a:pt x="883769" y="1768040"/>
                </a:lnTo>
                <a:lnTo>
                  <a:pt x="0" y="88402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6100952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图片占位符 9"/>
          <p:cNvSpPr>
            <a:spLocks noGrp="1"/>
          </p:cNvSpPr>
          <p:nvPr>
            <p:ph type="pic" sz="quarter" idx="10"/>
          </p:nvPr>
        </p:nvSpPr>
        <p:spPr>
          <a:xfrm>
            <a:off x="1038226" y="1866901"/>
            <a:ext cx="3143250" cy="3946525"/>
          </a:xfrm>
          <a:custGeom>
            <a:avLst/>
            <a:gdLst>
              <a:gd name="connsiteX0" fmla="*/ 0 w 3143250"/>
              <a:gd name="connsiteY0" fmla="*/ 0 h 3946525"/>
              <a:gd name="connsiteX1" fmla="*/ 3143250 w 3143250"/>
              <a:gd name="connsiteY1" fmla="*/ 0 h 3946525"/>
              <a:gd name="connsiteX2" fmla="*/ 3143250 w 3143250"/>
              <a:gd name="connsiteY2" fmla="*/ 3946525 h 3946525"/>
              <a:gd name="connsiteX3" fmla="*/ 0 w 3143250"/>
              <a:gd name="connsiteY3" fmla="*/ 3946525 h 3946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43250" h="3946525">
                <a:moveTo>
                  <a:pt x="0" y="0"/>
                </a:moveTo>
                <a:lnTo>
                  <a:pt x="3143250" y="0"/>
                </a:lnTo>
                <a:lnTo>
                  <a:pt x="3143250" y="3946525"/>
                </a:lnTo>
                <a:lnTo>
                  <a:pt x="0" y="394652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1" name="图片占位符 10"/>
          <p:cNvSpPr>
            <a:spLocks noGrp="1"/>
          </p:cNvSpPr>
          <p:nvPr>
            <p:ph type="pic" sz="quarter" idx="11"/>
          </p:nvPr>
        </p:nvSpPr>
        <p:spPr>
          <a:xfrm>
            <a:off x="6905625" y="1866901"/>
            <a:ext cx="4248150" cy="1910119"/>
          </a:xfrm>
          <a:custGeom>
            <a:avLst/>
            <a:gdLst>
              <a:gd name="connsiteX0" fmla="*/ 0 w 4248150"/>
              <a:gd name="connsiteY0" fmla="*/ 0 h 1910119"/>
              <a:gd name="connsiteX1" fmla="*/ 4248150 w 4248150"/>
              <a:gd name="connsiteY1" fmla="*/ 0 h 1910119"/>
              <a:gd name="connsiteX2" fmla="*/ 4248150 w 4248150"/>
              <a:gd name="connsiteY2" fmla="*/ 1910119 h 1910119"/>
              <a:gd name="connsiteX3" fmla="*/ 0 w 4248150"/>
              <a:gd name="connsiteY3" fmla="*/ 1910119 h 1910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48150" h="1910119">
                <a:moveTo>
                  <a:pt x="0" y="0"/>
                </a:moveTo>
                <a:lnTo>
                  <a:pt x="4248150" y="0"/>
                </a:lnTo>
                <a:lnTo>
                  <a:pt x="4248150" y="1910119"/>
                </a:lnTo>
                <a:lnTo>
                  <a:pt x="0" y="191011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2" name="图片占位符 11"/>
          <p:cNvSpPr>
            <a:spLocks noGrp="1"/>
          </p:cNvSpPr>
          <p:nvPr>
            <p:ph type="pic" sz="quarter" idx="12"/>
          </p:nvPr>
        </p:nvSpPr>
        <p:spPr>
          <a:xfrm>
            <a:off x="6905625" y="3903307"/>
            <a:ext cx="4248150" cy="1910119"/>
          </a:xfrm>
          <a:custGeom>
            <a:avLst/>
            <a:gdLst>
              <a:gd name="connsiteX0" fmla="*/ 0 w 4248150"/>
              <a:gd name="connsiteY0" fmla="*/ 0 h 1910119"/>
              <a:gd name="connsiteX1" fmla="*/ 4248150 w 4248150"/>
              <a:gd name="connsiteY1" fmla="*/ 0 h 1910119"/>
              <a:gd name="connsiteX2" fmla="*/ 4248150 w 4248150"/>
              <a:gd name="connsiteY2" fmla="*/ 1910119 h 1910119"/>
              <a:gd name="connsiteX3" fmla="*/ 0 w 4248150"/>
              <a:gd name="connsiteY3" fmla="*/ 1910119 h 1910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48150" h="1910119">
                <a:moveTo>
                  <a:pt x="0" y="0"/>
                </a:moveTo>
                <a:lnTo>
                  <a:pt x="4248150" y="0"/>
                </a:lnTo>
                <a:lnTo>
                  <a:pt x="4248150" y="1910119"/>
                </a:lnTo>
                <a:lnTo>
                  <a:pt x="0" y="191011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6257963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图片占位符 5"/>
          <p:cNvSpPr>
            <a:spLocks noGrp="1"/>
          </p:cNvSpPr>
          <p:nvPr>
            <p:ph type="pic" sz="quarter" idx="10"/>
          </p:nvPr>
        </p:nvSpPr>
        <p:spPr>
          <a:xfrm>
            <a:off x="904224" y="1683655"/>
            <a:ext cx="7583462" cy="4287616"/>
          </a:xfrm>
          <a:custGeom>
            <a:avLst/>
            <a:gdLst>
              <a:gd name="connsiteX0" fmla="*/ 0 w 7583462"/>
              <a:gd name="connsiteY0" fmla="*/ 0 h 4287616"/>
              <a:gd name="connsiteX1" fmla="*/ 7583462 w 7583462"/>
              <a:gd name="connsiteY1" fmla="*/ 0 h 4287616"/>
              <a:gd name="connsiteX2" fmla="*/ 7583462 w 7583462"/>
              <a:gd name="connsiteY2" fmla="*/ 4287616 h 4287616"/>
              <a:gd name="connsiteX3" fmla="*/ 0 w 7583462"/>
              <a:gd name="connsiteY3" fmla="*/ 4287616 h 4287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83462" h="4287616">
                <a:moveTo>
                  <a:pt x="0" y="0"/>
                </a:moveTo>
                <a:lnTo>
                  <a:pt x="7583462" y="0"/>
                </a:lnTo>
                <a:lnTo>
                  <a:pt x="7583462" y="4287616"/>
                </a:lnTo>
                <a:lnTo>
                  <a:pt x="0" y="428761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4136877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图片占位符 7"/>
          <p:cNvSpPr>
            <a:spLocks noGrp="1"/>
          </p:cNvSpPr>
          <p:nvPr>
            <p:ph type="pic" sz="quarter" idx="10"/>
          </p:nvPr>
        </p:nvSpPr>
        <p:spPr>
          <a:xfrm>
            <a:off x="952500" y="1574801"/>
            <a:ext cx="5168900" cy="2214563"/>
          </a:xfrm>
          <a:custGeom>
            <a:avLst/>
            <a:gdLst>
              <a:gd name="connsiteX0" fmla="*/ 0 w 5168900"/>
              <a:gd name="connsiteY0" fmla="*/ 0 h 2214563"/>
              <a:gd name="connsiteX1" fmla="*/ 5168900 w 5168900"/>
              <a:gd name="connsiteY1" fmla="*/ 0 h 2214563"/>
              <a:gd name="connsiteX2" fmla="*/ 5168900 w 5168900"/>
              <a:gd name="connsiteY2" fmla="*/ 2214563 h 2214563"/>
              <a:gd name="connsiteX3" fmla="*/ 0 w 5168900"/>
              <a:gd name="connsiteY3" fmla="*/ 2214563 h 2214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68900" h="2214563">
                <a:moveTo>
                  <a:pt x="0" y="0"/>
                </a:moveTo>
                <a:lnTo>
                  <a:pt x="5168900" y="0"/>
                </a:lnTo>
                <a:lnTo>
                  <a:pt x="5168900" y="2214563"/>
                </a:lnTo>
                <a:lnTo>
                  <a:pt x="0" y="221456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9" name="图片占位符 8"/>
          <p:cNvSpPr>
            <a:spLocks noGrp="1"/>
          </p:cNvSpPr>
          <p:nvPr>
            <p:ph type="pic" sz="quarter" idx="11"/>
          </p:nvPr>
        </p:nvSpPr>
        <p:spPr>
          <a:xfrm>
            <a:off x="6527800" y="3910167"/>
            <a:ext cx="4687888" cy="2100107"/>
          </a:xfrm>
          <a:custGeom>
            <a:avLst/>
            <a:gdLst>
              <a:gd name="connsiteX0" fmla="*/ 0 w 4687888"/>
              <a:gd name="connsiteY0" fmla="*/ 0 h 2100107"/>
              <a:gd name="connsiteX1" fmla="*/ 4687888 w 4687888"/>
              <a:gd name="connsiteY1" fmla="*/ 0 h 2100107"/>
              <a:gd name="connsiteX2" fmla="*/ 4687888 w 4687888"/>
              <a:gd name="connsiteY2" fmla="*/ 2100107 h 2100107"/>
              <a:gd name="connsiteX3" fmla="*/ 0 w 4687888"/>
              <a:gd name="connsiteY3" fmla="*/ 2100107 h 2100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87888" h="2100107">
                <a:moveTo>
                  <a:pt x="0" y="0"/>
                </a:moveTo>
                <a:lnTo>
                  <a:pt x="4687888" y="0"/>
                </a:lnTo>
                <a:lnTo>
                  <a:pt x="4687888" y="2100107"/>
                </a:lnTo>
                <a:lnTo>
                  <a:pt x="0" y="210010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6785865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图片占位符 5"/>
          <p:cNvSpPr>
            <a:spLocks noGrp="1"/>
          </p:cNvSpPr>
          <p:nvPr>
            <p:ph type="pic" sz="quarter" idx="10"/>
          </p:nvPr>
        </p:nvSpPr>
        <p:spPr>
          <a:xfrm>
            <a:off x="3432175" y="1"/>
            <a:ext cx="8759827" cy="7893048"/>
          </a:xfrm>
          <a:custGeom>
            <a:avLst/>
            <a:gdLst>
              <a:gd name="connsiteX0" fmla="*/ 7838282 w 8759827"/>
              <a:gd name="connsiteY0" fmla="*/ 3101973 h 7893048"/>
              <a:gd name="connsiteX1" fmla="*/ 8759827 w 8759827"/>
              <a:gd name="connsiteY1" fmla="*/ 4025048 h 7893048"/>
              <a:gd name="connsiteX2" fmla="*/ 8759827 w 8759827"/>
              <a:gd name="connsiteY2" fmla="*/ 6969974 h 7893048"/>
              <a:gd name="connsiteX3" fmla="*/ 7838282 w 8759827"/>
              <a:gd name="connsiteY3" fmla="*/ 7893048 h 7893048"/>
              <a:gd name="connsiteX4" fmla="*/ 5446713 w 8759827"/>
              <a:gd name="connsiteY4" fmla="*/ 5497511 h 7893048"/>
              <a:gd name="connsiteX5" fmla="*/ 5087145 w 8759827"/>
              <a:gd name="connsiteY5" fmla="*/ 352424 h 7893048"/>
              <a:gd name="connsiteX6" fmla="*/ 7478714 w 8759827"/>
              <a:gd name="connsiteY6" fmla="*/ 2747962 h 7893048"/>
              <a:gd name="connsiteX7" fmla="*/ 5087145 w 8759827"/>
              <a:gd name="connsiteY7" fmla="*/ 5143499 h 7893048"/>
              <a:gd name="connsiteX8" fmla="*/ 2695578 w 8759827"/>
              <a:gd name="connsiteY8" fmla="*/ 2747962 h 7893048"/>
              <a:gd name="connsiteX9" fmla="*/ 5459391 w 8759827"/>
              <a:gd name="connsiteY9" fmla="*/ 0 h 7893048"/>
              <a:gd name="connsiteX10" fmla="*/ 8759827 w 8759827"/>
              <a:gd name="connsiteY10" fmla="*/ 0 h 7893048"/>
              <a:gd name="connsiteX11" fmla="*/ 8759827 w 8759827"/>
              <a:gd name="connsiteY11" fmla="*/ 1485162 h 7893048"/>
              <a:gd name="connsiteX12" fmla="*/ 7838282 w 8759827"/>
              <a:gd name="connsiteY12" fmla="*/ 2408236 h 7893048"/>
              <a:gd name="connsiteX13" fmla="*/ 5446713 w 8759827"/>
              <a:gd name="connsiteY13" fmla="*/ 12699 h 7893048"/>
              <a:gd name="connsiteX14" fmla="*/ 12678 w 8759827"/>
              <a:gd name="connsiteY14" fmla="*/ 0 h 7893048"/>
              <a:gd name="connsiteX15" fmla="*/ 4770461 w 8759827"/>
              <a:gd name="connsiteY15" fmla="*/ 0 h 7893048"/>
              <a:gd name="connsiteX16" fmla="*/ 4783139 w 8759827"/>
              <a:gd name="connsiteY16" fmla="*/ 12699 h 7893048"/>
              <a:gd name="connsiteX17" fmla="*/ 2391571 w 8759827"/>
              <a:gd name="connsiteY17" fmla="*/ 2408236 h 7893048"/>
              <a:gd name="connsiteX18" fmla="*/ 0 w 8759827"/>
              <a:gd name="connsiteY18" fmla="*/ 12699 h 7893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8759827" h="7893048">
                <a:moveTo>
                  <a:pt x="7838282" y="3101973"/>
                </a:moveTo>
                <a:lnTo>
                  <a:pt x="8759827" y="4025048"/>
                </a:lnTo>
                <a:lnTo>
                  <a:pt x="8759827" y="6969974"/>
                </a:lnTo>
                <a:lnTo>
                  <a:pt x="7838282" y="7893048"/>
                </a:lnTo>
                <a:lnTo>
                  <a:pt x="5446713" y="5497511"/>
                </a:lnTo>
                <a:close/>
                <a:moveTo>
                  <a:pt x="5087145" y="352424"/>
                </a:moveTo>
                <a:lnTo>
                  <a:pt x="7478714" y="2747962"/>
                </a:lnTo>
                <a:lnTo>
                  <a:pt x="5087145" y="5143499"/>
                </a:lnTo>
                <a:lnTo>
                  <a:pt x="2695578" y="2747962"/>
                </a:lnTo>
                <a:close/>
                <a:moveTo>
                  <a:pt x="5459391" y="0"/>
                </a:moveTo>
                <a:lnTo>
                  <a:pt x="8759827" y="0"/>
                </a:lnTo>
                <a:lnTo>
                  <a:pt x="8759827" y="1485162"/>
                </a:lnTo>
                <a:lnTo>
                  <a:pt x="7838282" y="2408236"/>
                </a:lnTo>
                <a:lnTo>
                  <a:pt x="5446713" y="12699"/>
                </a:lnTo>
                <a:close/>
                <a:moveTo>
                  <a:pt x="12678" y="0"/>
                </a:moveTo>
                <a:lnTo>
                  <a:pt x="4770461" y="0"/>
                </a:lnTo>
                <a:lnTo>
                  <a:pt x="4783139" y="12699"/>
                </a:lnTo>
                <a:lnTo>
                  <a:pt x="2391571" y="2408236"/>
                </a:lnTo>
                <a:lnTo>
                  <a:pt x="0" y="1269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1970705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581037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8" r:id="rId3"/>
    <p:sldLayoutId id="2147483667" r:id="rId4"/>
    <p:sldLayoutId id="2147483666" r:id="rId5"/>
    <p:sldLayoutId id="2147483665" r:id="rId6"/>
    <p:sldLayoutId id="2147483664" r:id="rId7"/>
    <p:sldLayoutId id="2147483663" r:id="rId8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5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6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7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8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9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等腰三角形 4"/>
          <p:cNvSpPr/>
          <p:nvPr/>
        </p:nvSpPr>
        <p:spPr>
          <a:xfrm flipV="1">
            <a:off x="0" y="0"/>
            <a:ext cx="4961528" cy="4114800"/>
          </a:xfrm>
          <a:prstGeom prst="triangle">
            <a:avLst>
              <a:gd name="adj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6" name="等腰三角形 5"/>
          <p:cNvSpPr/>
          <p:nvPr/>
        </p:nvSpPr>
        <p:spPr>
          <a:xfrm rot="10800000" flipV="1">
            <a:off x="10055786" y="5086350"/>
            <a:ext cx="2136213" cy="1771650"/>
          </a:xfrm>
          <a:prstGeom prst="triangle">
            <a:avLst>
              <a:gd name="adj" fmla="val 0"/>
            </a:avLst>
          </a:prstGeom>
          <a:solidFill>
            <a:srgbClr val="4C46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cxnSp>
        <p:nvCxnSpPr>
          <p:cNvPr id="8" name="直接连接符 7"/>
          <p:cNvCxnSpPr/>
          <p:nvPr/>
        </p:nvCxnSpPr>
        <p:spPr>
          <a:xfrm flipH="1">
            <a:off x="1622774" y="3045418"/>
            <a:ext cx="1146506" cy="95084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H="1">
            <a:off x="1" y="4456560"/>
            <a:ext cx="2895599" cy="240144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H="1">
            <a:off x="4961528" y="0"/>
            <a:ext cx="2429874" cy="201519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5598924" y="2605892"/>
            <a:ext cx="3570208" cy="76944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gency FB" panose="020B0503020202020204" pitchFamily="34" charset="0"/>
                <a:ea typeface="微软雅黑"/>
                <a:cs typeface="+mn-cs"/>
              </a:rPr>
              <a:t>信贷核心系统</a:t>
            </a:r>
          </a:p>
        </p:txBody>
      </p:sp>
      <p:cxnSp>
        <p:nvCxnSpPr>
          <p:cNvPr id="24" name="直接连接符 23"/>
          <p:cNvCxnSpPr/>
          <p:nvPr/>
        </p:nvCxnSpPr>
        <p:spPr>
          <a:xfrm flipH="1">
            <a:off x="11569700" y="4310556"/>
            <a:ext cx="622300" cy="5161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51721765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等腰三角形 4"/>
          <p:cNvSpPr/>
          <p:nvPr/>
        </p:nvSpPr>
        <p:spPr>
          <a:xfrm flipV="1">
            <a:off x="0" y="0"/>
            <a:ext cx="4961528" cy="4114800"/>
          </a:xfrm>
          <a:prstGeom prst="triangle">
            <a:avLst>
              <a:gd name="adj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6" name="等腰三角形 5"/>
          <p:cNvSpPr/>
          <p:nvPr/>
        </p:nvSpPr>
        <p:spPr>
          <a:xfrm rot="10800000" flipV="1">
            <a:off x="10055786" y="5086350"/>
            <a:ext cx="2136213" cy="1771650"/>
          </a:xfrm>
          <a:prstGeom prst="triangle">
            <a:avLst>
              <a:gd name="adj" fmla="val 0"/>
            </a:avLst>
          </a:prstGeom>
          <a:solidFill>
            <a:srgbClr val="4C46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cxnSp>
        <p:nvCxnSpPr>
          <p:cNvPr id="8" name="直接连接符 7"/>
          <p:cNvCxnSpPr/>
          <p:nvPr/>
        </p:nvCxnSpPr>
        <p:spPr>
          <a:xfrm flipH="1">
            <a:off x="1622774" y="3045418"/>
            <a:ext cx="1146506" cy="95084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H="1">
            <a:off x="1" y="4456560"/>
            <a:ext cx="2895599" cy="240144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H="1">
            <a:off x="4961528" y="0"/>
            <a:ext cx="2429874" cy="201519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5598924" y="2605892"/>
            <a:ext cx="4698722" cy="76944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gency FB" panose="020B0503020202020204" pitchFamily="34" charset="0"/>
                <a:ea typeface="微软雅黑"/>
                <a:cs typeface="+mn-cs"/>
              </a:rPr>
              <a:t>感谢您的观看指导</a:t>
            </a:r>
          </a:p>
        </p:txBody>
      </p:sp>
      <p:cxnSp>
        <p:nvCxnSpPr>
          <p:cNvPr id="24" name="直接连接符 23"/>
          <p:cNvCxnSpPr/>
          <p:nvPr/>
        </p:nvCxnSpPr>
        <p:spPr>
          <a:xfrm flipH="1">
            <a:off x="11569700" y="4310556"/>
            <a:ext cx="622300" cy="5161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88863605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直接连接符 73"/>
          <p:cNvCxnSpPr/>
          <p:nvPr/>
        </p:nvCxnSpPr>
        <p:spPr>
          <a:xfrm flipV="1">
            <a:off x="0" y="615462"/>
            <a:ext cx="5134708" cy="1953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>
            <a:stCxn id="76" idx="3"/>
          </p:cNvCxnSpPr>
          <p:nvPr/>
        </p:nvCxnSpPr>
        <p:spPr>
          <a:xfrm flipV="1">
            <a:off x="7009071" y="635000"/>
            <a:ext cx="5182929" cy="268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/>
          <p:cNvSpPr txBox="1"/>
          <p:nvPr/>
        </p:nvSpPr>
        <p:spPr>
          <a:xfrm>
            <a:off x="5182930" y="345292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3200" dirty="0" smtClean="0">
                <a:latin typeface="Agency FB" panose="020B0503020202020204" pitchFamily="34" charset="0"/>
              </a:rPr>
              <a:t>它是什么</a:t>
            </a:r>
            <a:endParaRPr lang="zh-CN" altLang="en-US" sz="3200" dirty="0">
              <a:latin typeface="Agency FB" panose="020B0503020202020204" pitchFamily="34" charset="0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1444505" y="2122396"/>
            <a:ext cx="2396756" cy="3398693"/>
            <a:chOff x="1004890" y="2075502"/>
            <a:chExt cx="2396756" cy="3398693"/>
          </a:xfrm>
        </p:grpSpPr>
        <p:sp>
          <p:nvSpPr>
            <p:cNvPr id="30" name="ïṧḷïḓê-矩形: 圆角 2"/>
            <p:cNvSpPr/>
            <p:nvPr/>
          </p:nvSpPr>
          <p:spPr>
            <a:xfrm>
              <a:off x="1004890" y="2075502"/>
              <a:ext cx="2396756" cy="3398693"/>
            </a:xfrm>
            <a:prstGeom prst="roundRect">
              <a:avLst>
                <a:gd name="adj" fmla="val 4246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" name="椭圆 30"/>
            <p:cNvSpPr/>
            <p:nvPr/>
          </p:nvSpPr>
          <p:spPr>
            <a:xfrm>
              <a:off x="1822268" y="2316802"/>
              <a:ext cx="762000" cy="762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/>
            <p:cNvSpPr/>
            <p:nvPr/>
          </p:nvSpPr>
          <p:spPr>
            <a:xfrm>
              <a:off x="2033405" y="2563197"/>
              <a:ext cx="339726" cy="269210"/>
            </a:xfrm>
            <a:custGeom>
              <a:avLst/>
              <a:gdLst>
                <a:gd name="connsiteX0" fmla="*/ 511657 w 606157"/>
                <a:gd name="connsiteY0" fmla="*/ 343654 h 480339"/>
                <a:gd name="connsiteX1" fmla="*/ 521432 w 606157"/>
                <a:gd name="connsiteY1" fmla="*/ 353421 h 480339"/>
                <a:gd name="connsiteX2" fmla="*/ 521432 w 606157"/>
                <a:gd name="connsiteY2" fmla="*/ 376178 h 480339"/>
                <a:gd name="connsiteX3" fmla="*/ 544305 w 606157"/>
                <a:gd name="connsiteY3" fmla="*/ 376178 h 480339"/>
                <a:gd name="connsiteX4" fmla="*/ 554080 w 606157"/>
                <a:gd name="connsiteY4" fmla="*/ 385945 h 480339"/>
                <a:gd name="connsiteX5" fmla="*/ 544305 w 606157"/>
                <a:gd name="connsiteY5" fmla="*/ 395712 h 480339"/>
                <a:gd name="connsiteX6" fmla="*/ 521432 w 606157"/>
                <a:gd name="connsiteY6" fmla="*/ 395712 h 480339"/>
                <a:gd name="connsiteX7" fmla="*/ 521432 w 606157"/>
                <a:gd name="connsiteY7" fmla="*/ 418566 h 480339"/>
                <a:gd name="connsiteX8" fmla="*/ 511657 w 606157"/>
                <a:gd name="connsiteY8" fmla="*/ 428333 h 480339"/>
                <a:gd name="connsiteX9" fmla="*/ 501882 w 606157"/>
                <a:gd name="connsiteY9" fmla="*/ 418566 h 480339"/>
                <a:gd name="connsiteX10" fmla="*/ 501882 w 606157"/>
                <a:gd name="connsiteY10" fmla="*/ 395712 h 480339"/>
                <a:gd name="connsiteX11" fmla="*/ 479106 w 606157"/>
                <a:gd name="connsiteY11" fmla="*/ 395712 h 480339"/>
                <a:gd name="connsiteX12" fmla="*/ 469331 w 606157"/>
                <a:gd name="connsiteY12" fmla="*/ 385945 h 480339"/>
                <a:gd name="connsiteX13" fmla="*/ 479106 w 606157"/>
                <a:gd name="connsiteY13" fmla="*/ 376178 h 480339"/>
                <a:gd name="connsiteX14" fmla="*/ 501882 w 606157"/>
                <a:gd name="connsiteY14" fmla="*/ 376178 h 480339"/>
                <a:gd name="connsiteX15" fmla="*/ 501882 w 606157"/>
                <a:gd name="connsiteY15" fmla="*/ 353421 h 480339"/>
                <a:gd name="connsiteX16" fmla="*/ 511657 w 606157"/>
                <a:gd name="connsiteY16" fmla="*/ 343654 h 480339"/>
                <a:gd name="connsiteX17" fmla="*/ 511621 w 606157"/>
                <a:gd name="connsiteY17" fmla="*/ 311170 h 480339"/>
                <a:gd name="connsiteX18" fmla="*/ 436735 w 606157"/>
                <a:gd name="connsiteY18" fmla="*/ 385944 h 480339"/>
                <a:gd name="connsiteX19" fmla="*/ 511621 w 606157"/>
                <a:gd name="connsiteY19" fmla="*/ 460816 h 480339"/>
                <a:gd name="connsiteX20" fmla="*/ 586605 w 606157"/>
                <a:gd name="connsiteY20" fmla="*/ 385944 h 480339"/>
                <a:gd name="connsiteX21" fmla="*/ 511621 w 606157"/>
                <a:gd name="connsiteY21" fmla="*/ 311170 h 480339"/>
                <a:gd name="connsiteX22" fmla="*/ 511621 w 606157"/>
                <a:gd name="connsiteY22" fmla="*/ 291647 h 480339"/>
                <a:gd name="connsiteX23" fmla="*/ 606157 w 606157"/>
                <a:gd name="connsiteY23" fmla="*/ 385944 h 480339"/>
                <a:gd name="connsiteX24" fmla="*/ 511621 w 606157"/>
                <a:gd name="connsiteY24" fmla="*/ 480339 h 480339"/>
                <a:gd name="connsiteX25" fmla="*/ 417183 w 606157"/>
                <a:gd name="connsiteY25" fmla="*/ 385944 h 480339"/>
                <a:gd name="connsiteX26" fmla="*/ 511621 w 606157"/>
                <a:gd name="connsiteY26" fmla="*/ 291647 h 480339"/>
                <a:gd name="connsiteX27" fmla="*/ 368279 w 606157"/>
                <a:gd name="connsiteY27" fmla="*/ 200476 h 480339"/>
                <a:gd name="connsiteX28" fmla="*/ 489505 w 606157"/>
                <a:gd name="connsiteY28" fmla="*/ 259991 h 480339"/>
                <a:gd name="connsiteX29" fmla="*/ 487746 w 606157"/>
                <a:gd name="connsiteY29" fmla="*/ 273650 h 480339"/>
                <a:gd name="connsiteX30" fmla="*/ 481782 w 606157"/>
                <a:gd name="connsiteY30" fmla="*/ 275699 h 480339"/>
                <a:gd name="connsiteX31" fmla="*/ 474059 w 606157"/>
                <a:gd name="connsiteY31" fmla="*/ 271894 h 480339"/>
                <a:gd name="connsiteX32" fmla="*/ 368279 w 606157"/>
                <a:gd name="connsiteY32" fmla="*/ 219989 h 480339"/>
                <a:gd name="connsiteX33" fmla="*/ 293588 w 606157"/>
                <a:gd name="connsiteY33" fmla="*/ 242819 h 480339"/>
                <a:gd name="connsiteX34" fmla="*/ 279999 w 606157"/>
                <a:gd name="connsiteY34" fmla="*/ 240185 h 480339"/>
                <a:gd name="connsiteX35" fmla="*/ 282639 w 606157"/>
                <a:gd name="connsiteY35" fmla="*/ 226623 h 480339"/>
                <a:gd name="connsiteX36" fmla="*/ 368279 w 606157"/>
                <a:gd name="connsiteY36" fmla="*/ 200476 h 480339"/>
                <a:gd name="connsiteX37" fmla="*/ 153211 w 606157"/>
                <a:gd name="connsiteY37" fmla="*/ 200476 h 480339"/>
                <a:gd name="connsiteX38" fmla="*/ 306325 w 606157"/>
                <a:gd name="connsiteY38" fmla="*/ 353439 h 480339"/>
                <a:gd name="connsiteX39" fmla="*/ 296547 w 606157"/>
                <a:gd name="connsiteY39" fmla="*/ 363200 h 480339"/>
                <a:gd name="connsiteX40" fmla="*/ 286770 w 606157"/>
                <a:gd name="connsiteY40" fmla="*/ 353439 h 480339"/>
                <a:gd name="connsiteX41" fmla="*/ 153211 w 606157"/>
                <a:gd name="connsiteY41" fmla="*/ 219999 h 480339"/>
                <a:gd name="connsiteX42" fmla="*/ 19554 w 606157"/>
                <a:gd name="connsiteY42" fmla="*/ 353439 h 480339"/>
                <a:gd name="connsiteX43" fmla="*/ 9777 w 606157"/>
                <a:gd name="connsiteY43" fmla="*/ 363200 h 480339"/>
                <a:gd name="connsiteX44" fmla="*/ 0 w 606157"/>
                <a:gd name="connsiteY44" fmla="*/ 353439 h 480339"/>
                <a:gd name="connsiteX45" fmla="*/ 153211 w 606157"/>
                <a:gd name="connsiteY45" fmla="*/ 200476 h 480339"/>
                <a:gd name="connsiteX46" fmla="*/ 368295 w 606157"/>
                <a:gd name="connsiteY46" fmla="*/ 19531 h 480339"/>
                <a:gd name="connsiteX47" fmla="*/ 306326 w 606157"/>
                <a:gd name="connsiteY47" fmla="*/ 81348 h 480339"/>
                <a:gd name="connsiteX48" fmla="*/ 368295 w 606157"/>
                <a:gd name="connsiteY48" fmla="*/ 143262 h 480339"/>
                <a:gd name="connsiteX49" fmla="*/ 430165 w 606157"/>
                <a:gd name="connsiteY49" fmla="*/ 81348 h 480339"/>
                <a:gd name="connsiteX50" fmla="*/ 368295 w 606157"/>
                <a:gd name="connsiteY50" fmla="*/ 19531 h 480339"/>
                <a:gd name="connsiteX51" fmla="*/ 153211 w 606157"/>
                <a:gd name="connsiteY51" fmla="*/ 19531 h 480339"/>
                <a:gd name="connsiteX52" fmla="*/ 91242 w 606157"/>
                <a:gd name="connsiteY52" fmla="*/ 81348 h 480339"/>
                <a:gd name="connsiteX53" fmla="*/ 153211 w 606157"/>
                <a:gd name="connsiteY53" fmla="*/ 143262 h 480339"/>
                <a:gd name="connsiteX54" fmla="*/ 215081 w 606157"/>
                <a:gd name="connsiteY54" fmla="*/ 81348 h 480339"/>
                <a:gd name="connsiteX55" fmla="*/ 153211 w 606157"/>
                <a:gd name="connsiteY55" fmla="*/ 19531 h 480339"/>
                <a:gd name="connsiteX56" fmla="*/ 368295 w 606157"/>
                <a:gd name="connsiteY56" fmla="*/ 0 h 480339"/>
                <a:gd name="connsiteX57" fmla="*/ 449714 w 606157"/>
                <a:gd name="connsiteY57" fmla="*/ 81348 h 480339"/>
                <a:gd name="connsiteX58" fmla="*/ 368295 w 606157"/>
                <a:gd name="connsiteY58" fmla="*/ 162794 h 480339"/>
                <a:gd name="connsiteX59" fmla="*/ 286778 w 606157"/>
                <a:gd name="connsiteY59" fmla="*/ 81348 h 480339"/>
                <a:gd name="connsiteX60" fmla="*/ 368295 w 606157"/>
                <a:gd name="connsiteY60" fmla="*/ 0 h 480339"/>
                <a:gd name="connsiteX61" fmla="*/ 153211 w 606157"/>
                <a:gd name="connsiteY61" fmla="*/ 0 h 480339"/>
                <a:gd name="connsiteX62" fmla="*/ 234630 w 606157"/>
                <a:gd name="connsiteY62" fmla="*/ 81348 h 480339"/>
                <a:gd name="connsiteX63" fmla="*/ 153211 w 606157"/>
                <a:gd name="connsiteY63" fmla="*/ 162794 h 480339"/>
                <a:gd name="connsiteX64" fmla="*/ 71694 w 606157"/>
                <a:gd name="connsiteY64" fmla="*/ 81348 h 480339"/>
                <a:gd name="connsiteX65" fmla="*/ 153211 w 606157"/>
                <a:gd name="connsiteY65" fmla="*/ 0 h 480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606157" h="480339">
                  <a:moveTo>
                    <a:pt x="511657" y="343654"/>
                  </a:moveTo>
                  <a:cubicBezTo>
                    <a:pt x="517131" y="343654"/>
                    <a:pt x="521432" y="348049"/>
                    <a:pt x="521432" y="353421"/>
                  </a:cubicBezTo>
                  <a:lnTo>
                    <a:pt x="521432" y="376178"/>
                  </a:lnTo>
                  <a:lnTo>
                    <a:pt x="544305" y="376178"/>
                  </a:lnTo>
                  <a:cubicBezTo>
                    <a:pt x="549682" y="376178"/>
                    <a:pt x="554080" y="380573"/>
                    <a:pt x="554080" y="385945"/>
                  </a:cubicBezTo>
                  <a:cubicBezTo>
                    <a:pt x="554080" y="391414"/>
                    <a:pt x="549682" y="395712"/>
                    <a:pt x="544305" y="395712"/>
                  </a:cubicBezTo>
                  <a:lnTo>
                    <a:pt x="521432" y="395712"/>
                  </a:lnTo>
                  <a:lnTo>
                    <a:pt x="521432" y="418566"/>
                  </a:lnTo>
                  <a:cubicBezTo>
                    <a:pt x="521432" y="423938"/>
                    <a:pt x="517131" y="428333"/>
                    <a:pt x="511657" y="428333"/>
                  </a:cubicBezTo>
                  <a:cubicBezTo>
                    <a:pt x="506281" y="428333"/>
                    <a:pt x="501882" y="423938"/>
                    <a:pt x="501882" y="418566"/>
                  </a:cubicBezTo>
                  <a:lnTo>
                    <a:pt x="501882" y="395712"/>
                  </a:lnTo>
                  <a:lnTo>
                    <a:pt x="479106" y="395712"/>
                  </a:lnTo>
                  <a:cubicBezTo>
                    <a:pt x="473730" y="395712"/>
                    <a:pt x="469331" y="391414"/>
                    <a:pt x="469331" y="385945"/>
                  </a:cubicBezTo>
                  <a:cubicBezTo>
                    <a:pt x="469331" y="380573"/>
                    <a:pt x="473730" y="376178"/>
                    <a:pt x="479106" y="376178"/>
                  </a:cubicBezTo>
                  <a:lnTo>
                    <a:pt x="501882" y="376178"/>
                  </a:lnTo>
                  <a:lnTo>
                    <a:pt x="501882" y="353421"/>
                  </a:lnTo>
                  <a:cubicBezTo>
                    <a:pt x="501882" y="348049"/>
                    <a:pt x="506281" y="343654"/>
                    <a:pt x="511657" y="343654"/>
                  </a:cubicBezTo>
                  <a:close/>
                  <a:moveTo>
                    <a:pt x="511621" y="311170"/>
                  </a:moveTo>
                  <a:cubicBezTo>
                    <a:pt x="470366" y="311170"/>
                    <a:pt x="436735" y="344750"/>
                    <a:pt x="436735" y="385944"/>
                  </a:cubicBezTo>
                  <a:cubicBezTo>
                    <a:pt x="436735" y="427236"/>
                    <a:pt x="470366" y="460816"/>
                    <a:pt x="511621" y="460816"/>
                  </a:cubicBezTo>
                  <a:cubicBezTo>
                    <a:pt x="552975" y="460816"/>
                    <a:pt x="586605" y="427236"/>
                    <a:pt x="586605" y="385944"/>
                  </a:cubicBezTo>
                  <a:cubicBezTo>
                    <a:pt x="586605" y="344750"/>
                    <a:pt x="552975" y="311170"/>
                    <a:pt x="511621" y="311170"/>
                  </a:cubicBezTo>
                  <a:close/>
                  <a:moveTo>
                    <a:pt x="511621" y="291647"/>
                  </a:moveTo>
                  <a:cubicBezTo>
                    <a:pt x="563729" y="291647"/>
                    <a:pt x="606157" y="333915"/>
                    <a:pt x="606157" y="385944"/>
                  </a:cubicBezTo>
                  <a:cubicBezTo>
                    <a:pt x="606157" y="437974"/>
                    <a:pt x="563729" y="480339"/>
                    <a:pt x="511621" y="480339"/>
                  </a:cubicBezTo>
                  <a:cubicBezTo>
                    <a:pt x="459514" y="480339"/>
                    <a:pt x="417183" y="437974"/>
                    <a:pt x="417183" y="385944"/>
                  </a:cubicBezTo>
                  <a:cubicBezTo>
                    <a:pt x="417183" y="333915"/>
                    <a:pt x="459514" y="291647"/>
                    <a:pt x="511621" y="291647"/>
                  </a:cubicBezTo>
                  <a:close/>
                  <a:moveTo>
                    <a:pt x="368279" y="200476"/>
                  </a:moveTo>
                  <a:cubicBezTo>
                    <a:pt x="416085" y="200476"/>
                    <a:pt x="460274" y="222135"/>
                    <a:pt x="489505" y="259991"/>
                  </a:cubicBezTo>
                  <a:cubicBezTo>
                    <a:pt x="492829" y="264284"/>
                    <a:pt x="492047" y="270333"/>
                    <a:pt x="487746" y="273650"/>
                  </a:cubicBezTo>
                  <a:cubicBezTo>
                    <a:pt x="485986" y="275016"/>
                    <a:pt x="483835" y="275699"/>
                    <a:pt x="481782" y="275699"/>
                  </a:cubicBezTo>
                  <a:cubicBezTo>
                    <a:pt x="478849" y="275699"/>
                    <a:pt x="475916" y="274430"/>
                    <a:pt x="474059" y="271894"/>
                  </a:cubicBezTo>
                  <a:cubicBezTo>
                    <a:pt x="448542" y="238917"/>
                    <a:pt x="409926" y="219989"/>
                    <a:pt x="368279" y="219989"/>
                  </a:cubicBezTo>
                  <a:cubicBezTo>
                    <a:pt x="341492" y="219989"/>
                    <a:pt x="315683" y="227892"/>
                    <a:pt x="293588" y="242819"/>
                  </a:cubicBezTo>
                  <a:cubicBezTo>
                    <a:pt x="289091" y="245844"/>
                    <a:pt x="283030" y="244673"/>
                    <a:pt x="279999" y="240185"/>
                  </a:cubicBezTo>
                  <a:cubicBezTo>
                    <a:pt x="276969" y="235697"/>
                    <a:pt x="278142" y="229648"/>
                    <a:pt x="282639" y="226623"/>
                  </a:cubicBezTo>
                  <a:cubicBezTo>
                    <a:pt x="307960" y="209549"/>
                    <a:pt x="337582" y="200476"/>
                    <a:pt x="368279" y="200476"/>
                  </a:cubicBezTo>
                  <a:close/>
                  <a:moveTo>
                    <a:pt x="153211" y="200476"/>
                  </a:moveTo>
                  <a:cubicBezTo>
                    <a:pt x="237688" y="200476"/>
                    <a:pt x="306325" y="269099"/>
                    <a:pt x="306325" y="353439"/>
                  </a:cubicBezTo>
                  <a:cubicBezTo>
                    <a:pt x="306325" y="358808"/>
                    <a:pt x="302023" y="363200"/>
                    <a:pt x="296547" y="363200"/>
                  </a:cubicBezTo>
                  <a:cubicBezTo>
                    <a:pt x="291170" y="363200"/>
                    <a:pt x="286770" y="358808"/>
                    <a:pt x="286770" y="353439"/>
                  </a:cubicBezTo>
                  <a:cubicBezTo>
                    <a:pt x="286770" y="279837"/>
                    <a:pt x="226835" y="219999"/>
                    <a:pt x="153211" y="219999"/>
                  </a:cubicBezTo>
                  <a:cubicBezTo>
                    <a:pt x="79490" y="219999"/>
                    <a:pt x="19554" y="279837"/>
                    <a:pt x="19554" y="353439"/>
                  </a:cubicBezTo>
                  <a:cubicBezTo>
                    <a:pt x="19554" y="358808"/>
                    <a:pt x="15155" y="363200"/>
                    <a:pt x="9777" y="363200"/>
                  </a:cubicBezTo>
                  <a:cubicBezTo>
                    <a:pt x="4400" y="363200"/>
                    <a:pt x="0" y="358808"/>
                    <a:pt x="0" y="353439"/>
                  </a:cubicBezTo>
                  <a:cubicBezTo>
                    <a:pt x="0" y="269099"/>
                    <a:pt x="68735" y="200476"/>
                    <a:pt x="153211" y="200476"/>
                  </a:cubicBezTo>
                  <a:close/>
                  <a:moveTo>
                    <a:pt x="368295" y="19531"/>
                  </a:moveTo>
                  <a:cubicBezTo>
                    <a:pt x="334085" y="19531"/>
                    <a:pt x="306326" y="47266"/>
                    <a:pt x="306326" y="81348"/>
                  </a:cubicBezTo>
                  <a:cubicBezTo>
                    <a:pt x="306326" y="115528"/>
                    <a:pt x="334085" y="143262"/>
                    <a:pt x="368295" y="143262"/>
                  </a:cubicBezTo>
                  <a:cubicBezTo>
                    <a:pt x="402407" y="143262"/>
                    <a:pt x="430165" y="115528"/>
                    <a:pt x="430165" y="81348"/>
                  </a:cubicBezTo>
                  <a:cubicBezTo>
                    <a:pt x="430165" y="47266"/>
                    <a:pt x="402407" y="19531"/>
                    <a:pt x="368295" y="19531"/>
                  </a:cubicBezTo>
                  <a:close/>
                  <a:moveTo>
                    <a:pt x="153211" y="19531"/>
                  </a:moveTo>
                  <a:cubicBezTo>
                    <a:pt x="119001" y="19531"/>
                    <a:pt x="91242" y="47266"/>
                    <a:pt x="91242" y="81348"/>
                  </a:cubicBezTo>
                  <a:cubicBezTo>
                    <a:pt x="91242" y="115528"/>
                    <a:pt x="119001" y="143262"/>
                    <a:pt x="153211" y="143262"/>
                  </a:cubicBezTo>
                  <a:cubicBezTo>
                    <a:pt x="187323" y="143262"/>
                    <a:pt x="215081" y="115528"/>
                    <a:pt x="215081" y="81348"/>
                  </a:cubicBezTo>
                  <a:cubicBezTo>
                    <a:pt x="215081" y="47266"/>
                    <a:pt x="187323" y="19531"/>
                    <a:pt x="153211" y="19531"/>
                  </a:cubicBezTo>
                  <a:close/>
                  <a:moveTo>
                    <a:pt x="368295" y="0"/>
                  </a:moveTo>
                  <a:cubicBezTo>
                    <a:pt x="413158" y="0"/>
                    <a:pt x="449714" y="36523"/>
                    <a:pt x="449714" y="81348"/>
                  </a:cubicBezTo>
                  <a:cubicBezTo>
                    <a:pt x="449714" y="126270"/>
                    <a:pt x="413158" y="162794"/>
                    <a:pt x="368295" y="162794"/>
                  </a:cubicBezTo>
                  <a:cubicBezTo>
                    <a:pt x="323333" y="162794"/>
                    <a:pt x="286778" y="126270"/>
                    <a:pt x="286778" y="81348"/>
                  </a:cubicBezTo>
                  <a:cubicBezTo>
                    <a:pt x="286778" y="36523"/>
                    <a:pt x="323333" y="0"/>
                    <a:pt x="368295" y="0"/>
                  </a:cubicBezTo>
                  <a:close/>
                  <a:moveTo>
                    <a:pt x="153211" y="0"/>
                  </a:moveTo>
                  <a:cubicBezTo>
                    <a:pt x="198074" y="0"/>
                    <a:pt x="234630" y="36523"/>
                    <a:pt x="234630" y="81348"/>
                  </a:cubicBezTo>
                  <a:cubicBezTo>
                    <a:pt x="234630" y="126270"/>
                    <a:pt x="198074" y="162794"/>
                    <a:pt x="153211" y="162794"/>
                  </a:cubicBezTo>
                  <a:cubicBezTo>
                    <a:pt x="108249" y="162794"/>
                    <a:pt x="71694" y="126270"/>
                    <a:pt x="71694" y="81348"/>
                  </a:cubicBezTo>
                  <a:cubicBezTo>
                    <a:pt x="71694" y="36523"/>
                    <a:pt x="108249" y="0"/>
                    <a:pt x="15321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grpSp>
          <p:nvGrpSpPr>
            <p:cNvPr id="33" name="组合 50"/>
            <p:cNvGrpSpPr/>
            <p:nvPr/>
          </p:nvGrpSpPr>
          <p:grpSpPr>
            <a:xfrm>
              <a:off x="1161074" y="3320102"/>
              <a:ext cx="2084388" cy="1255327"/>
              <a:chOff x="2677265" y="1996356"/>
              <a:chExt cx="2084388" cy="1255327"/>
            </a:xfrm>
          </p:grpSpPr>
          <p:sp>
            <p:nvSpPr>
              <p:cNvPr id="34" name="矩形 33"/>
              <p:cNvSpPr/>
              <p:nvPr/>
            </p:nvSpPr>
            <p:spPr>
              <a:xfrm>
                <a:off x="2677265" y="2346820"/>
                <a:ext cx="2084388" cy="904863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just">
                  <a:lnSpc>
                    <a:spcPct val="120000"/>
                  </a:lnSpc>
                </a:pPr>
                <a:r>
                  <a:rPr lang="en-US" altLang="zh-CN" sz="11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1.</a:t>
                </a:r>
                <a:r>
                  <a:rPr lang="zh-CN" altLang="en-US" sz="11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针对不同客</a:t>
                </a:r>
                <a:r>
                  <a:rPr lang="zh-CN" altLang="en-US" sz="11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群群研究并定义信贷产品。</a:t>
                </a:r>
                <a:endParaRPr lang="en-US" altLang="zh-CN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  <a:p>
                <a:pPr algn="just">
                  <a:lnSpc>
                    <a:spcPct val="120000"/>
                  </a:lnSpc>
                </a:pPr>
                <a:r>
                  <a:rPr lang="en-US" altLang="zh-CN" sz="11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2.</a:t>
                </a:r>
                <a:r>
                  <a:rPr lang="zh-CN" altLang="en-US" sz="1100" dirty="0" smtClean="0"/>
                  <a:t>对客户授信申请进行审批。</a:t>
                </a:r>
                <a:endParaRPr lang="en-US" altLang="zh-CN" sz="1100" dirty="0" smtClean="0"/>
              </a:p>
              <a:p>
                <a:pPr algn="just">
                  <a:lnSpc>
                    <a:spcPct val="120000"/>
                  </a:lnSpc>
                </a:pPr>
                <a:r>
                  <a:rPr lang="en-US" altLang="zh-CN" sz="11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3.</a:t>
                </a:r>
                <a:r>
                  <a:rPr lang="zh-CN" altLang="en-US" sz="1100" dirty="0" smtClean="0"/>
                  <a:t>对客户贷款申请进行审批。</a:t>
                </a:r>
                <a:endParaRPr lang="zh-CN" altLang="en-US" sz="11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35" name="矩形 34"/>
              <p:cNvSpPr/>
              <p:nvPr/>
            </p:nvSpPr>
            <p:spPr>
              <a:xfrm>
                <a:off x="2677265" y="1996356"/>
                <a:ext cx="2084387" cy="362343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just">
                  <a:lnSpc>
                    <a:spcPct val="120000"/>
                  </a:lnSpc>
                </a:pPr>
                <a:r>
                  <a:rPr lang="zh-CN" altLang="en-US" sz="1600" b="1" dirty="0" smtClean="0"/>
                  <a:t>运营工作人员</a:t>
                </a:r>
                <a:endParaRPr lang="zh-CN" altLang="en-US" sz="1600" b="1" dirty="0"/>
              </a:p>
            </p:txBody>
          </p:sp>
        </p:grpSp>
      </p:grpSp>
      <p:grpSp>
        <p:nvGrpSpPr>
          <p:cNvPr id="43" name="组合 42"/>
          <p:cNvGrpSpPr/>
          <p:nvPr/>
        </p:nvGrpSpPr>
        <p:grpSpPr>
          <a:xfrm>
            <a:off x="4911599" y="2122396"/>
            <a:ext cx="2396756" cy="3398693"/>
            <a:chOff x="1004890" y="2075502"/>
            <a:chExt cx="2396756" cy="3398693"/>
          </a:xfrm>
        </p:grpSpPr>
        <p:sp>
          <p:nvSpPr>
            <p:cNvPr id="44" name="ïṧḷïḓê-矩形: 圆角 2"/>
            <p:cNvSpPr/>
            <p:nvPr/>
          </p:nvSpPr>
          <p:spPr>
            <a:xfrm>
              <a:off x="1004890" y="2075502"/>
              <a:ext cx="2396756" cy="3398693"/>
            </a:xfrm>
            <a:prstGeom prst="roundRect">
              <a:avLst>
                <a:gd name="adj" fmla="val 4246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" name="椭圆 44"/>
            <p:cNvSpPr/>
            <p:nvPr/>
          </p:nvSpPr>
          <p:spPr>
            <a:xfrm>
              <a:off x="1822268" y="2316802"/>
              <a:ext cx="762000" cy="762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31"/>
            <p:cNvSpPr/>
            <p:nvPr/>
          </p:nvSpPr>
          <p:spPr>
            <a:xfrm>
              <a:off x="2033405" y="2563197"/>
              <a:ext cx="339726" cy="269210"/>
            </a:xfrm>
            <a:custGeom>
              <a:avLst/>
              <a:gdLst>
                <a:gd name="connsiteX0" fmla="*/ 511657 w 606157"/>
                <a:gd name="connsiteY0" fmla="*/ 343654 h 480339"/>
                <a:gd name="connsiteX1" fmla="*/ 521432 w 606157"/>
                <a:gd name="connsiteY1" fmla="*/ 353421 h 480339"/>
                <a:gd name="connsiteX2" fmla="*/ 521432 w 606157"/>
                <a:gd name="connsiteY2" fmla="*/ 376178 h 480339"/>
                <a:gd name="connsiteX3" fmla="*/ 544305 w 606157"/>
                <a:gd name="connsiteY3" fmla="*/ 376178 h 480339"/>
                <a:gd name="connsiteX4" fmla="*/ 554080 w 606157"/>
                <a:gd name="connsiteY4" fmla="*/ 385945 h 480339"/>
                <a:gd name="connsiteX5" fmla="*/ 544305 w 606157"/>
                <a:gd name="connsiteY5" fmla="*/ 395712 h 480339"/>
                <a:gd name="connsiteX6" fmla="*/ 521432 w 606157"/>
                <a:gd name="connsiteY6" fmla="*/ 395712 h 480339"/>
                <a:gd name="connsiteX7" fmla="*/ 521432 w 606157"/>
                <a:gd name="connsiteY7" fmla="*/ 418566 h 480339"/>
                <a:gd name="connsiteX8" fmla="*/ 511657 w 606157"/>
                <a:gd name="connsiteY8" fmla="*/ 428333 h 480339"/>
                <a:gd name="connsiteX9" fmla="*/ 501882 w 606157"/>
                <a:gd name="connsiteY9" fmla="*/ 418566 h 480339"/>
                <a:gd name="connsiteX10" fmla="*/ 501882 w 606157"/>
                <a:gd name="connsiteY10" fmla="*/ 395712 h 480339"/>
                <a:gd name="connsiteX11" fmla="*/ 479106 w 606157"/>
                <a:gd name="connsiteY11" fmla="*/ 395712 h 480339"/>
                <a:gd name="connsiteX12" fmla="*/ 469331 w 606157"/>
                <a:gd name="connsiteY12" fmla="*/ 385945 h 480339"/>
                <a:gd name="connsiteX13" fmla="*/ 479106 w 606157"/>
                <a:gd name="connsiteY13" fmla="*/ 376178 h 480339"/>
                <a:gd name="connsiteX14" fmla="*/ 501882 w 606157"/>
                <a:gd name="connsiteY14" fmla="*/ 376178 h 480339"/>
                <a:gd name="connsiteX15" fmla="*/ 501882 w 606157"/>
                <a:gd name="connsiteY15" fmla="*/ 353421 h 480339"/>
                <a:gd name="connsiteX16" fmla="*/ 511657 w 606157"/>
                <a:gd name="connsiteY16" fmla="*/ 343654 h 480339"/>
                <a:gd name="connsiteX17" fmla="*/ 511621 w 606157"/>
                <a:gd name="connsiteY17" fmla="*/ 311170 h 480339"/>
                <a:gd name="connsiteX18" fmla="*/ 436735 w 606157"/>
                <a:gd name="connsiteY18" fmla="*/ 385944 h 480339"/>
                <a:gd name="connsiteX19" fmla="*/ 511621 w 606157"/>
                <a:gd name="connsiteY19" fmla="*/ 460816 h 480339"/>
                <a:gd name="connsiteX20" fmla="*/ 586605 w 606157"/>
                <a:gd name="connsiteY20" fmla="*/ 385944 h 480339"/>
                <a:gd name="connsiteX21" fmla="*/ 511621 w 606157"/>
                <a:gd name="connsiteY21" fmla="*/ 311170 h 480339"/>
                <a:gd name="connsiteX22" fmla="*/ 511621 w 606157"/>
                <a:gd name="connsiteY22" fmla="*/ 291647 h 480339"/>
                <a:gd name="connsiteX23" fmla="*/ 606157 w 606157"/>
                <a:gd name="connsiteY23" fmla="*/ 385944 h 480339"/>
                <a:gd name="connsiteX24" fmla="*/ 511621 w 606157"/>
                <a:gd name="connsiteY24" fmla="*/ 480339 h 480339"/>
                <a:gd name="connsiteX25" fmla="*/ 417183 w 606157"/>
                <a:gd name="connsiteY25" fmla="*/ 385944 h 480339"/>
                <a:gd name="connsiteX26" fmla="*/ 511621 w 606157"/>
                <a:gd name="connsiteY26" fmla="*/ 291647 h 480339"/>
                <a:gd name="connsiteX27" fmla="*/ 368279 w 606157"/>
                <a:gd name="connsiteY27" fmla="*/ 200476 h 480339"/>
                <a:gd name="connsiteX28" fmla="*/ 489505 w 606157"/>
                <a:gd name="connsiteY28" fmla="*/ 259991 h 480339"/>
                <a:gd name="connsiteX29" fmla="*/ 487746 w 606157"/>
                <a:gd name="connsiteY29" fmla="*/ 273650 h 480339"/>
                <a:gd name="connsiteX30" fmla="*/ 481782 w 606157"/>
                <a:gd name="connsiteY30" fmla="*/ 275699 h 480339"/>
                <a:gd name="connsiteX31" fmla="*/ 474059 w 606157"/>
                <a:gd name="connsiteY31" fmla="*/ 271894 h 480339"/>
                <a:gd name="connsiteX32" fmla="*/ 368279 w 606157"/>
                <a:gd name="connsiteY32" fmla="*/ 219989 h 480339"/>
                <a:gd name="connsiteX33" fmla="*/ 293588 w 606157"/>
                <a:gd name="connsiteY33" fmla="*/ 242819 h 480339"/>
                <a:gd name="connsiteX34" fmla="*/ 279999 w 606157"/>
                <a:gd name="connsiteY34" fmla="*/ 240185 h 480339"/>
                <a:gd name="connsiteX35" fmla="*/ 282639 w 606157"/>
                <a:gd name="connsiteY35" fmla="*/ 226623 h 480339"/>
                <a:gd name="connsiteX36" fmla="*/ 368279 w 606157"/>
                <a:gd name="connsiteY36" fmla="*/ 200476 h 480339"/>
                <a:gd name="connsiteX37" fmla="*/ 153211 w 606157"/>
                <a:gd name="connsiteY37" fmla="*/ 200476 h 480339"/>
                <a:gd name="connsiteX38" fmla="*/ 306325 w 606157"/>
                <a:gd name="connsiteY38" fmla="*/ 353439 h 480339"/>
                <a:gd name="connsiteX39" fmla="*/ 296547 w 606157"/>
                <a:gd name="connsiteY39" fmla="*/ 363200 h 480339"/>
                <a:gd name="connsiteX40" fmla="*/ 286770 w 606157"/>
                <a:gd name="connsiteY40" fmla="*/ 353439 h 480339"/>
                <a:gd name="connsiteX41" fmla="*/ 153211 w 606157"/>
                <a:gd name="connsiteY41" fmla="*/ 219999 h 480339"/>
                <a:gd name="connsiteX42" fmla="*/ 19554 w 606157"/>
                <a:gd name="connsiteY42" fmla="*/ 353439 h 480339"/>
                <a:gd name="connsiteX43" fmla="*/ 9777 w 606157"/>
                <a:gd name="connsiteY43" fmla="*/ 363200 h 480339"/>
                <a:gd name="connsiteX44" fmla="*/ 0 w 606157"/>
                <a:gd name="connsiteY44" fmla="*/ 353439 h 480339"/>
                <a:gd name="connsiteX45" fmla="*/ 153211 w 606157"/>
                <a:gd name="connsiteY45" fmla="*/ 200476 h 480339"/>
                <a:gd name="connsiteX46" fmla="*/ 368295 w 606157"/>
                <a:gd name="connsiteY46" fmla="*/ 19531 h 480339"/>
                <a:gd name="connsiteX47" fmla="*/ 306326 w 606157"/>
                <a:gd name="connsiteY47" fmla="*/ 81348 h 480339"/>
                <a:gd name="connsiteX48" fmla="*/ 368295 w 606157"/>
                <a:gd name="connsiteY48" fmla="*/ 143262 h 480339"/>
                <a:gd name="connsiteX49" fmla="*/ 430165 w 606157"/>
                <a:gd name="connsiteY49" fmla="*/ 81348 h 480339"/>
                <a:gd name="connsiteX50" fmla="*/ 368295 w 606157"/>
                <a:gd name="connsiteY50" fmla="*/ 19531 h 480339"/>
                <a:gd name="connsiteX51" fmla="*/ 153211 w 606157"/>
                <a:gd name="connsiteY51" fmla="*/ 19531 h 480339"/>
                <a:gd name="connsiteX52" fmla="*/ 91242 w 606157"/>
                <a:gd name="connsiteY52" fmla="*/ 81348 h 480339"/>
                <a:gd name="connsiteX53" fmla="*/ 153211 w 606157"/>
                <a:gd name="connsiteY53" fmla="*/ 143262 h 480339"/>
                <a:gd name="connsiteX54" fmla="*/ 215081 w 606157"/>
                <a:gd name="connsiteY54" fmla="*/ 81348 h 480339"/>
                <a:gd name="connsiteX55" fmla="*/ 153211 w 606157"/>
                <a:gd name="connsiteY55" fmla="*/ 19531 h 480339"/>
                <a:gd name="connsiteX56" fmla="*/ 368295 w 606157"/>
                <a:gd name="connsiteY56" fmla="*/ 0 h 480339"/>
                <a:gd name="connsiteX57" fmla="*/ 449714 w 606157"/>
                <a:gd name="connsiteY57" fmla="*/ 81348 h 480339"/>
                <a:gd name="connsiteX58" fmla="*/ 368295 w 606157"/>
                <a:gd name="connsiteY58" fmla="*/ 162794 h 480339"/>
                <a:gd name="connsiteX59" fmla="*/ 286778 w 606157"/>
                <a:gd name="connsiteY59" fmla="*/ 81348 h 480339"/>
                <a:gd name="connsiteX60" fmla="*/ 368295 w 606157"/>
                <a:gd name="connsiteY60" fmla="*/ 0 h 480339"/>
                <a:gd name="connsiteX61" fmla="*/ 153211 w 606157"/>
                <a:gd name="connsiteY61" fmla="*/ 0 h 480339"/>
                <a:gd name="connsiteX62" fmla="*/ 234630 w 606157"/>
                <a:gd name="connsiteY62" fmla="*/ 81348 h 480339"/>
                <a:gd name="connsiteX63" fmla="*/ 153211 w 606157"/>
                <a:gd name="connsiteY63" fmla="*/ 162794 h 480339"/>
                <a:gd name="connsiteX64" fmla="*/ 71694 w 606157"/>
                <a:gd name="connsiteY64" fmla="*/ 81348 h 480339"/>
                <a:gd name="connsiteX65" fmla="*/ 153211 w 606157"/>
                <a:gd name="connsiteY65" fmla="*/ 0 h 480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606157" h="480339">
                  <a:moveTo>
                    <a:pt x="511657" y="343654"/>
                  </a:moveTo>
                  <a:cubicBezTo>
                    <a:pt x="517131" y="343654"/>
                    <a:pt x="521432" y="348049"/>
                    <a:pt x="521432" y="353421"/>
                  </a:cubicBezTo>
                  <a:lnTo>
                    <a:pt x="521432" y="376178"/>
                  </a:lnTo>
                  <a:lnTo>
                    <a:pt x="544305" y="376178"/>
                  </a:lnTo>
                  <a:cubicBezTo>
                    <a:pt x="549682" y="376178"/>
                    <a:pt x="554080" y="380573"/>
                    <a:pt x="554080" y="385945"/>
                  </a:cubicBezTo>
                  <a:cubicBezTo>
                    <a:pt x="554080" y="391414"/>
                    <a:pt x="549682" y="395712"/>
                    <a:pt x="544305" y="395712"/>
                  </a:cubicBezTo>
                  <a:lnTo>
                    <a:pt x="521432" y="395712"/>
                  </a:lnTo>
                  <a:lnTo>
                    <a:pt x="521432" y="418566"/>
                  </a:lnTo>
                  <a:cubicBezTo>
                    <a:pt x="521432" y="423938"/>
                    <a:pt x="517131" y="428333"/>
                    <a:pt x="511657" y="428333"/>
                  </a:cubicBezTo>
                  <a:cubicBezTo>
                    <a:pt x="506281" y="428333"/>
                    <a:pt x="501882" y="423938"/>
                    <a:pt x="501882" y="418566"/>
                  </a:cubicBezTo>
                  <a:lnTo>
                    <a:pt x="501882" y="395712"/>
                  </a:lnTo>
                  <a:lnTo>
                    <a:pt x="479106" y="395712"/>
                  </a:lnTo>
                  <a:cubicBezTo>
                    <a:pt x="473730" y="395712"/>
                    <a:pt x="469331" y="391414"/>
                    <a:pt x="469331" y="385945"/>
                  </a:cubicBezTo>
                  <a:cubicBezTo>
                    <a:pt x="469331" y="380573"/>
                    <a:pt x="473730" y="376178"/>
                    <a:pt x="479106" y="376178"/>
                  </a:cubicBezTo>
                  <a:lnTo>
                    <a:pt x="501882" y="376178"/>
                  </a:lnTo>
                  <a:lnTo>
                    <a:pt x="501882" y="353421"/>
                  </a:lnTo>
                  <a:cubicBezTo>
                    <a:pt x="501882" y="348049"/>
                    <a:pt x="506281" y="343654"/>
                    <a:pt x="511657" y="343654"/>
                  </a:cubicBezTo>
                  <a:close/>
                  <a:moveTo>
                    <a:pt x="511621" y="311170"/>
                  </a:moveTo>
                  <a:cubicBezTo>
                    <a:pt x="470366" y="311170"/>
                    <a:pt x="436735" y="344750"/>
                    <a:pt x="436735" y="385944"/>
                  </a:cubicBezTo>
                  <a:cubicBezTo>
                    <a:pt x="436735" y="427236"/>
                    <a:pt x="470366" y="460816"/>
                    <a:pt x="511621" y="460816"/>
                  </a:cubicBezTo>
                  <a:cubicBezTo>
                    <a:pt x="552975" y="460816"/>
                    <a:pt x="586605" y="427236"/>
                    <a:pt x="586605" y="385944"/>
                  </a:cubicBezTo>
                  <a:cubicBezTo>
                    <a:pt x="586605" y="344750"/>
                    <a:pt x="552975" y="311170"/>
                    <a:pt x="511621" y="311170"/>
                  </a:cubicBezTo>
                  <a:close/>
                  <a:moveTo>
                    <a:pt x="511621" y="291647"/>
                  </a:moveTo>
                  <a:cubicBezTo>
                    <a:pt x="563729" y="291647"/>
                    <a:pt x="606157" y="333915"/>
                    <a:pt x="606157" y="385944"/>
                  </a:cubicBezTo>
                  <a:cubicBezTo>
                    <a:pt x="606157" y="437974"/>
                    <a:pt x="563729" y="480339"/>
                    <a:pt x="511621" y="480339"/>
                  </a:cubicBezTo>
                  <a:cubicBezTo>
                    <a:pt x="459514" y="480339"/>
                    <a:pt x="417183" y="437974"/>
                    <a:pt x="417183" y="385944"/>
                  </a:cubicBezTo>
                  <a:cubicBezTo>
                    <a:pt x="417183" y="333915"/>
                    <a:pt x="459514" y="291647"/>
                    <a:pt x="511621" y="291647"/>
                  </a:cubicBezTo>
                  <a:close/>
                  <a:moveTo>
                    <a:pt x="368279" y="200476"/>
                  </a:moveTo>
                  <a:cubicBezTo>
                    <a:pt x="416085" y="200476"/>
                    <a:pt x="460274" y="222135"/>
                    <a:pt x="489505" y="259991"/>
                  </a:cubicBezTo>
                  <a:cubicBezTo>
                    <a:pt x="492829" y="264284"/>
                    <a:pt x="492047" y="270333"/>
                    <a:pt x="487746" y="273650"/>
                  </a:cubicBezTo>
                  <a:cubicBezTo>
                    <a:pt x="485986" y="275016"/>
                    <a:pt x="483835" y="275699"/>
                    <a:pt x="481782" y="275699"/>
                  </a:cubicBezTo>
                  <a:cubicBezTo>
                    <a:pt x="478849" y="275699"/>
                    <a:pt x="475916" y="274430"/>
                    <a:pt x="474059" y="271894"/>
                  </a:cubicBezTo>
                  <a:cubicBezTo>
                    <a:pt x="448542" y="238917"/>
                    <a:pt x="409926" y="219989"/>
                    <a:pt x="368279" y="219989"/>
                  </a:cubicBezTo>
                  <a:cubicBezTo>
                    <a:pt x="341492" y="219989"/>
                    <a:pt x="315683" y="227892"/>
                    <a:pt x="293588" y="242819"/>
                  </a:cubicBezTo>
                  <a:cubicBezTo>
                    <a:pt x="289091" y="245844"/>
                    <a:pt x="283030" y="244673"/>
                    <a:pt x="279999" y="240185"/>
                  </a:cubicBezTo>
                  <a:cubicBezTo>
                    <a:pt x="276969" y="235697"/>
                    <a:pt x="278142" y="229648"/>
                    <a:pt x="282639" y="226623"/>
                  </a:cubicBezTo>
                  <a:cubicBezTo>
                    <a:pt x="307960" y="209549"/>
                    <a:pt x="337582" y="200476"/>
                    <a:pt x="368279" y="200476"/>
                  </a:cubicBezTo>
                  <a:close/>
                  <a:moveTo>
                    <a:pt x="153211" y="200476"/>
                  </a:moveTo>
                  <a:cubicBezTo>
                    <a:pt x="237688" y="200476"/>
                    <a:pt x="306325" y="269099"/>
                    <a:pt x="306325" y="353439"/>
                  </a:cubicBezTo>
                  <a:cubicBezTo>
                    <a:pt x="306325" y="358808"/>
                    <a:pt x="302023" y="363200"/>
                    <a:pt x="296547" y="363200"/>
                  </a:cubicBezTo>
                  <a:cubicBezTo>
                    <a:pt x="291170" y="363200"/>
                    <a:pt x="286770" y="358808"/>
                    <a:pt x="286770" y="353439"/>
                  </a:cubicBezTo>
                  <a:cubicBezTo>
                    <a:pt x="286770" y="279837"/>
                    <a:pt x="226835" y="219999"/>
                    <a:pt x="153211" y="219999"/>
                  </a:cubicBezTo>
                  <a:cubicBezTo>
                    <a:pt x="79490" y="219999"/>
                    <a:pt x="19554" y="279837"/>
                    <a:pt x="19554" y="353439"/>
                  </a:cubicBezTo>
                  <a:cubicBezTo>
                    <a:pt x="19554" y="358808"/>
                    <a:pt x="15155" y="363200"/>
                    <a:pt x="9777" y="363200"/>
                  </a:cubicBezTo>
                  <a:cubicBezTo>
                    <a:pt x="4400" y="363200"/>
                    <a:pt x="0" y="358808"/>
                    <a:pt x="0" y="353439"/>
                  </a:cubicBezTo>
                  <a:cubicBezTo>
                    <a:pt x="0" y="269099"/>
                    <a:pt x="68735" y="200476"/>
                    <a:pt x="153211" y="200476"/>
                  </a:cubicBezTo>
                  <a:close/>
                  <a:moveTo>
                    <a:pt x="368295" y="19531"/>
                  </a:moveTo>
                  <a:cubicBezTo>
                    <a:pt x="334085" y="19531"/>
                    <a:pt x="306326" y="47266"/>
                    <a:pt x="306326" y="81348"/>
                  </a:cubicBezTo>
                  <a:cubicBezTo>
                    <a:pt x="306326" y="115528"/>
                    <a:pt x="334085" y="143262"/>
                    <a:pt x="368295" y="143262"/>
                  </a:cubicBezTo>
                  <a:cubicBezTo>
                    <a:pt x="402407" y="143262"/>
                    <a:pt x="430165" y="115528"/>
                    <a:pt x="430165" y="81348"/>
                  </a:cubicBezTo>
                  <a:cubicBezTo>
                    <a:pt x="430165" y="47266"/>
                    <a:pt x="402407" y="19531"/>
                    <a:pt x="368295" y="19531"/>
                  </a:cubicBezTo>
                  <a:close/>
                  <a:moveTo>
                    <a:pt x="153211" y="19531"/>
                  </a:moveTo>
                  <a:cubicBezTo>
                    <a:pt x="119001" y="19531"/>
                    <a:pt x="91242" y="47266"/>
                    <a:pt x="91242" y="81348"/>
                  </a:cubicBezTo>
                  <a:cubicBezTo>
                    <a:pt x="91242" y="115528"/>
                    <a:pt x="119001" y="143262"/>
                    <a:pt x="153211" y="143262"/>
                  </a:cubicBezTo>
                  <a:cubicBezTo>
                    <a:pt x="187323" y="143262"/>
                    <a:pt x="215081" y="115528"/>
                    <a:pt x="215081" y="81348"/>
                  </a:cubicBezTo>
                  <a:cubicBezTo>
                    <a:pt x="215081" y="47266"/>
                    <a:pt x="187323" y="19531"/>
                    <a:pt x="153211" y="19531"/>
                  </a:cubicBezTo>
                  <a:close/>
                  <a:moveTo>
                    <a:pt x="368295" y="0"/>
                  </a:moveTo>
                  <a:cubicBezTo>
                    <a:pt x="413158" y="0"/>
                    <a:pt x="449714" y="36523"/>
                    <a:pt x="449714" y="81348"/>
                  </a:cubicBezTo>
                  <a:cubicBezTo>
                    <a:pt x="449714" y="126270"/>
                    <a:pt x="413158" y="162794"/>
                    <a:pt x="368295" y="162794"/>
                  </a:cubicBezTo>
                  <a:cubicBezTo>
                    <a:pt x="323333" y="162794"/>
                    <a:pt x="286778" y="126270"/>
                    <a:pt x="286778" y="81348"/>
                  </a:cubicBezTo>
                  <a:cubicBezTo>
                    <a:pt x="286778" y="36523"/>
                    <a:pt x="323333" y="0"/>
                    <a:pt x="368295" y="0"/>
                  </a:cubicBezTo>
                  <a:close/>
                  <a:moveTo>
                    <a:pt x="153211" y="0"/>
                  </a:moveTo>
                  <a:cubicBezTo>
                    <a:pt x="198074" y="0"/>
                    <a:pt x="234630" y="36523"/>
                    <a:pt x="234630" y="81348"/>
                  </a:cubicBezTo>
                  <a:cubicBezTo>
                    <a:pt x="234630" y="126270"/>
                    <a:pt x="198074" y="162794"/>
                    <a:pt x="153211" y="162794"/>
                  </a:cubicBezTo>
                  <a:cubicBezTo>
                    <a:pt x="108249" y="162794"/>
                    <a:pt x="71694" y="126270"/>
                    <a:pt x="71694" y="81348"/>
                  </a:cubicBezTo>
                  <a:cubicBezTo>
                    <a:pt x="71694" y="36523"/>
                    <a:pt x="108249" y="0"/>
                    <a:pt x="15321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grpSp>
          <p:nvGrpSpPr>
            <p:cNvPr id="47" name="组合 50"/>
            <p:cNvGrpSpPr/>
            <p:nvPr/>
          </p:nvGrpSpPr>
          <p:grpSpPr>
            <a:xfrm>
              <a:off x="1161074" y="3320102"/>
              <a:ext cx="2084388" cy="1661592"/>
              <a:chOff x="2677265" y="1996356"/>
              <a:chExt cx="2084388" cy="1661592"/>
            </a:xfrm>
          </p:grpSpPr>
          <p:sp>
            <p:nvSpPr>
              <p:cNvPr id="48" name="矩形 47"/>
              <p:cNvSpPr/>
              <p:nvPr/>
            </p:nvSpPr>
            <p:spPr>
              <a:xfrm>
                <a:off x="2677265" y="2346820"/>
                <a:ext cx="2084388" cy="1311128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just">
                  <a:lnSpc>
                    <a:spcPct val="120000"/>
                  </a:lnSpc>
                </a:pPr>
                <a:r>
                  <a:rPr lang="en-US" altLang="zh-CN" sz="11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1.</a:t>
                </a:r>
                <a:r>
                  <a:rPr lang="zh-CN" altLang="en-US" sz="11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浏览已准入信贷产品 。</a:t>
                </a:r>
                <a:endParaRPr lang="en-US" altLang="zh-CN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  <a:p>
                <a:pPr algn="just">
                  <a:lnSpc>
                    <a:spcPct val="120000"/>
                  </a:lnSpc>
                </a:pPr>
                <a:r>
                  <a:rPr lang="en-US" altLang="zh-CN" sz="11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2.</a:t>
                </a:r>
                <a:r>
                  <a:rPr lang="zh-CN" altLang="en-US" sz="1100" dirty="0" smtClean="0"/>
                  <a:t>选择信贷产品并填写授信申请表单。</a:t>
                </a:r>
                <a:endParaRPr lang="en-US" altLang="zh-CN" sz="1100" dirty="0" smtClean="0"/>
              </a:p>
              <a:p>
                <a:pPr algn="just">
                  <a:lnSpc>
                    <a:spcPct val="120000"/>
                  </a:lnSpc>
                </a:pPr>
                <a:r>
                  <a:rPr lang="en-US" altLang="zh-CN" sz="11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3.</a:t>
                </a:r>
                <a:r>
                  <a:rPr lang="zh-CN" altLang="en-US" sz="1100" dirty="0" smtClean="0"/>
                  <a:t>查看授信申请。</a:t>
                </a:r>
                <a:endParaRPr lang="en-US" altLang="zh-CN" sz="1100" dirty="0" smtClean="0"/>
              </a:p>
              <a:p>
                <a:pPr algn="just">
                  <a:lnSpc>
                    <a:spcPct val="120000"/>
                  </a:lnSpc>
                </a:pPr>
                <a:r>
                  <a:rPr lang="en-US" altLang="zh-CN" sz="11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4.</a:t>
                </a:r>
                <a:r>
                  <a:rPr lang="zh-CN" altLang="en-US" sz="11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选择贷款账户提交贷款申请。</a:t>
                </a:r>
                <a:endParaRPr lang="en-US" altLang="zh-CN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  <a:p>
                <a:pPr algn="just">
                  <a:lnSpc>
                    <a:spcPct val="120000"/>
                  </a:lnSpc>
                </a:pPr>
                <a:r>
                  <a:rPr lang="en-US" altLang="zh-CN" sz="11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5.</a:t>
                </a:r>
                <a:r>
                  <a:rPr lang="zh-CN" altLang="en-US" sz="11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查看贷款申请。</a:t>
                </a:r>
                <a:endParaRPr lang="zh-CN" altLang="en-US" sz="11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49" name="矩形 48"/>
              <p:cNvSpPr/>
              <p:nvPr/>
            </p:nvSpPr>
            <p:spPr>
              <a:xfrm>
                <a:off x="2677265" y="1996356"/>
                <a:ext cx="2084387" cy="362343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just">
                  <a:lnSpc>
                    <a:spcPct val="120000"/>
                  </a:lnSpc>
                </a:pPr>
                <a:r>
                  <a:rPr lang="zh-CN" altLang="en-US" sz="1600" b="1" dirty="0" smtClean="0"/>
                  <a:t>客户</a:t>
                </a:r>
                <a:endParaRPr lang="zh-CN" altLang="en-US" sz="1600" b="1" dirty="0"/>
              </a:p>
            </p:txBody>
          </p:sp>
        </p:grpSp>
      </p:grpSp>
      <p:grpSp>
        <p:nvGrpSpPr>
          <p:cNvPr id="50" name="组合 49"/>
          <p:cNvGrpSpPr/>
          <p:nvPr/>
        </p:nvGrpSpPr>
        <p:grpSpPr>
          <a:xfrm>
            <a:off x="8378693" y="2122396"/>
            <a:ext cx="2396756" cy="3398693"/>
            <a:chOff x="1004890" y="2075502"/>
            <a:chExt cx="2396756" cy="3398693"/>
          </a:xfrm>
        </p:grpSpPr>
        <p:sp>
          <p:nvSpPr>
            <p:cNvPr id="51" name="ïṧḷïḓê-矩形: 圆角 2"/>
            <p:cNvSpPr/>
            <p:nvPr/>
          </p:nvSpPr>
          <p:spPr>
            <a:xfrm>
              <a:off x="1004890" y="2075502"/>
              <a:ext cx="2396756" cy="3398693"/>
            </a:xfrm>
            <a:prstGeom prst="roundRect">
              <a:avLst>
                <a:gd name="adj" fmla="val 4246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2" name="椭圆 51"/>
            <p:cNvSpPr/>
            <p:nvPr/>
          </p:nvSpPr>
          <p:spPr>
            <a:xfrm>
              <a:off x="1822268" y="2316802"/>
              <a:ext cx="762000" cy="762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椭圆 31"/>
            <p:cNvSpPr/>
            <p:nvPr/>
          </p:nvSpPr>
          <p:spPr>
            <a:xfrm>
              <a:off x="2033405" y="2563197"/>
              <a:ext cx="339726" cy="269210"/>
            </a:xfrm>
            <a:custGeom>
              <a:avLst/>
              <a:gdLst>
                <a:gd name="connsiteX0" fmla="*/ 511657 w 606157"/>
                <a:gd name="connsiteY0" fmla="*/ 343654 h 480339"/>
                <a:gd name="connsiteX1" fmla="*/ 521432 w 606157"/>
                <a:gd name="connsiteY1" fmla="*/ 353421 h 480339"/>
                <a:gd name="connsiteX2" fmla="*/ 521432 w 606157"/>
                <a:gd name="connsiteY2" fmla="*/ 376178 h 480339"/>
                <a:gd name="connsiteX3" fmla="*/ 544305 w 606157"/>
                <a:gd name="connsiteY3" fmla="*/ 376178 h 480339"/>
                <a:gd name="connsiteX4" fmla="*/ 554080 w 606157"/>
                <a:gd name="connsiteY4" fmla="*/ 385945 h 480339"/>
                <a:gd name="connsiteX5" fmla="*/ 544305 w 606157"/>
                <a:gd name="connsiteY5" fmla="*/ 395712 h 480339"/>
                <a:gd name="connsiteX6" fmla="*/ 521432 w 606157"/>
                <a:gd name="connsiteY6" fmla="*/ 395712 h 480339"/>
                <a:gd name="connsiteX7" fmla="*/ 521432 w 606157"/>
                <a:gd name="connsiteY7" fmla="*/ 418566 h 480339"/>
                <a:gd name="connsiteX8" fmla="*/ 511657 w 606157"/>
                <a:gd name="connsiteY8" fmla="*/ 428333 h 480339"/>
                <a:gd name="connsiteX9" fmla="*/ 501882 w 606157"/>
                <a:gd name="connsiteY9" fmla="*/ 418566 h 480339"/>
                <a:gd name="connsiteX10" fmla="*/ 501882 w 606157"/>
                <a:gd name="connsiteY10" fmla="*/ 395712 h 480339"/>
                <a:gd name="connsiteX11" fmla="*/ 479106 w 606157"/>
                <a:gd name="connsiteY11" fmla="*/ 395712 h 480339"/>
                <a:gd name="connsiteX12" fmla="*/ 469331 w 606157"/>
                <a:gd name="connsiteY12" fmla="*/ 385945 h 480339"/>
                <a:gd name="connsiteX13" fmla="*/ 479106 w 606157"/>
                <a:gd name="connsiteY13" fmla="*/ 376178 h 480339"/>
                <a:gd name="connsiteX14" fmla="*/ 501882 w 606157"/>
                <a:gd name="connsiteY14" fmla="*/ 376178 h 480339"/>
                <a:gd name="connsiteX15" fmla="*/ 501882 w 606157"/>
                <a:gd name="connsiteY15" fmla="*/ 353421 h 480339"/>
                <a:gd name="connsiteX16" fmla="*/ 511657 w 606157"/>
                <a:gd name="connsiteY16" fmla="*/ 343654 h 480339"/>
                <a:gd name="connsiteX17" fmla="*/ 511621 w 606157"/>
                <a:gd name="connsiteY17" fmla="*/ 311170 h 480339"/>
                <a:gd name="connsiteX18" fmla="*/ 436735 w 606157"/>
                <a:gd name="connsiteY18" fmla="*/ 385944 h 480339"/>
                <a:gd name="connsiteX19" fmla="*/ 511621 w 606157"/>
                <a:gd name="connsiteY19" fmla="*/ 460816 h 480339"/>
                <a:gd name="connsiteX20" fmla="*/ 586605 w 606157"/>
                <a:gd name="connsiteY20" fmla="*/ 385944 h 480339"/>
                <a:gd name="connsiteX21" fmla="*/ 511621 w 606157"/>
                <a:gd name="connsiteY21" fmla="*/ 311170 h 480339"/>
                <a:gd name="connsiteX22" fmla="*/ 511621 w 606157"/>
                <a:gd name="connsiteY22" fmla="*/ 291647 h 480339"/>
                <a:gd name="connsiteX23" fmla="*/ 606157 w 606157"/>
                <a:gd name="connsiteY23" fmla="*/ 385944 h 480339"/>
                <a:gd name="connsiteX24" fmla="*/ 511621 w 606157"/>
                <a:gd name="connsiteY24" fmla="*/ 480339 h 480339"/>
                <a:gd name="connsiteX25" fmla="*/ 417183 w 606157"/>
                <a:gd name="connsiteY25" fmla="*/ 385944 h 480339"/>
                <a:gd name="connsiteX26" fmla="*/ 511621 w 606157"/>
                <a:gd name="connsiteY26" fmla="*/ 291647 h 480339"/>
                <a:gd name="connsiteX27" fmla="*/ 368279 w 606157"/>
                <a:gd name="connsiteY27" fmla="*/ 200476 h 480339"/>
                <a:gd name="connsiteX28" fmla="*/ 489505 w 606157"/>
                <a:gd name="connsiteY28" fmla="*/ 259991 h 480339"/>
                <a:gd name="connsiteX29" fmla="*/ 487746 w 606157"/>
                <a:gd name="connsiteY29" fmla="*/ 273650 h 480339"/>
                <a:gd name="connsiteX30" fmla="*/ 481782 w 606157"/>
                <a:gd name="connsiteY30" fmla="*/ 275699 h 480339"/>
                <a:gd name="connsiteX31" fmla="*/ 474059 w 606157"/>
                <a:gd name="connsiteY31" fmla="*/ 271894 h 480339"/>
                <a:gd name="connsiteX32" fmla="*/ 368279 w 606157"/>
                <a:gd name="connsiteY32" fmla="*/ 219989 h 480339"/>
                <a:gd name="connsiteX33" fmla="*/ 293588 w 606157"/>
                <a:gd name="connsiteY33" fmla="*/ 242819 h 480339"/>
                <a:gd name="connsiteX34" fmla="*/ 279999 w 606157"/>
                <a:gd name="connsiteY34" fmla="*/ 240185 h 480339"/>
                <a:gd name="connsiteX35" fmla="*/ 282639 w 606157"/>
                <a:gd name="connsiteY35" fmla="*/ 226623 h 480339"/>
                <a:gd name="connsiteX36" fmla="*/ 368279 w 606157"/>
                <a:gd name="connsiteY36" fmla="*/ 200476 h 480339"/>
                <a:gd name="connsiteX37" fmla="*/ 153211 w 606157"/>
                <a:gd name="connsiteY37" fmla="*/ 200476 h 480339"/>
                <a:gd name="connsiteX38" fmla="*/ 306325 w 606157"/>
                <a:gd name="connsiteY38" fmla="*/ 353439 h 480339"/>
                <a:gd name="connsiteX39" fmla="*/ 296547 w 606157"/>
                <a:gd name="connsiteY39" fmla="*/ 363200 h 480339"/>
                <a:gd name="connsiteX40" fmla="*/ 286770 w 606157"/>
                <a:gd name="connsiteY40" fmla="*/ 353439 h 480339"/>
                <a:gd name="connsiteX41" fmla="*/ 153211 w 606157"/>
                <a:gd name="connsiteY41" fmla="*/ 219999 h 480339"/>
                <a:gd name="connsiteX42" fmla="*/ 19554 w 606157"/>
                <a:gd name="connsiteY42" fmla="*/ 353439 h 480339"/>
                <a:gd name="connsiteX43" fmla="*/ 9777 w 606157"/>
                <a:gd name="connsiteY43" fmla="*/ 363200 h 480339"/>
                <a:gd name="connsiteX44" fmla="*/ 0 w 606157"/>
                <a:gd name="connsiteY44" fmla="*/ 353439 h 480339"/>
                <a:gd name="connsiteX45" fmla="*/ 153211 w 606157"/>
                <a:gd name="connsiteY45" fmla="*/ 200476 h 480339"/>
                <a:gd name="connsiteX46" fmla="*/ 368295 w 606157"/>
                <a:gd name="connsiteY46" fmla="*/ 19531 h 480339"/>
                <a:gd name="connsiteX47" fmla="*/ 306326 w 606157"/>
                <a:gd name="connsiteY47" fmla="*/ 81348 h 480339"/>
                <a:gd name="connsiteX48" fmla="*/ 368295 w 606157"/>
                <a:gd name="connsiteY48" fmla="*/ 143262 h 480339"/>
                <a:gd name="connsiteX49" fmla="*/ 430165 w 606157"/>
                <a:gd name="connsiteY49" fmla="*/ 81348 h 480339"/>
                <a:gd name="connsiteX50" fmla="*/ 368295 w 606157"/>
                <a:gd name="connsiteY50" fmla="*/ 19531 h 480339"/>
                <a:gd name="connsiteX51" fmla="*/ 153211 w 606157"/>
                <a:gd name="connsiteY51" fmla="*/ 19531 h 480339"/>
                <a:gd name="connsiteX52" fmla="*/ 91242 w 606157"/>
                <a:gd name="connsiteY52" fmla="*/ 81348 h 480339"/>
                <a:gd name="connsiteX53" fmla="*/ 153211 w 606157"/>
                <a:gd name="connsiteY53" fmla="*/ 143262 h 480339"/>
                <a:gd name="connsiteX54" fmla="*/ 215081 w 606157"/>
                <a:gd name="connsiteY54" fmla="*/ 81348 h 480339"/>
                <a:gd name="connsiteX55" fmla="*/ 153211 w 606157"/>
                <a:gd name="connsiteY55" fmla="*/ 19531 h 480339"/>
                <a:gd name="connsiteX56" fmla="*/ 368295 w 606157"/>
                <a:gd name="connsiteY56" fmla="*/ 0 h 480339"/>
                <a:gd name="connsiteX57" fmla="*/ 449714 w 606157"/>
                <a:gd name="connsiteY57" fmla="*/ 81348 h 480339"/>
                <a:gd name="connsiteX58" fmla="*/ 368295 w 606157"/>
                <a:gd name="connsiteY58" fmla="*/ 162794 h 480339"/>
                <a:gd name="connsiteX59" fmla="*/ 286778 w 606157"/>
                <a:gd name="connsiteY59" fmla="*/ 81348 h 480339"/>
                <a:gd name="connsiteX60" fmla="*/ 368295 w 606157"/>
                <a:gd name="connsiteY60" fmla="*/ 0 h 480339"/>
                <a:gd name="connsiteX61" fmla="*/ 153211 w 606157"/>
                <a:gd name="connsiteY61" fmla="*/ 0 h 480339"/>
                <a:gd name="connsiteX62" fmla="*/ 234630 w 606157"/>
                <a:gd name="connsiteY62" fmla="*/ 81348 h 480339"/>
                <a:gd name="connsiteX63" fmla="*/ 153211 w 606157"/>
                <a:gd name="connsiteY63" fmla="*/ 162794 h 480339"/>
                <a:gd name="connsiteX64" fmla="*/ 71694 w 606157"/>
                <a:gd name="connsiteY64" fmla="*/ 81348 h 480339"/>
                <a:gd name="connsiteX65" fmla="*/ 153211 w 606157"/>
                <a:gd name="connsiteY65" fmla="*/ 0 h 480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606157" h="480339">
                  <a:moveTo>
                    <a:pt x="511657" y="343654"/>
                  </a:moveTo>
                  <a:cubicBezTo>
                    <a:pt x="517131" y="343654"/>
                    <a:pt x="521432" y="348049"/>
                    <a:pt x="521432" y="353421"/>
                  </a:cubicBezTo>
                  <a:lnTo>
                    <a:pt x="521432" y="376178"/>
                  </a:lnTo>
                  <a:lnTo>
                    <a:pt x="544305" y="376178"/>
                  </a:lnTo>
                  <a:cubicBezTo>
                    <a:pt x="549682" y="376178"/>
                    <a:pt x="554080" y="380573"/>
                    <a:pt x="554080" y="385945"/>
                  </a:cubicBezTo>
                  <a:cubicBezTo>
                    <a:pt x="554080" y="391414"/>
                    <a:pt x="549682" y="395712"/>
                    <a:pt x="544305" y="395712"/>
                  </a:cubicBezTo>
                  <a:lnTo>
                    <a:pt x="521432" y="395712"/>
                  </a:lnTo>
                  <a:lnTo>
                    <a:pt x="521432" y="418566"/>
                  </a:lnTo>
                  <a:cubicBezTo>
                    <a:pt x="521432" y="423938"/>
                    <a:pt x="517131" y="428333"/>
                    <a:pt x="511657" y="428333"/>
                  </a:cubicBezTo>
                  <a:cubicBezTo>
                    <a:pt x="506281" y="428333"/>
                    <a:pt x="501882" y="423938"/>
                    <a:pt x="501882" y="418566"/>
                  </a:cubicBezTo>
                  <a:lnTo>
                    <a:pt x="501882" y="395712"/>
                  </a:lnTo>
                  <a:lnTo>
                    <a:pt x="479106" y="395712"/>
                  </a:lnTo>
                  <a:cubicBezTo>
                    <a:pt x="473730" y="395712"/>
                    <a:pt x="469331" y="391414"/>
                    <a:pt x="469331" y="385945"/>
                  </a:cubicBezTo>
                  <a:cubicBezTo>
                    <a:pt x="469331" y="380573"/>
                    <a:pt x="473730" y="376178"/>
                    <a:pt x="479106" y="376178"/>
                  </a:cubicBezTo>
                  <a:lnTo>
                    <a:pt x="501882" y="376178"/>
                  </a:lnTo>
                  <a:lnTo>
                    <a:pt x="501882" y="353421"/>
                  </a:lnTo>
                  <a:cubicBezTo>
                    <a:pt x="501882" y="348049"/>
                    <a:pt x="506281" y="343654"/>
                    <a:pt x="511657" y="343654"/>
                  </a:cubicBezTo>
                  <a:close/>
                  <a:moveTo>
                    <a:pt x="511621" y="311170"/>
                  </a:moveTo>
                  <a:cubicBezTo>
                    <a:pt x="470366" y="311170"/>
                    <a:pt x="436735" y="344750"/>
                    <a:pt x="436735" y="385944"/>
                  </a:cubicBezTo>
                  <a:cubicBezTo>
                    <a:pt x="436735" y="427236"/>
                    <a:pt x="470366" y="460816"/>
                    <a:pt x="511621" y="460816"/>
                  </a:cubicBezTo>
                  <a:cubicBezTo>
                    <a:pt x="552975" y="460816"/>
                    <a:pt x="586605" y="427236"/>
                    <a:pt x="586605" y="385944"/>
                  </a:cubicBezTo>
                  <a:cubicBezTo>
                    <a:pt x="586605" y="344750"/>
                    <a:pt x="552975" y="311170"/>
                    <a:pt x="511621" y="311170"/>
                  </a:cubicBezTo>
                  <a:close/>
                  <a:moveTo>
                    <a:pt x="511621" y="291647"/>
                  </a:moveTo>
                  <a:cubicBezTo>
                    <a:pt x="563729" y="291647"/>
                    <a:pt x="606157" y="333915"/>
                    <a:pt x="606157" y="385944"/>
                  </a:cubicBezTo>
                  <a:cubicBezTo>
                    <a:pt x="606157" y="437974"/>
                    <a:pt x="563729" y="480339"/>
                    <a:pt x="511621" y="480339"/>
                  </a:cubicBezTo>
                  <a:cubicBezTo>
                    <a:pt x="459514" y="480339"/>
                    <a:pt x="417183" y="437974"/>
                    <a:pt x="417183" y="385944"/>
                  </a:cubicBezTo>
                  <a:cubicBezTo>
                    <a:pt x="417183" y="333915"/>
                    <a:pt x="459514" y="291647"/>
                    <a:pt x="511621" y="291647"/>
                  </a:cubicBezTo>
                  <a:close/>
                  <a:moveTo>
                    <a:pt x="368279" y="200476"/>
                  </a:moveTo>
                  <a:cubicBezTo>
                    <a:pt x="416085" y="200476"/>
                    <a:pt x="460274" y="222135"/>
                    <a:pt x="489505" y="259991"/>
                  </a:cubicBezTo>
                  <a:cubicBezTo>
                    <a:pt x="492829" y="264284"/>
                    <a:pt x="492047" y="270333"/>
                    <a:pt x="487746" y="273650"/>
                  </a:cubicBezTo>
                  <a:cubicBezTo>
                    <a:pt x="485986" y="275016"/>
                    <a:pt x="483835" y="275699"/>
                    <a:pt x="481782" y="275699"/>
                  </a:cubicBezTo>
                  <a:cubicBezTo>
                    <a:pt x="478849" y="275699"/>
                    <a:pt x="475916" y="274430"/>
                    <a:pt x="474059" y="271894"/>
                  </a:cubicBezTo>
                  <a:cubicBezTo>
                    <a:pt x="448542" y="238917"/>
                    <a:pt x="409926" y="219989"/>
                    <a:pt x="368279" y="219989"/>
                  </a:cubicBezTo>
                  <a:cubicBezTo>
                    <a:pt x="341492" y="219989"/>
                    <a:pt x="315683" y="227892"/>
                    <a:pt x="293588" y="242819"/>
                  </a:cubicBezTo>
                  <a:cubicBezTo>
                    <a:pt x="289091" y="245844"/>
                    <a:pt x="283030" y="244673"/>
                    <a:pt x="279999" y="240185"/>
                  </a:cubicBezTo>
                  <a:cubicBezTo>
                    <a:pt x="276969" y="235697"/>
                    <a:pt x="278142" y="229648"/>
                    <a:pt x="282639" y="226623"/>
                  </a:cubicBezTo>
                  <a:cubicBezTo>
                    <a:pt x="307960" y="209549"/>
                    <a:pt x="337582" y="200476"/>
                    <a:pt x="368279" y="200476"/>
                  </a:cubicBezTo>
                  <a:close/>
                  <a:moveTo>
                    <a:pt x="153211" y="200476"/>
                  </a:moveTo>
                  <a:cubicBezTo>
                    <a:pt x="237688" y="200476"/>
                    <a:pt x="306325" y="269099"/>
                    <a:pt x="306325" y="353439"/>
                  </a:cubicBezTo>
                  <a:cubicBezTo>
                    <a:pt x="306325" y="358808"/>
                    <a:pt x="302023" y="363200"/>
                    <a:pt x="296547" y="363200"/>
                  </a:cubicBezTo>
                  <a:cubicBezTo>
                    <a:pt x="291170" y="363200"/>
                    <a:pt x="286770" y="358808"/>
                    <a:pt x="286770" y="353439"/>
                  </a:cubicBezTo>
                  <a:cubicBezTo>
                    <a:pt x="286770" y="279837"/>
                    <a:pt x="226835" y="219999"/>
                    <a:pt x="153211" y="219999"/>
                  </a:cubicBezTo>
                  <a:cubicBezTo>
                    <a:pt x="79490" y="219999"/>
                    <a:pt x="19554" y="279837"/>
                    <a:pt x="19554" y="353439"/>
                  </a:cubicBezTo>
                  <a:cubicBezTo>
                    <a:pt x="19554" y="358808"/>
                    <a:pt x="15155" y="363200"/>
                    <a:pt x="9777" y="363200"/>
                  </a:cubicBezTo>
                  <a:cubicBezTo>
                    <a:pt x="4400" y="363200"/>
                    <a:pt x="0" y="358808"/>
                    <a:pt x="0" y="353439"/>
                  </a:cubicBezTo>
                  <a:cubicBezTo>
                    <a:pt x="0" y="269099"/>
                    <a:pt x="68735" y="200476"/>
                    <a:pt x="153211" y="200476"/>
                  </a:cubicBezTo>
                  <a:close/>
                  <a:moveTo>
                    <a:pt x="368295" y="19531"/>
                  </a:moveTo>
                  <a:cubicBezTo>
                    <a:pt x="334085" y="19531"/>
                    <a:pt x="306326" y="47266"/>
                    <a:pt x="306326" y="81348"/>
                  </a:cubicBezTo>
                  <a:cubicBezTo>
                    <a:pt x="306326" y="115528"/>
                    <a:pt x="334085" y="143262"/>
                    <a:pt x="368295" y="143262"/>
                  </a:cubicBezTo>
                  <a:cubicBezTo>
                    <a:pt x="402407" y="143262"/>
                    <a:pt x="430165" y="115528"/>
                    <a:pt x="430165" y="81348"/>
                  </a:cubicBezTo>
                  <a:cubicBezTo>
                    <a:pt x="430165" y="47266"/>
                    <a:pt x="402407" y="19531"/>
                    <a:pt x="368295" y="19531"/>
                  </a:cubicBezTo>
                  <a:close/>
                  <a:moveTo>
                    <a:pt x="153211" y="19531"/>
                  </a:moveTo>
                  <a:cubicBezTo>
                    <a:pt x="119001" y="19531"/>
                    <a:pt x="91242" y="47266"/>
                    <a:pt x="91242" y="81348"/>
                  </a:cubicBezTo>
                  <a:cubicBezTo>
                    <a:pt x="91242" y="115528"/>
                    <a:pt x="119001" y="143262"/>
                    <a:pt x="153211" y="143262"/>
                  </a:cubicBezTo>
                  <a:cubicBezTo>
                    <a:pt x="187323" y="143262"/>
                    <a:pt x="215081" y="115528"/>
                    <a:pt x="215081" y="81348"/>
                  </a:cubicBezTo>
                  <a:cubicBezTo>
                    <a:pt x="215081" y="47266"/>
                    <a:pt x="187323" y="19531"/>
                    <a:pt x="153211" y="19531"/>
                  </a:cubicBezTo>
                  <a:close/>
                  <a:moveTo>
                    <a:pt x="368295" y="0"/>
                  </a:moveTo>
                  <a:cubicBezTo>
                    <a:pt x="413158" y="0"/>
                    <a:pt x="449714" y="36523"/>
                    <a:pt x="449714" y="81348"/>
                  </a:cubicBezTo>
                  <a:cubicBezTo>
                    <a:pt x="449714" y="126270"/>
                    <a:pt x="413158" y="162794"/>
                    <a:pt x="368295" y="162794"/>
                  </a:cubicBezTo>
                  <a:cubicBezTo>
                    <a:pt x="323333" y="162794"/>
                    <a:pt x="286778" y="126270"/>
                    <a:pt x="286778" y="81348"/>
                  </a:cubicBezTo>
                  <a:cubicBezTo>
                    <a:pt x="286778" y="36523"/>
                    <a:pt x="323333" y="0"/>
                    <a:pt x="368295" y="0"/>
                  </a:cubicBezTo>
                  <a:close/>
                  <a:moveTo>
                    <a:pt x="153211" y="0"/>
                  </a:moveTo>
                  <a:cubicBezTo>
                    <a:pt x="198074" y="0"/>
                    <a:pt x="234630" y="36523"/>
                    <a:pt x="234630" y="81348"/>
                  </a:cubicBezTo>
                  <a:cubicBezTo>
                    <a:pt x="234630" y="126270"/>
                    <a:pt x="198074" y="162794"/>
                    <a:pt x="153211" y="162794"/>
                  </a:cubicBezTo>
                  <a:cubicBezTo>
                    <a:pt x="108249" y="162794"/>
                    <a:pt x="71694" y="126270"/>
                    <a:pt x="71694" y="81348"/>
                  </a:cubicBezTo>
                  <a:cubicBezTo>
                    <a:pt x="71694" y="36523"/>
                    <a:pt x="108249" y="0"/>
                    <a:pt x="15321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grpSp>
          <p:nvGrpSpPr>
            <p:cNvPr id="54" name="组合 50"/>
            <p:cNvGrpSpPr/>
            <p:nvPr/>
          </p:nvGrpSpPr>
          <p:grpSpPr>
            <a:xfrm>
              <a:off x="1161074" y="3320102"/>
              <a:ext cx="2084388" cy="1255327"/>
              <a:chOff x="2677265" y="1996356"/>
              <a:chExt cx="2084388" cy="1255327"/>
            </a:xfrm>
          </p:grpSpPr>
          <p:sp>
            <p:nvSpPr>
              <p:cNvPr id="55" name="矩形 54"/>
              <p:cNvSpPr/>
              <p:nvPr/>
            </p:nvSpPr>
            <p:spPr>
              <a:xfrm>
                <a:off x="2677265" y="2346820"/>
                <a:ext cx="2084388" cy="904863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just">
                  <a:lnSpc>
                    <a:spcPct val="120000"/>
                  </a:lnSpc>
                </a:pPr>
                <a:r>
                  <a:rPr lang="en-US" altLang="zh-CN" sz="11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1.</a:t>
                </a:r>
                <a:r>
                  <a:rPr lang="zh-CN" altLang="en-US" sz="11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帮助客户录入授信申请。</a:t>
                </a:r>
                <a:endParaRPr lang="en-US" altLang="zh-CN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  <a:p>
                <a:pPr algn="just">
                  <a:lnSpc>
                    <a:spcPct val="120000"/>
                  </a:lnSpc>
                </a:pPr>
                <a:r>
                  <a:rPr lang="en-US" altLang="zh-CN" sz="11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2.</a:t>
                </a:r>
                <a:r>
                  <a:rPr lang="zh-CN" altLang="en-US" sz="1100" dirty="0" smtClean="0"/>
                  <a:t>作为授信审批中的节点帮助客户录入授信所需的资料。</a:t>
                </a:r>
                <a:endParaRPr lang="en-US" altLang="zh-CN" sz="1100" dirty="0" smtClean="0"/>
              </a:p>
              <a:p>
                <a:pPr algn="just">
                  <a:lnSpc>
                    <a:spcPct val="120000"/>
                  </a:lnSpc>
                </a:pPr>
                <a:r>
                  <a:rPr lang="en-US" altLang="zh-CN" sz="11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3.</a:t>
                </a:r>
                <a:r>
                  <a:rPr lang="zh-CN" altLang="en-US" sz="11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同客户</a:t>
                </a:r>
                <a:r>
                  <a:rPr lang="zh-CN" altLang="en-US" sz="1100" dirty="0" smtClean="0"/>
                  <a:t>面签。</a:t>
                </a:r>
                <a:endParaRPr lang="zh-CN" altLang="en-US" sz="11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56" name="矩形 55"/>
              <p:cNvSpPr/>
              <p:nvPr/>
            </p:nvSpPr>
            <p:spPr>
              <a:xfrm>
                <a:off x="2677265" y="1996356"/>
                <a:ext cx="2084387" cy="362343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just">
                  <a:lnSpc>
                    <a:spcPct val="120000"/>
                  </a:lnSpc>
                </a:pPr>
                <a:r>
                  <a:rPr lang="zh-CN" altLang="en-US" sz="1600" b="1" dirty="0" smtClean="0"/>
                  <a:t>渠道销售人员</a:t>
                </a:r>
                <a:endParaRPr lang="zh-CN" altLang="en-US" sz="1600" b="1" dirty="0"/>
              </a:p>
            </p:txBody>
          </p:sp>
        </p:grpSp>
      </p:grpSp>
    </p:spTree>
    <p:custDataLst>
      <p:tags r:id="rId1"/>
    </p:custDataLst>
    <p:extLst>
      <p:ext uri="{BB962C8B-B14F-4D97-AF65-F5344CB8AC3E}">
        <p14:creationId xmlns="" xmlns:p14="http://schemas.microsoft.com/office/powerpoint/2010/main" val="75836245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" name="直接连接符 40"/>
          <p:cNvCxnSpPr/>
          <p:nvPr/>
        </p:nvCxnSpPr>
        <p:spPr>
          <a:xfrm flipV="1">
            <a:off x="0" y="624254"/>
            <a:ext cx="4317023" cy="1074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>
            <a:stCxn id="43" idx="3"/>
          </p:cNvCxnSpPr>
          <p:nvPr/>
        </p:nvCxnSpPr>
        <p:spPr>
          <a:xfrm flipV="1">
            <a:off x="7829808" y="635000"/>
            <a:ext cx="4362192" cy="268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4362192" y="345292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3200" dirty="0" smtClean="0">
                <a:latin typeface="Agency FB" panose="020B0503020202020204" pitchFamily="34" charset="0"/>
              </a:rPr>
              <a:t>老架构存在的痛点</a:t>
            </a:r>
            <a:endParaRPr lang="zh-CN" altLang="en-US" sz="3200" dirty="0">
              <a:latin typeface="Agency FB" panose="020B050302020202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238250" y="1395812"/>
            <a:ext cx="9715500" cy="397031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产品配置不支持扩展属性，授信或者贷款流程不支持流程阶段</a:t>
            </a:r>
            <a:r>
              <a:rPr lang="en-US" altLang="zh-CN" dirty="0" smtClean="0"/>
              <a:t>Input</a:t>
            </a:r>
            <a:r>
              <a:rPr lang="zh-CN" altLang="en-US" dirty="0" smtClean="0"/>
              <a:t>数据配置，当某产品</a:t>
            </a:r>
            <a:r>
              <a:rPr lang="en-US" altLang="zh-CN" dirty="0" smtClean="0"/>
              <a:t>A</a:t>
            </a:r>
            <a:r>
              <a:rPr lang="zh-CN" altLang="en-US" dirty="0" smtClean="0"/>
              <a:t>需要增加一个属性或者流程审批要录入某种业务场景数据时，需要额外单独开发，然后回归测试再部署</a:t>
            </a:r>
            <a:r>
              <a:rPr lang="zh-CN" altLang="en-US" dirty="0" smtClean="0"/>
              <a:t>。严重影响业务</a:t>
            </a:r>
            <a:r>
              <a:rPr lang="zh-CN" altLang="en-US" dirty="0" smtClean="0"/>
              <a:t>快速迭代。</a:t>
            </a:r>
            <a:endParaRPr lang="en-US" altLang="zh-CN" dirty="0" smtClean="0"/>
          </a:p>
          <a:p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/>
              <a:t>2. </a:t>
            </a:r>
            <a:r>
              <a:rPr lang="zh-CN" altLang="en-US" dirty="0" smtClean="0"/>
              <a:t>没有</a:t>
            </a:r>
            <a:r>
              <a:rPr lang="zh-CN" altLang="en-US" dirty="0" smtClean="0"/>
              <a:t>对整个数据链路</a:t>
            </a:r>
            <a:r>
              <a:rPr lang="zh-CN" altLang="en-US" dirty="0" smtClean="0"/>
              <a:t>进行</a:t>
            </a:r>
            <a:r>
              <a:rPr lang="en-US" altLang="zh-CN" dirty="0" smtClean="0"/>
              <a:t>segment</a:t>
            </a:r>
            <a:r>
              <a:rPr lang="zh-CN" altLang="en-US" dirty="0" smtClean="0"/>
              <a:t>划分，整个链路</a:t>
            </a:r>
            <a:r>
              <a:rPr lang="zh-CN" altLang="en-US" dirty="0" smtClean="0"/>
              <a:t>处理中全部</a:t>
            </a:r>
            <a:r>
              <a:rPr lang="zh-CN" altLang="en-US" dirty="0" smtClean="0"/>
              <a:t>依赖于同</a:t>
            </a:r>
            <a:r>
              <a:rPr lang="zh-CN" altLang="en-US" dirty="0" smtClean="0"/>
              <a:t>一份产品</a:t>
            </a:r>
            <a:r>
              <a:rPr lang="zh-CN" altLang="en-US" dirty="0" smtClean="0"/>
              <a:t>配置，数据极易被污染</a:t>
            </a:r>
            <a:r>
              <a:rPr lang="zh-CN" altLang="en-US" dirty="0" smtClean="0"/>
              <a:t>，容易混乱，不好维护，并且因为费率等敏感数据容易</a:t>
            </a:r>
            <a:r>
              <a:rPr lang="zh-CN" altLang="en-US" dirty="0" smtClean="0"/>
              <a:t>引起同客户的法律纠纷。</a:t>
            </a:r>
            <a:endParaRPr lang="en-US" altLang="zh-CN" dirty="0" smtClean="0"/>
          </a:p>
          <a:p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/>
              <a:t>3. </a:t>
            </a:r>
            <a:r>
              <a:rPr lang="zh-CN" altLang="en-US" dirty="0" smtClean="0"/>
              <a:t>功能模块过度集中，边界不清，层次不分，代码没有严格规范和统一管理。目前</a:t>
            </a:r>
            <a:r>
              <a:rPr lang="en-US" altLang="zh-CN" dirty="0" smtClean="0"/>
              <a:t>30</a:t>
            </a:r>
            <a:r>
              <a:rPr lang="zh-CN" altLang="en-US" dirty="0" smtClean="0"/>
              <a:t>个信贷产品，每个产品线开发同事在每次版本迭代时，肆意增加或者修改代码，极易代码冲突或者覆盖，反复的</a:t>
            </a:r>
            <a:r>
              <a:rPr lang="en-US" altLang="zh-CN" dirty="0" smtClean="0"/>
              <a:t>review</a:t>
            </a:r>
            <a:r>
              <a:rPr lang="zh-CN" altLang="en-US" dirty="0" smtClean="0"/>
              <a:t>和大量回归测试后</a:t>
            </a:r>
            <a:r>
              <a:rPr lang="en-US" altLang="zh-CN" dirty="0" smtClean="0"/>
              <a:t>,</a:t>
            </a:r>
            <a:r>
              <a:rPr lang="zh-CN" altLang="en-US" dirty="0" smtClean="0"/>
              <a:t>整个系统服务</a:t>
            </a:r>
            <a:r>
              <a:rPr lang="en-US" altLang="zh-CN" dirty="0" smtClean="0"/>
              <a:t>stop</a:t>
            </a:r>
            <a:r>
              <a:rPr lang="zh-CN" altLang="en-US" dirty="0" smtClean="0"/>
              <a:t>，然后发布。导致维护成本高，业务迭代周期长。</a:t>
            </a:r>
            <a:endParaRPr lang="en-US" altLang="zh-CN" dirty="0" smtClean="0"/>
          </a:p>
          <a:p>
            <a:endParaRPr lang="en-US" altLang="zh-CN" dirty="0" smtClean="0">
              <a:solidFill>
                <a:srgbClr val="FF0000"/>
              </a:solidFill>
            </a:endParaRPr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371301067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直接连接符 46"/>
          <p:cNvCxnSpPr/>
          <p:nvPr/>
        </p:nvCxnSpPr>
        <p:spPr>
          <a:xfrm flipV="1">
            <a:off x="0" y="633046"/>
            <a:ext cx="5231423" cy="195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>
            <a:off x="6945923" y="624254"/>
            <a:ext cx="5246077" cy="1074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/>
          <p:cNvSpPr txBox="1"/>
          <p:nvPr/>
        </p:nvSpPr>
        <p:spPr>
          <a:xfrm>
            <a:off x="5182927" y="345292"/>
            <a:ext cx="1826142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3200" dirty="0" smtClean="0">
                <a:latin typeface="Agency FB" panose="020B0503020202020204" pitchFamily="34" charset="0"/>
              </a:rPr>
              <a:t>新的架构</a:t>
            </a:r>
            <a:endParaRPr lang="zh-CN" altLang="en-US" sz="3200" dirty="0">
              <a:latin typeface="Agency FB" panose="020B0503020202020204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" y="1199702"/>
            <a:ext cx="12191999" cy="5658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custDataLst>
      <p:tags r:id="rId1"/>
    </p:custDataLst>
    <p:extLst>
      <p:ext uri="{BB962C8B-B14F-4D97-AF65-F5344CB8AC3E}">
        <p14:creationId xmlns="" xmlns:p14="http://schemas.microsoft.com/office/powerpoint/2010/main" val="280590812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直接连接符 27"/>
          <p:cNvCxnSpPr>
            <a:endCxn id="30" idx="1"/>
          </p:cNvCxnSpPr>
          <p:nvPr/>
        </p:nvCxnSpPr>
        <p:spPr>
          <a:xfrm>
            <a:off x="0" y="635000"/>
            <a:ext cx="4772561" cy="268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>
            <a:stCxn id="30" idx="3"/>
          </p:cNvCxnSpPr>
          <p:nvPr/>
        </p:nvCxnSpPr>
        <p:spPr>
          <a:xfrm flipV="1">
            <a:off x="7419439" y="635000"/>
            <a:ext cx="4772561" cy="268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4772561" y="345292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3200" dirty="0" smtClean="0">
                <a:latin typeface="Agency FB" panose="020B0503020202020204" pitchFamily="34" charset="0"/>
              </a:rPr>
              <a:t>产品配置设计</a:t>
            </a:r>
            <a:endParaRPr lang="zh-CN" altLang="en-US" sz="3200" dirty="0">
              <a:latin typeface="Agency FB" panose="020B0503020202020204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82107" y="1414463"/>
            <a:ext cx="6427787" cy="402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custDataLst>
      <p:tags r:id="rId1"/>
    </p:custDataLst>
    <p:extLst>
      <p:ext uri="{BB962C8B-B14F-4D97-AF65-F5344CB8AC3E}">
        <p14:creationId xmlns="" xmlns:p14="http://schemas.microsoft.com/office/powerpoint/2010/main" val="198111283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直接连接符 27"/>
          <p:cNvCxnSpPr>
            <a:endCxn id="30" idx="1"/>
          </p:cNvCxnSpPr>
          <p:nvPr/>
        </p:nvCxnSpPr>
        <p:spPr>
          <a:xfrm>
            <a:off x="0" y="635000"/>
            <a:ext cx="4567376" cy="268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>
            <a:stCxn id="30" idx="3"/>
          </p:cNvCxnSpPr>
          <p:nvPr/>
        </p:nvCxnSpPr>
        <p:spPr>
          <a:xfrm flipV="1">
            <a:off x="7624624" y="635000"/>
            <a:ext cx="4567376" cy="268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4567376" y="345292"/>
            <a:ext cx="3057248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3200" dirty="0" smtClean="0">
                <a:latin typeface="Agency FB" panose="020B0503020202020204" pitchFamily="34" charset="0"/>
              </a:rPr>
              <a:t>授信申请时序图</a:t>
            </a:r>
            <a:endParaRPr lang="zh-CN" altLang="en-US" sz="3200" dirty="0">
              <a:latin typeface="Agency FB" panose="020B0503020202020204" pitchFamily="34" charset="0"/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5594" y="1002323"/>
            <a:ext cx="11580813" cy="58556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custDataLst>
      <p:tags r:id="rId1"/>
    </p:custDataLst>
    <p:extLst>
      <p:ext uri="{BB962C8B-B14F-4D97-AF65-F5344CB8AC3E}">
        <p14:creationId xmlns="" xmlns:p14="http://schemas.microsoft.com/office/powerpoint/2010/main" val="198111283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直接连接符 27"/>
          <p:cNvCxnSpPr>
            <a:endCxn id="30" idx="1"/>
          </p:cNvCxnSpPr>
          <p:nvPr/>
        </p:nvCxnSpPr>
        <p:spPr>
          <a:xfrm>
            <a:off x="0" y="635000"/>
            <a:ext cx="4567376" cy="268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>
            <a:stCxn id="30" idx="3"/>
          </p:cNvCxnSpPr>
          <p:nvPr/>
        </p:nvCxnSpPr>
        <p:spPr>
          <a:xfrm flipV="1">
            <a:off x="7624624" y="635000"/>
            <a:ext cx="4567376" cy="268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4567376" y="345292"/>
            <a:ext cx="3057248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3200" dirty="0" smtClean="0">
                <a:latin typeface="Agency FB" panose="020B0503020202020204" pitchFamily="34" charset="0"/>
              </a:rPr>
              <a:t>授信处理时序图</a:t>
            </a:r>
            <a:endParaRPr lang="zh-CN" altLang="en-US" sz="3200" dirty="0">
              <a:latin typeface="Agency FB" panose="020B0503020202020204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9857" y="962025"/>
            <a:ext cx="11952287" cy="589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custDataLst>
      <p:tags r:id="rId1"/>
    </p:custDataLst>
    <p:extLst>
      <p:ext uri="{BB962C8B-B14F-4D97-AF65-F5344CB8AC3E}">
        <p14:creationId xmlns="" xmlns:p14="http://schemas.microsoft.com/office/powerpoint/2010/main" val="198111283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直接连接符 27"/>
          <p:cNvCxnSpPr>
            <a:endCxn id="30" idx="1"/>
          </p:cNvCxnSpPr>
          <p:nvPr/>
        </p:nvCxnSpPr>
        <p:spPr>
          <a:xfrm>
            <a:off x="0" y="635000"/>
            <a:ext cx="4567376" cy="268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>
            <a:stCxn id="30" idx="3"/>
          </p:cNvCxnSpPr>
          <p:nvPr/>
        </p:nvCxnSpPr>
        <p:spPr>
          <a:xfrm flipV="1">
            <a:off x="7624624" y="635000"/>
            <a:ext cx="4567376" cy="268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4567376" y="345292"/>
            <a:ext cx="3057248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3200" dirty="0" smtClean="0">
                <a:latin typeface="Agency FB" panose="020B0503020202020204" pitchFamily="34" charset="0"/>
              </a:rPr>
              <a:t>贷款申请时序图</a:t>
            </a:r>
            <a:endParaRPr lang="zh-CN" altLang="en-US" sz="3200" dirty="0">
              <a:latin typeface="Agency FB" panose="020B0503020202020204" pitchFamily="34" charset="0"/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0975" y="1081454"/>
            <a:ext cx="11828463" cy="57765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custDataLst>
      <p:tags r:id="rId1"/>
    </p:custDataLst>
    <p:extLst>
      <p:ext uri="{BB962C8B-B14F-4D97-AF65-F5344CB8AC3E}">
        <p14:creationId xmlns="" xmlns:p14="http://schemas.microsoft.com/office/powerpoint/2010/main" val="198111283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直接连接符 27"/>
          <p:cNvCxnSpPr>
            <a:endCxn id="30" idx="1"/>
          </p:cNvCxnSpPr>
          <p:nvPr/>
        </p:nvCxnSpPr>
        <p:spPr>
          <a:xfrm>
            <a:off x="0" y="635000"/>
            <a:ext cx="4567376" cy="268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>
            <a:stCxn id="30" idx="3"/>
          </p:cNvCxnSpPr>
          <p:nvPr/>
        </p:nvCxnSpPr>
        <p:spPr>
          <a:xfrm flipV="1">
            <a:off x="7624624" y="635000"/>
            <a:ext cx="4567376" cy="268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4567376" y="345292"/>
            <a:ext cx="3057248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3200" dirty="0" smtClean="0">
                <a:latin typeface="Agency FB" panose="020B0503020202020204" pitchFamily="34" charset="0"/>
              </a:rPr>
              <a:t>贷款处理时序图</a:t>
            </a:r>
            <a:endParaRPr lang="zh-CN" altLang="en-US" sz="3200" dirty="0">
              <a:latin typeface="Agency FB" panose="020B0503020202020204" pitchFamily="34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6519" y="1099038"/>
            <a:ext cx="12018963" cy="5750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custDataLst>
      <p:tags r:id="rId1"/>
    </p:custDataLst>
    <p:extLst>
      <p:ext uri="{BB962C8B-B14F-4D97-AF65-F5344CB8AC3E}">
        <p14:creationId xmlns="" xmlns:p14="http://schemas.microsoft.com/office/powerpoint/2010/main" val="198111283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fce02f6d-e5cd-4546-9067-9c516b8d309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c62864e6-5dfd-4234-a041-6d21e65d296c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3389ca0e-54a0-423b-be57-9cfe4a4acd7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3d40523a-94c9-48a3-b0b5-21058e31718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3d40523a-94c9-48a3-b0b5-21058e31718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3d40523a-94c9-48a3-b0b5-21058e31718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3d40523a-94c9-48a3-b0b5-21058e31718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3d40523a-94c9-48a3-b0b5-21058e317182"/>
</p:tagLst>
</file>

<file path=ppt/theme/theme1.xml><?xml version="1.0" encoding="utf-8"?>
<a:theme xmlns:a="http://schemas.openxmlformats.org/drawingml/2006/main" name="包图主题2">
  <a:themeElements>
    <a:clrScheme name="自定义 10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8CC5"/>
      </a:accent1>
      <a:accent2>
        <a:srgbClr val="4C4676"/>
      </a:accent2>
      <a:accent3>
        <a:srgbClr val="298CC5"/>
      </a:accent3>
      <a:accent4>
        <a:srgbClr val="4C4676"/>
      </a:accent4>
      <a:accent5>
        <a:srgbClr val="298CC5"/>
      </a:accent5>
      <a:accent6>
        <a:srgbClr val="4C4676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包图主题2" id="{50CFA792-C506-47E4-B272-6A6183483AB3}" vid="{CC1AE437-2F7F-4319-9F22-408F5F8C346F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包图主题2</Template>
  <TotalTime>1017</TotalTime>
  <Words>348</Words>
  <Application>Microsoft Office PowerPoint</Application>
  <PresentationFormat>自定义</PresentationFormat>
  <Paragraphs>40</Paragraphs>
  <Slides>10</Slides>
  <Notes>10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包图主题2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liu six</cp:lastModifiedBy>
  <cp:revision>244</cp:revision>
  <dcterms:created xsi:type="dcterms:W3CDTF">2017-08-08T02:58:07Z</dcterms:created>
  <dcterms:modified xsi:type="dcterms:W3CDTF">2018-09-18T13:36:44Z</dcterms:modified>
</cp:coreProperties>
</file>