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2" r:id="rId2"/>
    <p:sldId id="266" r:id="rId3"/>
    <p:sldId id="267" r:id="rId4"/>
    <p:sldId id="268" r:id="rId5"/>
    <p:sldId id="286" r:id="rId6"/>
    <p:sldId id="284" r:id="rId7"/>
    <p:sldId id="269" r:id="rId8"/>
    <p:sldId id="275" r:id="rId9"/>
    <p:sldId id="287" r:id="rId10"/>
    <p:sldId id="288" r:id="rId11"/>
    <p:sldId id="289" r:id="rId12"/>
    <p:sldId id="291" r:id="rId13"/>
    <p:sldId id="26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6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85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pPr/>
              <a:t>2018-9-17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26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734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4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4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4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664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信贷核心系统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授信处理时序图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857" y="962025"/>
            <a:ext cx="11952287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贷款申请时序图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975" y="1081454"/>
            <a:ext cx="11828463" cy="577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贷款处理时序图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519" y="1099038"/>
            <a:ext cx="12018963" cy="575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感谢您的观看指导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88636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 flipV="1">
            <a:off x="0" y="615462"/>
            <a:ext cx="5134708" cy="195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6" idx="3"/>
          </p:cNvCxnSpPr>
          <p:nvPr/>
        </p:nvCxnSpPr>
        <p:spPr>
          <a:xfrm flipV="1">
            <a:off x="7009071" y="635000"/>
            <a:ext cx="5182929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0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它是什么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44505" y="2122396"/>
            <a:ext cx="2396756" cy="3398693"/>
            <a:chOff x="1004890" y="2075502"/>
            <a:chExt cx="2396756" cy="3398693"/>
          </a:xfrm>
        </p:grpSpPr>
        <p:sp>
          <p:nvSpPr>
            <p:cNvPr id="30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33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针对不同客群定义相应信贷产品及其他相应配置。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对客户授信申请进行审批。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对</a:t>
                </a:r>
                <a:r>
                  <a:rPr lang="zh-CN" altLang="en-US" sz="1100" dirty="0" smtClean="0"/>
                  <a:t>客户</a:t>
                </a:r>
                <a:r>
                  <a:rPr lang="zh-CN" altLang="en-US" sz="1100" dirty="0" smtClean="0"/>
                  <a:t>贷款</a:t>
                </a:r>
                <a:r>
                  <a:rPr lang="zh-CN" altLang="en-US" sz="1100" dirty="0" smtClean="0"/>
                  <a:t>申请</a:t>
                </a:r>
                <a:r>
                  <a:rPr lang="zh-CN" altLang="en-US" sz="1100" dirty="0" smtClean="0"/>
                  <a:t>进行审批。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运营工作人员</a:t>
                </a:r>
                <a:endParaRPr lang="zh-CN" altLang="en-US" sz="1600" b="1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911599" y="2122396"/>
            <a:ext cx="2396756" cy="3398693"/>
            <a:chOff x="1004890" y="2075502"/>
            <a:chExt cx="2396756" cy="3398693"/>
          </a:xfrm>
        </p:grpSpPr>
        <p:sp>
          <p:nvSpPr>
            <p:cNvPr id="44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7" name="组合 50"/>
            <p:cNvGrpSpPr/>
            <p:nvPr/>
          </p:nvGrpSpPr>
          <p:grpSpPr>
            <a:xfrm>
              <a:off x="1161074" y="3320102"/>
              <a:ext cx="2084388" cy="1661592"/>
              <a:chOff x="2677265" y="1996356"/>
              <a:chExt cx="2084388" cy="166159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77265" y="2346820"/>
                <a:ext cx="2084388" cy="13111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浏览已准入信贷产品 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选择信贷产品并填写授信申请表单。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查看授信申请。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选择贷款账户提交贷款申请。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查看贷款申请。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客户</a:t>
                </a:r>
                <a:endParaRPr lang="zh-CN" altLang="en-US" sz="1600" b="1" dirty="0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8378693" y="2122396"/>
            <a:ext cx="2396756" cy="3398693"/>
            <a:chOff x="1004890" y="2075502"/>
            <a:chExt cx="2396756" cy="3398693"/>
          </a:xfrm>
        </p:grpSpPr>
        <p:sp>
          <p:nvSpPr>
            <p:cNvPr id="51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4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帮助客户录入授信申请。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作为授信审批中的节点帮助客户录入授信所需的资料。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同客户</a:t>
                </a:r>
                <a:r>
                  <a:rPr lang="zh-CN" altLang="en-US" sz="1100" dirty="0" smtClean="0"/>
                  <a:t>面签。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渠道销售人员</a:t>
                </a:r>
                <a:endParaRPr lang="zh-CN" altLang="en-US" sz="1600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 flipV="1">
            <a:off x="0" y="633046"/>
            <a:ext cx="5108331" cy="19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042638" y="624254"/>
            <a:ext cx="5149362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182929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数据流转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64932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信贷产品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202265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授信流程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3639598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授信合同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5076931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授信额度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6514264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贷款账户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7951597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借据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9388930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还款计划</a:t>
            </a:r>
            <a:endParaRPr lang="en-US" altLang="zh-CN" dirty="0" smtClean="0"/>
          </a:p>
        </p:txBody>
      </p:sp>
      <p:sp>
        <p:nvSpPr>
          <p:cNvPr id="65" name="椭圆 64"/>
          <p:cNvSpPr/>
          <p:nvPr/>
        </p:nvSpPr>
        <p:spPr>
          <a:xfrm>
            <a:off x="10826262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息费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31" idx="6"/>
            <a:endCxn id="59" idx="2"/>
          </p:cNvCxnSpPr>
          <p:nvPr/>
        </p:nvCxnSpPr>
        <p:spPr>
          <a:xfrm>
            <a:off x="1679332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9" idx="6"/>
            <a:endCxn id="60" idx="2"/>
          </p:cNvCxnSpPr>
          <p:nvPr/>
        </p:nvCxnSpPr>
        <p:spPr>
          <a:xfrm>
            <a:off x="3116665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6"/>
            <a:endCxn id="61" idx="2"/>
          </p:cNvCxnSpPr>
          <p:nvPr/>
        </p:nvCxnSpPr>
        <p:spPr>
          <a:xfrm>
            <a:off x="4553998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1" idx="6"/>
            <a:endCxn id="62" idx="2"/>
          </p:cNvCxnSpPr>
          <p:nvPr/>
        </p:nvCxnSpPr>
        <p:spPr>
          <a:xfrm>
            <a:off x="5991331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2" idx="6"/>
            <a:endCxn id="63" idx="2"/>
          </p:cNvCxnSpPr>
          <p:nvPr/>
        </p:nvCxnSpPr>
        <p:spPr>
          <a:xfrm>
            <a:off x="7428664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3" idx="6"/>
            <a:endCxn id="64" idx="2"/>
          </p:cNvCxnSpPr>
          <p:nvPr/>
        </p:nvCxnSpPr>
        <p:spPr>
          <a:xfrm>
            <a:off x="8865997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4" idx="6"/>
            <a:endCxn id="65" idx="2"/>
          </p:cNvCxnSpPr>
          <p:nvPr/>
        </p:nvCxnSpPr>
        <p:spPr>
          <a:xfrm>
            <a:off x="10303330" y="3024569"/>
            <a:ext cx="5229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70794" y="3736744"/>
            <a:ext cx="11028484" cy="5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额度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690924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24254"/>
            <a:ext cx="4317023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3" idx="3"/>
          </p:cNvCxnSpPr>
          <p:nvPr/>
        </p:nvCxnSpPr>
        <p:spPr>
          <a:xfrm flipV="1">
            <a:off x="7829808" y="635000"/>
            <a:ext cx="4362192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老架构存在的问题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8250" y="1534311"/>
            <a:ext cx="9715500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产品不支持扩展属性配置，当某产品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需要一个特殊属性时，需要重新开发，测试再部署。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当这种特殊字段多了以后，不利于管理，复用性不大，而且影响业务快速迭代。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产品配置明确定义好</a:t>
            </a:r>
            <a:r>
              <a:rPr lang="en-US" altLang="zh-CN" dirty="0" smtClean="0">
                <a:solidFill>
                  <a:srgbClr val="FF0000"/>
                </a:solidFill>
              </a:rPr>
              <a:t>90%</a:t>
            </a:r>
            <a:r>
              <a:rPr lang="zh-CN" altLang="en-US" dirty="0" smtClean="0">
                <a:solidFill>
                  <a:srgbClr val="FF0000"/>
                </a:solidFill>
              </a:rPr>
              <a:t>以上通用属性。再给产品配置设计扩展属性用来满足特殊场景。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lvl="1"/>
            <a:r>
              <a:rPr lang="en-US" altLang="zh-CN" dirty="0" smtClean="0"/>
              <a:t>2. </a:t>
            </a:r>
            <a:r>
              <a:rPr lang="zh-CN" altLang="zh-CN" dirty="0" smtClean="0"/>
              <a:t>授信流程和贷款流程不支持流程阶段</a:t>
            </a:r>
            <a:r>
              <a:rPr lang="en-US" altLang="zh-CN" dirty="0" smtClean="0"/>
              <a:t>Input</a:t>
            </a:r>
            <a:r>
              <a:rPr lang="zh-CN" altLang="zh-CN" dirty="0" smtClean="0"/>
              <a:t>数据绑定。</a:t>
            </a:r>
            <a:r>
              <a:rPr lang="zh-CN" altLang="en-US" dirty="0" smtClean="0"/>
              <a:t>当某产品授信或者贷款场景需要客户</a:t>
            </a:r>
            <a:endParaRPr lang="en-US" altLang="zh-CN" dirty="0" smtClean="0"/>
          </a:p>
          <a:p>
            <a:pPr marL="0" lvl="1"/>
            <a:r>
              <a:rPr lang="en-US" altLang="zh-CN" dirty="0" smtClean="0"/>
              <a:t>    </a:t>
            </a:r>
            <a:r>
              <a:rPr lang="zh-CN" altLang="en-US" dirty="0" smtClean="0"/>
              <a:t>提供某类数据时，需要额外单独开发出相应功能，并做数据校验，存储，权限查看等。</a:t>
            </a:r>
            <a:endParaRPr lang="en-US" altLang="zh-CN" dirty="0" smtClean="0"/>
          </a:p>
          <a:p>
            <a:pPr marL="0" lvl="1"/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让流程节点支持</a:t>
            </a:r>
            <a:r>
              <a:rPr lang="en-US" altLang="zh-CN" dirty="0" smtClean="0">
                <a:solidFill>
                  <a:srgbClr val="FF0000"/>
                </a:solidFill>
              </a:rPr>
              <a:t>Input</a:t>
            </a:r>
            <a:r>
              <a:rPr lang="zh-CN" altLang="en-US" dirty="0" smtClean="0">
                <a:solidFill>
                  <a:srgbClr val="FF0000"/>
                </a:solidFill>
              </a:rPr>
              <a:t>数据绑定，并且提供常用数据类配置和检验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比如字符长度，邮箱，身份证号，文件等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，并且基于流程</a:t>
            </a:r>
            <a:r>
              <a:rPr lang="en-US" altLang="zh-CN" dirty="0" smtClean="0">
                <a:solidFill>
                  <a:srgbClr val="FF0000"/>
                </a:solidFill>
              </a:rPr>
              <a:t>role</a:t>
            </a:r>
            <a:r>
              <a:rPr lang="zh-CN" altLang="en-US" dirty="0" smtClean="0">
                <a:solidFill>
                  <a:srgbClr val="FF0000"/>
                </a:solidFill>
              </a:rPr>
              <a:t>实现每个阶段节点只能读当前节点和前面节点的数据，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zh-CN" altLang="en-US" dirty="0" smtClean="0">
                <a:solidFill>
                  <a:srgbClr val="FF0000"/>
                </a:solidFill>
              </a:rPr>
              <a:t>并且只能写当前节点配置的</a:t>
            </a:r>
            <a:r>
              <a:rPr lang="en-US" altLang="zh-CN" dirty="0" smtClean="0">
                <a:solidFill>
                  <a:srgbClr val="FF0000"/>
                </a:solidFill>
              </a:rPr>
              <a:t>Input</a:t>
            </a:r>
            <a:r>
              <a:rPr lang="zh-CN" altLang="en-US" dirty="0" smtClean="0">
                <a:solidFill>
                  <a:srgbClr val="FF0000"/>
                </a:solidFill>
              </a:rPr>
              <a:t>数据。流程所有的</a:t>
            </a:r>
            <a:r>
              <a:rPr lang="en-US" altLang="zh-CN" dirty="0" smtClean="0">
                <a:solidFill>
                  <a:srgbClr val="FF0000"/>
                </a:solidFill>
              </a:rPr>
              <a:t>Input</a:t>
            </a:r>
            <a:r>
              <a:rPr lang="zh-CN" altLang="en-US" dirty="0" smtClean="0">
                <a:solidFill>
                  <a:srgbClr val="FF0000"/>
                </a:solidFill>
              </a:rPr>
              <a:t>数据以以下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格式保存，并且通过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en-US" altLang="zh-CN" dirty="0" smtClean="0">
                <a:solidFill>
                  <a:srgbClr val="FF0000"/>
                </a:solidFill>
              </a:rPr>
              <a:t> selector</a:t>
            </a:r>
            <a:r>
              <a:rPr lang="zh-CN" altLang="en-US" dirty="0" smtClean="0">
                <a:solidFill>
                  <a:srgbClr val="FF0000"/>
                </a:solidFill>
              </a:rPr>
              <a:t>取值或者自定义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函数处理。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{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 "</a:t>
            </a:r>
            <a:r>
              <a:rPr lang="zh-CN" altLang="en-US" sz="1000" dirty="0" smtClean="0">
                <a:solidFill>
                  <a:srgbClr val="FF0000"/>
                </a:solidFill>
              </a:rPr>
              <a:t>流程</a:t>
            </a:r>
            <a:r>
              <a:rPr lang="en-US" altLang="zh-CN" sz="1000" dirty="0" smtClean="0">
                <a:solidFill>
                  <a:srgbClr val="FF0000"/>
                </a:solidFill>
              </a:rPr>
              <a:t>id": "20180920-120000-000000000001",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 "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input_data</a:t>
            </a:r>
            <a:r>
              <a:rPr lang="en-US" altLang="zh-CN" sz="1000" dirty="0" smtClean="0">
                <a:solidFill>
                  <a:srgbClr val="FF0000"/>
                </a:solidFill>
              </a:rPr>
              <a:t>": [{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"version": 0,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"data": {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            "</a:t>
            </a:r>
            <a:r>
              <a:rPr lang="zh-CN" altLang="en-US" sz="1000" dirty="0" smtClean="0">
                <a:solidFill>
                  <a:srgbClr val="FF0000"/>
                </a:solidFill>
              </a:rPr>
              <a:t>申请</a:t>
            </a:r>
            <a:r>
              <a:rPr lang="en-US" altLang="zh-CN" sz="1000" dirty="0" smtClean="0">
                <a:solidFill>
                  <a:srgbClr val="FF0000"/>
                </a:solidFill>
              </a:rPr>
              <a:t>": [{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                         "</a:t>
            </a:r>
            <a:r>
              <a:rPr lang="zh-CN" altLang="en-US" sz="1000" dirty="0" smtClean="0">
                <a:solidFill>
                  <a:srgbClr val="FF0000"/>
                </a:solidFill>
              </a:rPr>
              <a:t>客户</a:t>
            </a:r>
            <a:r>
              <a:rPr lang="en-US" altLang="zh-CN" sz="1000" dirty="0" smtClean="0">
                <a:solidFill>
                  <a:srgbClr val="FF0000"/>
                </a:solidFill>
              </a:rPr>
              <a:t>ID": "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sixliu</a:t>
            </a:r>
            <a:r>
              <a:rPr lang="en-US" altLang="zh-CN" sz="1000" dirty="0" smtClean="0">
                <a:solidFill>
                  <a:srgbClr val="FF0000"/>
                </a:solidFill>
              </a:rPr>
              <a:t>",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	"type": "string"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	}]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            }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}]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13010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24254"/>
            <a:ext cx="4317023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3" idx="3"/>
          </p:cNvCxnSpPr>
          <p:nvPr/>
        </p:nvCxnSpPr>
        <p:spPr>
          <a:xfrm flipV="1">
            <a:off x="7829808" y="635000"/>
            <a:ext cx="4362192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老架构存在的问题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8250" y="1534311"/>
            <a:ext cx="9715500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流程节点没有区分自动处理和人工处理。目前自动处理完全依赖于定时任务驱动。定时任务</a:t>
            </a:r>
          </a:p>
          <a:p>
            <a:r>
              <a:rPr lang="zh-CN" altLang="en-US" dirty="0" smtClean="0"/>
              <a:t>    扫描频率过快占用资源，频率过慢严重影响审批速度。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明确定义流程任务类型为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人工或者自动审批，当流程任务审批结果提交时，并且提交结果为</a:t>
            </a:r>
            <a:r>
              <a:rPr lang="en-US" altLang="zh-CN" dirty="0" smtClean="0">
                <a:solidFill>
                  <a:srgbClr val="FF0000"/>
                </a:solidFill>
              </a:rPr>
              <a:t>pass</a:t>
            </a:r>
            <a:r>
              <a:rPr lang="zh-CN" altLang="en-US" dirty="0" smtClean="0">
                <a:solidFill>
                  <a:srgbClr val="FF0000"/>
                </a:solidFill>
              </a:rPr>
              <a:t>时，异步通知流程任务自动审批管理组件。管理组件内部发布此任务消息，如果有已注册的自动审批处理</a:t>
            </a:r>
            <a:r>
              <a:rPr lang="en-US" altLang="zh-CN" dirty="0" smtClean="0">
                <a:solidFill>
                  <a:srgbClr val="FF0000"/>
                </a:solidFill>
              </a:rPr>
              <a:t>handler</a:t>
            </a:r>
            <a:r>
              <a:rPr lang="zh-CN" altLang="en-US" dirty="0" smtClean="0">
                <a:solidFill>
                  <a:srgbClr val="FF0000"/>
                </a:solidFill>
              </a:rPr>
              <a:t>感兴趣，那么即对它进行处理。同时保留定时任务扫描，扫描间隔时间比较长，用来保证没有被异步通知处理的任务。</a:t>
            </a:r>
            <a:endParaRPr lang="en-US" altLang="zh-CN" dirty="0" smtClean="0"/>
          </a:p>
          <a:p>
            <a:pPr marL="0" lvl="1"/>
            <a:endParaRPr lang="en-US" altLang="zh-CN" dirty="0" smtClean="0"/>
          </a:p>
          <a:p>
            <a:pPr marL="0" lvl="1"/>
            <a:r>
              <a:rPr lang="en-US" altLang="zh-CN" dirty="0" smtClean="0"/>
              <a:t>4. 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概念和状态混乱，在代码层面不能统一管理，容易出错。</a:t>
            </a:r>
            <a:endParaRPr lang="en-US" altLang="zh-CN" dirty="0" smtClean="0"/>
          </a:p>
          <a:p>
            <a:pPr marL="0" lvl="1"/>
            <a:r>
              <a:rPr lang="zh-CN" altLang="en-US" dirty="0" smtClean="0"/>
              <a:t>解决</a:t>
            </a:r>
            <a:r>
              <a:rPr lang="en-US" altLang="zh-CN" dirty="0" smtClean="0"/>
              <a:t>:</a:t>
            </a:r>
            <a:r>
              <a:rPr lang="zh-CN" altLang="en-US" dirty="0" smtClean="0"/>
              <a:t>划分流程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状态，并且通过任务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状态机严格进行状态流转。</a:t>
            </a:r>
            <a:endParaRPr lang="en-US" altLang="zh-CN" dirty="0" smtClean="0"/>
          </a:p>
          <a:p>
            <a:pPr marL="0" lvl="1"/>
            <a:r>
              <a:rPr lang="en-US" altLang="zh-CN" dirty="0" smtClean="0">
                <a:solidFill>
                  <a:srgbClr val="FF0000"/>
                </a:solidFill>
              </a:rPr>
              <a:t>Job</a:t>
            </a:r>
            <a:r>
              <a:rPr lang="zh-CN" altLang="en-US" dirty="0" smtClean="0">
                <a:solidFill>
                  <a:srgbClr val="FF0000"/>
                </a:solidFill>
              </a:rPr>
              <a:t>状态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开始，通过结束，拒绝结束，取消结束，过期结束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dirty="0" smtClean="0">
                <a:solidFill>
                  <a:srgbClr val="FF0000"/>
                </a:solidFill>
              </a:rPr>
              <a:t>Task</a:t>
            </a:r>
            <a:r>
              <a:rPr lang="zh-CN" altLang="en-US" dirty="0" smtClean="0">
                <a:solidFill>
                  <a:srgbClr val="FF0000"/>
                </a:solidFill>
              </a:rPr>
              <a:t>状态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待领取，待处理，退回到待领取，转移到其他人，通过，拒绝，驳回，异常挂起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13010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06669"/>
            <a:ext cx="3877408" cy="283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3" idx="3"/>
          </p:cNvCxnSpPr>
          <p:nvPr/>
        </p:nvCxnSpPr>
        <p:spPr>
          <a:xfrm flipV="1">
            <a:off x="8240177" y="635000"/>
            <a:ext cx="3951823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51824" y="34529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老架构存在的主要问题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3131" y="1807028"/>
            <a:ext cx="9725739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没有对数据链路进行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划分，整个链路处理全部依赖于同一个产品配置，数据极易被污染，不好维护，并且容易引起同客户的法律纠纷。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将整个链路划分为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产品配置，授信，贷款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个阶段。并且为授信和贷款做产品配置的</a:t>
            </a:r>
            <a:r>
              <a:rPr lang="en-US" altLang="zh-CN" dirty="0" smtClean="0">
                <a:solidFill>
                  <a:srgbClr val="FF0000"/>
                </a:solidFill>
              </a:rPr>
              <a:t>snapshot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功能模块过度集中，边界不清，层次不分，代码没有严格规范和统一管理。目前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个信贷产品，每个产品线开发同事在每次版本迭代时，肆意增加或者修改代码，极易代码冲突或者覆盖，反复的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和大量回归测试后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整个系统服务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，然后发布。导致维护成本高，业务迭代周期长。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将系统横向划分为配置，授信，贷款。纵向划分为前置应用，中台复合服务，产品线服务，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产品线开发基础依赖，基础服务等。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13010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 flipV="1">
            <a:off x="0" y="633046"/>
            <a:ext cx="5231423" cy="19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945923" y="624254"/>
            <a:ext cx="5246077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82927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新的架构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199702"/>
            <a:ext cx="12191999" cy="565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805908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772561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419439" y="635000"/>
            <a:ext cx="4772561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72561" y="3452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产品配置设计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2107" y="1414463"/>
            <a:ext cx="6427787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授信申请时序图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594" y="1002323"/>
            <a:ext cx="11580813" cy="585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a00a56-1909-4be2-9496-2cab7d0080d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9ca0e-54a0-423b-be57-9cfe4a4acd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heme/theme1.xml><?xml version="1.0" encoding="utf-8"?>
<a:theme xmlns:a="http://schemas.openxmlformats.org/drawingml/2006/main" name="包图主题2">
  <a:themeElements>
    <a:clrScheme name="自定义 102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504</TotalTime>
  <Words>820</Words>
  <Application>Microsoft Office PowerPoint</Application>
  <PresentationFormat>自定义</PresentationFormat>
  <Paragraphs>84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包图主题2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liu six</cp:lastModifiedBy>
  <cp:revision>174</cp:revision>
  <dcterms:created xsi:type="dcterms:W3CDTF">2017-08-08T02:58:07Z</dcterms:created>
  <dcterms:modified xsi:type="dcterms:W3CDTF">2018-09-17T15:16:12Z</dcterms:modified>
</cp:coreProperties>
</file>