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57" r:id="rId4"/>
    <p:sldId id="258" r:id="rId5"/>
    <p:sldId id="259" r:id="rId6"/>
    <p:sldId id="263" r:id="rId7"/>
    <p:sldId id="264" r:id="rId8"/>
    <p:sldId id="265" r:id="rId9"/>
    <p:sldId id="267" r:id="rId10"/>
    <p:sldId id="261" r:id="rId11"/>
    <p:sldId id="26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snapToGrid="0">
      <p:cViewPr varScale="1">
        <p:scale>
          <a:sx n="70" d="100"/>
          <a:sy n="70"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46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235208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3151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3/14/2014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49589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9D665-718E-41F8-AD12-0CD6673DD19C}" type="datetimeFigureOut">
              <a:rPr lang="en-US" smtClean="0"/>
              <a:t>3/14/2014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53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99D665-718E-41F8-AD12-0CD6673DD19C}" type="datetimeFigureOut">
              <a:rPr lang="en-US" smtClean="0"/>
              <a:t>3/14/2014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99693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99D665-718E-41F8-AD12-0CD6673DD19C}" type="datetimeFigureOut">
              <a:rPr lang="en-US" smtClean="0"/>
              <a:t>3/14/2014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09129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99D665-718E-41F8-AD12-0CD6673DD19C}" type="datetimeFigureOut">
              <a:rPr lang="en-US" smtClean="0"/>
              <a:t>3/14/2014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366640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9D665-718E-41F8-AD12-0CD6673DD19C}" type="datetimeFigureOut">
              <a:rPr lang="en-US" smtClean="0"/>
              <a:t>3/14/2014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341702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99D665-718E-41F8-AD12-0CD6673DD19C}" type="datetimeFigureOut">
              <a:rPr lang="en-US" smtClean="0"/>
              <a:t>3/14/2014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1F731B-176A-478F-A89F-F635798C2340}" type="slidenum">
              <a:rPr lang="en-US" smtClean="0"/>
              <a:t>‹#›</a:t>
            </a:fld>
            <a:endParaRPr lang="en-US"/>
          </a:p>
        </p:txBody>
      </p:sp>
    </p:spTree>
    <p:extLst>
      <p:ext uri="{BB962C8B-B14F-4D97-AF65-F5344CB8AC3E}">
        <p14:creationId xmlns:p14="http://schemas.microsoft.com/office/powerpoint/2010/main" val="70957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9D665-718E-41F8-AD12-0CD6673DD19C}" type="datetimeFigureOut">
              <a:rPr lang="en-US" smtClean="0"/>
              <a:t>3/14/2014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44134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99D665-718E-41F8-AD12-0CD6673DD19C}" type="datetimeFigureOut">
              <a:rPr lang="en-US" smtClean="0"/>
              <a:t>3/14/2014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1F731B-176A-478F-A89F-F635798C234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6190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Library</a:t>
            </a:r>
            <a:endParaRPr lang="en-US" dirty="0"/>
          </a:p>
        </p:txBody>
      </p:sp>
      <p:sp>
        <p:nvSpPr>
          <p:cNvPr id="3" name="Subtitle 2"/>
          <p:cNvSpPr>
            <a:spLocks noGrp="1"/>
          </p:cNvSpPr>
          <p:nvPr>
            <p:ph type="subTitle" idx="1"/>
          </p:nvPr>
        </p:nvSpPr>
        <p:spPr/>
        <p:txBody>
          <a:bodyPr/>
          <a:lstStyle/>
          <a:p>
            <a:r>
              <a:rPr lang="en-US" dirty="0" smtClean="0"/>
              <a:t>By Shaarad Dalvi AND KUNAL SHAH</a:t>
            </a:r>
            <a:endParaRPr lang="en-US" dirty="0"/>
          </a:p>
        </p:txBody>
      </p:sp>
    </p:spTree>
    <p:extLst>
      <p:ext uri="{BB962C8B-B14F-4D97-AF65-F5344CB8AC3E}">
        <p14:creationId xmlns:p14="http://schemas.microsoft.com/office/powerpoint/2010/main" val="361997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p:txBody>
          <a:bodyPr>
            <a:normAutofit/>
          </a:bodyPr>
          <a:lstStyle/>
          <a:p>
            <a:r>
              <a:rPr lang="en-US" sz="2400" dirty="0" smtClean="0"/>
              <a:t>Technologies used:</a:t>
            </a:r>
          </a:p>
          <a:p>
            <a:pPr>
              <a:buFont typeface="Wingdings" panose="05000000000000000000" pitchFamily="2" charset="2"/>
              <a:buChar char="q"/>
            </a:pPr>
            <a:r>
              <a:rPr lang="en-US" sz="2400" b="1" dirty="0"/>
              <a:t>Apache Web server with MySQL database</a:t>
            </a:r>
          </a:p>
          <a:p>
            <a:pPr marL="0" indent="0">
              <a:buNone/>
            </a:pPr>
            <a:r>
              <a:rPr lang="en-US" dirty="0" smtClean="0"/>
              <a:t>	We have built and tested the website on XAMPP. </a:t>
            </a:r>
          </a:p>
          <a:p>
            <a:pPr>
              <a:buFont typeface="Wingdings" panose="05000000000000000000" pitchFamily="2" charset="2"/>
              <a:buChar char="q"/>
            </a:pPr>
            <a:r>
              <a:rPr lang="en-US" sz="2400" b="1" dirty="0"/>
              <a:t>PHP and HTML</a:t>
            </a:r>
          </a:p>
          <a:p>
            <a:pPr marL="0" indent="0">
              <a:buNone/>
            </a:pPr>
            <a:r>
              <a:rPr lang="en-US" dirty="0"/>
              <a:t>	</a:t>
            </a:r>
            <a:r>
              <a:rPr lang="en-US" dirty="0" smtClean="0"/>
              <a:t>All the pages have been written in PHP with HTML code included in it. </a:t>
            </a:r>
          </a:p>
        </p:txBody>
      </p:sp>
    </p:spTree>
    <p:extLst>
      <p:ext uri="{BB962C8B-B14F-4D97-AF65-F5344CB8AC3E}">
        <p14:creationId xmlns:p14="http://schemas.microsoft.com/office/powerpoint/2010/main" val="77526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a:t>JavaScript and AJAX</a:t>
            </a:r>
          </a:p>
          <a:p>
            <a:pPr marL="0" indent="0">
              <a:buNone/>
            </a:pPr>
            <a:r>
              <a:rPr lang="en-US" dirty="0"/>
              <a:t>	We have used JavaScript and AJAX for inter-activeness in website. Searching and sorting 	of courses and resources based on user queries is handled through AJAX.</a:t>
            </a:r>
          </a:p>
          <a:p>
            <a:pPr marL="0" indent="0">
              <a:buNone/>
            </a:pPr>
            <a:r>
              <a:rPr lang="en-US" dirty="0"/>
              <a:t>	</a:t>
            </a:r>
            <a:r>
              <a:rPr lang="en-US" dirty="0" smtClean="0"/>
              <a:t>External APIs like </a:t>
            </a:r>
            <a:r>
              <a:rPr lang="en-US" dirty="0" smtClean="0"/>
              <a:t>Lightface </a:t>
            </a:r>
            <a:r>
              <a:rPr lang="en-US" dirty="0" smtClean="0"/>
              <a:t>are used to show resources in floating windows over the 	website.</a:t>
            </a:r>
          </a:p>
          <a:p>
            <a:pPr lvl="0">
              <a:buFont typeface="Wingdings" panose="05000000000000000000" pitchFamily="2" charset="2"/>
              <a:buChar char="q"/>
            </a:pPr>
            <a:r>
              <a:rPr lang="en-US" sz="2400" b="1" dirty="0" smtClean="0"/>
              <a:t>JQuery </a:t>
            </a:r>
            <a:r>
              <a:rPr lang="en-US" sz="2400" b="1" dirty="0"/>
              <a:t>and Cold Fusion</a:t>
            </a:r>
          </a:p>
          <a:p>
            <a:pPr marL="0" indent="0">
              <a:buNone/>
            </a:pPr>
            <a:r>
              <a:rPr lang="en-US" dirty="0" smtClean="0"/>
              <a:t>	We have used </a:t>
            </a:r>
            <a:r>
              <a:rPr lang="en-US" dirty="0" smtClean="0"/>
              <a:t>JQuery </a:t>
            </a:r>
            <a:r>
              <a:rPr lang="en-US" dirty="0" smtClean="0"/>
              <a:t>and Cold Fusion  widgets in website for enhancing functionality in website</a:t>
            </a:r>
          </a:p>
          <a:p>
            <a:pPr marL="0" indent="0">
              <a:buNone/>
            </a:pPr>
            <a:r>
              <a:rPr lang="en-US" dirty="0"/>
              <a:t>	</a:t>
            </a:r>
            <a:r>
              <a:rPr lang="en-US" dirty="0" smtClean="0"/>
              <a:t>Spry Tabs use </a:t>
            </a:r>
            <a:r>
              <a:rPr lang="en-US" dirty="0" smtClean="0"/>
              <a:t>JQuery </a:t>
            </a:r>
            <a:r>
              <a:rPr lang="en-US" dirty="0" smtClean="0"/>
              <a:t>and Cold Fusion to an extent </a:t>
            </a:r>
            <a:endParaRPr lang="en-US" dirty="0"/>
          </a:p>
        </p:txBody>
      </p:sp>
    </p:spTree>
    <p:extLst>
      <p:ext uri="{BB962C8B-B14F-4D97-AF65-F5344CB8AC3E}">
        <p14:creationId xmlns:p14="http://schemas.microsoft.com/office/powerpoint/2010/main" val="429282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Details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sz="2400" b="1" dirty="0" smtClean="0"/>
              <a:t>CSS</a:t>
            </a:r>
            <a:endParaRPr lang="en-US" sz="2400" b="1" dirty="0"/>
          </a:p>
          <a:p>
            <a:pPr marL="0" indent="0">
              <a:buNone/>
            </a:pPr>
            <a:r>
              <a:rPr lang="en-US" dirty="0"/>
              <a:t>	We have used </a:t>
            </a:r>
            <a:r>
              <a:rPr lang="en-US" dirty="0" smtClean="0"/>
              <a:t>CSS for enhancing looks of the website.</a:t>
            </a:r>
            <a:endParaRPr lang="en-US" dirty="0"/>
          </a:p>
          <a:p>
            <a:endParaRPr lang="en-IN" dirty="0"/>
          </a:p>
        </p:txBody>
      </p:sp>
    </p:spTree>
    <p:extLst>
      <p:ext uri="{BB962C8B-B14F-4D97-AF65-F5344CB8AC3E}">
        <p14:creationId xmlns:p14="http://schemas.microsoft.com/office/powerpoint/2010/main" val="42612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b="1" dirty="0" smtClean="0"/>
              <a:t>Salient features</a:t>
            </a:r>
          </a:p>
          <a:p>
            <a:pPr marL="457200" indent="-457200">
              <a:buFont typeface="+mj-lt"/>
              <a:buAutoNum type="arabicPeriod"/>
            </a:pPr>
            <a:r>
              <a:rPr lang="en-US" sz="2400" b="1" dirty="0" smtClean="0"/>
              <a:t>Technical details</a:t>
            </a:r>
            <a:endParaRPr lang="en-US" sz="2400" b="1" dirty="0"/>
          </a:p>
        </p:txBody>
      </p:sp>
    </p:spTree>
    <p:extLst>
      <p:ext uri="{BB962C8B-B14F-4D97-AF65-F5344CB8AC3E}">
        <p14:creationId xmlns:p14="http://schemas.microsoft.com/office/powerpoint/2010/main" val="132129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a:xfrm>
            <a:off x="1097280" y="1845733"/>
            <a:ext cx="10058400" cy="4473179"/>
          </a:xfrm>
        </p:spPr>
        <p:txBody>
          <a:bodyPr>
            <a:normAutofit/>
          </a:bodyPr>
          <a:lstStyle/>
          <a:p>
            <a:pPr>
              <a:buFont typeface="Wingdings" panose="05000000000000000000" pitchFamily="2" charset="2"/>
              <a:buChar char="q"/>
            </a:pPr>
            <a:r>
              <a:rPr lang="en-US" sz="2400" b="1" dirty="0" smtClean="0"/>
              <a:t>User-friendly interface</a:t>
            </a:r>
          </a:p>
          <a:p>
            <a:r>
              <a:rPr lang="en-US" sz="2400" b="1" dirty="0"/>
              <a:t>	</a:t>
            </a:r>
            <a:r>
              <a:rPr lang="en-US" dirty="0" smtClean="0"/>
              <a:t>User </a:t>
            </a:r>
            <a:r>
              <a:rPr lang="en-US" dirty="0"/>
              <a:t>friendly </a:t>
            </a:r>
            <a:r>
              <a:rPr lang="en-US" dirty="0" smtClean="0"/>
              <a:t>interface for administrator, content-manager, author as well as students</a:t>
            </a:r>
            <a:endParaRPr lang="en-US" sz="2400" b="1" dirty="0" smtClean="0"/>
          </a:p>
          <a:p>
            <a:r>
              <a:rPr lang="en-US" dirty="0"/>
              <a:t>	</a:t>
            </a:r>
            <a:r>
              <a:rPr lang="en-US" dirty="0" smtClean="0"/>
              <a:t>Easy access to courses and resources by users</a:t>
            </a:r>
          </a:p>
          <a:p>
            <a:r>
              <a:rPr lang="en-US" dirty="0"/>
              <a:t>	</a:t>
            </a:r>
            <a:r>
              <a:rPr lang="en-US" dirty="0" smtClean="0"/>
              <a:t>Easy to change permissions of user</a:t>
            </a:r>
          </a:p>
          <a:p>
            <a:pPr marL="0" indent="0">
              <a:buNone/>
            </a:pPr>
            <a:r>
              <a:rPr lang="en-US" dirty="0"/>
              <a:t>	</a:t>
            </a:r>
            <a:r>
              <a:rPr lang="en-US" dirty="0" smtClean="0"/>
              <a:t>Handled almost every use case boundaries and showed appropriate alerts</a:t>
            </a:r>
          </a:p>
          <a:p>
            <a:pPr marL="91440" lvl="4" indent="-91440">
              <a:lnSpc>
                <a:spcPct val="100000"/>
              </a:lnSpc>
              <a:spcBef>
                <a:spcPts val="1200"/>
              </a:spcBef>
              <a:spcAft>
                <a:spcPts val="200"/>
              </a:spcAft>
              <a:buSzPct val="100000"/>
              <a:buFont typeface="Calibri" panose="020F0502020204030204" pitchFamily="34" charset="0"/>
              <a:buChar char=" "/>
            </a:pPr>
            <a:r>
              <a:rPr lang="en-US" sz="2000" dirty="0"/>
              <a:t>  </a:t>
            </a:r>
            <a:r>
              <a:rPr lang="en-US" sz="2000" dirty="0" smtClean="0"/>
              <a:t>	 </a:t>
            </a:r>
            <a:r>
              <a:rPr lang="en-US" sz="2000" dirty="0"/>
              <a:t>Search functionality enhance the use of website</a:t>
            </a:r>
          </a:p>
          <a:p>
            <a:pPr>
              <a:buFont typeface="Wingdings" panose="05000000000000000000" pitchFamily="2" charset="2"/>
              <a:buChar char="q"/>
            </a:pPr>
            <a:r>
              <a:rPr lang="en-US" sz="2400" b="1" dirty="0" smtClean="0"/>
              <a:t>Discussion forum for individual courses</a:t>
            </a:r>
          </a:p>
          <a:p>
            <a:pPr marL="0" indent="0">
              <a:buFont typeface="Calibri" panose="020F0502020204030204" pitchFamily="34" charset="0"/>
              <a:buNone/>
            </a:pPr>
            <a:r>
              <a:rPr lang="en-US" sz="2400" b="1" dirty="0"/>
              <a:t>	</a:t>
            </a:r>
            <a:r>
              <a:rPr lang="en-US" dirty="0"/>
              <a:t>Implementation of  discussion forum where students can ask their course-specific </a:t>
            </a:r>
            <a:r>
              <a:rPr lang="en-US" dirty="0" smtClean="0"/>
              <a:t>as </a:t>
            </a:r>
            <a:r>
              <a:rPr lang="en-US" dirty="0"/>
              <a:t>well as general queries regarding the course and any user concerned to that discussion can solve </a:t>
            </a:r>
            <a:r>
              <a:rPr lang="en-US" dirty="0" smtClean="0"/>
              <a:t>them</a:t>
            </a:r>
            <a:endParaRPr lang="en-US" dirty="0"/>
          </a:p>
        </p:txBody>
      </p:sp>
    </p:spTree>
    <p:extLst>
      <p:ext uri="{BB962C8B-B14F-4D97-AF65-F5344CB8AC3E}">
        <p14:creationId xmlns:p14="http://schemas.microsoft.com/office/powerpoint/2010/main" val="313596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34326" cy="1450757"/>
          </a:xfrm>
        </p:spPr>
        <p:txBody>
          <a:bodyPr/>
          <a:lstStyle/>
          <a:p>
            <a:r>
              <a:rPr lang="en-US" dirty="0"/>
              <a:t>Salient features</a:t>
            </a:r>
          </a:p>
        </p:txBody>
      </p:sp>
      <p:sp>
        <p:nvSpPr>
          <p:cNvPr id="3" name="Content Placeholder 2"/>
          <p:cNvSpPr>
            <a:spLocks noGrp="1"/>
          </p:cNvSpPr>
          <p:nvPr>
            <p:ph idx="1"/>
          </p:nvPr>
        </p:nvSpPr>
        <p:spPr>
          <a:xfrm>
            <a:off x="1184626" y="1737360"/>
            <a:ext cx="10058400" cy="4445884"/>
          </a:xfrm>
        </p:spPr>
        <p:txBody>
          <a:bodyPr>
            <a:normAutofit/>
          </a:bodyPr>
          <a:lstStyle/>
          <a:p>
            <a:pPr>
              <a:buFont typeface="Wingdings" panose="05000000000000000000" pitchFamily="2" charset="2"/>
              <a:buChar char="q"/>
            </a:pPr>
            <a:r>
              <a:rPr lang="en-US" sz="2400" b="1" dirty="0"/>
              <a:t>Individual user reputation based on forum activities</a:t>
            </a:r>
          </a:p>
          <a:p>
            <a:pPr>
              <a:lnSpc>
                <a:spcPct val="100000"/>
              </a:lnSpc>
            </a:pPr>
            <a:r>
              <a:rPr lang="en-US" sz="2400" b="1" dirty="0" smtClean="0"/>
              <a:t>	</a:t>
            </a:r>
            <a:r>
              <a:rPr lang="en-US" sz="2200" dirty="0"/>
              <a:t>User reputation is constantly built on how other users and authors rate the discussion </a:t>
            </a:r>
            <a:r>
              <a:rPr lang="en-US" sz="2200" dirty="0" smtClean="0"/>
              <a:t>topics </a:t>
            </a:r>
            <a:r>
              <a:rPr lang="en-US" sz="2200" dirty="0"/>
              <a:t>started by that user and the usefulness of comments posted by </a:t>
            </a:r>
            <a:r>
              <a:rPr lang="en-US" sz="2200" dirty="0" smtClean="0"/>
              <a:t>him. 	Author </a:t>
            </a:r>
            <a:r>
              <a:rPr lang="en-US" sz="2200" dirty="0"/>
              <a:t>can </a:t>
            </a:r>
            <a:r>
              <a:rPr lang="en-US" sz="2200" dirty="0" smtClean="0"/>
              <a:t>use </a:t>
            </a:r>
            <a:r>
              <a:rPr lang="en-US" sz="2200" dirty="0"/>
              <a:t>this reputation as a criterion while admitting a student into the course.</a:t>
            </a:r>
          </a:p>
          <a:p>
            <a:pPr>
              <a:buFont typeface="Wingdings" panose="05000000000000000000" pitchFamily="2" charset="2"/>
              <a:buChar char="q"/>
            </a:pPr>
            <a:r>
              <a:rPr lang="en-US" sz="2400" b="1" dirty="0"/>
              <a:t>Author / Content Manager reputation </a:t>
            </a:r>
          </a:p>
          <a:p>
            <a:pPr marL="0" indent="0">
              <a:buNone/>
            </a:pPr>
            <a:r>
              <a:rPr lang="en-US" sz="2800" b="1" dirty="0"/>
              <a:t>	</a:t>
            </a:r>
            <a:r>
              <a:rPr lang="en-US" sz="2200" dirty="0"/>
              <a:t>Reputation is constantly built on how other users and other authors rate the discussion </a:t>
            </a:r>
            <a:r>
              <a:rPr lang="en-US" sz="2200" dirty="0" smtClean="0"/>
              <a:t>topics </a:t>
            </a:r>
            <a:r>
              <a:rPr lang="en-US" sz="2200" dirty="0"/>
              <a:t>started by that user and the usefulness of comments posted by him</a:t>
            </a:r>
          </a:p>
          <a:p>
            <a:pPr marL="0" indent="0">
              <a:buNone/>
            </a:pPr>
            <a:r>
              <a:rPr lang="en-US" sz="2200" dirty="0"/>
              <a:t>	 Reputation is built on numbers of students enrolling to the course created by the author and its average rating provided by the users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83484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QR-Code of resources to easy </a:t>
            </a:r>
            <a:r>
              <a:rPr lang="en-US" sz="2400" b="1" dirty="0" smtClean="0"/>
              <a:t>sharing</a:t>
            </a:r>
          </a:p>
          <a:p>
            <a:pPr marL="0" indent="0">
              <a:buNone/>
            </a:pPr>
            <a:r>
              <a:rPr lang="en-US" sz="2400" b="1" dirty="0"/>
              <a:t>	</a:t>
            </a:r>
            <a:r>
              <a:rPr lang="en-US" dirty="0" smtClean="0"/>
              <a:t>Just saw an interesting lecture and want to share it? Get the QR-Code to scan quickly 	and view it.</a:t>
            </a:r>
          </a:p>
          <a:p>
            <a:pPr>
              <a:buFont typeface="Wingdings" panose="05000000000000000000" pitchFamily="2" charset="2"/>
              <a:buChar char="q"/>
            </a:pPr>
            <a:r>
              <a:rPr lang="en-US" sz="2400" b="1" dirty="0" smtClean="0"/>
              <a:t>Easily accessible resources</a:t>
            </a:r>
          </a:p>
          <a:p>
            <a:pPr marL="0" indent="0">
              <a:buNone/>
            </a:pPr>
            <a:r>
              <a:rPr lang="en-US" sz="2400" b="1" dirty="0" smtClean="0"/>
              <a:t>	</a:t>
            </a:r>
            <a:r>
              <a:rPr lang="en-US" dirty="0" smtClean="0"/>
              <a:t>You get your bookmarked resources, most popular resources and latest resources of your enrolled courses right on your homepage, so that you can access &amp; rate them quickly.</a:t>
            </a:r>
          </a:p>
          <a:p>
            <a:pPr>
              <a:buFont typeface="Wingdings" panose="05000000000000000000" pitchFamily="2" charset="2"/>
              <a:buChar char="q"/>
            </a:pPr>
            <a:r>
              <a:rPr lang="en-US" sz="2400" b="1" dirty="0"/>
              <a:t>Easily accessible </a:t>
            </a:r>
            <a:r>
              <a:rPr lang="en-US" sz="2400" b="1" dirty="0" smtClean="0"/>
              <a:t>forums</a:t>
            </a:r>
            <a:endParaRPr lang="en-US" sz="2400" b="1" dirty="0"/>
          </a:p>
          <a:p>
            <a:pPr marL="0" indent="0">
              <a:buNone/>
            </a:pPr>
            <a:r>
              <a:rPr lang="en-US" sz="2400" b="1" dirty="0"/>
              <a:t>	</a:t>
            </a:r>
            <a:r>
              <a:rPr lang="en-US" dirty="0"/>
              <a:t>You get your bookmarked </a:t>
            </a:r>
            <a:r>
              <a:rPr lang="en-US" dirty="0" smtClean="0"/>
              <a:t>discussions, </a:t>
            </a:r>
            <a:r>
              <a:rPr lang="en-US" dirty="0"/>
              <a:t>most popular </a:t>
            </a:r>
            <a:r>
              <a:rPr lang="en-US" dirty="0" smtClean="0"/>
              <a:t>discussions </a:t>
            </a:r>
            <a:r>
              <a:rPr lang="en-US" dirty="0"/>
              <a:t>and latest </a:t>
            </a:r>
            <a:r>
              <a:rPr lang="en-US" dirty="0" smtClean="0"/>
              <a:t>active discussions just a click away, </a:t>
            </a:r>
            <a:r>
              <a:rPr lang="en-US" dirty="0"/>
              <a:t>so that you can access them quickly.</a:t>
            </a:r>
          </a:p>
          <a:p>
            <a:pPr marL="0" indent="0">
              <a:buNone/>
            </a:pPr>
            <a:endParaRPr lang="en-US" dirty="0" smtClean="0"/>
          </a:p>
        </p:txBody>
      </p:sp>
    </p:spTree>
    <p:extLst>
      <p:ext uri="{BB962C8B-B14F-4D97-AF65-F5344CB8AC3E}">
        <p14:creationId xmlns:p14="http://schemas.microsoft.com/office/powerpoint/2010/main" val="299850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Peer recommendations of courses	</a:t>
            </a:r>
          </a:p>
          <a:p>
            <a:pPr marL="0" indent="0">
              <a:buNone/>
            </a:pPr>
            <a:r>
              <a:rPr lang="en-US" sz="2400" b="1" dirty="0"/>
              <a:t>	</a:t>
            </a:r>
            <a:r>
              <a:rPr lang="en-US" dirty="0"/>
              <a:t>Peer recommendation facility makes it easier to recommend your favorite courses to 	your friends. Even you can get recommendations of great courses from your friends so 	that you will never miss any interesting course that your friends are enrolling into</a:t>
            </a:r>
            <a:r>
              <a:rPr lang="en-US" dirty="0" smtClean="0"/>
              <a:t>.</a:t>
            </a:r>
          </a:p>
          <a:p>
            <a:pPr>
              <a:buFont typeface="Wingdings" panose="05000000000000000000" pitchFamily="2" charset="2"/>
              <a:buChar char="q"/>
            </a:pPr>
            <a:r>
              <a:rPr lang="en-US" sz="2400" b="1" dirty="0" smtClean="0"/>
              <a:t>Automated </a:t>
            </a:r>
            <a:r>
              <a:rPr lang="en-US" sz="2400" b="1" dirty="0"/>
              <a:t>recommendations of courses	</a:t>
            </a:r>
          </a:p>
          <a:p>
            <a:pPr marL="0" indent="0">
              <a:buNone/>
            </a:pPr>
            <a:r>
              <a:rPr lang="en-US" sz="2400" b="1" dirty="0"/>
              <a:t>	</a:t>
            </a:r>
            <a:r>
              <a:rPr lang="en-US" dirty="0" smtClean="0"/>
              <a:t>Automated </a:t>
            </a:r>
            <a:r>
              <a:rPr lang="en-US" dirty="0"/>
              <a:t>recommendation facility </a:t>
            </a:r>
            <a:r>
              <a:rPr lang="en-US" dirty="0" smtClean="0"/>
              <a:t>helps user to know about the courses in his stream of studies and most popular course and one of the most best rated course by other users</a:t>
            </a:r>
          </a:p>
          <a:p>
            <a:pPr>
              <a:buFont typeface="Wingdings" panose="05000000000000000000" pitchFamily="2" charset="2"/>
              <a:buChar char="q"/>
            </a:pPr>
            <a:r>
              <a:rPr lang="en-US" sz="2400" b="1" dirty="0" smtClean="0"/>
              <a:t>Enrollment and Details of Courses </a:t>
            </a:r>
          </a:p>
          <a:p>
            <a:pPr marL="0" indent="0">
              <a:buNone/>
            </a:pPr>
            <a:r>
              <a:rPr lang="en-US" sz="2400" b="1" dirty="0" smtClean="0"/>
              <a:t>               </a:t>
            </a:r>
            <a:r>
              <a:rPr lang="en-US" dirty="0" smtClean="0"/>
              <a:t>Details of course and can enroll course by one click from user’s homepage </a:t>
            </a:r>
            <a:r>
              <a:rPr lang="en-US" dirty="0"/>
              <a:t>	</a:t>
            </a:r>
          </a:p>
          <a:p>
            <a:pPr marL="0" indent="0">
              <a:buNone/>
            </a:pPr>
            <a:endParaRPr lang="en-US" dirty="0"/>
          </a:p>
          <a:p>
            <a:endParaRPr lang="en-IN" dirty="0"/>
          </a:p>
        </p:txBody>
      </p:sp>
    </p:spTree>
    <p:extLst>
      <p:ext uri="{BB962C8B-B14F-4D97-AF65-F5344CB8AC3E}">
        <p14:creationId xmlns:p14="http://schemas.microsoft.com/office/powerpoint/2010/main" val="330026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Flag of Inappropriate content</a:t>
            </a:r>
          </a:p>
          <a:p>
            <a:pPr marL="0" indent="0">
              <a:buNone/>
            </a:pPr>
            <a:r>
              <a:rPr lang="en-US" sz="2800" b="1" dirty="0"/>
              <a:t>               </a:t>
            </a:r>
            <a:r>
              <a:rPr lang="en-US" dirty="0"/>
              <a:t>Any user can easily flag the comment or resource or discussion if any user feels and it will be reviewed by the appropriate authorities.  </a:t>
            </a:r>
          </a:p>
          <a:p>
            <a:pPr>
              <a:buFont typeface="Wingdings" panose="05000000000000000000" pitchFamily="2" charset="2"/>
              <a:buChar char="q"/>
            </a:pPr>
            <a:r>
              <a:rPr lang="en-US" sz="2400" b="1" dirty="0"/>
              <a:t>Content of website</a:t>
            </a:r>
          </a:p>
          <a:p>
            <a:pPr marL="0" indent="0">
              <a:buNone/>
            </a:pPr>
            <a:r>
              <a:rPr lang="en-US" dirty="0"/>
              <a:t>               Every content on website is verified before being viewed by any user</a:t>
            </a:r>
          </a:p>
          <a:p>
            <a:pPr>
              <a:buFont typeface="Wingdings" panose="05000000000000000000" pitchFamily="2" charset="2"/>
              <a:buChar char="q"/>
            </a:pPr>
            <a:r>
              <a:rPr lang="en-US" sz="2400" b="1" dirty="0"/>
              <a:t>Upload of Content</a:t>
            </a:r>
          </a:p>
          <a:p>
            <a:pPr marL="0" indent="0">
              <a:buNone/>
            </a:pPr>
            <a:r>
              <a:rPr lang="en-US" sz="2800" b="1" dirty="0"/>
              <a:t>          </a:t>
            </a:r>
            <a:r>
              <a:rPr lang="en-US" sz="2800" b="1" dirty="0" smtClean="0"/>
              <a:t> </a:t>
            </a:r>
            <a:r>
              <a:rPr lang="en-US" dirty="0" smtClean="0"/>
              <a:t>Provided appropriate errors on upload of any resource if any</a:t>
            </a:r>
            <a:endParaRPr lang="en-US" dirty="0"/>
          </a:p>
          <a:p>
            <a:endParaRPr lang="en-IN" dirty="0"/>
          </a:p>
        </p:txBody>
      </p:sp>
    </p:spTree>
    <p:extLst>
      <p:ext uri="{BB962C8B-B14F-4D97-AF65-F5344CB8AC3E}">
        <p14:creationId xmlns:p14="http://schemas.microsoft.com/office/powerpoint/2010/main" val="15797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a:t>Security</a:t>
            </a:r>
          </a:p>
          <a:p>
            <a:pPr marL="0" indent="0">
              <a:buNone/>
            </a:pPr>
            <a:r>
              <a:rPr lang="en-US" b="1" dirty="0"/>
              <a:t>	</a:t>
            </a:r>
            <a:r>
              <a:rPr lang="en-US" dirty="0"/>
              <a:t>Role-based security ensures that you access only those web-pages based on your role, which means student can not access author’s webpages and so on</a:t>
            </a:r>
            <a:r>
              <a:rPr lang="en-US" dirty="0" smtClean="0"/>
              <a:t>.</a:t>
            </a:r>
          </a:p>
          <a:p>
            <a:pPr marL="0" indent="0">
              <a:buNone/>
            </a:pPr>
            <a:r>
              <a:rPr lang="en-US" dirty="0"/>
              <a:t>	</a:t>
            </a:r>
            <a:r>
              <a:rPr lang="en-US" dirty="0" smtClean="0"/>
              <a:t>Implementation of hashing of passwords so that privacy of user is maintained without anyone knowing his password using SHA256 algorithm which is more secured than MD5 </a:t>
            </a:r>
          </a:p>
          <a:p>
            <a:pPr marL="0" indent="0">
              <a:buNone/>
            </a:pPr>
            <a:r>
              <a:rPr lang="en-US" dirty="0"/>
              <a:t>	</a:t>
            </a:r>
            <a:r>
              <a:rPr lang="en-US" dirty="0" smtClean="0"/>
              <a:t>Implementation of Google </a:t>
            </a:r>
            <a:r>
              <a:rPr lang="en-US" dirty="0" err="1" smtClean="0"/>
              <a:t>Recaptcha</a:t>
            </a:r>
            <a:r>
              <a:rPr lang="en-US" dirty="0" smtClean="0"/>
              <a:t> API so that we ensure registering person is human</a:t>
            </a:r>
            <a:endParaRPr lang="en-US" dirty="0"/>
          </a:p>
          <a:p>
            <a:pPr lvl="0">
              <a:buClr>
                <a:srgbClr val="E48312"/>
              </a:buClr>
              <a:buFont typeface="Wingdings" panose="05000000000000000000" pitchFamily="2" charset="2"/>
              <a:buChar char="q"/>
            </a:pPr>
            <a:r>
              <a:rPr lang="en-US" sz="2400" b="1" dirty="0" smtClean="0">
                <a:solidFill>
                  <a:srgbClr val="000000">
                    <a:lumMod val="75000"/>
                    <a:lumOff val="25000"/>
                  </a:srgbClr>
                </a:solidFill>
              </a:rPr>
              <a:t>Student performance</a:t>
            </a:r>
            <a:endParaRPr lang="en-US" b="1" dirty="0" smtClean="0">
              <a:solidFill>
                <a:srgbClr val="000000">
                  <a:lumMod val="75000"/>
                  <a:lumOff val="25000"/>
                </a:srgbClr>
              </a:solidFill>
            </a:endParaRPr>
          </a:p>
          <a:p>
            <a:pPr marL="201168" lvl="1" indent="0">
              <a:buClr>
                <a:srgbClr val="E48312"/>
              </a:buClr>
              <a:buNone/>
            </a:pPr>
            <a:r>
              <a:rPr lang="en-US" sz="2000" dirty="0"/>
              <a:t>            Student performance is evaluated on the basis of test given by the student which should be preferably given at the end of the course</a:t>
            </a:r>
          </a:p>
        </p:txBody>
      </p:sp>
    </p:spTree>
    <p:extLst>
      <p:ext uri="{BB962C8B-B14F-4D97-AF65-F5344CB8AC3E}">
        <p14:creationId xmlns:p14="http://schemas.microsoft.com/office/powerpoint/2010/main" val="94164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lstStyle/>
          <a:p>
            <a:pPr lvl="0">
              <a:buClr>
                <a:srgbClr val="E48312"/>
              </a:buClr>
              <a:buFont typeface="Wingdings" panose="05000000000000000000" pitchFamily="2" charset="2"/>
              <a:buChar char="q"/>
            </a:pPr>
            <a:r>
              <a:rPr lang="en-US" sz="2400" b="1" dirty="0" smtClean="0">
                <a:solidFill>
                  <a:srgbClr val="000000">
                    <a:lumMod val="75000"/>
                    <a:lumOff val="25000"/>
                  </a:srgbClr>
                </a:solidFill>
              </a:rPr>
              <a:t>Profile Viewing</a:t>
            </a:r>
            <a:endParaRPr lang="en-US" sz="2400" b="1" dirty="0">
              <a:solidFill>
                <a:srgbClr val="000000">
                  <a:lumMod val="75000"/>
                  <a:lumOff val="25000"/>
                </a:srgbClr>
              </a:solidFill>
            </a:endParaRPr>
          </a:p>
          <a:p>
            <a:r>
              <a:rPr lang="en-IN" dirty="0" smtClean="0"/>
              <a:t>               We have enabled this feature as an add on where user can edit his profile and his profile is visible to any higher authorities for giving permissions</a:t>
            </a:r>
          </a:p>
          <a:p>
            <a:r>
              <a:rPr lang="en-IN" dirty="0"/>
              <a:t> </a:t>
            </a:r>
            <a:r>
              <a:rPr lang="en-IN" dirty="0" smtClean="0"/>
              <a:t>              We also have enabled feature of viewing user profile by other users in forums</a:t>
            </a:r>
          </a:p>
          <a:p>
            <a:pPr>
              <a:buFont typeface="Wingdings" panose="05000000000000000000" pitchFamily="2" charset="2"/>
              <a:buChar char="q"/>
            </a:pPr>
            <a:r>
              <a:rPr lang="en-IN" sz="2400" b="1" dirty="0" smtClean="0"/>
              <a:t>Download of resources</a:t>
            </a:r>
          </a:p>
          <a:p>
            <a:pPr marL="0" indent="0">
              <a:buNone/>
            </a:pPr>
            <a:r>
              <a:rPr lang="en-IN" sz="2400" b="1" dirty="0"/>
              <a:t>	</a:t>
            </a:r>
            <a:r>
              <a:rPr lang="en-IN" dirty="0" smtClean="0"/>
              <a:t>If permitted, users can download the course resources uploaded by author. This simplifies offline and quick viewing </a:t>
            </a:r>
            <a:r>
              <a:rPr lang="en-IN" smtClean="0"/>
              <a:t>of resource</a:t>
            </a:r>
            <a:endParaRPr lang="en-IN" sz="2400" b="1" dirty="0"/>
          </a:p>
        </p:txBody>
      </p:sp>
    </p:spTree>
    <p:extLst>
      <p:ext uri="{BB962C8B-B14F-4D97-AF65-F5344CB8AC3E}">
        <p14:creationId xmlns:p14="http://schemas.microsoft.com/office/powerpoint/2010/main" val="10098929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198</TotalTime>
  <Words>175</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Virtual Library</vt:lpstr>
      <vt:lpstr>Presentation overview</vt:lpstr>
      <vt:lpstr>Salient features</vt:lpstr>
      <vt:lpstr>Salient features</vt:lpstr>
      <vt:lpstr>Salient features</vt:lpstr>
      <vt:lpstr>Salient Features</vt:lpstr>
      <vt:lpstr>Salient Features</vt:lpstr>
      <vt:lpstr>Salient Features</vt:lpstr>
      <vt:lpstr>Salient Features</vt:lpstr>
      <vt:lpstr>Technical details</vt:lpstr>
      <vt:lpstr>Technical details</vt:lpstr>
      <vt:lpstr>Technical Details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Library</dc:title>
  <dc:creator>Shaarad Dalvi</dc:creator>
  <cp:lastModifiedBy>kunal shah</cp:lastModifiedBy>
  <cp:revision>26</cp:revision>
  <dcterms:created xsi:type="dcterms:W3CDTF">2014-03-12T10:54:42Z</dcterms:created>
  <dcterms:modified xsi:type="dcterms:W3CDTF">2014-03-14T05:20:51Z</dcterms:modified>
</cp:coreProperties>
</file>