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1" r:id="rId3"/>
    <p:sldId id="257" r:id="rId4"/>
    <p:sldId id="259" r:id="rId5"/>
    <p:sldId id="272" r:id="rId6"/>
    <p:sldId id="260" r:id="rId7"/>
    <p:sldId id="262" r:id="rId8"/>
    <p:sldId id="263" r:id="rId9"/>
    <p:sldId id="264" r:id="rId10"/>
    <p:sldId id="267" r:id="rId11"/>
    <p:sldId id="265"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91070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449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4295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2169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7806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424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6887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2338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9706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6/16/2020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4694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0969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6/16/2020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657689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6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pavanraj15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F0687-4ADA-439E-87C9-C416462A8C64}"/>
              </a:ext>
            </a:extLst>
          </p:cNvPr>
          <p:cNvPicPr>
            <a:picLocks noChangeAspect="1"/>
          </p:cNvPicPr>
          <p:nvPr/>
        </p:nvPicPr>
        <p:blipFill rotWithShape="1">
          <a:blip r:embed="rId2"/>
          <a:srcRect t="8907" b="682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B6253C1A-7C3C-4C9A-9BDC-B0767DB153F6}"/>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latin typeface="Segoe UI" panose="020B0502040204020203" pitchFamily="34" charset="0"/>
                <a:cs typeface="Segoe UI" panose="020B0502040204020203" pitchFamily="34" charset="0"/>
              </a:rPr>
              <a:t>Customer Churn Prediction</a:t>
            </a:r>
            <a:endParaRPr lang="en-IN" sz="4400" dirty="0">
              <a:solidFill>
                <a:schemeClr val="tx1"/>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53FD54D0-F896-4CB4-A851-D2B0BEED98E1}"/>
              </a:ext>
            </a:extLst>
          </p:cNvPr>
          <p:cNvSpPr>
            <a:spLocks noGrp="1"/>
          </p:cNvSpPr>
          <p:nvPr>
            <p:ph type="subTitle" idx="1"/>
          </p:nvPr>
        </p:nvSpPr>
        <p:spPr>
          <a:xfrm>
            <a:off x="4872901" y="4051147"/>
            <a:ext cx="6425901" cy="559656"/>
          </a:xfrm>
        </p:spPr>
        <p:txBody>
          <a:bodyPr>
            <a:normAutofit fontScale="92500" lnSpcReduction="20000"/>
          </a:bodyPr>
          <a:lstStyle/>
          <a:p>
            <a:r>
              <a:rPr lang="en-US" dirty="0">
                <a:solidFill>
                  <a:schemeClr val="tx1"/>
                </a:solidFill>
              </a:rPr>
              <a:t>Made By:- Jasroop Singh (18BCE10125)</a:t>
            </a:r>
          </a:p>
          <a:p>
            <a:r>
              <a:rPr lang="en-US" dirty="0">
                <a:solidFill>
                  <a:schemeClr val="tx1"/>
                </a:solidFill>
              </a:rPr>
              <a:t>                Pratyush Sethi (18BCE10314)</a:t>
            </a:r>
          </a:p>
          <a:p>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872924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6302-3D53-44A6-B8CE-412DA193CDC5}"/>
              </a:ext>
            </a:extLst>
          </p:cNvPr>
          <p:cNvSpPr>
            <a:spLocks noGrp="1"/>
          </p:cNvSpPr>
          <p:nvPr>
            <p:ph type="title"/>
          </p:nvPr>
        </p:nvSpPr>
        <p:spPr/>
        <p:txBody>
          <a:bodyPr>
            <a:normAutofit/>
          </a:bodyPr>
          <a:lstStyle/>
          <a:p>
            <a:r>
              <a:rPr lang="en-IN" dirty="0"/>
              <a:t> </a:t>
            </a:r>
            <a:r>
              <a:rPr lang="en-IN" sz="4000" dirty="0">
                <a:latin typeface="Segoe UI" panose="020B0502040204020203" pitchFamily="34" charset="0"/>
                <a:cs typeface="Segoe UI" panose="020B0502040204020203" pitchFamily="34" charset="0"/>
              </a:rPr>
              <a:t>Overall system architecture diagram</a:t>
            </a:r>
          </a:p>
        </p:txBody>
      </p:sp>
      <p:sp>
        <p:nvSpPr>
          <p:cNvPr id="4" name="Rectangle 3">
            <a:extLst>
              <a:ext uri="{FF2B5EF4-FFF2-40B4-BE49-F238E27FC236}">
                <a16:creationId xmlns:a16="http://schemas.microsoft.com/office/drawing/2014/main" id="{2348BCDB-1116-4A99-AAF7-30E327A14A8F}"/>
              </a:ext>
            </a:extLst>
          </p:cNvPr>
          <p:cNvSpPr/>
          <p:nvPr/>
        </p:nvSpPr>
        <p:spPr>
          <a:xfrm>
            <a:off x="1001865" y="2146851"/>
            <a:ext cx="2608028" cy="31884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B17BF161-D3AB-4A23-B49A-132A37FC6759}"/>
              </a:ext>
            </a:extLst>
          </p:cNvPr>
          <p:cNvSpPr/>
          <p:nvPr/>
        </p:nvSpPr>
        <p:spPr>
          <a:xfrm>
            <a:off x="4072394" y="2146852"/>
            <a:ext cx="2608028" cy="31884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093B2BE-49B2-44A3-8B94-2A37176D521A}"/>
              </a:ext>
            </a:extLst>
          </p:cNvPr>
          <p:cNvSpPr/>
          <p:nvPr/>
        </p:nvSpPr>
        <p:spPr>
          <a:xfrm>
            <a:off x="7142923" y="2146852"/>
            <a:ext cx="2608028" cy="31884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7AE43BA9-BB88-401A-802F-CB21220AF446}"/>
              </a:ext>
            </a:extLst>
          </p:cNvPr>
          <p:cNvSpPr/>
          <p:nvPr/>
        </p:nvSpPr>
        <p:spPr>
          <a:xfrm>
            <a:off x="1184744" y="2289976"/>
            <a:ext cx="747423" cy="453224"/>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Dataset</a:t>
            </a:r>
            <a:endParaRPr lang="en-IN" sz="1200" b="1" dirty="0">
              <a:latin typeface="Segoe UI" panose="020B0502040204020203" pitchFamily="34" charset="0"/>
              <a:cs typeface="Segoe UI" panose="020B0502040204020203" pitchFamily="34" charset="0"/>
            </a:endParaRPr>
          </a:p>
        </p:txBody>
      </p:sp>
      <p:cxnSp>
        <p:nvCxnSpPr>
          <p:cNvPr id="14" name="Straight Connector 13">
            <a:extLst>
              <a:ext uri="{FF2B5EF4-FFF2-40B4-BE49-F238E27FC236}">
                <a16:creationId xmlns:a16="http://schemas.microsoft.com/office/drawing/2014/main" id="{92F73B94-3EFC-4E10-8038-6DB867E3E116}"/>
              </a:ext>
            </a:extLst>
          </p:cNvPr>
          <p:cNvCxnSpPr>
            <a:cxnSpLocks/>
            <a:stCxn id="7" idx="4"/>
          </p:cNvCxnSpPr>
          <p:nvPr/>
        </p:nvCxnSpPr>
        <p:spPr>
          <a:xfrm>
            <a:off x="1932167" y="2516588"/>
            <a:ext cx="69971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44B745C-0114-440C-B48A-2E1603CBBC57}"/>
              </a:ext>
            </a:extLst>
          </p:cNvPr>
          <p:cNvSpPr/>
          <p:nvPr/>
        </p:nvSpPr>
        <p:spPr>
          <a:xfrm>
            <a:off x="1836752" y="4177415"/>
            <a:ext cx="1590260" cy="9680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Visualizing the data</a:t>
            </a:r>
          </a:p>
          <a:p>
            <a:pPr algn="ctr"/>
            <a:r>
              <a:rPr lang="en-US" sz="1000" b="1" dirty="0">
                <a:latin typeface="Segoe UI" panose="020B0502040204020203" pitchFamily="34" charset="0"/>
                <a:cs typeface="Segoe UI" panose="020B0502040204020203" pitchFamily="34" charset="0"/>
              </a:rPr>
              <a:t>(Classification)</a:t>
            </a:r>
            <a:endParaRPr lang="en-IN" sz="1000" b="1" dirty="0">
              <a:latin typeface="Segoe UI" panose="020B0502040204020203" pitchFamily="34" charset="0"/>
              <a:cs typeface="Segoe UI" panose="020B0502040204020203" pitchFamily="34" charset="0"/>
            </a:endParaRPr>
          </a:p>
        </p:txBody>
      </p:sp>
      <p:cxnSp>
        <p:nvCxnSpPr>
          <p:cNvPr id="25" name="Straight Arrow Connector 24">
            <a:extLst>
              <a:ext uri="{FF2B5EF4-FFF2-40B4-BE49-F238E27FC236}">
                <a16:creationId xmlns:a16="http://schemas.microsoft.com/office/drawing/2014/main" id="{5A305C0E-3C84-4959-8A05-04BABBB81882}"/>
              </a:ext>
            </a:extLst>
          </p:cNvPr>
          <p:cNvCxnSpPr>
            <a:cxnSpLocks/>
            <a:endCxn id="37" idx="0"/>
          </p:cNvCxnSpPr>
          <p:nvPr/>
        </p:nvCxnSpPr>
        <p:spPr>
          <a:xfrm>
            <a:off x="2631882" y="2516587"/>
            <a:ext cx="0" cy="369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8FD255-672F-4A87-BD84-534B06977E39}"/>
              </a:ext>
            </a:extLst>
          </p:cNvPr>
          <p:cNvCxnSpPr>
            <a:cxnSpLocks/>
            <a:stCxn id="4" idx="2"/>
          </p:cNvCxnSpPr>
          <p:nvPr/>
        </p:nvCxnSpPr>
        <p:spPr>
          <a:xfrm>
            <a:off x="2305879" y="5335318"/>
            <a:ext cx="0" cy="4929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A275882-7D27-4143-931A-29165EE0B02B}"/>
              </a:ext>
            </a:extLst>
          </p:cNvPr>
          <p:cNvSpPr/>
          <p:nvPr/>
        </p:nvSpPr>
        <p:spPr>
          <a:xfrm>
            <a:off x="1836752" y="2886325"/>
            <a:ext cx="1590260" cy="9680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Data cleaning and pre-processing</a:t>
            </a:r>
          </a:p>
          <a:p>
            <a:pPr algn="ctr"/>
            <a:r>
              <a:rPr lang="en-US" sz="1000" b="1" dirty="0">
                <a:latin typeface="Segoe UI" panose="020B0502040204020203" pitchFamily="34" charset="0"/>
                <a:cs typeface="Segoe UI" panose="020B0502040204020203" pitchFamily="34" charset="0"/>
              </a:rPr>
              <a:t>(Feature Engineering)</a:t>
            </a:r>
            <a:endParaRPr lang="en-IN" sz="1000" b="1" dirty="0">
              <a:latin typeface="Segoe UI" panose="020B0502040204020203" pitchFamily="34" charset="0"/>
              <a:cs typeface="Segoe UI" panose="020B0502040204020203" pitchFamily="34" charset="0"/>
            </a:endParaRPr>
          </a:p>
        </p:txBody>
      </p:sp>
      <p:sp>
        <p:nvSpPr>
          <p:cNvPr id="38" name="Rectangle 37">
            <a:extLst>
              <a:ext uri="{FF2B5EF4-FFF2-40B4-BE49-F238E27FC236}">
                <a16:creationId xmlns:a16="http://schemas.microsoft.com/office/drawing/2014/main" id="{D442BF11-BF6F-4339-AD2F-5B665214163C}"/>
              </a:ext>
            </a:extLst>
          </p:cNvPr>
          <p:cNvSpPr/>
          <p:nvPr/>
        </p:nvSpPr>
        <p:spPr>
          <a:xfrm>
            <a:off x="4534563" y="4054152"/>
            <a:ext cx="1683689" cy="10346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Segoe UI" panose="020B0502040204020203" pitchFamily="34" charset="0"/>
                <a:cs typeface="Segoe UI" panose="020B0502040204020203" pitchFamily="34" charset="0"/>
              </a:rPr>
              <a:t>Creation of Hypothesis &amp; Testing of hypothesis</a:t>
            </a:r>
            <a:endParaRPr lang="en-IN" sz="1400" b="1" dirty="0">
              <a:latin typeface="Segoe UI" panose="020B0502040204020203" pitchFamily="34" charset="0"/>
              <a:cs typeface="Segoe UI" panose="020B0502040204020203" pitchFamily="34" charset="0"/>
            </a:endParaRPr>
          </a:p>
        </p:txBody>
      </p:sp>
      <p:cxnSp>
        <p:nvCxnSpPr>
          <p:cNvPr id="43" name="Straight Arrow Connector 42">
            <a:extLst>
              <a:ext uri="{FF2B5EF4-FFF2-40B4-BE49-F238E27FC236}">
                <a16:creationId xmlns:a16="http://schemas.microsoft.com/office/drawing/2014/main" id="{9600D293-656A-40CB-90E5-DD39883C42C2}"/>
              </a:ext>
            </a:extLst>
          </p:cNvPr>
          <p:cNvCxnSpPr>
            <a:cxnSpLocks/>
            <a:stCxn id="37" idx="2"/>
            <a:endCxn id="18" idx="0"/>
          </p:cNvCxnSpPr>
          <p:nvPr/>
        </p:nvCxnSpPr>
        <p:spPr>
          <a:xfrm>
            <a:off x="2631882" y="3854400"/>
            <a:ext cx="0" cy="32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48AB4B9-BD6C-4B3C-A35D-7EF9A56E90D4}"/>
              </a:ext>
            </a:extLst>
          </p:cNvPr>
          <p:cNvCxnSpPr>
            <a:cxnSpLocks/>
          </p:cNvCxnSpPr>
          <p:nvPr/>
        </p:nvCxnSpPr>
        <p:spPr>
          <a:xfrm>
            <a:off x="2305879" y="5828306"/>
            <a:ext cx="28704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B2F2CA3-A8EE-40F7-B40A-7E7D7530E285}"/>
              </a:ext>
            </a:extLst>
          </p:cNvPr>
          <p:cNvCxnSpPr>
            <a:cxnSpLocks/>
          </p:cNvCxnSpPr>
          <p:nvPr/>
        </p:nvCxnSpPr>
        <p:spPr>
          <a:xfrm flipV="1">
            <a:off x="5176299" y="5335312"/>
            <a:ext cx="0" cy="49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6695A486-F76A-493D-BAA1-A132E2AD7B9E}"/>
              </a:ext>
            </a:extLst>
          </p:cNvPr>
          <p:cNvSpPr/>
          <p:nvPr/>
        </p:nvSpPr>
        <p:spPr>
          <a:xfrm>
            <a:off x="4534563" y="2447012"/>
            <a:ext cx="1683689" cy="9779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Segoe UI" panose="020B0502040204020203" pitchFamily="34" charset="0"/>
                <a:cs typeface="Segoe UI" panose="020B0502040204020203" pitchFamily="34" charset="0"/>
              </a:rPr>
              <a:t>Model training</a:t>
            </a:r>
            <a:endParaRPr lang="en-IN" sz="1400" b="1" dirty="0">
              <a:latin typeface="Segoe UI" panose="020B0502040204020203" pitchFamily="34" charset="0"/>
              <a:cs typeface="Segoe UI" panose="020B0502040204020203" pitchFamily="34" charset="0"/>
            </a:endParaRPr>
          </a:p>
        </p:txBody>
      </p:sp>
      <p:cxnSp>
        <p:nvCxnSpPr>
          <p:cNvPr id="59" name="Straight Arrow Connector 58">
            <a:extLst>
              <a:ext uri="{FF2B5EF4-FFF2-40B4-BE49-F238E27FC236}">
                <a16:creationId xmlns:a16="http://schemas.microsoft.com/office/drawing/2014/main" id="{1A13E642-0AC6-4A48-B977-A1C54C7152F3}"/>
              </a:ext>
            </a:extLst>
          </p:cNvPr>
          <p:cNvCxnSpPr>
            <a:cxnSpLocks/>
            <a:stCxn id="38" idx="0"/>
          </p:cNvCxnSpPr>
          <p:nvPr/>
        </p:nvCxnSpPr>
        <p:spPr>
          <a:xfrm flipV="1">
            <a:off x="5376408" y="3429000"/>
            <a:ext cx="0" cy="62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6B14F8-E663-4B0B-A487-283E0592F765}"/>
              </a:ext>
            </a:extLst>
          </p:cNvPr>
          <p:cNvCxnSpPr>
            <a:cxnSpLocks/>
          </p:cNvCxnSpPr>
          <p:nvPr/>
        </p:nvCxnSpPr>
        <p:spPr>
          <a:xfrm flipV="1">
            <a:off x="5245212" y="1877833"/>
            <a:ext cx="0" cy="269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D5C6AB5-6C09-47E8-BCF8-295EE4AF65EE}"/>
              </a:ext>
            </a:extLst>
          </p:cNvPr>
          <p:cNvCxnSpPr>
            <a:cxnSpLocks/>
          </p:cNvCxnSpPr>
          <p:nvPr/>
        </p:nvCxnSpPr>
        <p:spPr>
          <a:xfrm>
            <a:off x="5245212" y="1877833"/>
            <a:ext cx="28704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552882C-0237-456F-98A5-E8D938721A3A}"/>
              </a:ext>
            </a:extLst>
          </p:cNvPr>
          <p:cNvCxnSpPr>
            <a:cxnSpLocks/>
          </p:cNvCxnSpPr>
          <p:nvPr/>
        </p:nvCxnSpPr>
        <p:spPr>
          <a:xfrm>
            <a:off x="8115632" y="1877833"/>
            <a:ext cx="0" cy="269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41A006EC-4389-4AA8-B19D-FC1448E2353C}"/>
              </a:ext>
            </a:extLst>
          </p:cNvPr>
          <p:cNvSpPr/>
          <p:nvPr/>
        </p:nvSpPr>
        <p:spPr>
          <a:xfrm>
            <a:off x="7605092" y="3154407"/>
            <a:ext cx="1683689" cy="8458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Segoe UI" panose="020B0502040204020203" pitchFamily="34" charset="0"/>
                <a:cs typeface="Segoe UI" panose="020B0502040204020203" pitchFamily="34" charset="0"/>
              </a:rPr>
              <a:t>Evaluating Model</a:t>
            </a:r>
            <a:endParaRPr lang="en-IN"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285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DAFF-42C8-4629-BE43-935304FED217}"/>
              </a:ext>
            </a:extLst>
          </p:cNvPr>
          <p:cNvSpPr>
            <a:spLocks noGrp="1"/>
          </p:cNvSpPr>
          <p:nvPr>
            <p:ph type="title"/>
          </p:nvPr>
        </p:nvSpPr>
        <p:spPr/>
        <p:txBody>
          <a:bodyPr>
            <a:normAutofit/>
          </a:bodyPr>
          <a:lstStyle/>
          <a:p>
            <a:r>
              <a:rPr lang="en-US" sz="3200" dirty="0">
                <a:latin typeface="Segoe UI" panose="020B0502040204020203" pitchFamily="34" charset="0"/>
                <a:cs typeface="Segoe UI" panose="020B0502040204020203" pitchFamily="34" charset="0"/>
              </a:rPr>
              <a:t>Real Time Usage</a:t>
            </a:r>
            <a:endParaRPr lang="en-IN" sz="32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263C1B1-9387-4E60-974A-4D4EC6EF4DCE}"/>
              </a:ext>
            </a:extLst>
          </p:cNvPr>
          <p:cNvSpPr>
            <a:spLocks noGrp="1"/>
          </p:cNvSpPr>
          <p:nvPr>
            <p:ph idx="1"/>
          </p:nvPr>
        </p:nvSpPr>
        <p:spPr/>
        <p:txBody>
          <a:bodyPr/>
          <a:lstStyle/>
          <a:p>
            <a:r>
              <a:rPr lang="en-US" dirty="0"/>
              <a:t>Since, the retailers and organizations need strategies to increase their customer retention period, so this type of model for prediction saves time by analyzing or making them aware about the customers at risk of churn so that they can form some marketing strategies to stop them from churning.</a:t>
            </a:r>
          </a:p>
          <a:p>
            <a:r>
              <a:rPr lang="en-US" dirty="0"/>
              <a:t>This also helps the company to improve their services by understanding the reason or cause for the customers at risk of churn thus enhancing efficiency of the company.</a:t>
            </a:r>
            <a:endParaRPr lang="en-IN" dirty="0"/>
          </a:p>
        </p:txBody>
      </p:sp>
    </p:spTree>
    <p:extLst>
      <p:ext uri="{BB962C8B-B14F-4D97-AF65-F5344CB8AC3E}">
        <p14:creationId xmlns:p14="http://schemas.microsoft.com/office/powerpoint/2010/main" val="361261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C92F-751D-4273-B68D-66666FC34F9B}"/>
              </a:ext>
            </a:extLst>
          </p:cNvPr>
          <p:cNvSpPr>
            <a:spLocks noGrp="1"/>
          </p:cNvSpPr>
          <p:nvPr>
            <p:ph type="title"/>
          </p:nvPr>
        </p:nvSpPr>
        <p:spPr/>
        <p:txBody>
          <a:bodyPr>
            <a:normAutofit/>
          </a:bodyPr>
          <a:lstStyle/>
          <a:p>
            <a:r>
              <a:rPr lang="en-US" sz="3200" dirty="0">
                <a:latin typeface="Segoe UI" panose="020B0502040204020203" pitchFamily="34" charset="0"/>
                <a:cs typeface="Segoe UI" panose="020B0502040204020203" pitchFamily="34" charset="0"/>
              </a:rPr>
              <a:t>Hardware and Software Requirements</a:t>
            </a:r>
            <a:endParaRPr lang="en-IN" sz="32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A4EEA6F-78AF-48A6-999E-4E881040C9F4}"/>
              </a:ext>
            </a:extLst>
          </p:cNvPr>
          <p:cNvSpPr>
            <a:spLocks noGrp="1"/>
          </p:cNvSpPr>
          <p:nvPr>
            <p:ph idx="1"/>
          </p:nvPr>
        </p:nvSpPr>
        <p:spPr/>
        <p:txBody>
          <a:bodyPr/>
          <a:lstStyle/>
          <a:p>
            <a:r>
              <a:rPr lang="en-US" dirty="0"/>
              <a:t>Hardware:-</a:t>
            </a:r>
          </a:p>
          <a:p>
            <a:pPr marL="0" indent="0">
              <a:buNone/>
            </a:pPr>
            <a:r>
              <a:rPr lang="en-US" dirty="0"/>
              <a:t>   There are no such exceptionally different hardware requirements.</a:t>
            </a:r>
          </a:p>
          <a:p>
            <a:r>
              <a:rPr lang="en-US" dirty="0"/>
              <a:t>Software:-</a:t>
            </a:r>
          </a:p>
          <a:p>
            <a:pPr marL="0" indent="0">
              <a:buNone/>
            </a:pPr>
            <a:r>
              <a:rPr lang="en-US" dirty="0"/>
              <a:t>    The software required is python with deep learning libraries installed like pandas, Matplotlib, etc.</a:t>
            </a:r>
          </a:p>
          <a:p>
            <a:pPr marL="0" indent="0">
              <a:buNone/>
            </a:pPr>
            <a:r>
              <a:rPr lang="en-US" dirty="0"/>
              <a:t>    Excel support is required for the dataset as it is in excel format. </a:t>
            </a:r>
          </a:p>
          <a:p>
            <a:pPr marL="0" indent="0">
              <a:buNone/>
            </a:pPr>
            <a:endParaRPr lang="en-IN" dirty="0"/>
          </a:p>
        </p:txBody>
      </p:sp>
    </p:spTree>
    <p:extLst>
      <p:ext uri="{BB962C8B-B14F-4D97-AF65-F5344CB8AC3E}">
        <p14:creationId xmlns:p14="http://schemas.microsoft.com/office/powerpoint/2010/main" val="188727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E1C8-F8EE-4371-A19C-3FCD9C23225D}"/>
              </a:ext>
            </a:extLst>
          </p:cNvPr>
          <p:cNvSpPr>
            <a:spLocks noGrp="1"/>
          </p:cNvSpPr>
          <p:nvPr>
            <p:ph type="title"/>
          </p:nvPr>
        </p:nvSpPr>
        <p:spPr/>
        <p:txBody>
          <a:bodyPr>
            <a:normAutofit/>
          </a:bodyPr>
          <a:lstStyle/>
          <a:p>
            <a:r>
              <a:rPr lang="en-IN" sz="3200" dirty="0">
                <a:latin typeface="Segoe UI" panose="020B0502040204020203" pitchFamily="34" charset="0"/>
                <a:cs typeface="Segoe UI" panose="020B0502040204020203" pitchFamily="34" charset="0"/>
              </a:rPr>
              <a:t>    References </a:t>
            </a:r>
          </a:p>
        </p:txBody>
      </p:sp>
      <p:sp>
        <p:nvSpPr>
          <p:cNvPr id="3" name="Content Placeholder 2">
            <a:extLst>
              <a:ext uri="{FF2B5EF4-FFF2-40B4-BE49-F238E27FC236}">
                <a16:creationId xmlns:a16="http://schemas.microsoft.com/office/drawing/2014/main" id="{885012C2-C1DC-4ACE-AE22-838D362364AA}"/>
              </a:ext>
            </a:extLst>
          </p:cNvPr>
          <p:cNvSpPr>
            <a:spLocks noGrp="1"/>
          </p:cNvSpPr>
          <p:nvPr>
            <p:ph idx="1"/>
          </p:nvPr>
        </p:nvSpPr>
        <p:spPr/>
        <p:txBody>
          <a:bodyPr/>
          <a:lstStyle/>
          <a:p>
            <a:r>
              <a:rPr lang="en-IN" dirty="0"/>
              <a:t>Pavan Raj, practitioner at Data Science in London </a:t>
            </a:r>
          </a:p>
          <a:p>
            <a:pPr marL="0" indent="0">
              <a:buNone/>
            </a:pPr>
            <a:r>
              <a:rPr lang="en-IN" dirty="0"/>
              <a:t>   </a:t>
            </a:r>
            <a:r>
              <a:rPr lang="en-IN" dirty="0">
                <a:hlinkClick r:id="rId2"/>
              </a:rPr>
              <a:t>URL:https://www.kaggle.com/pavanraj159</a:t>
            </a:r>
            <a:endParaRPr lang="en-IN" dirty="0"/>
          </a:p>
          <a:p>
            <a:r>
              <a:rPr lang="en-IN" dirty="0"/>
              <a:t>Python deep learning libraries documentation, ex- pandas, matplotlib, etc.</a:t>
            </a:r>
          </a:p>
          <a:p>
            <a:r>
              <a:rPr lang="en-IN" dirty="0"/>
              <a:t>Books:-</a:t>
            </a:r>
          </a:p>
          <a:p>
            <a:pPr marL="0" indent="0">
              <a:buNone/>
            </a:pPr>
            <a:r>
              <a:rPr lang="en-IN" dirty="0"/>
              <a:t>   Data Science and Big Data Analytics by </a:t>
            </a:r>
            <a:r>
              <a:rPr lang="en-US" b="1" dirty="0"/>
              <a:t>EMC Education</a:t>
            </a:r>
            <a:r>
              <a:rPr lang="en-IN" dirty="0"/>
              <a:t>, </a:t>
            </a:r>
            <a:r>
              <a:rPr lang="en-US" dirty="0"/>
              <a:t>Data Smart by </a:t>
            </a:r>
            <a:r>
              <a:rPr lang="en-US" b="1" dirty="0"/>
              <a:t>John W Foreman, etc.</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335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46F5-0323-439A-A8F7-316A9CF20C44}"/>
              </a:ext>
            </a:extLst>
          </p:cNvPr>
          <p:cNvSpPr>
            <a:spLocks noGrp="1"/>
          </p:cNvSpPr>
          <p:nvPr>
            <p:ph type="title"/>
          </p:nvPr>
        </p:nvSpPr>
        <p:spPr/>
        <p:txBody>
          <a:bodyPr>
            <a:normAutofit/>
          </a:bodyPr>
          <a:lstStyle/>
          <a:p>
            <a:r>
              <a:rPr lang="en-US" sz="3600" dirty="0">
                <a:latin typeface="Segoe UI" panose="020B0502040204020203" pitchFamily="34" charset="0"/>
                <a:cs typeface="Segoe UI" panose="020B0502040204020203" pitchFamily="34" charset="0"/>
              </a:rPr>
              <a:t>What is churn?</a:t>
            </a:r>
            <a:endParaRPr lang="en-IN" sz="36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731E382-E914-4397-BDC3-03AB742E4CD4}"/>
              </a:ext>
            </a:extLst>
          </p:cNvPr>
          <p:cNvSpPr>
            <a:spLocks noGrp="1"/>
          </p:cNvSpPr>
          <p:nvPr>
            <p:ph idx="1"/>
          </p:nvPr>
        </p:nvSpPr>
        <p:spPr/>
        <p:txBody>
          <a:bodyPr/>
          <a:lstStyle/>
          <a:p>
            <a:pPr marL="0" indent="0">
              <a:buNone/>
            </a:pPr>
            <a:r>
              <a:rPr lang="en-US" dirty="0"/>
              <a:t>Customer churn, also known as customer attrition, occurs when customers stop doing business with a company. The companies are interested in identifying segments of these customers because the price for acquiring a new customer is usually higher than retaining the old one. </a:t>
            </a:r>
          </a:p>
          <a:p>
            <a:pPr marL="0" indent="0">
              <a:buNone/>
            </a:pPr>
            <a:endParaRPr lang="en-US" dirty="0"/>
          </a:p>
          <a:p>
            <a:pPr marL="0" indent="0">
              <a:buNone/>
            </a:pPr>
            <a:r>
              <a:rPr lang="en-US" dirty="0"/>
              <a:t>For example, if Netflix knew a segment of customers who were at risk of churning they could proactively         engage them with special offers instead of simply losing them.</a:t>
            </a:r>
            <a:endParaRPr lang="en-IN" dirty="0"/>
          </a:p>
        </p:txBody>
      </p:sp>
    </p:spTree>
    <p:extLst>
      <p:ext uri="{BB962C8B-B14F-4D97-AF65-F5344CB8AC3E}">
        <p14:creationId xmlns:p14="http://schemas.microsoft.com/office/powerpoint/2010/main" val="268196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0C2BD1-9D13-49F9-8B95-CF80801C7852}"/>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Objective:-</a:t>
            </a:r>
            <a:endParaRPr lang="en-IN" sz="4000"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785F2337-CD0D-4FDE-B1E2-5B28F8CF7FC3}"/>
              </a:ext>
            </a:extLst>
          </p:cNvPr>
          <p:cNvSpPr txBox="1"/>
          <p:nvPr/>
        </p:nvSpPr>
        <p:spPr>
          <a:xfrm>
            <a:off x="1066800" y="1860605"/>
            <a:ext cx="7552414" cy="2051437"/>
          </a:xfrm>
          <a:prstGeom prst="rect">
            <a:avLst/>
          </a:prstGeom>
          <a:noFill/>
        </p:spPr>
        <p:txBody>
          <a:bodyPr wrap="square" rtlCol="0">
            <a:spAutoFit/>
          </a:bodyPr>
          <a:lstStyle/>
          <a:p>
            <a:endParaRPr lang="en-IN" dirty="0"/>
          </a:p>
        </p:txBody>
      </p:sp>
      <p:sp>
        <p:nvSpPr>
          <p:cNvPr id="8" name="Rectangle 1">
            <a:extLst>
              <a:ext uri="{FF2B5EF4-FFF2-40B4-BE49-F238E27FC236}">
                <a16:creationId xmlns:a16="http://schemas.microsoft.com/office/drawing/2014/main" id="{F612F881-969C-40C4-90FD-328134DC632F}"/>
              </a:ext>
            </a:extLst>
          </p:cNvPr>
          <p:cNvSpPr>
            <a:spLocks noChangeArrowheads="1"/>
          </p:cNvSpPr>
          <p:nvPr/>
        </p:nvSpPr>
        <p:spPr bwMode="auto">
          <a:xfrm>
            <a:off x="1066800" y="2168382"/>
            <a:ext cx="7315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The main objectives of our project </a:t>
            </a:r>
            <a:r>
              <a:rPr lang="en-US" altLang="en-US" sz="2000" dirty="0">
                <a:latin typeface="Arial" panose="020B0604020202020204" pitchFamily="34" charset="0"/>
              </a:rPr>
              <a:t>are:-</a:t>
            </a:r>
          </a:p>
          <a:p>
            <a:pPr marL="342900" lvl="0" indent="-3429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rPr>
              <a:t>To Analyze and pre-process the data</a:t>
            </a:r>
          </a:p>
          <a:p>
            <a:pPr marL="342900" lvl="0" indent="-3429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Arial" panose="020B0604020202020204" pitchFamily="34" charset="0"/>
              </a:rPr>
              <a:t>To visualize data using python</a:t>
            </a:r>
          </a:p>
          <a:p>
            <a:pPr marL="342900" lvl="0" indent="-342900" eaLnBrk="0" fontAlgn="base" hangingPunct="0">
              <a:spcBef>
                <a:spcPct val="0"/>
              </a:spcBef>
              <a:spcAft>
                <a:spcPct val="0"/>
              </a:spcAft>
              <a:buFont typeface="Arial" panose="020B0604020202020204" pitchFamily="34" charset="0"/>
              <a:buChar char="•"/>
            </a:pPr>
            <a:r>
              <a:rPr lang="en-US" altLang="en-US" sz="2000" dirty="0">
                <a:latin typeface="Segoe UI" panose="020B0502040204020203" pitchFamily="34" charset="0"/>
                <a:cs typeface="Segoe UI" panose="020B0502040204020203" pitchFamily="34" charset="0"/>
              </a:rPr>
              <a:t>To build a predictive model for customer churn prediction using ML model</a:t>
            </a:r>
          </a:p>
          <a:p>
            <a:pPr marL="342900" lvl="0" indent="-342900" eaLnBrk="0" fontAlgn="base" hangingPunct="0">
              <a:spcBef>
                <a:spcPct val="0"/>
              </a:spcBef>
              <a:spcAft>
                <a:spcPct val="0"/>
              </a:spcAft>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186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10AB86-8805-488D-BB82-9A932C63BBD3}"/>
              </a:ext>
            </a:extLst>
          </p:cNvPr>
          <p:cNvSpPr>
            <a:spLocks noGrp="1"/>
          </p:cNvSpPr>
          <p:nvPr>
            <p:ph type="title"/>
          </p:nvPr>
        </p:nvSpPr>
        <p:spPr/>
        <p:txBody>
          <a:bodyPr>
            <a:normAutofit/>
          </a:bodyPr>
          <a:lstStyle/>
          <a:p>
            <a:r>
              <a:rPr lang="en-US" sz="3200" dirty="0">
                <a:latin typeface="Segoe UI" panose="020B0502040204020203" pitchFamily="34" charset="0"/>
                <a:cs typeface="Segoe UI" panose="020B0502040204020203" pitchFamily="34" charset="0"/>
              </a:rPr>
              <a:t>Framework of project</a:t>
            </a:r>
            <a:endParaRPr lang="en-IN" sz="3200" dirty="0"/>
          </a:p>
        </p:txBody>
      </p:sp>
      <p:sp>
        <p:nvSpPr>
          <p:cNvPr id="4" name="Content Placeholder 3">
            <a:extLst>
              <a:ext uri="{FF2B5EF4-FFF2-40B4-BE49-F238E27FC236}">
                <a16:creationId xmlns:a16="http://schemas.microsoft.com/office/drawing/2014/main" id="{BF807CCD-2D1D-4826-8655-D77A2E4BC1EB}"/>
              </a:ext>
            </a:extLst>
          </p:cNvPr>
          <p:cNvSpPr>
            <a:spLocks noGrp="1"/>
          </p:cNvSpPr>
          <p:nvPr>
            <p:ph idx="1"/>
          </p:nvPr>
        </p:nvSpPr>
        <p:spPr/>
        <p:txBody>
          <a:bodyPr>
            <a:normAutofit/>
          </a:bodyPr>
          <a:lstStyle/>
          <a:p>
            <a:pPr marL="0" lvl="0" indent="0" eaLnBrk="0" fontAlgn="base" hangingPunct="0">
              <a:spcBef>
                <a:spcPct val="0"/>
              </a:spcBef>
              <a:spcAft>
                <a:spcPct val="0"/>
              </a:spcAft>
              <a:buNone/>
            </a:pPr>
            <a:r>
              <a:rPr lang="en-US" altLang="en-US" sz="2000" dirty="0">
                <a:latin typeface="Segoe UI" panose="020B0502040204020203" pitchFamily="34" charset="0"/>
                <a:cs typeface="Segoe UI" panose="020B0502040204020203" pitchFamily="34" charset="0"/>
              </a:rPr>
              <a:t>Our project can be divided into four parts:-</a:t>
            </a:r>
          </a:p>
          <a:p>
            <a:pPr marL="342900" lvl="0" indent="-342900" eaLnBrk="0" fontAlgn="base" hangingPunct="0">
              <a:spcBef>
                <a:spcPct val="0"/>
              </a:spcBef>
              <a:spcAft>
                <a:spcPct val="0"/>
              </a:spcAft>
              <a:buFont typeface="Arial" panose="020B0604020202020204" pitchFamily="34" charset="0"/>
              <a:buChar char="•"/>
            </a:pPr>
            <a:r>
              <a:rPr lang="en-US" altLang="en-US" sz="2000" dirty="0">
                <a:latin typeface="Segoe UI" panose="020B0502040204020203" pitchFamily="34" charset="0"/>
                <a:cs typeface="Segoe UI" panose="020B0502040204020203" pitchFamily="34" charset="0"/>
              </a:rPr>
              <a:t>Pre-processing </a:t>
            </a:r>
          </a:p>
          <a:p>
            <a:pPr marL="342900" lvl="0" indent="-342900" eaLnBrk="0" fontAlgn="base" hangingPunct="0">
              <a:spcBef>
                <a:spcPct val="0"/>
              </a:spcBef>
              <a:spcAft>
                <a:spcPct val="0"/>
              </a:spcAft>
              <a:buFont typeface="Arial" panose="020B0604020202020204" pitchFamily="34" charset="0"/>
              <a:buChar char="•"/>
            </a:pPr>
            <a:r>
              <a:rPr lang="en-US" altLang="en-US" sz="2000" dirty="0">
                <a:latin typeface="Segoe UI" panose="020B0502040204020203" pitchFamily="34" charset="0"/>
                <a:cs typeface="Segoe UI" panose="020B0502040204020203" pitchFamily="34" charset="0"/>
              </a:rPr>
              <a:t>Data Visualization</a:t>
            </a:r>
          </a:p>
          <a:p>
            <a:pPr marL="342900" lvl="0" indent="-342900" eaLnBrk="0" fontAlgn="base" hangingPunct="0">
              <a:spcBef>
                <a:spcPct val="0"/>
              </a:spcBef>
              <a:spcAft>
                <a:spcPct val="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Predicting customer churn</a:t>
            </a:r>
            <a:endParaRPr lang="en-IN" sz="2000" dirty="0"/>
          </a:p>
        </p:txBody>
      </p:sp>
    </p:spTree>
    <p:extLst>
      <p:ext uri="{BB962C8B-B14F-4D97-AF65-F5344CB8AC3E}">
        <p14:creationId xmlns:p14="http://schemas.microsoft.com/office/powerpoint/2010/main" val="226048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A8B8C-114B-48F4-88E2-E09D582F825F}"/>
              </a:ext>
            </a:extLst>
          </p:cNvPr>
          <p:cNvSpPr>
            <a:spLocks noGrp="1"/>
          </p:cNvSpPr>
          <p:nvPr>
            <p:ph type="title"/>
          </p:nvPr>
        </p:nvSpPr>
        <p:spPr/>
        <p:txBody>
          <a:bodyPr>
            <a:normAutofit/>
          </a:bodyPr>
          <a:lstStyle/>
          <a:p>
            <a:r>
              <a:rPr lang="en-US" altLang="en-US" sz="3600" dirty="0">
                <a:latin typeface="Segoe UI" panose="020B0502040204020203" pitchFamily="34" charset="0"/>
                <a:cs typeface="Segoe UI" panose="020B0502040204020203" pitchFamily="34" charset="0"/>
              </a:rPr>
              <a:t>Pre-processing of data</a:t>
            </a:r>
            <a:endParaRPr lang="en-IN" sz="3600" dirty="0"/>
          </a:p>
        </p:txBody>
      </p:sp>
      <p:sp>
        <p:nvSpPr>
          <p:cNvPr id="3" name="Content Placeholder 2">
            <a:extLst>
              <a:ext uri="{FF2B5EF4-FFF2-40B4-BE49-F238E27FC236}">
                <a16:creationId xmlns:a16="http://schemas.microsoft.com/office/drawing/2014/main" id="{43E5E514-7672-40BB-BE43-F75ABBE4199A}"/>
              </a:ext>
            </a:extLst>
          </p:cNvPr>
          <p:cNvSpPr>
            <a:spLocks noGrp="1"/>
          </p:cNvSpPr>
          <p:nvPr>
            <p:ph idx="1"/>
          </p:nvPr>
        </p:nvSpPr>
        <p:spPr>
          <a:xfrm>
            <a:off x="1066800" y="2095169"/>
            <a:ext cx="10058400" cy="3849624"/>
          </a:xfrm>
        </p:spPr>
        <p:txBody>
          <a:bodyPr/>
          <a:lstStyle/>
          <a:p>
            <a:pPr marL="0" indent="0">
              <a:buNone/>
            </a:pPr>
            <a:r>
              <a:rPr lang="en-US" dirty="0"/>
              <a:t>In this step we are going to perform cleaning and filtering of data, then we will be applying feature selection and then feature extraction in order to make the final prediction accurate.</a:t>
            </a:r>
            <a:endParaRPr lang="en-IN" dirty="0"/>
          </a:p>
        </p:txBody>
      </p:sp>
      <p:pic>
        <p:nvPicPr>
          <p:cNvPr id="4" name="Picture 3">
            <a:extLst>
              <a:ext uri="{FF2B5EF4-FFF2-40B4-BE49-F238E27FC236}">
                <a16:creationId xmlns:a16="http://schemas.microsoft.com/office/drawing/2014/main" id="{BE8EA084-D2DC-49A5-98F2-BBB4722B9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331" y="3180521"/>
            <a:ext cx="8062623" cy="3114397"/>
          </a:xfrm>
          <a:prstGeom prst="rect">
            <a:avLst/>
          </a:prstGeom>
        </p:spPr>
      </p:pic>
    </p:spTree>
    <p:extLst>
      <p:ext uri="{BB962C8B-B14F-4D97-AF65-F5344CB8AC3E}">
        <p14:creationId xmlns:p14="http://schemas.microsoft.com/office/powerpoint/2010/main" val="415694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2E7B-2F9D-433C-89CC-E182A57D88C2}"/>
              </a:ext>
            </a:extLst>
          </p:cNvPr>
          <p:cNvSpPr>
            <a:spLocks noGrp="1"/>
          </p:cNvSpPr>
          <p:nvPr>
            <p:ph type="title"/>
          </p:nvPr>
        </p:nvSpPr>
        <p:spPr>
          <a:xfrm>
            <a:off x="1066800" y="793669"/>
            <a:ext cx="10058400" cy="1371600"/>
          </a:xfrm>
        </p:spPr>
        <p:txBody>
          <a:bodyPr>
            <a:normAutofit/>
          </a:bodyPr>
          <a:lstStyle/>
          <a:p>
            <a:r>
              <a:rPr lang="en-US" sz="3200" dirty="0">
                <a:latin typeface="Segoe UI" panose="020B0502040204020203" pitchFamily="34" charset="0"/>
                <a:cs typeface="Segoe UI" panose="020B0502040204020203" pitchFamily="34" charset="0"/>
              </a:rPr>
              <a:t>Data Visualization</a:t>
            </a:r>
            <a:endParaRPr lang="en-IN" sz="32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CCD18F2-999A-49A1-8366-1A637A6D1F22}"/>
              </a:ext>
            </a:extLst>
          </p:cNvPr>
          <p:cNvSpPr>
            <a:spLocks noGrp="1"/>
          </p:cNvSpPr>
          <p:nvPr>
            <p:ph idx="1"/>
          </p:nvPr>
        </p:nvSpPr>
        <p:spPr>
          <a:xfrm>
            <a:off x="1066800" y="2365782"/>
            <a:ext cx="10058400" cy="3849624"/>
          </a:xfrm>
        </p:spPr>
        <p:txBody>
          <a:bodyPr/>
          <a:lstStyle/>
          <a:p>
            <a:pPr marL="0" indent="0">
              <a:buNone/>
            </a:pPr>
            <a:r>
              <a:rPr lang="en-US" dirty="0"/>
              <a:t>It is the first part of our project in which we are going to analyze dataset for observing the relation between the attributes of the dataset by plotting graphs and cleaning and filtering the dataset in order to minimize the attributes and using only those attributes which effects the churn by eliminating the attributes which does not effect customer churn prediction.</a:t>
            </a:r>
          </a:p>
          <a:p>
            <a:pPr marL="0" indent="0">
              <a:buNone/>
            </a:pPr>
            <a:r>
              <a:rPr lang="en-US" dirty="0"/>
              <a:t>  </a:t>
            </a:r>
            <a:endParaRPr lang="en-IN" dirty="0"/>
          </a:p>
        </p:txBody>
      </p:sp>
    </p:spTree>
    <p:extLst>
      <p:ext uri="{BB962C8B-B14F-4D97-AF65-F5344CB8AC3E}">
        <p14:creationId xmlns:p14="http://schemas.microsoft.com/office/powerpoint/2010/main" val="407255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A670-6EE4-4607-85B9-447D6933D30B}"/>
              </a:ext>
            </a:extLst>
          </p:cNvPr>
          <p:cNvSpPr>
            <a:spLocks noGrp="1"/>
          </p:cNvSpPr>
          <p:nvPr>
            <p:ph type="title"/>
          </p:nvPr>
        </p:nvSpPr>
        <p:spPr>
          <a:xfrm>
            <a:off x="1066800" y="857280"/>
            <a:ext cx="10058400" cy="1371600"/>
          </a:xfrm>
        </p:spPr>
        <p:txBody>
          <a:bodyPr>
            <a:normAutofit/>
          </a:bodyPr>
          <a:lstStyle/>
          <a:p>
            <a:r>
              <a:rPr lang="en-US" sz="4000" dirty="0">
                <a:latin typeface="Segoe UI" panose="020B0502040204020203" pitchFamily="34" charset="0"/>
                <a:cs typeface="Segoe UI" panose="020B0502040204020203" pitchFamily="34" charset="0"/>
              </a:rPr>
              <a:t>Predicting customer churn</a:t>
            </a:r>
            <a:endParaRPr lang="en-IN" dirty="0"/>
          </a:p>
        </p:txBody>
      </p:sp>
      <p:sp>
        <p:nvSpPr>
          <p:cNvPr id="3" name="Content Placeholder 2">
            <a:extLst>
              <a:ext uri="{FF2B5EF4-FFF2-40B4-BE49-F238E27FC236}">
                <a16:creationId xmlns:a16="http://schemas.microsoft.com/office/drawing/2014/main" id="{1E23A2EC-2A07-4712-AB1F-DAA182850057}"/>
              </a:ext>
            </a:extLst>
          </p:cNvPr>
          <p:cNvSpPr>
            <a:spLocks noGrp="1"/>
          </p:cNvSpPr>
          <p:nvPr>
            <p:ph idx="1"/>
          </p:nvPr>
        </p:nvSpPr>
        <p:spPr>
          <a:xfrm>
            <a:off x="1066800" y="2675614"/>
            <a:ext cx="10058400" cy="3849624"/>
          </a:xfrm>
        </p:spPr>
        <p:txBody>
          <a:bodyPr/>
          <a:lstStyle/>
          <a:p>
            <a:r>
              <a:rPr lang="en-US" dirty="0"/>
              <a:t>It is final part of our project in this we will be using linear regression which we will train on train dataset and then we will predict customer churn from test dataset.  </a:t>
            </a:r>
            <a:endParaRPr lang="en-IN" dirty="0"/>
          </a:p>
        </p:txBody>
      </p:sp>
    </p:spTree>
    <p:extLst>
      <p:ext uri="{BB962C8B-B14F-4D97-AF65-F5344CB8AC3E}">
        <p14:creationId xmlns:p14="http://schemas.microsoft.com/office/powerpoint/2010/main" val="3502778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995B-CA84-40E6-A17F-3E7915226FF1}"/>
              </a:ext>
            </a:extLst>
          </p:cNvPr>
          <p:cNvSpPr>
            <a:spLocks noGrp="1"/>
          </p:cNvSpPr>
          <p:nvPr>
            <p:ph type="title"/>
          </p:nvPr>
        </p:nvSpPr>
        <p:spPr/>
        <p:txBody>
          <a:bodyPr>
            <a:normAutofit/>
          </a:bodyPr>
          <a:lstStyle/>
          <a:p>
            <a:r>
              <a:rPr lang="en-US" sz="3200" dirty="0">
                <a:latin typeface="Segoe UI" panose="020B0502040204020203" pitchFamily="34" charset="0"/>
                <a:cs typeface="Segoe UI" panose="020B0502040204020203" pitchFamily="34" charset="0"/>
              </a:rPr>
              <a:t>Existing work</a:t>
            </a:r>
            <a:endParaRPr lang="en-IN" sz="32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969CD7C-5AF0-42DA-8B34-514D39FB71C7}"/>
              </a:ext>
            </a:extLst>
          </p:cNvPr>
          <p:cNvSpPr>
            <a:spLocks noGrp="1"/>
          </p:cNvSpPr>
          <p:nvPr>
            <p:ph idx="1"/>
          </p:nvPr>
        </p:nvSpPr>
        <p:spPr/>
        <p:txBody>
          <a:bodyPr/>
          <a:lstStyle/>
          <a:p>
            <a:r>
              <a:rPr lang="en-IN" dirty="0"/>
              <a:t>Pavan Raj a practitioner at Data Science in London, UK[1] has implemented a telecom customer churn prediction by considering all the attributes and by extracting there importance or weightage in predicting churn then have used logistic regression to predict customer churn for the attributes which have more weightage then have applied different prediction models for less weightage parameters. </a:t>
            </a:r>
          </a:p>
          <a:p>
            <a:r>
              <a:rPr lang="en-IN" dirty="0"/>
              <a:t>Disadvantage:-</a:t>
            </a:r>
          </a:p>
          <a:p>
            <a:pPr marL="0" indent="0">
              <a:buNone/>
            </a:pPr>
            <a:r>
              <a:rPr lang="en-IN" dirty="0"/>
              <a:t>Lacking a creation of hypothesis which could help in reducing the computation and time required for the above approach as different algorithms has to be applied for different parts of data.</a:t>
            </a:r>
          </a:p>
          <a:p>
            <a:pPr marL="0" indent="0">
              <a:buNone/>
            </a:pPr>
            <a:endParaRPr lang="en-IN" dirty="0"/>
          </a:p>
        </p:txBody>
      </p:sp>
    </p:spTree>
    <p:extLst>
      <p:ext uri="{BB962C8B-B14F-4D97-AF65-F5344CB8AC3E}">
        <p14:creationId xmlns:p14="http://schemas.microsoft.com/office/powerpoint/2010/main" val="384387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8EF2-92EF-40B4-B128-27EAFA819487}"/>
              </a:ext>
            </a:extLst>
          </p:cNvPr>
          <p:cNvSpPr>
            <a:spLocks noGrp="1"/>
          </p:cNvSpPr>
          <p:nvPr>
            <p:ph type="title"/>
          </p:nvPr>
        </p:nvSpPr>
        <p:spPr/>
        <p:txBody>
          <a:bodyPr>
            <a:normAutofit/>
          </a:bodyPr>
          <a:lstStyle/>
          <a:p>
            <a:r>
              <a:rPr lang="en-US" sz="3200" dirty="0">
                <a:latin typeface="Segoe UI" panose="020B0502040204020203" pitchFamily="34" charset="0"/>
                <a:cs typeface="Segoe UI" panose="020B0502040204020203" pitchFamily="34" charset="0"/>
              </a:rPr>
              <a:t>Proposed Work</a:t>
            </a:r>
            <a:endParaRPr lang="en-IN" sz="32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21D94ED-93E2-41B2-B785-CAD8F72CBB68}"/>
              </a:ext>
            </a:extLst>
          </p:cNvPr>
          <p:cNvSpPr>
            <a:spLocks noGrp="1"/>
          </p:cNvSpPr>
          <p:nvPr>
            <p:ph idx="1"/>
          </p:nvPr>
        </p:nvSpPr>
        <p:spPr/>
        <p:txBody>
          <a:bodyPr/>
          <a:lstStyle/>
          <a:p>
            <a:r>
              <a:rPr lang="en-US" dirty="0"/>
              <a:t>Analyzing the dataset for feature selection with the help of python deep learning libraries like Pandas, matplotlib, etc.</a:t>
            </a:r>
          </a:p>
          <a:p>
            <a:r>
              <a:rPr lang="en-US" dirty="0"/>
              <a:t>Creation of hypothesis or determining major parameters which effect churn rate by visualizing data through graphs.</a:t>
            </a:r>
            <a:endParaRPr lang="en-IN" dirty="0"/>
          </a:p>
          <a:p>
            <a:r>
              <a:rPr lang="en-IN" dirty="0"/>
              <a:t>After the hypothesis has been confirmed to be valid we will train linear regression model to predict the  customer churn.</a:t>
            </a:r>
            <a:endParaRPr lang="en-US" dirty="0"/>
          </a:p>
        </p:txBody>
      </p:sp>
    </p:spTree>
    <p:extLst>
      <p:ext uri="{BB962C8B-B14F-4D97-AF65-F5344CB8AC3E}">
        <p14:creationId xmlns:p14="http://schemas.microsoft.com/office/powerpoint/2010/main" val="2280766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42641"/>
      </a:dk2>
      <a:lt2>
        <a:srgbClr val="E8E8E2"/>
      </a:lt2>
      <a:accent1>
        <a:srgbClr val="383CE2"/>
      </a:accent1>
      <a:accent2>
        <a:srgbClr val="1D6CCF"/>
      </a:accent2>
      <a:accent3>
        <a:srgbClr val="2BB4CB"/>
      </a:accent3>
      <a:accent4>
        <a:srgbClr val="1AB88D"/>
      </a:accent4>
      <a:accent5>
        <a:srgbClr val="28BD56"/>
      </a:accent5>
      <a:accent6>
        <a:srgbClr val="2DBE1B"/>
      </a:accent6>
      <a:hlink>
        <a:srgbClr val="319561"/>
      </a:hlink>
      <a:folHlink>
        <a:srgbClr val="7F7F7F"/>
      </a:folHlink>
    </a:clrScheme>
    <a:fontScheme name="Savon">
      <a:majorFont>
        <a:latin typeface="Edwardian Script IT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emb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202</TotalTime>
  <Words>672</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Bembo</vt:lpstr>
      <vt:lpstr>Edwardian Script ITC</vt:lpstr>
      <vt:lpstr>Garamond</vt:lpstr>
      <vt:lpstr>Segoe UI</vt:lpstr>
      <vt:lpstr>SavonVTI</vt:lpstr>
      <vt:lpstr>Customer Churn Prediction</vt:lpstr>
      <vt:lpstr>What is churn?</vt:lpstr>
      <vt:lpstr>Objective:-</vt:lpstr>
      <vt:lpstr>Framework of project</vt:lpstr>
      <vt:lpstr>Pre-processing of data</vt:lpstr>
      <vt:lpstr>Data Visualization</vt:lpstr>
      <vt:lpstr>Predicting customer churn</vt:lpstr>
      <vt:lpstr>Existing work</vt:lpstr>
      <vt:lpstr>Proposed Work</vt:lpstr>
      <vt:lpstr> Overall system architecture diagram</vt:lpstr>
      <vt:lpstr>Real Time Usage</vt:lpstr>
      <vt:lpstr>Hardware and Software Requirements</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jasroop singh</dc:creator>
  <cp:lastModifiedBy>jasroop singh</cp:lastModifiedBy>
  <cp:revision>23</cp:revision>
  <dcterms:created xsi:type="dcterms:W3CDTF">2020-01-26T09:17:37Z</dcterms:created>
  <dcterms:modified xsi:type="dcterms:W3CDTF">2020-06-16T05:38:58Z</dcterms:modified>
</cp:coreProperties>
</file>