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56" r:id="rId4"/>
    <p:sldId id="258" r:id="rId5"/>
    <p:sldId id="260" r:id="rId6"/>
    <p:sldId id="259" r:id="rId7"/>
    <p:sldId id="261" r:id="rId8"/>
    <p:sldId id="264" r:id="rId9"/>
    <p:sldId id="262" r:id="rId10"/>
    <p:sldId id="263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1E254-62D8-4688-8880-276AF9694A49}" v="81" dt="2025-09-25T05:24:15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4"/>
    <p:restoredTop sz="89153" autoAdjust="0"/>
  </p:normalViewPr>
  <p:slideViewPr>
    <p:cSldViewPr>
      <p:cViewPr varScale="1">
        <p:scale>
          <a:sx n="144" d="100"/>
          <a:sy n="144" d="100"/>
        </p:scale>
        <p:origin x="864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3B24A-F96F-4772-84C1-F4104D07AE25}" type="doc">
      <dgm:prSet loTypeId="urn:microsoft.com/office/officeart/2005/8/layout/hList1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D30E4A86-C4B3-4111-9871-9AD703A69BA2}">
      <dgm:prSet phldrT="[文本]" phldr="0"/>
      <dgm:spPr/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3EFA3D8D-311C-43C8-960C-7FDCB88497AC}" type="parTrans" cxnId="{6DEDCFFD-77AE-4042-8C97-8E9B3E2AFE26}">
      <dgm:prSet/>
      <dgm:spPr/>
      <dgm:t>
        <a:bodyPr/>
        <a:lstStyle/>
        <a:p>
          <a:endParaRPr lang="zh-CN" altLang="en-US"/>
        </a:p>
      </dgm:t>
    </dgm:pt>
    <dgm:pt modelId="{F74C3735-9825-49BA-8287-38722D2B8442}" type="sibTrans" cxnId="{6DEDCFFD-77AE-4042-8C97-8E9B3E2AFE26}">
      <dgm:prSet/>
      <dgm:spPr/>
      <dgm:t>
        <a:bodyPr/>
        <a:lstStyle/>
        <a:p>
          <a:endParaRPr lang="zh-CN" altLang="en-US"/>
        </a:p>
      </dgm:t>
    </dgm:pt>
    <dgm:pt modelId="{6151F667-75A5-4EED-ACB4-C9C392D31B2C}">
      <dgm:prSet phldrT="[文本]"/>
      <dgm:spPr/>
      <dgm:t>
        <a:bodyPr/>
        <a:lstStyle/>
        <a:p>
          <a:r>
            <a:rPr lang="en-US" altLang="en-US" dirty="0"/>
            <a:t>Distillation</a:t>
          </a:r>
          <a:endParaRPr lang="zh-CN" altLang="en-US" dirty="0"/>
        </a:p>
      </dgm:t>
    </dgm:pt>
    <dgm:pt modelId="{614A4FCE-7DE4-41FD-A621-A2CCDE831800}" type="parTrans" cxnId="{3EFCBB57-BBF6-4F21-B708-CB783B65507B}">
      <dgm:prSet/>
      <dgm:spPr/>
      <dgm:t>
        <a:bodyPr/>
        <a:lstStyle/>
        <a:p>
          <a:endParaRPr lang="zh-CN" altLang="en-US"/>
        </a:p>
      </dgm:t>
    </dgm:pt>
    <dgm:pt modelId="{EDB58140-017A-4A94-BB24-C55B58459041}" type="sibTrans" cxnId="{3EFCBB57-BBF6-4F21-B708-CB783B65507B}">
      <dgm:prSet/>
      <dgm:spPr/>
      <dgm:t>
        <a:bodyPr/>
        <a:lstStyle/>
        <a:p>
          <a:endParaRPr lang="zh-CN" altLang="en-US"/>
        </a:p>
      </dgm:t>
    </dgm:pt>
    <dgm:pt modelId="{223988D9-54AF-48B0-BD47-002FB40FA1A8}">
      <dgm:prSet phldrT="[文本]" phldr="0"/>
      <dgm:spPr/>
      <dgm:t>
        <a:bodyPr/>
        <a:lstStyle/>
        <a:p>
          <a:r>
            <a:rPr lang="en-US" altLang="zh-CN" dirty="0"/>
            <a:t>Focal Loss</a:t>
          </a:r>
          <a:endParaRPr lang="zh-CN" altLang="en-US" dirty="0"/>
        </a:p>
      </dgm:t>
    </dgm:pt>
    <dgm:pt modelId="{A3C0873B-8792-46F9-96A5-AA1B6C9EBB09}" type="parTrans" cxnId="{30B9D4EC-E61F-4C1D-94F4-6D8BF747E083}">
      <dgm:prSet/>
      <dgm:spPr/>
      <dgm:t>
        <a:bodyPr/>
        <a:lstStyle/>
        <a:p>
          <a:endParaRPr lang="zh-CN" altLang="en-US"/>
        </a:p>
      </dgm:t>
    </dgm:pt>
    <dgm:pt modelId="{7B7EE845-2FDD-4C22-8DC8-212D48CED9BD}" type="sibTrans" cxnId="{30B9D4EC-E61F-4C1D-94F4-6D8BF747E083}">
      <dgm:prSet/>
      <dgm:spPr/>
      <dgm:t>
        <a:bodyPr/>
        <a:lstStyle/>
        <a:p>
          <a:endParaRPr lang="zh-CN" altLang="en-US"/>
        </a:p>
      </dgm:t>
    </dgm:pt>
    <dgm:pt modelId="{09210039-3683-499D-AC27-38276C7F3AC9}">
      <dgm:prSet phldrT="[文本]" phldr="0"/>
      <dgm:spPr/>
      <dgm:t>
        <a:bodyPr/>
        <a:lstStyle/>
        <a:p>
          <a:r>
            <a:rPr lang="en-US" altLang="zh-CN" dirty="0"/>
            <a:t>Finetuning</a:t>
          </a:r>
          <a:endParaRPr lang="zh-CN" altLang="en-US" dirty="0"/>
        </a:p>
      </dgm:t>
    </dgm:pt>
    <dgm:pt modelId="{18627AD8-333B-4547-BDA8-DC569597431D}" type="parTrans" cxnId="{045989CB-3311-4DE4-AD95-C4EB9F9A285B}">
      <dgm:prSet/>
      <dgm:spPr/>
      <dgm:t>
        <a:bodyPr/>
        <a:lstStyle/>
        <a:p>
          <a:endParaRPr lang="zh-CN" altLang="en-US"/>
        </a:p>
      </dgm:t>
    </dgm:pt>
    <dgm:pt modelId="{CDC79574-F3A2-4EFA-A217-F251D312D8FD}" type="sibTrans" cxnId="{045989CB-3311-4DE4-AD95-C4EB9F9A285B}">
      <dgm:prSet/>
      <dgm:spPr/>
      <dgm:t>
        <a:bodyPr/>
        <a:lstStyle/>
        <a:p>
          <a:endParaRPr lang="zh-CN" altLang="en-US"/>
        </a:p>
      </dgm:t>
    </dgm:pt>
    <dgm:pt modelId="{B1972876-9D10-4799-9B67-F8202F098A50}">
      <dgm:prSet phldrT="[文本]" phldr="0"/>
      <dgm:spPr/>
      <dgm:t>
        <a:bodyPr/>
        <a:lstStyle/>
        <a:p>
          <a:r>
            <a:rPr lang="en-US" altLang="zh-CN" dirty="0" err="1"/>
            <a:t>LoRA</a:t>
          </a:r>
          <a:endParaRPr lang="zh-CN" altLang="en-US" dirty="0"/>
        </a:p>
      </dgm:t>
    </dgm:pt>
    <dgm:pt modelId="{0199AEDA-AD89-43F3-AFBC-E0AF48DF127D}" type="parTrans" cxnId="{1009A966-7541-44DA-83A0-CA67ACBA58A6}">
      <dgm:prSet/>
      <dgm:spPr/>
      <dgm:t>
        <a:bodyPr/>
        <a:lstStyle/>
        <a:p>
          <a:endParaRPr lang="zh-CN" altLang="en-US"/>
        </a:p>
      </dgm:t>
    </dgm:pt>
    <dgm:pt modelId="{8F3F9F9D-82F8-429D-9844-9B6EC32E71B6}" type="sibTrans" cxnId="{1009A966-7541-44DA-83A0-CA67ACBA58A6}">
      <dgm:prSet/>
      <dgm:spPr/>
      <dgm:t>
        <a:bodyPr/>
        <a:lstStyle/>
        <a:p>
          <a:endParaRPr lang="zh-CN" altLang="en-US"/>
        </a:p>
      </dgm:t>
    </dgm:pt>
    <dgm:pt modelId="{732017D1-59E0-482D-8DCE-DF150F9065AF}">
      <dgm:prSet phldrT="[文本]" phldr="0"/>
      <dgm:spPr/>
      <dgm:t>
        <a:bodyPr/>
        <a:lstStyle/>
        <a:p>
          <a:r>
            <a:rPr lang="en-US" altLang="zh-CN" dirty="0"/>
            <a:t>Alpaca Format</a:t>
          </a:r>
          <a:endParaRPr lang="zh-CN" altLang="en-US" dirty="0"/>
        </a:p>
      </dgm:t>
    </dgm:pt>
    <dgm:pt modelId="{73B84737-DB51-4A33-BC73-62A96096DEAA}" type="parTrans" cxnId="{63FBA999-7D8F-4C80-8C50-4097E4E73708}">
      <dgm:prSet/>
      <dgm:spPr/>
      <dgm:t>
        <a:bodyPr/>
        <a:lstStyle/>
        <a:p>
          <a:endParaRPr lang="zh-CN" altLang="en-US"/>
        </a:p>
      </dgm:t>
    </dgm:pt>
    <dgm:pt modelId="{F8E9572C-7D21-40AB-B6DE-08A4EE16F76C}" type="sibTrans" cxnId="{63FBA999-7D8F-4C80-8C50-4097E4E73708}">
      <dgm:prSet/>
      <dgm:spPr/>
      <dgm:t>
        <a:bodyPr/>
        <a:lstStyle/>
        <a:p>
          <a:endParaRPr lang="zh-CN" altLang="en-US"/>
        </a:p>
      </dgm:t>
    </dgm:pt>
    <dgm:pt modelId="{FBFCE50C-2E99-49C1-B80A-10E7B9C0C6D7}">
      <dgm:prSet phldrT="[文本]" phldr="0"/>
      <dgm:spPr/>
      <dgm:t>
        <a:bodyPr/>
        <a:lstStyle/>
        <a:p>
          <a:r>
            <a:rPr lang="en-US" altLang="zh-CN" dirty="0"/>
            <a:t>Model Architecture</a:t>
          </a:r>
          <a:endParaRPr lang="zh-CN" altLang="en-US" dirty="0"/>
        </a:p>
      </dgm:t>
    </dgm:pt>
    <dgm:pt modelId="{B0265B3B-E9E7-4053-A7DE-C76ED25CCF82}" type="parTrans" cxnId="{9E34366A-E219-4F49-A390-E16803F2CCE8}">
      <dgm:prSet/>
      <dgm:spPr/>
      <dgm:t>
        <a:bodyPr/>
        <a:lstStyle/>
        <a:p>
          <a:endParaRPr lang="zh-CN" altLang="en-US"/>
        </a:p>
      </dgm:t>
    </dgm:pt>
    <dgm:pt modelId="{07F797B2-4FD1-4157-A9C9-F3D8997B05C8}" type="sibTrans" cxnId="{9E34366A-E219-4F49-A390-E16803F2CCE8}">
      <dgm:prSet/>
      <dgm:spPr/>
      <dgm:t>
        <a:bodyPr/>
        <a:lstStyle/>
        <a:p>
          <a:endParaRPr lang="zh-CN" altLang="en-US"/>
        </a:p>
      </dgm:t>
    </dgm:pt>
    <dgm:pt modelId="{798EAAFF-8137-408A-BD61-FF6D79D64AD4}">
      <dgm:prSet phldrT="[文本]" phldr="0"/>
      <dgm:spPr/>
      <dgm:t>
        <a:bodyPr/>
        <a:lstStyle/>
        <a:p>
          <a:r>
            <a:rPr lang="en-US" altLang="zh-CN" dirty="0"/>
            <a:t>Mixture Experts</a:t>
          </a:r>
          <a:endParaRPr lang="zh-CN" altLang="en-US" dirty="0"/>
        </a:p>
      </dgm:t>
    </dgm:pt>
    <dgm:pt modelId="{C2C6DA6E-0457-4CBC-8A27-CDF731EA9AFA}" type="parTrans" cxnId="{D91D1670-53B0-4D54-8A07-078C170B6B2C}">
      <dgm:prSet/>
      <dgm:spPr/>
      <dgm:t>
        <a:bodyPr/>
        <a:lstStyle/>
        <a:p>
          <a:endParaRPr lang="zh-CN" altLang="en-US"/>
        </a:p>
      </dgm:t>
    </dgm:pt>
    <dgm:pt modelId="{8944DCB0-7492-4F03-A4CD-C001068EFAD7}" type="sibTrans" cxnId="{D91D1670-53B0-4D54-8A07-078C170B6B2C}">
      <dgm:prSet/>
      <dgm:spPr/>
      <dgm:t>
        <a:bodyPr/>
        <a:lstStyle/>
        <a:p>
          <a:endParaRPr lang="zh-CN" altLang="en-US"/>
        </a:p>
      </dgm:t>
    </dgm:pt>
    <dgm:pt modelId="{436D93B7-2EEE-47DC-896E-976CD340784B}">
      <dgm:prSet phldrT="[文本]" phldr="0"/>
      <dgm:spPr/>
      <dgm:t>
        <a:bodyPr/>
        <a:lstStyle/>
        <a:p>
          <a:r>
            <a:rPr lang="en-US" altLang="zh-CN" dirty="0"/>
            <a:t>Majority Voting</a:t>
          </a:r>
          <a:endParaRPr lang="zh-CN" altLang="en-US" dirty="0"/>
        </a:p>
      </dgm:t>
    </dgm:pt>
    <dgm:pt modelId="{8BFF2B64-0206-4073-B3F2-36D8CA24A3F7}" type="parTrans" cxnId="{82FD8B5B-81B7-4E16-A1BB-33E664C92589}">
      <dgm:prSet/>
      <dgm:spPr/>
      <dgm:t>
        <a:bodyPr/>
        <a:lstStyle/>
        <a:p>
          <a:endParaRPr lang="zh-CN" altLang="en-US"/>
        </a:p>
      </dgm:t>
    </dgm:pt>
    <dgm:pt modelId="{C400CD39-E597-4CB9-ABA3-BA965A1B624C}" type="sibTrans" cxnId="{82FD8B5B-81B7-4E16-A1BB-33E664C92589}">
      <dgm:prSet/>
      <dgm:spPr/>
      <dgm:t>
        <a:bodyPr/>
        <a:lstStyle/>
        <a:p>
          <a:endParaRPr lang="zh-CN" altLang="en-US"/>
        </a:p>
      </dgm:t>
    </dgm:pt>
    <dgm:pt modelId="{4CDE2E0E-25FE-48BC-A053-0C16BEFF6D2D}">
      <dgm:prSet phldrT="[文本]" phldr="0"/>
      <dgm:spPr/>
      <dgm:t>
        <a:bodyPr/>
        <a:lstStyle/>
        <a:p>
          <a:r>
            <a:rPr lang="en-US" altLang="zh-CN" dirty="0"/>
            <a:t>Prompt Engineering</a:t>
          </a:r>
          <a:endParaRPr lang="zh-CN" altLang="en-US" dirty="0"/>
        </a:p>
      </dgm:t>
    </dgm:pt>
    <dgm:pt modelId="{583A532D-D24D-49FC-99E9-052E666394E7}" type="parTrans" cxnId="{DB3D19A4-4615-4230-8DC7-67A60387E687}">
      <dgm:prSet/>
      <dgm:spPr/>
      <dgm:t>
        <a:bodyPr/>
        <a:lstStyle/>
        <a:p>
          <a:endParaRPr lang="zh-CN" altLang="en-US"/>
        </a:p>
      </dgm:t>
    </dgm:pt>
    <dgm:pt modelId="{499EC784-615C-4363-94A0-689FFC767373}" type="sibTrans" cxnId="{DB3D19A4-4615-4230-8DC7-67A60387E687}">
      <dgm:prSet/>
      <dgm:spPr/>
      <dgm:t>
        <a:bodyPr/>
        <a:lstStyle/>
        <a:p>
          <a:endParaRPr lang="zh-CN" altLang="en-US"/>
        </a:p>
      </dgm:t>
    </dgm:pt>
    <dgm:pt modelId="{CDD55663-E950-449C-897F-C20C8F3639D7}">
      <dgm:prSet phldrT="[文本]" phldr="0"/>
      <dgm:spPr/>
      <dgm:t>
        <a:bodyPr/>
        <a:lstStyle/>
        <a:p>
          <a:r>
            <a:rPr lang="en-US" altLang="zh-CN" dirty="0"/>
            <a:t>Markdown Format</a:t>
          </a:r>
          <a:endParaRPr lang="zh-CN" altLang="en-US" dirty="0"/>
        </a:p>
      </dgm:t>
    </dgm:pt>
    <dgm:pt modelId="{9700A43C-91D1-4F14-90C6-353EF49938AA}" type="parTrans" cxnId="{39CC9009-5EE1-4411-B679-A52E79C56A4C}">
      <dgm:prSet/>
      <dgm:spPr/>
      <dgm:t>
        <a:bodyPr/>
        <a:lstStyle/>
        <a:p>
          <a:endParaRPr lang="zh-CN" altLang="en-US"/>
        </a:p>
      </dgm:t>
    </dgm:pt>
    <dgm:pt modelId="{0E62E21D-EB87-4D64-957D-44C78F6CC935}" type="sibTrans" cxnId="{39CC9009-5EE1-4411-B679-A52E79C56A4C}">
      <dgm:prSet/>
      <dgm:spPr/>
      <dgm:t>
        <a:bodyPr/>
        <a:lstStyle/>
        <a:p>
          <a:endParaRPr lang="zh-CN" altLang="en-US"/>
        </a:p>
      </dgm:t>
    </dgm:pt>
    <dgm:pt modelId="{F8187023-1FB0-4A66-984B-1F7B39BF368C}">
      <dgm:prSet phldrT="[文本]" phldr="0"/>
      <dgm:spPr/>
      <dgm:t>
        <a:bodyPr/>
        <a:lstStyle/>
        <a:p>
          <a:r>
            <a:rPr lang="en-US" altLang="zh-CN" dirty="0"/>
            <a:t>Chain of Thought</a:t>
          </a:r>
          <a:endParaRPr lang="zh-CN" altLang="en-US" dirty="0"/>
        </a:p>
      </dgm:t>
    </dgm:pt>
    <dgm:pt modelId="{E9891B9B-3049-4155-ACA8-6921D71F5940}" type="parTrans" cxnId="{2E575C0B-56DE-4CBE-909C-86CF49134C42}">
      <dgm:prSet/>
      <dgm:spPr/>
      <dgm:t>
        <a:bodyPr/>
        <a:lstStyle/>
        <a:p>
          <a:endParaRPr lang="zh-CN" altLang="en-US"/>
        </a:p>
      </dgm:t>
    </dgm:pt>
    <dgm:pt modelId="{FD590F57-5AFA-4F11-A748-006B4172FE5D}" type="sibTrans" cxnId="{2E575C0B-56DE-4CBE-909C-86CF49134C42}">
      <dgm:prSet/>
      <dgm:spPr/>
      <dgm:t>
        <a:bodyPr/>
        <a:lstStyle/>
        <a:p>
          <a:endParaRPr lang="zh-CN" altLang="en-US"/>
        </a:p>
      </dgm:t>
    </dgm:pt>
    <dgm:pt modelId="{183ABE54-182A-4E30-A092-A16651DB4D0C}" type="pres">
      <dgm:prSet presAssocID="{D4C3B24A-F96F-4772-84C1-F4104D07AE25}" presName="Name0" presStyleCnt="0">
        <dgm:presLayoutVars>
          <dgm:dir/>
          <dgm:animLvl val="lvl"/>
          <dgm:resizeHandles val="exact"/>
        </dgm:presLayoutVars>
      </dgm:prSet>
      <dgm:spPr/>
    </dgm:pt>
    <dgm:pt modelId="{E4C06E7D-45C4-4346-A16B-A9A298074995}" type="pres">
      <dgm:prSet presAssocID="{D30E4A86-C4B3-4111-9871-9AD703A69BA2}" presName="composite" presStyleCnt="0"/>
      <dgm:spPr/>
    </dgm:pt>
    <dgm:pt modelId="{013D1C1D-1E00-4A03-8199-E8840C50AC2F}" type="pres">
      <dgm:prSet presAssocID="{D30E4A86-C4B3-4111-9871-9AD703A69BA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B4A56F3-F3EF-4201-9919-BC48ACC83B82}" type="pres">
      <dgm:prSet presAssocID="{D30E4A86-C4B3-4111-9871-9AD703A69BA2}" presName="desTx" presStyleLbl="alignAccFollowNode1" presStyleIdx="0" presStyleCnt="4">
        <dgm:presLayoutVars>
          <dgm:bulletEnabled val="1"/>
        </dgm:presLayoutVars>
      </dgm:prSet>
      <dgm:spPr/>
    </dgm:pt>
    <dgm:pt modelId="{C9A81F72-1B12-4F50-AEB8-5964219488F7}" type="pres">
      <dgm:prSet presAssocID="{F74C3735-9825-49BA-8287-38722D2B8442}" presName="space" presStyleCnt="0"/>
      <dgm:spPr/>
    </dgm:pt>
    <dgm:pt modelId="{F2CDDF5C-8AC9-460D-A33A-6968F3909F73}" type="pres">
      <dgm:prSet presAssocID="{09210039-3683-499D-AC27-38276C7F3AC9}" presName="composite" presStyleCnt="0"/>
      <dgm:spPr/>
    </dgm:pt>
    <dgm:pt modelId="{D490A8B5-5081-42AE-8CAF-F9AA70D99B7B}" type="pres">
      <dgm:prSet presAssocID="{09210039-3683-499D-AC27-38276C7F3A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B0ED0AC-106F-4C44-8D8B-D3E0A9442BBA}" type="pres">
      <dgm:prSet presAssocID="{09210039-3683-499D-AC27-38276C7F3AC9}" presName="desTx" presStyleLbl="alignAccFollowNode1" presStyleIdx="1" presStyleCnt="4">
        <dgm:presLayoutVars>
          <dgm:bulletEnabled val="1"/>
        </dgm:presLayoutVars>
      </dgm:prSet>
      <dgm:spPr/>
    </dgm:pt>
    <dgm:pt modelId="{D9DCC3D9-12B8-4CB6-B9DD-BCD687FCCBA3}" type="pres">
      <dgm:prSet presAssocID="{CDC79574-F3A2-4EFA-A217-F251D312D8FD}" presName="space" presStyleCnt="0"/>
      <dgm:spPr/>
    </dgm:pt>
    <dgm:pt modelId="{4ABA9651-B632-41B4-B833-28E77D6B22BE}" type="pres">
      <dgm:prSet presAssocID="{FBFCE50C-2E99-49C1-B80A-10E7B9C0C6D7}" presName="composite" presStyleCnt="0"/>
      <dgm:spPr/>
    </dgm:pt>
    <dgm:pt modelId="{8FA921E8-1E60-4A24-8874-DB4E2CEE74C2}" type="pres">
      <dgm:prSet presAssocID="{FBFCE50C-2E99-49C1-B80A-10E7B9C0C6D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7835F07-33EC-4407-920F-B4F1EFB138C7}" type="pres">
      <dgm:prSet presAssocID="{FBFCE50C-2E99-49C1-B80A-10E7B9C0C6D7}" presName="desTx" presStyleLbl="alignAccFollowNode1" presStyleIdx="2" presStyleCnt="4">
        <dgm:presLayoutVars>
          <dgm:bulletEnabled val="1"/>
        </dgm:presLayoutVars>
      </dgm:prSet>
      <dgm:spPr/>
    </dgm:pt>
    <dgm:pt modelId="{428CD3EB-A8AB-4407-9B48-6CE96840B7E4}" type="pres">
      <dgm:prSet presAssocID="{07F797B2-4FD1-4157-A9C9-F3D8997B05C8}" presName="space" presStyleCnt="0"/>
      <dgm:spPr/>
    </dgm:pt>
    <dgm:pt modelId="{96EA00E0-90A0-4847-80C4-2F07A964CB8E}" type="pres">
      <dgm:prSet presAssocID="{4CDE2E0E-25FE-48BC-A053-0C16BEFF6D2D}" presName="composite" presStyleCnt="0"/>
      <dgm:spPr/>
    </dgm:pt>
    <dgm:pt modelId="{441B6657-B24C-4FBC-AAAC-DA56008A7FD3}" type="pres">
      <dgm:prSet presAssocID="{4CDE2E0E-25FE-48BC-A053-0C16BEFF6D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5878792-7D53-4CBA-8CE1-8BE2FCBD090F}" type="pres">
      <dgm:prSet presAssocID="{4CDE2E0E-25FE-48BC-A053-0C16BEFF6D2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9CC9009-5EE1-4411-B679-A52E79C56A4C}" srcId="{4CDE2E0E-25FE-48BC-A053-0C16BEFF6D2D}" destId="{CDD55663-E950-449C-897F-C20C8F3639D7}" srcOrd="0" destOrd="0" parTransId="{9700A43C-91D1-4F14-90C6-353EF49938AA}" sibTransId="{0E62E21D-EB87-4D64-957D-44C78F6CC935}"/>
    <dgm:cxn modelId="{2E575C0B-56DE-4CBE-909C-86CF49134C42}" srcId="{4CDE2E0E-25FE-48BC-A053-0C16BEFF6D2D}" destId="{F8187023-1FB0-4A66-984B-1F7B39BF368C}" srcOrd="1" destOrd="0" parTransId="{E9891B9B-3049-4155-ACA8-6921D71F5940}" sibTransId="{FD590F57-5AFA-4F11-A748-006B4172FE5D}"/>
    <dgm:cxn modelId="{196FB10B-D441-4A99-801F-6F69DF11C471}" type="presOf" srcId="{223988D9-54AF-48B0-BD47-002FB40FA1A8}" destId="{BB4A56F3-F3EF-4201-9919-BC48ACC83B82}" srcOrd="0" destOrd="1" presId="urn:microsoft.com/office/officeart/2005/8/layout/hList1"/>
    <dgm:cxn modelId="{2C5CB210-F4DA-44ED-A7DA-CD262CC0FDD9}" type="presOf" srcId="{D4C3B24A-F96F-4772-84C1-F4104D07AE25}" destId="{183ABE54-182A-4E30-A092-A16651DB4D0C}" srcOrd="0" destOrd="0" presId="urn:microsoft.com/office/officeart/2005/8/layout/hList1"/>
    <dgm:cxn modelId="{82FD8B5B-81B7-4E16-A1BB-33E664C92589}" srcId="{FBFCE50C-2E99-49C1-B80A-10E7B9C0C6D7}" destId="{436D93B7-2EEE-47DC-896E-976CD340784B}" srcOrd="1" destOrd="0" parTransId="{8BFF2B64-0206-4073-B3F2-36D8CA24A3F7}" sibTransId="{C400CD39-E597-4CB9-ABA3-BA965A1B624C}"/>
    <dgm:cxn modelId="{1009A966-7541-44DA-83A0-CA67ACBA58A6}" srcId="{09210039-3683-499D-AC27-38276C7F3AC9}" destId="{B1972876-9D10-4799-9B67-F8202F098A50}" srcOrd="0" destOrd="0" parTransId="{0199AEDA-AD89-43F3-AFBC-E0AF48DF127D}" sibTransId="{8F3F9F9D-82F8-429D-9844-9B6EC32E71B6}"/>
    <dgm:cxn modelId="{E69E1067-AA8E-4A76-AD83-AC60439A60CB}" type="presOf" srcId="{09210039-3683-499D-AC27-38276C7F3AC9}" destId="{D490A8B5-5081-42AE-8CAF-F9AA70D99B7B}" srcOrd="0" destOrd="0" presId="urn:microsoft.com/office/officeart/2005/8/layout/hList1"/>
    <dgm:cxn modelId="{9E34366A-E219-4F49-A390-E16803F2CCE8}" srcId="{D4C3B24A-F96F-4772-84C1-F4104D07AE25}" destId="{FBFCE50C-2E99-49C1-B80A-10E7B9C0C6D7}" srcOrd="2" destOrd="0" parTransId="{B0265B3B-E9E7-4053-A7DE-C76ED25CCF82}" sibTransId="{07F797B2-4FD1-4157-A9C9-F3D8997B05C8}"/>
    <dgm:cxn modelId="{E56A4D6D-1323-44A6-847B-0C7AEE3BE070}" type="presOf" srcId="{CDD55663-E950-449C-897F-C20C8F3639D7}" destId="{A5878792-7D53-4CBA-8CE1-8BE2FCBD090F}" srcOrd="0" destOrd="0" presId="urn:microsoft.com/office/officeart/2005/8/layout/hList1"/>
    <dgm:cxn modelId="{D91D1670-53B0-4D54-8A07-078C170B6B2C}" srcId="{FBFCE50C-2E99-49C1-B80A-10E7B9C0C6D7}" destId="{798EAAFF-8137-408A-BD61-FF6D79D64AD4}" srcOrd="0" destOrd="0" parTransId="{C2C6DA6E-0457-4CBC-8A27-CDF731EA9AFA}" sibTransId="{8944DCB0-7492-4F03-A4CD-C001068EFAD7}"/>
    <dgm:cxn modelId="{3EFCBB57-BBF6-4F21-B708-CB783B65507B}" srcId="{D30E4A86-C4B3-4111-9871-9AD703A69BA2}" destId="{6151F667-75A5-4EED-ACB4-C9C392D31B2C}" srcOrd="0" destOrd="0" parTransId="{614A4FCE-7DE4-41FD-A621-A2CCDE831800}" sibTransId="{EDB58140-017A-4A94-BB24-C55B58459041}"/>
    <dgm:cxn modelId="{7316A888-B035-42C1-BE16-D57ED6D895A1}" type="presOf" srcId="{B1972876-9D10-4799-9B67-F8202F098A50}" destId="{0B0ED0AC-106F-4C44-8D8B-D3E0A9442BBA}" srcOrd="0" destOrd="0" presId="urn:microsoft.com/office/officeart/2005/8/layout/hList1"/>
    <dgm:cxn modelId="{FE067B94-E66A-413C-BCDB-D4AE4463AD9C}" type="presOf" srcId="{F8187023-1FB0-4A66-984B-1F7B39BF368C}" destId="{A5878792-7D53-4CBA-8CE1-8BE2FCBD090F}" srcOrd="0" destOrd="1" presId="urn:microsoft.com/office/officeart/2005/8/layout/hList1"/>
    <dgm:cxn modelId="{F1BFA798-EC6F-4FD9-895C-24696D50FBA0}" type="presOf" srcId="{436D93B7-2EEE-47DC-896E-976CD340784B}" destId="{E7835F07-33EC-4407-920F-B4F1EFB138C7}" srcOrd="0" destOrd="1" presId="urn:microsoft.com/office/officeart/2005/8/layout/hList1"/>
    <dgm:cxn modelId="{63FBA999-7D8F-4C80-8C50-4097E4E73708}" srcId="{09210039-3683-499D-AC27-38276C7F3AC9}" destId="{732017D1-59E0-482D-8DCE-DF150F9065AF}" srcOrd="1" destOrd="0" parTransId="{73B84737-DB51-4A33-BC73-62A96096DEAA}" sibTransId="{F8E9572C-7D21-40AB-B6DE-08A4EE16F76C}"/>
    <dgm:cxn modelId="{96DF719E-D3CD-40A2-B6F7-EB8CD35A1386}" type="presOf" srcId="{FBFCE50C-2E99-49C1-B80A-10E7B9C0C6D7}" destId="{8FA921E8-1E60-4A24-8874-DB4E2CEE74C2}" srcOrd="0" destOrd="0" presId="urn:microsoft.com/office/officeart/2005/8/layout/hList1"/>
    <dgm:cxn modelId="{DB3D19A4-4615-4230-8DC7-67A60387E687}" srcId="{D4C3B24A-F96F-4772-84C1-F4104D07AE25}" destId="{4CDE2E0E-25FE-48BC-A053-0C16BEFF6D2D}" srcOrd="3" destOrd="0" parTransId="{583A532D-D24D-49FC-99E9-052E666394E7}" sibTransId="{499EC784-615C-4363-94A0-689FFC767373}"/>
    <dgm:cxn modelId="{F54D14A7-8686-46FE-A92A-8452C61C7A5C}" type="presOf" srcId="{4CDE2E0E-25FE-48BC-A053-0C16BEFF6D2D}" destId="{441B6657-B24C-4FBC-AAAC-DA56008A7FD3}" srcOrd="0" destOrd="0" presId="urn:microsoft.com/office/officeart/2005/8/layout/hList1"/>
    <dgm:cxn modelId="{FA8101B7-BC60-4E83-9CC9-93DC60D053AA}" type="presOf" srcId="{6151F667-75A5-4EED-ACB4-C9C392D31B2C}" destId="{BB4A56F3-F3EF-4201-9919-BC48ACC83B82}" srcOrd="0" destOrd="0" presId="urn:microsoft.com/office/officeart/2005/8/layout/hList1"/>
    <dgm:cxn modelId="{37076BB8-6003-49B2-B506-A1BA331CCF72}" type="presOf" srcId="{732017D1-59E0-482D-8DCE-DF150F9065AF}" destId="{0B0ED0AC-106F-4C44-8D8B-D3E0A9442BBA}" srcOrd="0" destOrd="1" presId="urn:microsoft.com/office/officeart/2005/8/layout/hList1"/>
    <dgm:cxn modelId="{155273BB-1A1A-40C1-9B0F-9872D754F94C}" type="presOf" srcId="{D30E4A86-C4B3-4111-9871-9AD703A69BA2}" destId="{013D1C1D-1E00-4A03-8199-E8840C50AC2F}" srcOrd="0" destOrd="0" presId="urn:microsoft.com/office/officeart/2005/8/layout/hList1"/>
    <dgm:cxn modelId="{045989CB-3311-4DE4-AD95-C4EB9F9A285B}" srcId="{D4C3B24A-F96F-4772-84C1-F4104D07AE25}" destId="{09210039-3683-499D-AC27-38276C7F3AC9}" srcOrd="1" destOrd="0" parTransId="{18627AD8-333B-4547-BDA8-DC569597431D}" sibTransId="{CDC79574-F3A2-4EFA-A217-F251D312D8FD}"/>
    <dgm:cxn modelId="{4C9351D7-5E7B-4EAC-9154-0E08691A8DC6}" type="presOf" srcId="{798EAAFF-8137-408A-BD61-FF6D79D64AD4}" destId="{E7835F07-33EC-4407-920F-B4F1EFB138C7}" srcOrd="0" destOrd="0" presId="urn:microsoft.com/office/officeart/2005/8/layout/hList1"/>
    <dgm:cxn modelId="{30B9D4EC-E61F-4C1D-94F4-6D8BF747E083}" srcId="{D30E4A86-C4B3-4111-9871-9AD703A69BA2}" destId="{223988D9-54AF-48B0-BD47-002FB40FA1A8}" srcOrd="1" destOrd="0" parTransId="{A3C0873B-8792-46F9-96A5-AA1B6C9EBB09}" sibTransId="{7B7EE845-2FDD-4C22-8DC8-212D48CED9BD}"/>
    <dgm:cxn modelId="{6DEDCFFD-77AE-4042-8C97-8E9B3E2AFE26}" srcId="{D4C3B24A-F96F-4772-84C1-F4104D07AE25}" destId="{D30E4A86-C4B3-4111-9871-9AD703A69BA2}" srcOrd="0" destOrd="0" parTransId="{3EFA3D8D-311C-43C8-960C-7FDCB88497AC}" sibTransId="{F74C3735-9825-49BA-8287-38722D2B8442}"/>
    <dgm:cxn modelId="{3360EBEA-C5D6-41C7-9EC3-29EB820AF416}" type="presParOf" srcId="{183ABE54-182A-4E30-A092-A16651DB4D0C}" destId="{E4C06E7D-45C4-4346-A16B-A9A298074995}" srcOrd="0" destOrd="0" presId="urn:microsoft.com/office/officeart/2005/8/layout/hList1"/>
    <dgm:cxn modelId="{8C4DD455-FD83-4EA8-97FC-DCEAE4E3BCAE}" type="presParOf" srcId="{E4C06E7D-45C4-4346-A16B-A9A298074995}" destId="{013D1C1D-1E00-4A03-8199-E8840C50AC2F}" srcOrd="0" destOrd="0" presId="urn:microsoft.com/office/officeart/2005/8/layout/hList1"/>
    <dgm:cxn modelId="{10463D05-F667-4956-91FE-BEAC46DD1F8A}" type="presParOf" srcId="{E4C06E7D-45C4-4346-A16B-A9A298074995}" destId="{BB4A56F3-F3EF-4201-9919-BC48ACC83B82}" srcOrd="1" destOrd="0" presId="urn:microsoft.com/office/officeart/2005/8/layout/hList1"/>
    <dgm:cxn modelId="{4BA3CE7F-6AB0-47A8-8E00-43AB1989237D}" type="presParOf" srcId="{183ABE54-182A-4E30-A092-A16651DB4D0C}" destId="{C9A81F72-1B12-4F50-AEB8-5964219488F7}" srcOrd="1" destOrd="0" presId="urn:microsoft.com/office/officeart/2005/8/layout/hList1"/>
    <dgm:cxn modelId="{6D40D6A7-CF75-4D35-AB36-28F7A21E414B}" type="presParOf" srcId="{183ABE54-182A-4E30-A092-A16651DB4D0C}" destId="{F2CDDF5C-8AC9-460D-A33A-6968F3909F73}" srcOrd="2" destOrd="0" presId="urn:microsoft.com/office/officeart/2005/8/layout/hList1"/>
    <dgm:cxn modelId="{13F6164B-B6C5-49C5-837E-BEE1CC373D88}" type="presParOf" srcId="{F2CDDF5C-8AC9-460D-A33A-6968F3909F73}" destId="{D490A8B5-5081-42AE-8CAF-F9AA70D99B7B}" srcOrd="0" destOrd="0" presId="urn:microsoft.com/office/officeart/2005/8/layout/hList1"/>
    <dgm:cxn modelId="{57556782-64DF-4C7B-85A1-2A86A8FD73A3}" type="presParOf" srcId="{F2CDDF5C-8AC9-460D-A33A-6968F3909F73}" destId="{0B0ED0AC-106F-4C44-8D8B-D3E0A9442BBA}" srcOrd="1" destOrd="0" presId="urn:microsoft.com/office/officeart/2005/8/layout/hList1"/>
    <dgm:cxn modelId="{970D12D4-9D45-4B39-B020-D86F0A2B3FFD}" type="presParOf" srcId="{183ABE54-182A-4E30-A092-A16651DB4D0C}" destId="{D9DCC3D9-12B8-4CB6-B9DD-BCD687FCCBA3}" srcOrd="3" destOrd="0" presId="urn:microsoft.com/office/officeart/2005/8/layout/hList1"/>
    <dgm:cxn modelId="{D1224825-827E-425C-9F21-4FE82030A407}" type="presParOf" srcId="{183ABE54-182A-4E30-A092-A16651DB4D0C}" destId="{4ABA9651-B632-41B4-B833-28E77D6B22BE}" srcOrd="4" destOrd="0" presId="urn:microsoft.com/office/officeart/2005/8/layout/hList1"/>
    <dgm:cxn modelId="{4E063E24-31C7-4537-9E1E-CF5493C450E5}" type="presParOf" srcId="{4ABA9651-B632-41B4-B833-28E77D6B22BE}" destId="{8FA921E8-1E60-4A24-8874-DB4E2CEE74C2}" srcOrd="0" destOrd="0" presId="urn:microsoft.com/office/officeart/2005/8/layout/hList1"/>
    <dgm:cxn modelId="{1D39A04C-F7D6-453F-9308-9BAE3F03EB7D}" type="presParOf" srcId="{4ABA9651-B632-41B4-B833-28E77D6B22BE}" destId="{E7835F07-33EC-4407-920F-B4F1EFB138C7}" srcOrd="1" destOrd="0" presId="urn:microsoft.com/office/officeart/2005/8/layout/hList1"/>
    <dgm:cxn modelId="{EA4AB0F1-107C-4F84-8AC4-36452E597719}" type="presParOf" srcId="{183ABE54-182A-4E30-A092-A16651DB4D0C}" destId="{428CD3EB-A8AB-4407-9B48-6CE96840B7E4}" srcOrd="5" destOrd="0" presId="urn:microsoft.com/office/officeart/2005/8/layout/hList1"/>
    <dgm:cxn modelId="{76101584-E3E5-4A51-BFA2-D789EA452A6D}" type="presParOf" srcId="{183ABE54-182A-4E30-A092-A16651DB4D0C}" destId="{96EA00E0-90A0-4847-80C4-2F07A964CB8E}" srcOrd="6" destOrd="0" presId="urn:microsoft.com/office/officeart/2005/8/layout/hList1"/>
    <dgm:cxn modelId="{3F7B8E08-6805-4309-9D23-92948298969A}" type="presParOf" srcId="{96EA00E0-90A0-4847-80C4-2F07A964CB8E}" destId="{441B6657-B24C-4FBC-AAAC-DA56008A7FD3}" srcOrd="0" destOrd="0" presId="urn:microsoft.com/office/officeart/2005/8/layout/hList1"/>
    <dgm:cxn modelId="{A1180BED-C4B9-4206-ADB3-A58172D0C43C}" type="presParOf" srcId="{96EA00E0-90A0-4847-80C4-2F07A964CB8E}" destId="{A5878792-7D53-4CBA-8CE1-8BE2FCBD09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D1C1D-1E00-4A03-8199-E8840C50AC2F}">
      <dsp:nvSpPr>
        <dsp:cNvPr id="0" name=""/>
        <dsp:cNvSpPr/>
      </dsp:nvSpPr>
      <dsp:spPr>
        <a:xfrm>
          <a:off x="2979" y="1440144"/>
          <a:ext cx="1791592" cy="69026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Dataset</a:t>
          </a:r>
          <a:endParaRPr lang="zh-CN" altLang="en-US" sz="2000" kern="1200" dirty="0"/>
        </a:p>
      </dsp:txBody>
      <dsp:txXfrm>
        <a:off x="2979" y="1440144"/>
        <a:ext cx="1791592" cy="690267"/>
      </dsp:txXfrm>
    </dsp:sp>
    <dsp:sp modelId="{BB4A56F3-F3EF-4201-9919-BC48ACC83B82}">
      <dsp:nvSpPr>
        <dsp:cNvPr id="0" name=""/>
        <dsp:cNvSpPr/>
      </dsp:nvSpPr>
      <dsp:spPr>
        <a:xfrm>
          <a:off x="2979" y="2130411"/>
          <a:ext cx="1791592" cy="1371642"/>
        </a:xfrm>
        <a:prstGeom prst="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Distillation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Focal Loss</a:t>
          </a:r>
          <a:endParaRPr lang="zh-CN" altLang="en-US" sz="2000" kern="1200" dirty="0"/>
        </a:p>
      </dsp:txBody>
      <dsp:txXfrm>
        <a:off x="2979" y="2130411"/>
        <a:ext cx="1791592" cy="1371642"/>
      </dsp:txXfrm>
    </dsp:sp>
    <dsp:sp modelId="{D490A8B5-5081-42AE-8CAF-F9AA70D99B7B}">
      <dsp:nvSpPr>
        <dsp:cNvPr id="0" name=""/>
        <dsp:cNvSpPr/>
      </dsp:nvSpPr>
      <dsp:spPr>
        <a:xfrm>
          <a:off x="2045395" y="1440144"/>
          <a:ext cx="1791592" cy="69026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20207"/>
                <a:lumOff val="16515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20207"/>
                <a:lumOff val="16515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20207"/>
                <a:lumOff val="165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50000"/>
              <a:hueOff val="0"/>
              <a:satOff val="20207"/>
              <a:lumOff val="165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Finetuning</a:t>
          </a:r>
          <a:endParaRPr lang="zh-CN" altLang="en-US" sz="2000" kern="1200" dirty="0"/>
        </a:p>
      </dsp:txBody>
      <dsp:txXfrm>
        <a:off x="2045395" y="1440144"/>
        <a:ext cx="1791592" cy="690267"/>
      </dsp:txXfrm>
    </dsp:sp>
    <dsp:sp modelId="{0B0ED0AC-106F-4C44-8D8B-D3E0A9442BBA}">
      <dsp:nvSpPr>
        <dsp:cNvPr id="0" name=""/>
        <dsp:cNvSpPr/>
      </dsp:nvSpPr>
      <dsp:spPr>
        <a:xfrm>
          <a:off x="2045395" y="2130411"/>
          <a:ext cx="1791592" cy="1371642"/>
        </a:xfrm>
        <a:prstGeom prst="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 err="1"/>
            <a:t>LoRA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Alpaca Format</a:t>
          </a:r>
          <a:endParaRPr lang="zh-CN" altLang="en-US" sz="2000" kern="1200" dirty="0"/>
        </a:p>
      </dsp:txBody>
      <dsp:txXfrm>
        <a:off x="2045395" y="2130411"/>
        <a:ext cx="1791592" cy="1371642"/>
      </dsp:txXfrm>
    </dsp:sp>
    <dsp:sp modelId="{8FA921E8-1E60-4A24-8874-DB4E2CEE74C2}">
      <dsp:nvSpPr>
        <dsp:cNvPr id="0" name=""/>
        <dsp:cNvSpPr/>
      </dsp:nvSpPr>
      <dsp:spPr>
        <a:xfrm>
          <a:off x="4087811" y="1440144"/>
          <a:ext cx="1791592" cy="69026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40414"/>
                <a:lumOff val="3303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40414"/>
                <a:lumOff val="3303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40414"/>
                <a:lumOff val="330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50000"/>
              <a:hueOff val="0"/>
              <a:satOff val="40414"/>
              <a:lumOff val="33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Model Architecture</a:t>
          </a:r>
          <a:endParaRPr lang="zh-CN" altLang="en-US" sz="2000" kern="1200" dirty="0"/>
        </a:p>
      </dsp:txBody>
      <dsp:txXfrm>
        <a:off x="4087811" y="1440144"/>
        <a:ext cx="1791592" cy="690267"/>
      </dsp:txXfrm>
    </dsp:sp>
    <dsp:sp modelId="{E7835F07-33EC-4407-920F-B4F1EFB138C7}">
      <dsp:nvSpPr>
        <dsp:cNvPr id="0" name=""/>
        <dsp:cNvSpPr/>
      </dsp:nvSpPr>
      <dsp:spPr>
        <a:xfrm>
          <a:off x="4087811" y="2130411"/>
          <a:ext cx="1791592" cy="1371642"/>
        </a:xfrm>
        <a:prstGeom prst="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Mixture Experts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Majority Voting</a:t>
          </a:r>
          <a:endParaRPr lang="zh-CN" altLang="en-US" sz="2000" kern="1200" dirty="0"/>
        </a:p>
      </dsp:txBody>
      <dsp:txXfrm>
        <a:off x="4087811" y="2130411"/>
        <a:ext cx="1791592" cy="1371642"/>
      </dsp:txXfrm>
    </dsp:sp>
    <dsp:sp modelId="{441B6657-B24C-4FBC-AAAC-DA56008A7FD3}">
      <dsp:nvSpPr>
        <dsp:cNvPr id="0" name=""/>
        <dsp:cNvSpPr/>
      </dsp:nvSpPr>
      <dsp:spPr>
        <a:xfrm>
          <a:off x="6130227" y="1440144"/>
          <a:ext cx="1791592" cy="690267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20207"/>
                <a:lumOff val="16515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20207"/>
                <a:lumOff val="16515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20207"/>
                <a:lumOff val="165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50000"/>
              <a:hueOff val="0"/>
              <a:satOff val="20207"/>
              <a:lumOff val="165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Prompt Engineering</a:t>
          </a:r>
          <a:endParaRPr lang="zh-CN" altLang="en-US" sz="2000" kern="1200" dirty="0"/>
        </a:p>
      </dsp:txBody>
      <dsp:txXfrm>
        <a:off x="6130227" y="1440144"/>
        <a:ext cx="1791592" cy="690267"/>
      </dsp:txXfrm>
    </dsp:sp>
    <dsp:sp modelId="{A5878792-7D53-4CBA-8CE1-8BE2FCBD090F}">
      <dsp:nvSpPr>
        <dsp:cNvPr id="0" name=""/>
        <dsp:cNvSpPr/>
      </dsp:nvSpPr>
      <dsp:spPr>
        <a:xfrm>
          <a:off x="6130227" y="2130411"/>
          <a:ext cx="1791592" cy="1371642"/>
        </a:xfrm>
        <a:prstGeom prst="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Markdown Format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Chain of Thought</a:t>
          </a:r>
          <a:endParaRPr lang="zh-CN" altLang="en-US" sz="2000" kern="1200" dirty="0"/>
        </a:p>
      </dsp:txBody>
      <dsp:txXfrm>
        <a:off x="6130227" y="2130411"/>
        <a:ext cx="1791592" cy="137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the model to be toward predicting the majority class.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saikatd/papers/flakylens-oopsla25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cornell.edu/~saikatd/papers/flakylens-oopsla2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8.1759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F-score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4E5EC-983E-5BF6-FF6B-79805FF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Proposal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7488E-C560-3A6C-6C87-E45677FB6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Han Li </a:t>
            </a:r>
          </a:p>
          <a:p>
            <a:r>
              <a:rPr lang="en-US" altLang="zh-CN" dirty="0" err="1"/>
              <a:t>Beichen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8D984F-0ECF-DDDA-FFFA-01CD6DD3CC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DDD53E-29D9-BBFF-DA94-7D6CCCFDF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591047" cy="2884887"/>
          </a:xfrm>
        </p:spPr>
        <p:txBody>
          <a:bodyPr/>
          <a:lstStyle/>
          <a:p>
            <a:r>
              <a:rPr lang="en-US" altLang="zh-CN" sz="1600" b="1" dirty="0" err="1"/>
              <a:t>FlakeBench</a:t>
            </a:r>
            <a:r>
              <a:rPr lang="en-US" altLang="zh-CN" sz="1600" b="1" dirty="0"/>
              <a:t>: </a:t>
            </a:r>
            <a:r>
              <a:rPr lang="en-US" altLang="zh-CN" sz="1600" dirty="0"/>
              <a:t>a realistically distributed dataset with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8,574</a:t>
            </a:r>
            <a:r>
              <a:rPr lang="en-US" altLang="zh-CN" sz="1600" dirty="0"/>
              <a:t> tests, designed for fair evaluation of flaky test detection methods.</a:t>
            </a:r>
          </a:p>
          <a:p>
            <a:endParaRPr lang="en-US" altLang="zh-CN" sz="1600" dirty="0"/>
          </a:p>
          <a:p>
            <a:r>
              <a:rPr lang="en-US" altLang="zh-CN" sz="1600" b="1" dirty="0" err="1"/>
              <a:t>FlakyLens</a:t>
            </a:r>
            <a:r>
              <a:rPr lang="en-US" altLang="zh-CN" sz="1600" b="1" dirty="0"/>
              <a:t>: </a:t>
            </a:r>
            <a:r>
              <a:rPr lang="en-US" altLang="zh-CN" sz="1600" dirty="0"/>
              <a:t>an improved classifier built on </a:t>
            </a:r>
            <a:r>
              <a:rPr lang="en-US" altLang="zh-CN" sz="1600" dirty="0" err="1"/>
              <a:t>FlakeBench</a:t>
            </a:r>
            <a:r>
              <a:rPr lang="en-US" altLang="zh-CN" sz="1600" dirty="0"/>
              <a:t>, fixing design flaws and using weighted, robust training to achieve a macro-F1 of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65.79%</a:t>
            </a:r>
            <a:r>
              <a:rPr lang="en-US" altLang="zh-CN" sz="1600" dirty="0"/>
              <a:t>, reach a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SOTA</a:t>
            </a:r>
            <a:r>
              <a:rPr lang="en-US" altLang="zh-CN" sz="1600" dirty="0"/>
              <a:t> compared with GPT models.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E3B2ED-625F-1AF2-FF7B-9831FE9E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Inspiration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92E33D-FB60-0295-179E-91AF93F9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92" y="538608"/>
            <a:ext cx="4020344" cy="16659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526617-ACD7-3E49-7EFC-DAD5DB0231E5}"/>
              </a:ext>
            </a:extLst>
          </p:cNvPr>
          <p:cNvSpPr txBox="1"/>
          <p:nvPr/>
        </p:nvSpPr>
        <p:spPr>
          <a:xfrm>
            <a:off x="5715000" y="3837566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Understanding and Improving Flaky Test Classification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771BA1-7735-F060-720E-26172E8AC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311" y="2204592"/>
            <a:ext cx="4010560" cy="16329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ACFFAC3-9675-AE3E-2552-EBFB09C08B4F}"/>
              </a:ext>
            </a:extLst>
          </p:cNvPr>
          <p:cNvSpPr txBox="1"/>
          <p:nvPr/>
        </p:nvSpPr>
        <p:spPr>
          <a:xfrm>
            <a:off x="285750" y="3789925"/>
            <a:ext cx="499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dirty="0">
                <a:solidFill>
                  <a:srgbClr val="FF0000"/>
                </a:solidFill>
              </a:rPr>
              <a:t>: Existing work (</a:t>
            </a:r>
            <a:r>
              <a:rPr lang="en-US" altLang="zh-CN" dirty="0" err="1">
                <a:solidFill>
                  <a:srgbClr val="FF0000"/>
                </a:solidFill>
              </a:rPr>
              <a:t>FlakyLens</a:t>
            </a:r>
            <a:r>
              <a:rPr lang="en-US" altLang="zh-CN" dirty="0">
                <a:solidFill>
                  <a:srgbClr val="FF0000"/>
                </a:solidFill>
              </a:rPr>
              <a:t>) still relies heavily 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shallow token patterns</a:t>
            </a:r>
            <a:r>
              <a:rPr lang="en-US" altLang="zh-CN" dirty="0">
                <a:solidFill>
                  <a:srgbClr val="FF0000"/>
                </a:solidFill>
              </a:rPr>
              <a:t> rather than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semantic understanding</a:t>
            </a:r>
            <a:r>
              <a:rPr lang="en-US" altLang="zh-CN" dirty="0">
                <a:solidFill>
                  <a:srgbClr val="FF0000"/>
                </a:solidFill>
              </a:rPr>
              <a:t>, limiting its accuracy and robustness in complex scenarios!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AF0FFC-D72F-3D10-01A7-F17DA8B5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do…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4BD3F81-8DAC-D434-86D3-7FDD9B46F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30963"/>
              </p:ext>
            </p:extLst>
          </p:nvPr>
        </p:nvGraphicFramePr>
        <p:xfrm>
          <a:off x="533400" y="590550"/>
          <a:ext cx="7924800" cy="494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76E5E5-7D22-1A40-59D9-0C06EF7E2B9A}"/>
              </a:ext>
            </a:extLst>
          </p:cNvPr>
          <p:cNvSpPr txBox="1"/>
          <p:nvPr/>
        </p:nvSpPr>
        <p:spPr>
          <a:xfrm>
            <a:off x="1524000" y="1428750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Train a GPT-based large language model!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8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4EB47B-73D0-4CA9-FCA9-B9EB1089F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819647" cy="3581400"/>
          </a:xfrm>
        </p:spPr>
        <p:txBody>
          <a:bodyPr/>
          <a:lstStyle/>
          <a:p>
            <a:r>
              <a:rPr lang="en-US" altLang="zh-CN" sz="1800" dirty="0"/>
              <a:t>Challenge: severe class imbalance! Number of non-flaky tests is much larger than flaky!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Solution: </a:t>
            </a:r>
          </a:p>
          <a:p>
            <a:r>
              <a:rPr lang="en-US" altLang="zh-CN" sz="1800" dirty="0"/>
              <a:t>1. apply </a:t>
            </a:r>
            <a:r>
              <a:rPr lang="en-US" altLang="zh-CN" sz="1800" b="1" dirty="0">
                <a:solidFill>
                  <a:srgbClr val="FF0000"/>
                </a:solidFill>
              </a:rPr>
              <a:t>Focal loss </a:t>
            </a:r>
            <a:r>
              <a:rPr lang="en-US" altLang="zh-CN" sz="1800" dirty="0"/>
              <a:t>to improve the weight of rare categories. E.g. when using </a:t>
            </a:r>
            <a:r>
              <a:rPr lang="en-US" altLang="zh-CN" sz="1800" dirty="0" err="1"/>
              <a:t>LLaMA</a:t>
            </a:r>
            <a:r>
              <a:rPr lang="en-US" altLang="zh-CN" sz="1800" dirty="0"/>
              <a:t>-Factory, directly modify 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loss</a:t>
            </a:r>
          </a:p>
          <a:p>
            <a:r>
              <a:rPr lang="en-US" altLang="zh-CN" sz="1800" dirty="0"/>
              <a:t>2. (might) Synthesize additional small class samples through powerful LLM.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9155A8-EB95-CF0E-1EE1-B1E42B20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10E3E8-CB19-8C0E-09C6-49A6907B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515366"/>
            <a:ext cx="4020344" cy="16659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A758ED-BF37-E288-BFAA-BA887704F2A1}"/>
              </a:ext>
            </a:extLst>
          </p:cNvPr>
          <p:cNvSpPr/>
          <p:nvPr/>
        </p:nvSpPr>
        <p:spPr>
          <a:xfrm>
            <a:off x="7696200" y="2195808"/>
            <a:ext cx="228600" cy="6149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FF879D-E098-B578-9D50-E63EA7245156}"/>
              </a:ext>
            </a:extLst>
          </p:cNvPr>
          <p:cNvSpPr txBox="1"/>
          <p:nvPr/>
        </p:nvSpPr>
        <p:spPr>
          <a:xfrm>
            <a:off x="1066800" y="23483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zh-CN" sz="2000" b="1" dirty="0">
                <a:solidFill>
                  <a:srgbClr val="FF0000"/>
                </a:solidFill>
              </a:rPr>
              <a:t>iased</a:t>
            </a:r>
            <a:r>
              <a:rPr lang="en-US" altLang="zh-CN" sz="2000" b="1" dirty="0">
                <a:solidFill>
                  <a:srgbClr val="FF0000"/>
                </a:solidFill>
              </a:rPr>
              <a:t> toward predicting!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46B82C4-DD9C-8E51-8B57-DD1EA45244E1}"/>
              </a:ext>
            </a:extLst>
          </p:cNvPr>
          <p:cNvCxnSpPr/>
          <p:nvPr/>
        </p:nvCxnSpPr>
        <p:spPr>
          <a:xfrm>
            <a:off x="2695576" y="2043558"/>
            <a:ext cx="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F5F8B-D317-9D2F-90C7-BF8A86EED374}"/>
              </a:ext>
            </a:extLst>
          </p:cNvPr>
          <p:cNvSpPr txBox="1"/>
          <p:nvPr/>
        </p:nvSpPr>
        <p:spPr>
          <a:xfrm>
            <a:off x="5571193" y="3205271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Understanding and Improving Flaky Test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5A04-293D-F642-0067-45FB70BB4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E66133-5ECA-E332-0D5D-7C53A12DB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362447" cy="2884887"/>
          </a:xfrm>
        </p:spPr>
        <p:txBody>
          <a:bodyPr/>
          <a:lstStyle/>
          <a:p>
            <a:r>
              <a:rPr lang="en-US" altLang="zh-CN" sz="1800" dirty="0"/>
              <a:t>Challenge: only provides code tag pairs </a:t>
            </a:r>
            <a:r>
              <a:rPr lang="en-US" altLang="zh-CN" sz="1800" dirty="0">
                <a:solidFill>
                  <a:srgbClr val="FF0000"/>
                </a:solidFill>
              </a:rPr>
              <a:t>without inference process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Solution:  enhance through </a:t>
            </a:r>
            <a:r>
              <a:rPr lang="en-US" altLang="zh-CN" sz="1800" b="1" dirty="0">
                <a:solidFill>
                  <a:srgbClr val="FF0000"/>
                </a:solidFill>
              </a:rPr>
              <a:t>distillation</a:t>
            </a:r>
            <a:r>
              <a:rPr lang="en-US" altLang="zh-CN" sz="1800" dirty="0"/>
              <a:t>. </a:t>
            </a:r>
          </a:p>
          <a:p>
            <a:r>
              <a:rPr lang="en-US" altLang="zh-CN" sz="1800" dirty="0"/>
              <a:t>1. provide a powerful LLM with the original test code and its label, ask to generate a complete reasoning chain.</a:t>
            </a:r>
          </a:p>
          <a:p>
            <a:r>
              <a:rPr lang="en-US" altLang="zh-CN" sz="1800" dirty="0"/>
              <a:t>2. combine them with the original input to form an </a:t>
            </a:r>
            <a:r>
              <a:rPr lang="en-US" altLang="zh-CN" sz="1800" b="1" dirty="0">
                <a:solidFill>
                  <a:srgbClr val="FF0000"/>
                </a:solidFill>
              </a:rPr>
              <a:t>instruction–input–output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triplets.</a:t>
            </a:r>
          </a:p>
          <a:p>
            <a:endParaRPr lang="en-US" altLang="zh-CN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EED81B-BC80-8D46-5423-715686E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A767F-2C2E-35C5-E2A6-0B4810136B4A}"/>
              </a:ext>
            </a:extLst>
          </p:cNvPr>
          <p:cNvSpPr txBox="1"/>
          <p:nvPr/>
        </p:nvSpPr>
        <p:spPr>
          <a:xfrm>
            <a:off x="5349765" y="35623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Example of </a:t>
            </a:r>
            <a:r>
              <a:rPr lang="en-US" altLang="zh-CN" sz="1800" dirty="0" err="1"/>
              <a:t>FlakyBench</a:t>
            </a:r>
            <a:r>
              <a:rPr lang="en-US" altLang="zh-CN" sz="1800" dirty="0"/>
              <a:t> dataset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11FCAA-9420-3395-C7FB-12703E2B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34" y="438150"/>
            <a:ext cx="4435365" cy="304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76EF8A-59A1-39B9-D650-804584F732D3}"/>
              </a:ext>
            </a:extLst>
          </p:cNvPr>
          <p:cNvSpPr txBox="1"/>
          <p:nvPr/>
        </p:nvSpPr>
        <p:spPr>
          <a:xfrm>
            <a:off x="2286000" y="4303879"/>
            <a:ext cx="49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Alpaca format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AF226B-E05F-A9C8-DDC7-86E771847449}"/>
              </a:ext>
            </a:extLst>
          </p:cNvPr>
          <p:cNvCxnSpPr>
            <a:cxnSpLocks/>
          </p:cNvCxnSpPr>
          <p:nvPr/>
        </p:nvCxnSpPr>
        <p:spPr>
          <a:xfrm flipV="1">
            <a:off x="3124200" y="3848296"/>
            <a:ext cx="0" cy="46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2648-9B5C-44DB-CA51-2630DA99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654878-76FF-0FAE-6F60-30C962F57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514847" cy="2884887"/>
          </a:xfrm>
        </p:spPr>
        <p:txBody>
          <a:bodyPr/>
          <a:lstStyle/>
          <a:p>
            <a:r>
              <a:rPr lang="en-US" altLang="zh-CN" sz="1800" b="1" dirty="0" err="1"/>
              <a:t>LoRA</a:t>
            </a:r>
            <a:r>
              <a:rPr lang="en-US" altLang="zh-CN" sz="1800" b="1" dirty="0"/>
              <a:t>: </a:t>
            </a:r>
            <a:r>
              <a:rPr lang="en-US" altLang="zh-CN" sz="1800" dirty="0"/>
              <a:t>Low rank adaption of LLM</a:t>
            </a:r>
          </a:p>
          <a:p>
            <a:r>
              <a:rPr lang="en-US" altLang="zh-CN" sz="1800" dirty="0"/>
              <a:t>1. Low GPU usage: 7B ~16 GB</a:t>
            </a:r>
          </a:p>
          <a:p>
            <a:r>
              <a:rPr lang="en-US" altLang="zh-CN" sz="1800" dirty="0"/>
              <a:t>2. Effective:</a:t>
            </a:r>
          </a:p>
          <a:p>
            <a:pPr lvl="1"/>
            <a:r>
              <a:rPr lang="en-US" altLang="zh-CN" sz="1400" dirty="0"/>
              <a:t>Updates &lt;1% of parameters</a:t>
            </a:r>
          </a:p>
          <a:p>
            <a:pPr lvl="1"/>
            <a:r>
              <a:rPr lang="en-US" altLang="zh-CN" sz="1400" dirty="0"/>
              <a:t>Comparable or better performance than full fine-tuning</a:t>
            </a:r>
          </a:p>
          <a:p>
            <a:pPr lvl="1"/>
            <a:r>
              <a:rPr lang="en-US" altLang="zh-CN" sz="1400" dirty="0"/>
              <a:t>Easy to store &amp; reuse adapters for multiple tasks</a:t>
            </a:r>
          </a:p>
          <a:p>
            <a:r>
              <a:rPr lang="en-US" altLang="zh-CN" sz="1800" dirty="0"/>
              <a:t>3. Ecosystem support: </a:t>
            </a:r>
            <a:r>
              <a:rPr lang="en-US" altLang="zh-CN" sz="1800" dirty="0" err="1"/>
              <a:t>LLaMA</a:t>
            </a:r>
            <a:r>
              <a:rPr lang="en-US" altLang="zh-CN" sz="1800" dirty="0"/>
              <a:t>-Factory (No need to build training pipeline!)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366B26-503F-CB48-A655-A2A71C21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80028A-FEB3-39B3-14BC-DFFB1EB5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571500"/>
            <a:ext cx="3962400" cy="24561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12DF6D-2C4E-4D70-FFF3-9E6015D778B0}"/>
              </a:ext>
            </a:extLst>
          </p:cNvPr>
          <p:cNvSpPr txBox="1"/>
          <p:nvPr/>
        </p:nvSpPr>
        <p:spPr>
          <a:xfrm>
            <a:off x="5257800" y="3046705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Already have that resource, so GPU won’t be a problem xd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# LLaMA Factory">
            <a:extLst>
              <a:ext uri="{FF2B5EF4-FFF2-40B4-BE49-F238E27FC236}">
                <a16:creationId xmlns:a16="http://schemas.microsoft.com/office/drawing/2014/main" id="{093B8641-8BDF-C98D-B59A-14F11C67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71" y="623186"/>
            <a:ext cx="2618995" cy="7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C3EB-C186-C902-71F3-0E86D839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ECB8CF-7BEF-6197-3CBF-ECD5B3DC9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8678863" cy="3657600"/>
          </a:xfrm>
        </p:spPr>
        <p:txBody>
          <a:bodyPr/>
          <a:lstStyle/>
          <a:p>
            <a:r>
              <a:rPr lang="en-US" altLang="zh-CN" sz="1800" b="1" dirty="0"/>
              <a:t>Agents </a:t>
            </a:r>
            <a:endParaRPr lang="en-US" altLang="zh-CN" sz="1800" dirty="0"/>
          </a:p>
          <a:p>
            <a:pPr lvl="1"/>
            <a:r>
              <a:rPr lang="en-US" altLang="zh-CN" sz="1600" dirty="0"/>
              <a:t>Break complex tasks into </a:t>
            </a:r>
            <a:r>
              <a:rPr lang="en-US" altLang="zh-CN" sz="1600" dirty="0">
                <a:solidFill>
                  <a:srgbClr val="FF0000"/>
                </a:solidFill>
              </a:rPr>
              <a:t>smaller subtasks</a:t>
            </a:r>
          </a:p>
          <a:p>
            <a:pPr lvl="1"/>
            <a:r>
              <a:rPr lang="en-US" altLang="zh-CN" sz="1600" dirty="0"/>
              <a:t>Assign to different sub-agents (finetuned for specific task types)</a:t>
            </a:r>
          </a:p>
          <a:p>
            <a:pPr lvl="1"/>
            <a:r>
              <a:rPr lang="en-US" altLang="zh-CN" sz="1600" dirty="0"/>
              <a:t>Agents work independently without cross-communication</a:t>
            </a:r>
          </a:p>
          <a:p>
            <a:r>
              <a:rPr lang="en-US" altLang="zh-CN" sz="1800" b="1" dirty="0"/>
              <a:t>Majority Vote</a:t>
            </a:r>
            <a:endParaRPr lang="en-US" altLang="zh-CN" sz="1800" dirty="0"/>
          </a:p>
          <a:p>
            <a:pPr lvl="1"/>
            <a:r>
              <a:rPr lang="en-US" altLang="zh-CN" sz="1600" dirty="0"/>
              <a:t>Aggregate outputs from multiple agents</a:t>
            </a:r>
          </a:p>
          <a:p>
            <a:pPr lvl="1"/>
            <a:r>
              <a:rPr lang="en-US" altLang="zh-CN" sz="1600" dirty="0"/>
              <a:t>Use </a:t>
            </a:r>
            <a:r>
              <a:rPr lang="en-US" altLang="zh-CN" sz="1600" dirty="0">
                <a:solidFill>
                  <a:srgbClr val="FF0000"/>
                </a:solidFill>
              </a:rPr>
              <a:t>voting</a:t>
            </a:r>
            <a:r>
              <a:rPr lang="en-US" altLang="zh-CN" sz="1600" dirty="0"/>
              <a:t> to improve accuracy and robustness</a:t>
            </a:r>
          </a:p>
          <a:p>
            <a:r>
              <a:rPr lang="en-US" altLang="zh-CN" sz="1800" b="1" dirty="0"/>
              <a:t>Efficient Code Embedding</a:t>
            </a:r>
            <a:endParaRPr lang="en-US" altLang="zh-CN" sz="1800" dirty="0"/>
          </a:p>
          <a:p>
            <a:pPr lvl="1"/>
            <a:r>
              <a:rPr lang="en-US" altLang="zh-CN" sz="1600" dirty="0"/>
              <a:t>Employ task-specific models (e.g., </a:t>
            </a:r>
            <a:r>
              <a:rPr lang="en-US" altLang="zh-CN" sz="1600" b="1" dirty="0" err="1"/>
              <a:t>CodeBERT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Boost efficiency and representation quality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71F3FD-E031-128A-C5CC-DC854B34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C00244-0CB8-197F-C7C8-A2DD47D0D135}"/>
              </a:ext>
            </a:extLst>
          </p:cNvPr>
          <p:cNvSpPr txBox="1"/>
          <p:nvPr/>
        </p:nvSpPr>
        <p:spPr>
          <a:xfrm>
            <a:off x="6019800" y="3564533"/>
            <a:ext cx="365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RubikSQL</a:t>
            </a:r>
            <a:r>
              <a:rPr lang="en-US" altLang="zh-CN" dirty="0">
                <a:hlinkClick r:id="rId3"/>
              </a:rPr>
              <a:t>: Lifelong Learning Agentic Knowledge Base as an Industrial NL2SQL System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AEF089-A850-D737-6F91-82D6E4EAC1F1}"/>
              </a:ext>
            </a:extLst>
          </p:cNvPr>
          <p:cNvSpPr txBox="1"/>
          <p:nvPr/>
        </p:nvSpPr>
        <p:spPr>
          <a:xfrm>
            <a:off x="6172200" y="3257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Inspired by this paper: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09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ED46-4B51-600B-C5B6-7E5FC877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809B23-3905-8601-C159-00E91EF1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b="1" dirty="0"/>
              <a:t>Markdown Formatting</a:t>
            </a:r>
            <a:endParaRPr lang="en-US" altLang="zh-CN" sz="1800" dirty="0"/>
          </a:p>
          <a:p>
            <a:pPr lvl="1"/>
            <a:r>
              <a:rPr lang="en-US" altLang="zh-CN" sz="1600" dirty="0"/>
              <a:t>Prompts written in structured, clear Markdown style</a:t>
            </a:r>
          </a:p>
          <a:p>
            <a:r>
              <a:rPr lang="en-US" altLang="zh-CN" sz="1800" b="1" dirty="0"/>
              <a:t>Chain-of-Thought Guidance</a:t>
            </a:r>
            <a:endParaRPr lang="en-US" altLang="zh-CN" sz="1800" dirty="0"/>
          </a:p>
          <a:p>
            <a:pPr lvl="1"/>
            <a:r>
              <a:rPr lang="en-US" altLang="zh-CN" sz="1600" dirty="0"/>
              <a:t>Explicitly guide the model step by step in reasoning</a:t>
            </a:r>
          </a:p>
          <a:p>
            <a:r>
              <a:rPr lang="en-US" altLang="zh-CN" sz="1800" b="1" dirty="0"/>
              <a:t>Curated Few-Shot Examples</a:t>
            </a:r>
            <a:endParaRPr lang="en-US" altLang="zh-CN" sz="1800" dirty="0"/>
          </a:p>
          <a:p>
            <a:pPr lvl="1"/>
            <a:r>
              <a:rPr lang="en-US" altLang="zh-CN" sz="1600" dirty="0"/>
              <a:t>Carefully selected and human-reviewed demonstrations</a:t>
            </a:r>
          </a:p>
          <a:p>
            <a:pPr lvl="1"/>
            <a:r>
              <a:rPr lang="en-US" altLang="zh-CN" sz="1600" dirty="0"/>
              <a:t>Ensure representativeness and reliability for reference</a:t>
            </a:r>
          </a:p>
          <a:p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53478D-B319-38FC-D873-FCD320EF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Prompt Engineering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4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4D372-E94E-CDDC-4116-548937A9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19B46B-7581-5FA1-832D-A927E8C69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b="1" dirty="0"/>
              <a:t>Baselines</a:t>
            </a:r>
            <a:endParaRPr lang="en-US" altLang="zh-CN" sz="1800" dirty="0"/>
          </a:p>
          <a:p>
            <a:pPr lvl="1"/>
            <a:r>
              <a:rPr lang="en-US" altLang="zh-CN" sz="1400" dirty="0"/>
              <a:t>Compare against popular methods in this area (e.g. close-source LLM, </a:t>
            </a:r>
            <a:r>
              <a:rPr lang="en-US" altLang="zh-CN" sz="1400" dirty="0" err="1"/>
              <a:t>flakyLens</a:t>
            </a:r>
            <a:r>
              <a:rPr lang="en-US" altLang="zh-CN" sz="1400" dirty="0"/>
              <a:t>)</a:t>
            </a:r>
            <a:endParaRPr lang="en-US" altLang="zh-CN" sz="1800" b="1" dirty="0"/>
          </a:p>
          <a:p>
            <a:r>
              <a:rPr lang="en-US" altLang="zh-CN" sz="1800" b="1" dirty="0"/>
              <a:t>Metrics</a:t>
            </a:r>
            <a:endParaRPr lang="en-US" altLang="zh-CN" sz="1800" dirty="0"/>
          </a:p>
          <a:p>
            <a:pPr lvl="1"/>
            <a:r>
              <a:rPr lang="en-US" altLang="zh-CN" sz="1400" dirty="0"/>
              <a:t>Macro-averaged </a:t>
            </a:r>
            <a:r>
              <a:rPr lang="en-US" altLang="zh-CN" sz="1400" b="1" dirty="0"/>
              <a:t>F1</a:t>
            </a:r>
            <a:r>
              <a:rPr lang="en-US" altLang="zh-CN" sz="1400" dirty="0"/>
              <a:t> across 6 classes</a:t>
            </a:r>
          </a:p>
          <a:p>
            <a:pPr lvl="1"/>
            <a:r>
              <a:rPr lang="en-US" altLang="zh-CN" sz="1400" dirty="0"/>
              <a:t>Overall accuracy</a:t>
            </a:r>
          </a:p>
          <a:p>
            <a:pPr lvl="1"/>
            <a:r>
              <a:rPr lang="en-US" altLang="zh-CN" sz="1400" dirty="0"/>
              <a:t>Per-class F1</a:t>
            </a:r>
          </a:p>
          <a:p>
            <a:pPr lvl="1"/>
            <a:r>
              <a:rPr lang="en-US" altLang="zh-CN" sz="1400" dirty="0"/>
              <a:t>Confusion matrix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DB1AA-774C-1EC9-A5D0-A934578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4D752B-3CC8-8759-9C63-27A2A0B8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32" y="3410058"/>
            <a:ext cx="5334001" cy="598399"/>
          </a:xfrm>
          <a:prstGeom prst="rect">
            <a:avLst/>
          </a:prstGeom>
        </p:spPr>
      </p:pic>
      <p:pic>
        <p:nvPicPr>
          <p:cNvPr id="2051" name="Picture 3" descr="undefined">
            <a:extLst>
              <a:ext uri="{FF2B5EF4-FFF2-40B4-BE49-F238E27FC236}">
                <a16:creationId xmlns:a16="http://schemas.microsoft.com/office/drawing/2014/main" id="{72EB5952-42CE-468D-27D6-2C241655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27" y="663125"/>
            <a:ext cx="2000079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3157E1-1CF6-B1B1-821F-ACF8FB43BE08}"/>
              </a:ext>
            </a:extLst>
          </p:cNvPr>
          <p:cNvSpPr txBox="1"/>
          <p:nvPr/>
        </p:nvSpPr>
        <p:spPr>
          <a:xfrm>
            <a:off x="5257800" y="4253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F-score -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6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495</Words>
  <Application>Microsoft Office PowerPoint</Application>
  <PresentationFormat>全屏显示(16:9)</PresentationFormat>
  <Paragraphs>88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</vt:lpstr>
      <vt:lpstr>Times</vt:lpstr>
      <vt:lpstr>Arial</vt:lpstr>
      <vt:lpstr>Calibri</vt:lpstr>
      <vt:lpstr>Office Theme</vt:lpstr>
      <vt:lpstr>Project Proposal </vt:lpstr>
      <vt:lpstr>Research Inspiration</vt:lpstr>
      <vt:lpstr>What we will do…</vt:lpstr>
      <vt:lpstr>Dataset</vt:lpstr>
      <vt:lpstr>Dataset</vt:lpstr>
      <vt:lpstr>Finetuning</vt:lpstr>
      <vt:lpstr>Model Architecture</vt:lpstr>
      <vt:lpstr>Prompt Engineering</vt:lpstr>
      <vt:lpstr>Evaluation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cree gon</cp:lastModifiedBy>
  <cp:revision>25</cp:revision>
  <dcterms:created xsi:type="dcterms:W3CDTF">2020-01-14T16:59:52Z</dcterms:created>
  <dcterms:modified xsi:type="dcterms:W3CDTF">2025-09-26T02:52:04Z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