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2"/>
  </p:sldMasterIdLst>
  <p:notesMasterIdLst>
    <p:notesMasterId r:id="rId13"/>
  </p:notesMasterIdLst>
  <p:sldIdLst>
    <p:sldId id="256" r:id="rId3"/>
    <p:sldId id="257" r:id="rId4"/>
    <p:sldId id="258" r:id="rId5"/>
    <p:sldId id="259" r:id="rId6"/>
    <p:sldId id="265" r:id="rId7"/>
    <p:sldId id="260" r:id="rId8"/>
    <p:sldId id="261" r:id="rId9"/>
    <p:sldId id="262" r:id="rId10"/>
    <p:sldId id="263" r:id="rId11"/>
    <p:sldId id="264" r:id="rId12"/>
  </p:sldIdLst>
  <p:sldSz cx="9144000" cy="5143500" type="screen16x9"/>
  <p:notesSz cx="6858000" cy="9144000"/>
  <p:embeddedFontLst>
    <p:embeddedFont>
      <p:font typeface="Book Antiqua" panose="02040602050305030304" pitchFamily="18" charset="0"/>
      <p:regular r:id="rId14"/>
      <p:bold r:id="rId15"/>
      <p:italic r:id="rId16"/>
      <p:boldItalic r:id="rId17"/>
    </p:embeddedFont>
    <p:embeddedFont>
      <p:font typeface="Lato" panose="020F0502020204030203" pitchFamily="34" charset="0"/>
      <p:regular r:id="rId18"/>
      <p:bold r:id="rId19"/>
      <p:italic r:id="rId20"/>
      <p:boldItalic r:id="rId21"/>
    </p:embeddedFont>
    <p:embeddedFont>
      <p:font typeface="Lato Black" panose="020F0A02020204030203" pitchFamily="34" charset="0"/>
      <p:bold r:id="rId22"/>
      <p:boldItalic r:id="rId23"/>
    </p:embeddedFont>
    <p:embeddedFont>
      <p:font typeface="Montserrat Black" panose="00000A00000000000000" pitchFamily="2" charset="0"/>
      <p:bold r:id="rId24"/>
      <p:boldItalic r:id="rId25"/>
    </p:embeddedFont>
    <p:embeddedFont>
      <p:font typeface="Montserrat SemiBold" panose="00000700000000000000" pitchFamily="2" charset="0"/>
      <p:bold r:id="rId26"/>
      <p:boldItalic r:id="rId27"/>
    </p:embeddedFont>
    <p:embeddedFont>
      <p:font typeface="Trebuchet MS" panose="020B0603020202020204"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2"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09" autoAdjust="0"/>
    <p:restoredTop sz="86377" autoAdjust="0"/>
  </p:normalViewPr>
  <p:slideViewPr>
    <p:cSldViewPr>
      <p:cViewPr varScale="1">
        <p:scale>
          <a:sx n="113" d="100"/>
          <a:sy n="113" d="100"/>
        </p:scale>
        <p:origin x="806" y="5"/>
      </p:cViewPr>
      <p:guideLst>
        <p:guide orient="horz" pos="1620"/>
        <p:guide pos="2880"/>
      </p:guideLst>
    </p:cSldViewPr>
  </p:slideViewPr>
  <p:outlineViewPr>
    <p:cViewPr>
      <p:scale>
        <a:sx n="33" d="100"/>
        <a:sy n="33" d="100"/>
      </p:scale>
      <p:origin x="204" y="261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1.xml"/><Relationship Id="rId21" Type="http://schemas.openxmlformats.org/officeDocument/2006/relationships/font" Target="fonts/font8.fntdata"/><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1.fntdata"/><Relationship Id="rId32" Type="http://customschemas.google.com/relationships/presentationmetadata" Target="metadata"/><Relationship Id="rId5" Type="http://schemas.openxmlformats.org/officeDocument/2006/relationships/slide" Target="slides/slide3.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font" Target="fonts/font6.fntdata"/><Relationship Id="rId31" Type="http://schemas.openxmlformats.org/officeDocument/2006/relationships/font" Target="fonts/font18.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656331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pPr marL="0" marR="0" lvl="0" indent="0" algn="ctr" rtl="0">
                <a:lnSpc>
                  <a:spcPct val="100000"/>
                </a:lnSpc>
                <a:spcBef>
                  <a:spcPts val="0"/>
                </a:spcBef>
                <a:spcAft>
                  <a:spcPts val="0"/>
                </a:spcAft>
                <a:buClr>
                  <a:srgbClr val="000000"/>
                </a:buClr>
                <a:buSzPts val="900"/>
                <a:buFont typeface="Arial"/>
                <a:buNone/>
              </a:p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26" Type="http://schemas.openxmlformats.org/officeDocument/2006/relationships/slideLayout" Target="../slideLayouts/slideLayout50.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slideLayout" Target="../slideLayouts/slideLayout49.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29" Type="http://schemas.openxmlformats.org/officeDocument/2006/relationships/slideLayout" Target="../slideLayouts/slideLayout53.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slideLayout" Target="../slideLayouts/slideLayout48.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28" Type="http://schemas.openxmlformats.org/officeDocument/2006/relationships/slideLayout" Target="../slideLayouts/slideLayout52.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 Id="rId27" Type="http://schemas.openxmlformats.org/officeDocument/2006/relationships/slideLayout" Target="../slideLayouts/slideLayout51.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2" r:id="rId23"/>
    <p:sldLayoutId id="2147483673" r:id="rId2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37"/>
        <p:cNvGrpSpPr/>
        <p:nvPr/>
      </p:nvGrpSpPr>
      <p:grpSpPr>
        <a:xfrm>
          <a:off x="0" y="0"/>
          <a:ext cx="0" cy="0"/>
          <a:chOff x="0" y="0"/>
          <a:chExt cx="0" cy="0"/>
        </a:xfrm>
      </p:grpSpPr>
      <p:sp>
        <p:nvSpPr>
          <p:cNvPr id="338" name="Google Shape;338;p1"/>
          <p:cNvSpPr txBox="1">
            <a:spLocks noGrp="1"/>
          </p:cNvSpPr>
          <p:nvPr>
            <p:ph type="title"/>
          </p:nvPr>
        </p:nvSpPr>
        <p:spPr>
          <a:xfrm>
            <a:off x="0" y="1371600"/>
            <a:ext cx="9144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900" u="sng" dirty="0">
                <a:solidFill>
                  <a:schemeClr val="lt1"/>
                </a:solidFill>
                <a:latin typeface="Trebuchet MS"/>
                <a:ea typeface="Trebuchet MS"/>
                <a:cs typeface="Trebuchet MS"/>
                <a:sym typeface="Trebuchet MS"/>
              </a:rPr>
              <a:t>Bank of Baroda Hackathon - 2022                       </a:t>
            </a:r>
            <a:endParaRPr sz="2900" u="sng">
              <a:solidFill>
                <a:schemeClr val="lt1"/>
              </a:solidFill>
              <a:latin typeface="Trebuchet MS"/>
              <a:ea typeface="Trebuchet MS"/>
              <a:cs typeface="Trebuchet MS"/>
              <a:sym typeface="Trebuchet MS"/>
            </a:endParaRPr>
          </a:p>
        </p:txBody>
      </p:sp>
      <p:sp>
        <p:nvSpPr>
          <p:cNvPr id="339" name="Google Shape;339;p1"/>
          <p:cNvSpPr txBox="1"/>
          <p:nvPr/>
        </p:nvSpPr>
        <p:spPr>
          <a:xfrm>
            <a:off x="0" y="2161275"/>
            <a:ext cx="6192300" cy="631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 sz="2900" b="1" i="0" u="none" strike="noStrike" cap="none" dirty="0">
                <a:solidFill>
                  <a:schemeClr val="lt1"/>
                </a:solidFill>
                <a:latin typeface="Trebuchet MS"/>
                <a:ea typeface="Trebuchet MS"/>
                <a:cs typeface="Trebuchet MS"/>
                <a:sym typeface="Trebuchet MS"/>
              </a:rPr>
              <a:t>Your Team Name :Creep Access </a:t>
            </a:r>
            <a:endParaRPr sz="2900" b="1" i="0" u="none" strike="noStrike" cap="none">
              <a:solidFill>
                <a:schemeClr val="lt1"/>
              </a:solidFill>
              <a:latin typeface="Trebuchet MS"/>
              <a:ea typeface="Trebuchet MS"/>
              <a:cs typeface="Trebuchet MS"/>
              <a:sym typeface="Trebuchet MS"/>
            </a:endParaRPr>
          </a:p>
        </p:txBody>
      </p:sp>
      <p:sp>
        <p:nvSpPr>
          <p:cNvPr id="340" name="Google Shape;340;p1"/>
          <p:cNvSpPr txBox="1"/>
          <p:nvPr/>
        </p:nvSpPr>
        <p:spPr>
          <a:xfrm>
            <a:off x="158562" y="2992500"/>
            <a:ext cx="4559100" cy="3777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800"/>
              <a:buFont typeface="Arial"/>
              <a:buNone/>
            </a:pPr>
            <a:r>
              <a:rPr lang="en" sz="1700" i="0" u="none" strike="noStrike" cap="none" dirty="0">
                <a:solidFill>
                  <a:schemeClr val="lt1"/>
                </a:solidFill>
                <a:latin typeface="Trebuchet MS"/>
                <a:ea typeface="Trebuchet MS"/>
                <a:cs typeface="Trebuchet MS"/>
                <a:sym typeface="Trebuchet MS"/>
              </a:rPr>
              <a:t>Your team bio : </a:t>
            </a:r>
          </a:p>
          <a:p>
            <a:pPr marL="0" marR="0" lvl="0" indent="0" algn="l" rtl="0">
              <a:lnSpc>
                <a:spcPct val="150000"/>
              </a:lnSpc>
              <a:spcBef>
                <a:spcPts val="0"/>
              </a:spcBef>
              <a:spcAft>
                <a:spcPts val="0"/>
              </a:spcAft>
              <a:buClr>
                <a:srgbClr val="000000"/>
              </a:buClr>
              <a:buSzPts val="1800"/>
              <a:buFont typeface="Arial"/>
              <a:buNone/>
            </a:pPr>
            <a:r>
              <a:rPr lang="en" sz="1200" b="1" i="0" u="none" strike="noStrike" cap="none" dirty="0">
                <a:solidFill>
                  <a:schemeClr val="lt1"/>
                </a:solidFill>
                <a:latin typeface="Montserrat SemiBold" panose="00000700000000000000" pitchFamily="2" charset="0"/>
                <a:ea typeface="Trebuchet MS"/>
                <a:cs typeface="Trebuchet MS"/>
                <a:sym typeface="Trebuchet MS"/>
              </a:rPr>
              <a:t>Saran S S</a:t>
            </a:r>
          </a:p>
          <a:p>
            <a:pPr marL="0" marR="0" lvl="0" indent="0" algn="l" rtl="0">
              <a:lnSpc>
                <a:spcPct val="150000"/>
              </a:lnSpc>
              <a:spcBef>
                <a:spcPts val="0"/>
              </a:spcBef>
              <a:spcAft>
                <a:spcPts val="0"/>
              </a:spcAft>
              <a:buClr>
                <a:srgbClr val="000000"/>
              </a:buClr>
              <a:buSzPts val="1800"/>
              <a:buFont typeface="Arial"/>
              <a:buNone/>
            </a:pPr>
            <a:r>
              <a:rPr lang="en" sz="1200" b="1" dirty="0">
                <a:solidFill>
                  <a:schemeClr val="lt1"/>
                </a:solidFill>
                <a:latin typeface="Montserrat SemiBold" panose="00000700000000000000" pitchFamily="2" charset="0"/>
                <a:ea typeface="Trebuchet MS"/>
                <a:cs typeface="Trebuchet MS"/>
                <a:sym typeface="Trebuchet MS"/>
              </a:rPr>
              <a:t>Naveena R</a:t>
            </a:r>
          </a:p>
          <a:p>
            <a:pPr marL="0" marR="0" lvl="0" indent="0" algn="l" rtl="0">
              <a:lnSpc>
                <a:spcPct val="150000"/>
              </a:lnSpc>
              <a:spcBef>
                <a:spcPts val="0"/>
              </a:spcBef>
              <a:spcAft>
                <a:spcPts val="0"/>
              </a:spcAft>
              <a:buClr>
                <a:srgbClr val="000000"/>
              </a:buClr>
              <a:buSzPts val="1800"/>
              <a:buFont typeface="Arial"/>
              <a:buNone/>
            </a:pPr>
            <a:r>
              <a:rPr lang="en" sz="1200" b="1" i="0" u="none" strike="noStrike" cap="none" dirty="0">
                <a:solidFill>
                  <a:schemeClr val="lt1"/>
                </a:solidFill>
                <a:latin typeface="Montserrat SemiBold" panose="00000700000000000000" pitchFamily="2" charset="0"/>
                <a:ea typeface="Trebuchet MS"/>
                <a:cs typeface="Trebuchet MS"/>
                <a:sym typeface="Trebuchet MS"/>
              </a:rPr>
              <a:t>Sri Harish M</a:t>
            </a:r>
          </a:p>
          <a:p>
            <a:pPr marL="0" marR="0" lvl="0" indent="0" algn="l" rtl="0">
              <a:lnSpc>
                <a:spcPct val="150000"/>
              </a:lnSpc>
              <a:spcBef>
                <a:spcPts val="0"/>
              </a:spcBef>
              <a:spcAft>
                <a:spcPts val="0"/>
              </a:spcAft>
              <a:buClr>
                <a:srgbClr val="000000"/>
              </a:buClr>
              <a:buSzPts val="1800"/>
              <a:buFont typeface="Arial"/>
              <a:buNone/>
            </a:pPr>
            <a:r>
              <a:rPr lang="en" sz="1200" b="1" dirty="0">
                <a:solidFill>
                  <a:schemeClr val="lt1"/>
                </a:solidFill>
                <a:latin typeface="Montserrat SemiBold" panose="00000700000000000000" pitchFamily="2" charset="0"/>
                <a:ea typeface="Trebuchet MS"/>
                <a:cs typeface="Trebuchet MS"/>
                <a:sym typeface="Trebuchet MS"/>
              </a:rPr>
              <a:t>Sri Sabarish V </a:t>
            </a:r>
          </a:p>
          <a:p>
            <a:pPr marL="0" marR="0" lvl="0" indent="0" algn="l" rtl="0">
              <a:lnSpc>
                <a:spcPct val="150000"/>
              </a:lnSpc>
              <a:spcBef>
                <a:spcPts val="0"/>
              </a:spcBef>
              <a:spcAft>
                <a:spcPts val="0"/>
              </a:spcAft>
              <a:buClr>
                <a:srgbClr val="000000"/>
              </a:buClr>
              <a:buSzPts val="1800"/>
              <a:buFont typeface="Arial"/>
              <a:buNone/>
            </a:pPr>
            <a:r>
              <a:rPr lang="en" sz="1200" i="0" u="none" strike="noStrike" cap="none" dirty="0">
                <a:solidFill>
                  <a:schemeClr val="lt1"/>
                </a:solidFill>
                <a:latin typeface="Trebuchet MS"/>
                <a:ea typeface="Trebuchet MS"/>
                <a:cs typeface="Trebuchet MS"/>
                <a:sym typeface="Trebuchet MS"/>
              </a:rPr>
              <a:t>Date :</a:t>
            </a:r>
            <a:r>
              <a:rPr lang="en" sz="1200" dirty="0">
                <a:solidFill>
                  <a:schemeClr val="lt1"/>
                </a:solidFill>
                <a:latin typeface="Trebuchet MS"/>
                <a:ea typeface="Trebuchet MS"/>
                <a:cs typeface="Trebuchet MS"/>
                <a:sym typeface="Trebuchet MS"/>
              </a:rPr>
              <a:t>20</a:t>
            </a:r>
            <a:r>
              <a:rPr lang="en" sz="1200" i="0" u="none" strike="noStrike" cap="none" dirty="0">
                <a:solidFill>
                  <a:schemeClr val="lt1"/>
                </a:solidFill>
                <a:latin typeface="Trebuchet MS"/>
                <a:ea typeface="Trebuchet MS"/>
                <a:cs typeface="Trebuchet MS"/>
                <a:sym typeface="Trebuchet MS"/>
              </a:rPr>
              <a:t>.09.2022</a:t>
            </a:r>
            <a:endParaRPr sz="1200" i="0" u="none" strike="noStrike" cap="none" dirty="0">
              <a:solidFill>
                <a:schemeClr val="lt1"/>
              </a:solidFill>
              <a:latin typeface="Trebuchet MS"/>
              <a:ea typeface="Trebuchet MS"/>
              <a:cs typeface="Trebuchet MS"/>
              <a:sym typeface="Trebuchet MS"/>
            </a:endParaRPr>
          </a:p>
        </p:txBody>
      </p:sp>
      <p:pic>
        <p:nvPicPr>
          <p:cNvPr id="341" name="Google Shape;341;p1"/>
          <p:cNvPicPr preferRelativeResize="0"/>
          <p:nvPr/>
        </p:nvPicPr>
        <p:blipFill>
          <a:blip r:embed="rId4">
            <a:alphaModFix/>
          </a:blip>
          <a:stretch>
            <a:fillRect/>
          </a:stretch>
        </p:blipFill>
        <p:spPr>
          <a:xfrm>
            <a:off x="6807450" y="270350"/>
            <a:ext cx="2235228" cy="738900"/>
          </a:xfrm>
          <a:prstGeom prst="rect">
            <a:avLst/>
          </a:prstGeom>
          <a:noFill/>
          <a:ln>
            <a:noFill/>
          </a:ln>
        </p:spPr>
      </p:pic>
      <p:sp>
        <p:nvSpPr>
          <p:cNvPr id="342" name="Google Shape;342;p1"/>
          <p:cNvSpPr txBox="1"/>
          <p:nvPr/>
        </p:nvSpPr>
        <p:spPr>
          <a:xfrm>
            <a:off x="6807450" y="117575"/>
            <a:ext cx="2386200" cy="4002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
                <a:solidFill>
                  <a:schemeClr val="dk1"/>
                </a:solidFill>
                <a:latin typeface="Lato"/>
                <a:ea typeface="Lato"/>
                <a:cs typeface="Lato"/>
                <a:sym typeface="Lato"/>
              </a:rPr>
              <a:t>Technology Partner</a:t>
            </a:r>
            <a:endParaRPr sz="1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339712" y="1419622"/>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dirty="0"/>
              <a:t>Thank You</a:t>
            </a:r>
            <a:endParaRPr sz="3600" dirty="0"/>
          </a:p>
        </p:txBody>
      </p:sp>
      <p:sp>
        <p:nvSpPr>
          <p:cNvPr id="390" name="Google Shape;390;p9"/>
          <p:cNvSpPr txBox="1">
            <a:spLocks noGrp="1"/>
          </p:cNvSpPr>
          <p:nvPr>
            <p:ph type="subTitle" idx="1"/>
          </p:nvPr>
        </p:nvSpPr>
        <p:spPr>
          <a:xfrm>
            <a:off x="339712" y="2283718"/>
            <a:ext cx="5407012" cy="377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1800"/>
              <a:buNone/>
            </a:pPr>
            <a:r>
              <a:rPr lang="en" sz="1500" dirty="0"/>
              <a:t>Team member names:-                                                                                                   </a:t>
            </a:r>
          </a:p>
          <a:p>
            <a:pPr marL="0" lvl="0" indent="0" algn="ctr" rtl="0">
              <a:lnSpc>
                <a:spcPct val="150000"/>
              </a:lnSpc>
              <a:spcBef>
                <a:spcPts val="0"/>
              </a:spcBef>
              <a:spcAft>
                <a:spcPts val="1600"/>
              </a:spcAft>
              <a:buSzPts val="1800"/>
              <a:buNone/>
            </a:pPr>
            <a:r>
              <a:rPr lang="pt-BR" sz="1500" dirty="0">
                <a:latin typeface="Montserrat SemiBold" panose="00000700000000000000" pitchFamily="2" charset="0"/>
              </a:rPr>
              <a:t>                  Saran S S</a:t>
            </a:r>
          </a:p>
          <a:p>
            <a:pPr marL="0" lvl="0" indent="0" algn="ctr" rtl="0">
              <a:lnSpc>
                <a:spcPct val="150000"/>
              </a:lnSpc>
              <a:spcBef>
                <a:spcPts val="0"/>
              </a:spcBef>
              <a:spcAft>
                <a:spcPts val="1600"/>
              </a:spcAft>
              <a:buSzPts val="1800"/>
              <a:buNone/>
            </a:pPr>
            <a:r>
              <a:rPr lang="pt-BR" sz="1500" dirty="0">
                <a:latin typeface="Montserrat SemiBold" panose="00000700000000000000" pitchFamily="2" charset="0"/>
              </a:rPr>
              <a:t>                    Naveena R</a:t>
            </a:r>
          </a:p>
          <a:p>
            <a:pPr marL="0" lvl="0" indent="0" algn="ctr" rtl="0">
              <a:lnSpc>
                <a:spcPct val="150000"/>
              </a:lnSpc>
              <a:spcBef>
                <a:spcPts val="0"/>
              </a:spcBef>
              <a:spcAft>
                <a:spcPts val="1600"/>
              </a:spcAft>
              <a:buSzPts val="1800"/>
              <a:buNone/>
            </a:pPr>
            <a:r>
              <a:rPr lang="pt-BR" sz="1500" dirty="0">
                <a:latin typeface="Montserrat SemiBold" panose="00000700000000000000" pitchFamily="2" charset="0"/>
              </a:rPr>
              <a:t>                      Sri Harish M</a:t>
            </a:r>
          </a:p>
          <a:p>
            <a:pPr marL="0" lvl="0" indent="0" algn="ctr" rtl="0">
              <a:lnSpc>
                <a:spcPct val="150000"/>
              </a:lnSpc>
              <a:spcBef>
                <a:spcPts val="0"/>
              </a:spcBef>
              <a:spcAft>
                <a:spcPts val="1600"/>
              </a:spcAft>
              <a:buSzPts val="1800"/>
              <a:buNone/>
            </a:pPr>
            <a:r>
              <a:rPr lang="pt-BR" sz="1500" dirty="0">
                <a:latin typeface="Montserrat SemiBold" panose="00000700000000000000" pitchFamily="2" charset="0"/>
              </a:rPr>
              <a:t>                         Sri Sabarish V</a:t>
            </a:r>
          </a:p>
          <a:p>
            <a:pPr marL="0" lvl="0" indent="0" algn="l" rtl="0">
              <a:lnSpc>
                <a:spcPct val="150000"/>
              </a:lnSpc>
              <a:spcBef>
                <a:spcPts val="0"/>
              </a:spcBef>
              <a:spcAft>
                <a:spcPts val="1600"/>
              </a:spcAft>
              <a:buSzPts val="1800"/>
              <a:buNone/>
            </a:pPr>
            <a:endParaRPr lang="pt-BR" sz="1500" dirty="0">
              <a:latin typeface="Montserrat SemiBold" panose="00000700000000000000" pitchFamily="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Problem Statement :-</a:t>
            </a:r>
            <a:endParaRPr sz="2000" dirty="0"/>
          </a:p>
        </p:txBody>
      </p:sp>
      <p:sp>
        <p:nvSpPr>
          <p:cNvPr id="348" name="Google Shape;348;p2"/>
          <p:cNvSpPr txBox="1"/>
          <p:nvPr/>
        </p:nvSpPr>
        <p:spPr>
          <a:xfrm>
            <a:off x="323528" y="915566"/>
            <a:ext cx="8712968" cy="3672408"/>
          </a:xfrm>
          <a:prstGeom prst="rect">
            <a:avLst/>
          </a:prstGeom>
          <a:noFill/>
          <a:ln>
            <a:noFill/>
          </a:ln>
        </p:spPr>
        <p:txBody>
          <a:bodyPr spcFirstLastPara="1" wrap="square" lIns="91425" tIns="91425" rIns="91425" bIns="91425" anchor="t" anchorCtr="0">
            <a:noAutofit/>
          </a:bodyPr>
          <a:lstStyle/>
          <a:p>
            <a:pPr lvl="0" algn="ctr">
              <a:buSzPts val="1400"/>
            </a:pPr>
            <a:r>
              <a:rPr lang="en" sz="2000" b="1" dirty="0">
                <a:solidFill>
                  <a:schemeClr val="tx1"/>
                </a:solidFill>
                <a:highlight>
                  <a:srgbClr val="FFFFFF"/>
                </a:highlight>
                <a:latin typeface="Lato Black" panose="020F0A02020204030203" pitchFamily="34" charset="0"/>
                <a:ea typeface="Lato"/>
                <a:cs typeface="Lato"/>
                <a:sym typeface="Lato"/>
              </a:rPr>
              <a:t>Video Analytics</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285750" marR="0" lvl="0" indent="-285750" algn="l" rtl="0">
              <a:lnSpc>
                <a:spcPct val="100000"/>
              </a:lnSpc>
              <a:spcBef>
                <a:spcPts val="0"/>
              </a:spcBef>
              <a:spcAft>
                <a:spcPts val="0"/>
              </a:spcAft>
              <a:buClr>
                <a:srgbClr val="000000"/>
              </a:buClr>
              <a:buSzPts val="1400"/>
              <a:buFont typeface="Wingdings" panose="05000000000000000000" pitchFamily="2" charset="2"/>
              <a:buChar char="q"/>
            </a:pPr>
            <a:r>
              <a:rPr lang="en" dirty="0">
                <a:solidFill>
                  <a:schemeClr val="accent2">
                    <a:lumMod val="50000"/>
                  </a:schemeClr>
                </a:solidFill>
                <a:highlight>
                  <a:srgbClr val="FFFFFF"/>
                </a:highlight>
                <a:latin typeface="Montserrat SemiBold" panose="00000700000000000000" pitchFamily="2" charset="0"/>
                <a:ea typeface="Lato"/>
                <a:cs typeface="Lato"/>
                <a:sym typeface="Lato"/>
              </a:rPr>
              <a:t>We interested in Face Recognition </a:t>
            </a:r>
            <a:r>
              <a:rPr lang="en-US" dirty="0">
                <a:solidFill>
                  <a:schemeClr val="accent2">
                    <a:lumMod val="50000"/>
                  </a:schemeClr>
                </a:solidFill>
                <a:highlight>
                  <a:srgbClr val="FFFFFF"/>
                </a:highlight>
                <a:latin typeface="Montserrat SemiBold" panose="00000700000000000000" pitchFamily="2" charset="0"/>
                <a:ea typeface="Lato"/>
                <a:cs typeface="Lato"/>
                <a:sym typeface="Lato"/>
              </a:rPr>
              <a:t>T</a:t>
            </a:r>
            <a:r>
              <a:rPr lang="en" dirty="0">
                <a:solidFill>
                  <a:schemeClr val="accent2">
                    <a:lumMod val="50000"/>
                  </a:schemeClr>
                </a:solidFill>
                <a:highlight>
                  <a:srgbClr val="FFFFFF"/>
                </a:highlight>
                <a:latin typeface="Montserrat SemiBold" panose="00000700000000000000" pitchFamily="2" charset="0"/>
                <a:ea typeface="Lato"/>
                <a:cs typeface="Lato"/>
                <a:sym typeface="Lato"/>
              </a:rPr>
              <a:t>echniques.I already had a thought of doing project  </a:t>
            </a:r>
          </a:p>
          <a:p>
            <a:pPr marR="0" lvl="0" algn="l" rtl="0">
              <a:lnSpc>
                <a:spcPct val="100000"/>
              </a:lnSpc>
              <a:spcBef>
                <a:spcPts val="0"/>
              </a:spcBef>
              <a:spcAft>
                <a:spcPts val="0"/>
              </a:spcAft>
              <a:buClr>
                <a:srgbClr val="000000"/>
              </a:buClr>
              <a:buSzPts val="1400"/>
            </a:pPr>
            <a:r>
              <a:rPr lang="en" dirty="0">
                <a:solidFill>
                  <a:schemeClr val="accent2">
                    <a:lumMod val="50000"/>
                  </a:schemeClr>
                </a:solidFill>
                <a:highlight>
                  <a:srgbClr val="FFFFFF"/>
                </a:highlight>
                <a:latin typeface="Montserrat SemiBold" panose="00000700000000000000" pitchFamily="2" charset="0"/>
                <a:ea typeface="Lato"/>
                <a:cs typeface="Lato"/>
                <a:sym typeface="Lato"/>
              </a:rPr>
              <a:t>       on this case </a:t>
            </a:r>
            <a:r>
              <a:rPr lang="en-US" dirty="0">
                <a:solidFill>
                  <a:schemeClr val="accent2">
                    <a:lumMod val="50000"/>
                  </a:schemeClr>
                </a:solidFill>
                <a:highlight>
                  <a:srgbClr val="FFFFFF"/>
                </a:highlight>
                <a:latin typeface="Montserrat SemiBold" panose="00000700000000000000" pitchFamily="2" charset="0"/>
                <a:ea typeface="Lato"/>
                <a:cs typeface="Lato"/>
                <a:sym typeface="Lato"/>
              </a:rPr>
              <a:t>i</a:t>
            </a:r>
            <a:r>
              <a:rPr lang="en-US" dirty="0">
                <a:solidFill>
                  <a:schemeClr val="accent2">
                    <a:lumMod val="50000"/>
                  </a:schemeClr>
                </a:solidFill>
                <a:latin typeface="Montserrat SemiBold" panose="00000700000000000000" pitchFamily="2" charset="0"/>
              </a:rPr>
              <a:t>ncrease </a:t>
            </a:r>
            <a:r>
              <a:rPr lang="en-US" dirty="0" err="1">
                <a:solidFill>
                  <a:schemeClr val="accent2">
                    <a:lumMod val="50000"/>
                  </a:schemeClr>
                </a:solidFill>
                <a:latin typeface="Montserrat SemiBold" panose="00000700000000000000" pitchFamily="2" charset="0"/>
              </a:rPr>
              <a:t>Likehood</a:t>
            </a:r>
            <a:r>
              <a:rPr lang="en-US" dirty="0">
                <a:solidFill>
                  <a:schemeClr val="accent2">
                    <a:lumMod val="50000"/>
                  </a:schemeClr>
                </a:solidFill>
                <a:latin typeface="Montserrat SemiBold" panose="00000700000000000000" pitchFamily="2" charset="0"/>
              </a:rPr>
              <a:t> of Crime Prevention.</a:t>
            </a:r>
          </a:p>
          <a:p>
            <a:pPr marL="285750" marR="0" lvl="0" indent="-285750" algn="l" rtl="0">
              <a:lnSpc>
                <a:spcPct val="100000"/>
              </a:lnSpc>
              <a:spcBef>
                <a:spcPts val="0"/>
              </a:spcBef>
              <a:spcAft>
                <a:spcPts val="0"/>
              </a:spcAft>
              <a:buClr>
                <a:srgbClr val="000000"/>
              </a:buClr>
              <a:buSzPts val="1400"/>
              <a:buFont typeface="Wingdings" panose="05000000000000000000" pitchFamily="2" charset="2"/>
              <a:buChar char="q"/>
            </a:pPr>
            <a:endParaRPr lang="en-US" dirty="0">
              <a:solidFill>
                <a:schemeClr val="accent2">
                  <a:lumMod val="50000"/>
                </a:schemeClr>
              </a:solidFill>
              <a:latin typeface="Montserrat SemiBold" panose="00000700000000000000" pitchFamily="2" charset="0"/>
            </a:endParaRPr>
          </a:p>
          <a:p>
            <a:pPr marL="285750" lvl="0" indent="-285750">
              <a:buSzPts val="1400"/>
              <a:buFont typeface="Wingdings" panose="05000000000000000000" pitchFamily="2" charset="2"/>
              <a:buChar char="q"/>
            </a:pPr>
            <a:endParaRPr lang="en-US" dirty="0">
              <a:solidFill>
                <a:schemeClr val="accent2">
                  <a:lumMod val="50000"/>
                </a:schemeClr>
              </a:solidFill>
              <a:latin typeface="Montserrat SemiBold" panose="00000700000000000000" pitchFamily="2" charset="0"/>
            </a:endParaRPr>
          </a:p>
          <a:p>
            <a:pPr marL="285750" lvl="0" indent="-285750">
              <a:buSzPts val="1400"/>
              <a:buFont typeface="Wingdings" panose="05000000000000000000" pitchFamily="2" charset="2"/>
              <a:buChar char="q"/>
            </a:pPr>
            <a:r>
              <a:rPr lang="en-US" dirty="0">
                <a:solidFill>
                  <a:schemeClr val="accent2">
                    <a:lumMod val="50000"/>
                  </a:schemeClr>
                </a:solidFill>
                <a:latin typeface="Montserrat SemiBold" panose="00000700000000000000" pitchFamily="2" charset="0"/>
              </a:rPr>
              <a:t>Theft is a major issue that requires a lot of resources for every bank. A top bank may</a:t>
            </a:r>
          </a:p>
          <a:p>
            <a:pPr lvl="0">
              <a:buSzPts val="1400"/>
            </a:pPr>
            <a:r>
              <a:rPr lang="en-US" dirty="0">
                <a:solidFill>
                  <a:schemeClr val="accent2">
                    <a:lumMod val="50000"/>
                  </a:schemeClr>
                </a:solidFill>
                <a:latin typeface="Montserrat SemiBold" panose="00000700000000000000" pitchFamily="2" charset="0"/>
              </a:rPr>
              <a:t>      receive anywhere from13 to 15  lakhs of cash for clearing on any typical banking day.</a:t>
            </a:r>
          </a:p>
          <a:p>
            <a:pPr marL="285750" lvl="0" indent="-285750">
              <a:buSzPts val="1400"/>
              <a:buFont typeface="Wingdings" panose="05000000000000000000" pitchFamily="2" charset="2"/>
              <a:buChar char="q"/>
            </a:pPr>
            <a:endParaRPr lang="en-US" dirty="0">
              <a:solidFill>
                <a:schemeClr val="accent2">
                  <a:lumMod val="50000"/>
                </a:schemeClr>
              </a:solidFill>
              <a:latin typeface="Montserrat SemiBold" panose="00000700000000000000" pitchFamily="2" charset="0"/>
            </a:endParaRPr>
          </a:p>
          <a:p>
            <a:pPr marL="285750" lvl="0" indent="-285750">
              <a:buSzPts val="1400"/>
              <a:buFont typeface="Wingdings" panose="05000000000000000000" pitchFamily="2" charset="2"/>
              <a:buChar char="q"/>
            </a:pPr>
            <a:endParaRPr lang="en-US" dirty="0">
              <a:solidFill>
                <a:schemeClr val="accent2">
                  <a:lumMod val="50000"/>
                </a:schemeClr>
              </a:solidFill>
              <a:latin typeface="Montserrat SemiBold" panose="00000700000000000000" pitchFamily="2" charset="0"/>
            </a:endParaRPr>
          </a:p>
          <a:p>
            <a:pPr marL="285750" lvl="0" indent="-285750">
              <a:buSzPts val="1400"/>
              <a:buFont typeface="Wingdings" panose="05000000000000000000" pitchFamily="2" charset="2"/>
              <a:buChar char="q"/>
            </a:pPr>
            <a:r>
              <a:rPr lang="en-US" dirty="0">
                <a:solidFill>
                  <a:schemeClr val="accent2">
                    <a:lumMod val="50000"/>
                  </a:schemeClr>
                </a:solidFill>
                <a:latin typeface="Montserrat SemiBold" panose="00000700000000000000" pitchFamily="2" charset="0"/>
              </a:rPr>
              <a:t> Many people's capital and wealth can be impacted by bank theft since they trust banks  </a:t>
            </a:r>
          </a:p>
          <a:p>
            <a:pPr lvl="0">
              <a:buSzPts val="1400"/>
            </a:pPr>
            <a:r>
              <a:rPr lang="en-US" dirty="0">
                <a:solidFill>
                  <a:schemeClr val="accent2">
                    <a:lumMod val="50000"/>
                  </a:schemeClr>
                </a:solidFill>
                <a:latin typeface="Montserrat SemiBold" panose="00000700000000000000" pitchFamily="2" charset="0"/>
              </a:rPr>
              <a:t>       to save their money.</a:t>
            </a:r>
          </a:p>
          <a:p>
            <a:pPr marL="285750" lvl="0" indent="-285750">
              <a:buSzPts val="1400"/>
              <a:buFont typeface="Wingdings" panose="05000000000000000000" pitchFamily="2" charset="2"/>
              <a:buChar char="q"/>
            </a:pPr>
            <a:endParaRPr lang="en-US" dirty="0">
              <a:latin typeface="Montserrat SemiBold" panose="00000700000000000000" pitchFamily="2" charset="0"/>
            </a:endParaRPr>
          </a:p>
          <a:p>
            <a:pPr lvl="0">
              <a:buSzPts val="1400"/>
            </a:pPr>
            <a:endParaRPr lang="en" dirty="0">
              <a:solidFill>
                <a:srgbClr val="222222"/>
              </a:solidFill>
              <a:highlight>
                <a:srgbClr val="FFFFFF"/>
              </a:highlight>
              <a:latin typeface="Montserrat SemiBold" panose="00000700000000000000" pitchFamily="2" charset="0"/>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222222"/>
                </a:solidFill>
                <a:highlight>
                  <a:srgbClr val="FFFFFF"/>
                </a:highlight>
              </a:rPr>
              <a:t>User Segment &amp; Pain Points :-</a:t>
            </a:r>
            <a:endParaRPr sz="2000" dirty="0"/>
          </a:p>
        </p:txBody>
      </p:sp>
      <p:sp>
        <p:nvSpPr>
          <p:cNvPr id="354" name="Google Shape;354;p3"/>
          <p:cNvSpPr txBox="1"/>
          <p:nvPr/>
        </p:nvSpPr>
        <p:spPr>
          <a:xfrm>
            <a:off x="323528" y="915566"/>
            <a:ext cx="8712968" cy="3641724"/>
          </a:xfrm>
          <a:prstGeom prst="rect">
            <a:avLst/>
          </a:prstGeom>
          <a:noFill/>
          <a:ln>
            <a:noFill/>
          </a:ln>
        </p:spPr>
        <p:txBody>
          <a:bodyPr spcFirstLastPara="1" wrap="square" lIns="91425" tIns="91425" rIns="91425" bIns="91425" anchor="t" anchorCtr="0">
            <a:noAutofit/>
          </a:bodyPr>
          <a:lstStyle/>
          <a:p>
            <a:pPr marL="285750" lvl="0" indent="-285750">
              <a:lnSpc>
                <a:spcPct val="115000"/>
              </a:lnSpc>
              <a:spcBef>
                <a:spcPts val="1000"/>
              </a:spcBef>
              <a:buSzPts val="1400"/>
              <a:buFont typeface="Wingdings" panose="05000000000000000000" pitchFamily="2" charset="2"/>
              <a:buChar char="q"/>
            </a:pPr>
            <a:r>
              <a:rPr lang="en" dirty="0">
                <a:solidFill>
                  <a:srgbClr val="222222"/>
                </a:solidFill>
                <a:highlight>
                  <a:srgbClr val="FFFFFF"/>
                </a:highlight>
                <a:latin typeface="Montserrat SemiBold" panose="00000700000000000000" pitchFamily="2" charset="0"/>
                <a:ea typeface="Lato"/>
                <a:cs typeface="Lato"/>
                <a:sym typeface="Lato"/>
              </a:rPr>
              <a:t> </a:t>
            </a:r>
            <a:r>
              <a:rPr lang="en" dirty="0">
                <a:solidFill>
                  <a:schemeClr val="accent2">
                    <a:lumMod val="50000"/>
                  </a:schemeClr>
                </a:solidFill>
                <a:highlight>
                  <a:srgbClr val="FFFFFF"/>
                </a:highlight>
                <a:latin typeface="Montserrat SemiBold" panose="00000700000000000000" pitchFamily="2" charset="0"/>
                <a:ea typeface="Lato"/>
                <a:cs typeface="Lato"/>
                <a:sym typeface="Lato"/>
              </a:rPr>
              <a:t>Face Regonization technique in Mobile Phone,Laptop,Security camera.</a:t>
            </a:r>
          </a:p>
          <a:p>
            <a:pPr marL="285750" lvl="0" indent="-285750">
              <a:lnSpc>
                <a:spcPct val="115000"/>
              </a:lnSpc>
              <a:spcBef>
                <a:spcPts val="1000"/>
              </a:spcBef>
              <a:buSzPts val="1400"/>
              <a:buFont typeface="Wingdings" panose="05000000000000000000" pitchFamily="2" charset="2"/>
              <a:buChar char="q"/>
            </a:pPr>
            <a:r>
              <a:rPr lang="en-US" dirty="0">
                <a:solidFill>
                  <a:schemeClr val="accent2">
                    <a:lumMod val="50000"/>
                  </a:schemeClr>
                </a:solidFill>
                <a:highlight>
                  <a:srgbClr val="FFFFFF"/>
                </a:highlight>
                <a:latin typeface="Montserrat SemiBold" panose="00000700000000000000" pitchFamily="2" charset="0"/>
                <a:ea typeface="Lato"/>
                <a:cs typeface="Lato"/>
                <a:sym typeface="Lato"/>
              </a:rPr>
              <a:t> We had considered developing some additional levels of these face recognition   </a:t>
            </a:r>
          </a:p>
          <a:p>
            <a:pPr lvl="0">
              <a:lnSpc>
                <a:spcPct val="115000"/>
              </a:lnSpc>
              <a:spcBef>
                <a:spcPts val="1000"/>
              </a:spcBef>
              <a:buSzPts val="1400"/>
            </a:pPr>
            <a:r>
              <a:rPr lang="en-US" dirty="0">
                <a:solidFill>
                  <a:schemeClr val="accent2">
                    <a:lumMod val="50000"/>
                  </a:schemeClr>
                </a:solidFill>
                <a:highlight>
                  <a:srgbClr val="FFFFFF"/>
                </a:highlight>
                <a:latin typeface="Montserrat SemiBold" panose="00000700000000000000" pitchFamily="2" charset="0"/>
                <a:ea typeface="Lato"/>
                <a:cs typeface="Lato"/>
                <a:sym typeface="Lato"/>
              </a:rPr>
              <a:t>       technique.</a:t>
            </a:r>
          </a:p>
          <a:p>
            <a:pPr marL="285750" lvl="0" indent="-285750">
              <a:lnSpc>
                <a:spcPct val="115000"/>
              </a:lnSpc>
              <a:spcBef>
                <a:spcPts val="1000"/>
              </a:spcBef>
              <a:buSzPts val="1400"/>
              <a:buFont typeface="Wingdings" panose="05000000000000000000" pitchFamily="2" charset="2"/>
              <a:buChar char="q"/>
            </a:pPr>
            <a:r>
              <a:rPr lang="en-US" dirty="0">
                <a:solidFill>
                  <a:schemeClr val="accent2">
                    <a:lumMod val="50000"/>
                  </a:schemeClr>
                </a:solidFill>
                <a:highlight>
                  <a:srgbClr val="FFFFFF"/>
                </a:highlight>
                <a:latin typeface="Montserrat SemiBold" panose="00000700000000000000" pitchFamily="2" charset="0"/>
                <a:ea typeface="Lato"/>
                <a:cs typeface="Lato"/>
                <a:sym typeface="Lato"/>
              </a:rPr>
              <a:t>Since account holders connected to the banks are most affected, dealing with</a:t>
            </a:r>
          </a:p>
          <a:p>
            <a:pPr lvl="0">
              <a:lnSpc>
                <a:spcPct val="115000"/>
              </a:lnSpc>
              <a:spcBef>
                <a:spcPts val="1000"/>
              </a:spcBef>
              <a:buSzPts val="1400"/>
            </a:pPr>
            <a:r>
              <a:rPr lang="en-US" dirty="0">
                <a:solidFill>
                  <a:schemeClr val="accent2">
                    <a:lumMod val="50000"/>
                  </a:schemeClr>
                </a:solidFill>
                <a:highlight>
                  <a:srgbClr val="FFFFFF"/>
                </a:highlight>
                <a:latin typeface="Montserrat SemiBold" panose="00000700000000000000" pitchFamily="2" charset="0"/>
                <a:ea typeface="Lato"/>
                <a:cs typeface="Lato"/>
                <a:sym typeface="Lato"/>
              </a:rPr>
              <a:t>      current reality of manual bank theft method is becoming ever more common these</a:t>
            </a:r>
          </a:p>
          <a:p>
            <a:pPr lvl="0">
              <a:lnSpc>
                <a:spcPct val="115000"/>
              </a:lnSpc>
              <a:spcBef>
                <a:spcPts val="1000"/>
              </a:spcBef>
              <a:buSzPts val="1400"/>
            </a:pPr>
            <a:r>
              <a:rPr lang="en-US" dirty="0">
                <a:solidFill>
                  <a:schemeClr val="accent2">
                    <a:lumMod val="50000"/>
                  </a:schemeClr>
                </a:solidFill>
                <a:highlight>
                  <a:srgbClr val="FFFFFF"/>
                </a:highlight>
                <a:latin typeface="Montserrat SemiBold" panose="00000700000000000000" pitchFamily="2" charset="0"/>
                <a:ea typeface="Lato"/>
                <a:cs typeface="Lato"/>
                <a:sym typeface="Lato"/>
              </a:rPr>
              <a:t>      days. To protect against </a:t>
            </a:r>
            <a:r>
              <a:rPr lang="en-US" dirty="0" err="1">
                <a:solidFill>
                  <a:schemeClr val="accent2">
                    <a:lumMod val="50000"/>
                  </a:schemeClr>
                </a:solidFill>
                <a:highlight>
                  <a:srgbClr val="FFFFFF"/>
                </a:highlight>
                <a:latin typeface="Montserrat SemiBold" panose="00000700000000000000" pitchFamily="2" charset="0"/>
                <a:ea typeface="Lato"/>
                <a:cs typeface="Lato"/>
                <a:sym typeface="Lato"/>
              </a:rPr>
              <a:t>unauthorised</a:t>
            </a:r>
            <a:r>
              <a:rPr lang="en-US" dirty="0">
                <a:solidFill>
                  <a:schemeClr val="accent2">
                    <a:lumMod val="50000"/>
                  </a:schemeClr>
                </a:solidFill>
                <a:highlight>
                  <a:srgbClr val="FFFFFF"/>
                </a:highlight>
                <a:latin typeface="Montserrat SemiBold" panose="00000700000000000000" pitchFamily="2" charset="0"/>
                <a:ea typeface="Lato"/>
                <a:cs typeface="Lato"/>
                <a:sym typeface="Lato"/>
              </a:rPr>
              <a:t> individuals.</a:t>
            </a:r>
          </a:p>
          <a:p>
            <a:pPr marL="285750" lvl="0" indent="-285750">
              <a:lnSpc>
                <a:spcPct val="115000"/>
              </a:lnSpc>
              <a:spcBef>
                <a:spcPts val="1000"/>
              </a:spcBef>
              <a:buSzPts val="1400"/>
              <a:buFont typeface="Wingdings" panose="05000000000000000000" pitchFamily="2" charset="2"/>
              <a:buChar char="q"/>
            </a:pPr>
            <a:r>
              <a:rPr lang="en-US" dirty="0">
                <a:solidFill>
                  <a:schemeClr val="accent2">
                    <a:lumMod val="50000"/>
                  </a:schemeClr>
                </a:solidFill>
                <a:highlight>
                  <a:srgbClr val="FFFFFF"/>
                </a:highlight>
                <a:latin typeface="Montserrat SemiBold" panose="00000700000000000000" pitchFamily="2" charset="0"/>
                <a:ea typeface="Lato"/>
                <a:cs typeface="Lato"/>
                <a:sym typeface="Lato"/>
              </a:rPr>
              <a:t>We had thought of adding a few more tiers to our face recognition mechanism to guard   </a:t>
            </a:r>
          </a:p>
          <a:p>
            <a:pPr lvl="0">
              <a:lnSpc>
                <a:spcPct val="115000"/>
              </a:lnSpc>
              <a:spcBef>
                <a:spcPts val="1000"/>
              </a:spcBef>
              <a:buSzPts val="1400"/>
            </a:pPr>
            <a:r>
              <a:rPr lang="en-US" dirty="0">
                <a:solidFill>
                  <a:schemeClr val="accent2">
                    <a:lumMod val="50000"/>
                  </a:schemeClr>
                </a:solidFill>
                <a:highlight>
                  <a:srgbClr val="FFFFFF"/>
                </a:highlight>
                <a:latin typeface="Montserrat SemiBold" panose="00000700000000000000" pitchFamily="2" charset="0"/>
                <a:ea typeface="Lato"/>
                <a:cs typeface="Lato"/>
                <a:sym typeface="Lato"/>
              </a:rPr>
              <a:t>      against unauthorized persons.</a:t>
            </a:r>
            <a:endParaRPr lang="en" sz="1400" i="0" u="none" strike="noStrike" cap="none" dirty="0">
              <a:solidFill>
                <a:schemeClr val="accent2">
                  <a:lumMod val="50000"/>
                </a:schemeClr>
              </a:solidFill>
              <a:highlight>
                <a:srgbClr val="FFFFFF"/>
              </a:highlight>
              <a:latin typeface="Lato"/>
              <a:ea typeface="Lato"/>
              <a:cs typeface="Lato"/>
              <a:sym typeface="Lato"/>
            </a:endParaRPr>
          </a:p>
          <a:p>
            <a:pPr marL="0" marR="0" lvl="0" indent="0" algn="l" rtl="0">
              <a:lnSpc>
                <a:spcPct val="115000"/>
              </a:lnSpc>
              <a:spcBef>
                <a:spcPts val="100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l" rtl="0">
              <a:lnSpc>
                <a:spcPct val="115000"/>
              </a:lnSpc>
              <a:spcBef>
                <a:spcPts val="1000"/>
              </a:spcBef>
              <a:spcAft>
                <a:spcPts val="0"/>
              </a:spcAft>
              <a:buClr>
                <a:srgbClr val="000000"/>
              </a:buClr>
              <a:buSzPts val="1400"/>
              <a:buFont typeface="Arial"/>
              <a:buNone/>
            </a:pPr>
            <a:endParaRPr sz="1400" b="0" i="0" u="none" strike="noStrike" cap="none" dirty="0">
              <a:solidFill>
                <a:srgbClr val="222222"/>
              </a:solidFill>
              <a:highlight>
                <a:srgbClr val="FFFFFF"/>
              </a:highlight>
              <a:latin typeface="Lato"/>
              <a:ea typeface="Lato"/>
              <a:cs typeface="Lato"/>
              <a:sym typeface="Lato"/>
            </a:endParaRPr>
          </a:p>
          <a:p>
            <a:pPr marL="0" marR="0" lvl="0" indent="0" algn="l" rtl="0">
              <a:lnSpc>
                <a:spcPct val="115000"/>
              </a:lnSpc>
              <a:spcBef>
                <a:spcPts val="1000"/>
              </a:spcBef>
              <a:spcAft>
                <a:spcPts val="1000"/>
              </a:spcAft>
              <a:buClr>
                <a:srgbClr val="000000"/>
              </a:buClr>
              <a:buSzPts val="1200"/>
              <a:buFont typeface="Arial"/>
              <a:buNone/>
            </a:pPr>
            <a:endParaRPr sz="1200" b="0" i="0" u="none" strike="noStrike" cap="none" dirty="0">
              <a:solidFill>
                <a:srgbClr val="000000"/>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572811" y="704193"/>
            <a:ext cx="8238600" cy="3836276"/>
          </a:xfrm>
          <a:prstGeom prst="rect">
            <a:avLst/>
          </a:prstGeom>
          <a:noFill/>
          <a:ln>
            <a:noFill/>
          </a:ln>
        </p:spPr>
        <p:txBody>
          <a:bodyPr spcFirstLastPara="1" wrap="square" lIns="91425" tIns="91425" rIns="91425" bIns="91425" anchor="t" anchorCtr="0">
            <a:noAutofit/>
          </a:bodyPr>
          <a:lstStyle/>
          <a:p>
            <a:pPr lvl="0">
              <a:lnSpc>
                <a:spcPct val="115000"/>
              </a:lnSpc>
              <a:spcBef>
                <a:spcPts val="1000"/>
              </a:spcBef>
              <a:spcAft>
                <a:spcPts val="1000"/>
              </a:spcAft>
              <a:buSzPts val="1400"/>
            </a:pPr>
            <a:r>
              <a:rPr lang="en-US" sz="1800" dirty="0">
                <a:solidFill>
                  <a:schemeClr val="tx1"/>
                </a:solidFill>
                <a:highlight>
                  <a:srgbClr val="FFFFFF"/>
                </a:highlight>
                <a:latin typeface="Lato Black" panose="020F0A02020204030203" pitchFamily="34" charset="0"/>
                <a:ea typeface="Lato"/>
                <a:cs typeface="Lato"/>
                <a:sym typeface="Lato"/>
              </a:rPr>
              <a:t>1.Video Footage Quality :-</a:t>
            </a:r>
            <a:br>
              <a:rPr lang="en-US" sz="1400" dirty="0">
                <a:solidFill>
                  <a:schemeClr val="accent2">
                    <a:lumMod val="50000"/>
                  </a:schemeClr>
                </a:solidFill>
                <a:highlight>
                  <a:srgbClr val="FFFFFF"/>
                </a:highlight>
                <a:latin typeface="Lato Black" panose="020F0A02020204030203" pitchFamily="34" charset="0"/>
                <a:ea typeface="Lato"/>
                <a:cs typeface="Lato"/>
                <a:sym typeface="Lato"/>
              </a:rPr>
            </a:br>
            <a:br>
              <a:rPr lang="en-US" sz="1400" dirty="0">
                <a:solidFill>
                  <a:schemeClr val="accent2">
                    <a:lumMod val="50000"/>
                  </a:schemeClr>
                </a:solidFill>
                <a:highlight>
                  <a:srgbClr val="FFFFFF"/>
                </a:highlight>
                <a:latin typeface="Lato Black" panose="020F0A02020204030203" pitchFamily="34" charset="0"/>
                <a:ea typeface="Lato"/>
                <a:cs typeface="Lato"/>
                <a:sym typeface="Lato"/>
              </a:rPr>
            </a:br>
            <a:r>
              <a:rPr lang="en-US" sz="1200" dirty="0">
                <a:solidFill>
                  <a:schemeClr val="accent2">
                    <a:lumMod val="50000"/>
                  </a:schemeClr>
                </a:solidFill>
                <a:highlight>
                  <a:srgbClr val="FFFFFF"/>
                </a:highlight>
                <a:latin typeface="Montserrat SemiBold" panose="00000700000000000000" pitchFamily="2" charset="0"/>
                <a:ea typeface="Lato"/>
                <a:cs typeface="Lato"/>
                <a:sym typeface="Lato"/>
              </a:rPr>
              <a:t>For example, the type of camera could affect the sort of analysis that is possible with the hardware that is now available, as well as the resolution of video that needs to be processed. </a:t>
            </a:r>
          </a:p>
          <a:p>
            <a:pPr lvl="0">
              <a:lnSpc>
                <a:spcPct val="115000"/>
              </a:lnSpc>
              <a:spcBef>
                <a:spcPts val="1000"/>
              </a:spcBef>
              <a:spcAft>
                <a:spcPts val="1000"/>
              </a:spcAft>
              <a:buSzPts val="1400"/>
            </a:pPr>
            <a:r>
              <a:rPr lang="en-US" sz="1200" dirty="0">
                <a:solidFill>
                  <a:schemeClr val="accent2">
                    <a:lumMod val="50000"/>
                  </a:schemeClr>
                </a:solidFill>
                <a:highlight>
                  <a:srgbClr val="FFFFFF"/>
                </a:highlight>
                <a:latin typeface="Montserrat SemiBold" panose="00000700000000000000" pitchFamily="2" charset="0"/>
                <a:ea typeface="Lato"/>
                <a:cs typeface="Lato"/>
                <a:sym typeface="Lato"/>
              </a:rPr>
              <a:t>For instance, if a high-resolution camera is positioned at eye level, the video quality and camera placement are probably suitable for recording photos that may be </a:t>
            </a:r>
            <a:r>
              <a:rPr lang="en-US" sz="1200" dirty="0" err="1">
                <a:solidFill>
                  <a:schemeClr val="accent2">
                    <a:lumMod val="50000"/>
                  </a:schemeClr>
                </a:solidFill>
                <a:highlight>
                  <a:srgbClr val="FFFFFF"/>
                </a:highlight>
                <a:latin typeface="Montserrat SemiBold" panose="00000700000000000000" pitchFamily="2" charset="0"/>
                <a:ea typeface="Lato"/>
                <a:cs typeface="Lato"/>
                <a:sym typeface="Lato"/>
              </a:rPr>
              <a:t>utilised</a:t>
            </a:r>
            <a:r>
              <a:rPr lang="en-US" sz="1200" dirty="0">
                <a:solidFill>
                  <a:schemeClr val="accent2">
                    <a:lumMod val="50000"/>
                  </a:schemeClr>
                </a:solidFill>
                <a:highlight>
                  <a:srgbClr val="FFFFFF"/>
                </a:highlight>
                <a:latin typeface="Montserrat SemiBold" panose="00000700000000000000" pitchFamily="2" charset="0"/>
                <a:ea typeface="Lato"/>
                <a:cs typeface="Lato"/>
                <a:sym typeface="Lato"/>
              </a:rPr>
              <a:t> for face matching. This would allow an </a:t>
            </a:r>
            <a:r>
              <a:rPr lang="en-US" sz="1200" dirty="0" err="1">
                <a:solidFill>
                  <a:schemeClr val="accent2">
                    <a:lumMod val="50000"/>
                  </a:schemeClr>
                </a:solidFill>
                <a:highlight>
                  <a:srgbClr val="FFFFFF"/>
                </a:highlight>
                <a:latin typeface="Montserrat SemiBold" panose="00000700000000000000" pitchFamily="2" charset="0"/>
                <a:ea typeface="Lato"/>
                <a:cs typeface="Lato"/>
                <a:sym typeface="Lato"/>
              </a:rPr>
              <a:t>organisation</a:t>
            </a:r>
            <a:r>
              <a:rPr lang="en-US" sz="1200" dirty="0">
                <a:solidFill>
                  <a:schemeClr val="accent2">
                    <a:lumMod val="50000"/>
                  </a:schemeClr>
                </a:solidFill>
                <a:highlight>
                  <a:srgbClr val="FFFFFF"/>
                </a:highlight>
                <a:latin typeface="Montserrat SemiBold" panose="00000700000000000000" pitchFamily="2" charset="0"/>
                <a:ea typeface="Lato"/>
                <a:cs typeface="Lato"/>
                <a:sym typeface="Lato"/>
              </a:rPr>
              <a:t> to use the camera for facial recognition. </a:t>
            </a:r>
            <a:br>
              <a:rPr lang="en-US" sz="1200" dirty="0">
                <a:solidFill>
                  <a:schemeClr val="accent2">
                    <a:lumMod val="50000"/>
                  </a:schemeClr>
                </a:solidFill>
                <a:highlight>
                  <a:srgbClr val="FFFFFF"/>
                </a:highlight>
                <a:latin typeface="Montserrat SemiBold" panose="00000700000000000000" pitchFamily="2" charset="0"/>
                <a:ea typeface="Lato"/>
                <a:cs typeface="Lato"/>
                <a:sym typeface="Lato"/>
              </a:rPr>
            </a:br>
            <a:br>
              <a:rPr lang="en-US" sz="1000" dirty="0">
                <a:solidFill>
                  <a:schemeClr val="accent2">
                    <a:lumMod val="50000"/>
                  </a:schemeClr>
                </a:solidFill>
                <a:highlight>
                  <a:srgbClr val="FFFFFF"/>
                </a:highlight>
                <a:latin typeface="Montserrat SemiBold" panose="00000700000000000000" pitchFamily="2" charset="0"/>
                <a:ea typeface="Lato"/>
                <a:cs typeface="Lato"/>
                <a:sym typeface="Lato"/>
              </a:rPr>
            </a:br>
            <a:r>
              <a:rPr lang="en-US" sz="1800" dirty="0">
                <a:solidFill>
                  <a:schemeClr val="tx1"/>
                </a:solidFill>
                <a:highlight>
                  <a:srgbClr val="FFFFFF"/>
                </a:highlight>
                <a:latin typeface="Lato Black" panose="020F0A02020204030203" pitchFamily="34" charset="0"/>
                <a:ea typeface="Lato"/>
                <a:cs typeface="Lato"/>
                <a:sym typeface="Lato"/>
              </a:rPr>
              <a:t>2.Video Management Systems :-</a:t>
            </a:r>
            <a:br>
              <a:rPr lang="en-US" sz="1800" dirty="0">
                <a:solidFill>
                  <a:schemeClr val="accent2">
                    <a:lumMod val="50000"/>
                  </a:schemeClr>
                </a:solidFill>
                <a:highlight>
                  <a:srgbClr val="FFFFFF"/>
                </a:highlight>
                <a:latin typeface="Lato Black" panose="020F0A02020204030203" pitchFamily="34" charset="0"/>
                <a:ea typeface="Lato"/>
                <a:cs typeface="Lato"/>
                <a:sym typeface="Lato"/>
              </a:rPr>
            </a:br>
            <a:br>
              <a:rPr lang="en-US" sz="1400" dirty="0">
                <a:solidFill>
                  <a:schemeClr val="accent2">
                    <a:lumMod val="50000"/>
                  </a:schemeClr>
                </a:solidFill>
                <a:highlight>
                  <a:srgbClr val="FFFFFF"/>
                </a:highlight>
                <a:latin typeface="Lato Black" panose="020F0A02020204030203" pitchFamily="34" charset="0"/>
                <a:ea typeface="Lato"/>
                <a:cs typeface="Lato"/>
                <a:sym typeface="Lato"/>
              </a:rPr>
            </a:br>
            <a:r>
              <a:rPr lang="en-US" sz="1200" b="0" i="0" dirty="0">
                <a:solidFill>
                  <a:schemeClr val="accent2">
                    <a:lumMod val="50000"/>
                  </a:schemeClr>
                </a:solidFill>
                <a:effectLst/>
                <a:latin typeface="Montserrat SemiBold" panose="00000700000000000000" pitchFamily="2" charset="0"/>
              </a:rPr>
              <a:t>For live video processing and real-time alerting and video search, you will need a Video Management System (VMS) to support your video content analysis. You may utilize several VMS platforms or a single provider. </a:t>
            </a:r>
            <a:endParaRPr lang="en-US" sz="1200" dirty="0">
              <a:solidFill>
                <a:schemeClr val="accent2">
                  <a:lumMod val="50000"/>
                </a:schemeClr>
              </a:solidFill>
              <a:highlight>
                <a:srgbClr val="FFFFFF"/>
              </a:highlight>
              <a:latin typeface="Montserrat SemiBold" panose="00000700000000000000" pitchFamily="2" charset="0"/>
              <a:ea typeface="Lato"/>
              <a:cs typeface="Lato"/>
              <a:sym typeface="Lato"/>
            </a:endParaRPr>
          </a:p>
        </p:txBody>
      </p:sp>
      <p:sp>
        <p:nvSpPr>
          <p:cNvPr id="360" name="Google Shape;360;p4"/>
          <p:cNvSpPr txBox="1">
            <a:spLocks noGrp="1"/>
          </p:cNvSpPr>
          <p:nvPr>
            <p:ph type="title"/>
          </p:nvPr>
        </p:nvSpPr>
        <p:spPr>
          <a:xfrm>
            <a:off x="262759" y="178676"/>
            <a:ext cx="8159774" cy="59909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400" dirty="0"/>
              <a:t>Pre-Requisite</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539552" y="339502"/>
            <a:ext cx="8496944" cy="4608512"/>
          </a:xfrm>
          <a:prstGeom prst="rect">
            <a:avLst/>
          </a:prstGeom>
          <a:noFill/>
          <a:ln>
            <a:noFill/>
          </a:ln>
        </p:spPr>
        <p:txBody>
          <a:bodyPr spcFirstLastPara="1" wrap="square" lIns="91425" tIns="91425" rIns="91425" bIns="91425" anchor="t" anchorCtr="0">
            <a:noAutofit/>
          </a:bodyPr>
          <a:lstStyle/>
          <a:p>
            <a:pPr lvl="0">
              <a:lnSpc>
                <a:spcPct val="115000"/>
              </a:lnSpc>
              <a:spcBef>
                <a:spcPts val="1000"/>
              </a:spcBef>
              <a:spcAft>
                <a:spcPts val="1000"/>
              </a:spcAft>
              <a:buSzPts val="1400"/>
            </a:pPr>
            <a:r>
              <a:rPr lang="en-US" sz="1800" dirty="0">
                <a:solidFill>
                  <a:schemeClr val="tx1"/>
                </a:solidFill>
                <a:highlight>
                  <a:srgbClr val="FFFFFF"/>
                </a:highlight>
                <a:latin typeface="Lato Black" panose="020F0A02020204030203" pitchFamily="34" charset="0"/>
                <a:ea typeface="Lato"/>
                <a:cs typeface="Lato"/>
                <a:sym typeface="Lato"/>
              </a:rPr>
              <a:t>3.GPUs for Video Processing :-</a:t>
            </a:r>
            <a:br>
              <a:rPr lang="en-US" sz="1800" dirty="0">
                <a:solidFill>
                  <a:schemeClr val="tx1"/>
                </a:solidFill>
                <a:highlight>
                  <a:srgbClr val="FFFFFF"/>
                </a:highlight>
                <a:latin typeface="Lato Black" panose="020F0A02020204030203" pitchFamily="34" charset="0"/>
                <a:ea typeface="Lato"/>
                <a:cs typeface="Lato"/>
                <a:sym typeface="Lato"/>
              </a:rPr>
            </a:br>
            <a:br>
              <a:rPr lang="en-US" sz="1800" dirty="0">
                <a:solidFill>
                  <a:schemeClr val="tx1"/>
                </a:solidFill>
                <a:highlight>
                  <a:srgbClr val="FFFFFF"/>
                </a:highlight>
                <a:latin typeface="Lato Black" panose="020F0A02020204030203" pitchFamily="34" charset="0"/>
                <a:ea typeface="Lato"/>
                <a:cs typeface="Lato"/>
                <a:sym typeface="Lato"/>
              </a:rPr>
            </a:br>
            <a:r>
              <a:rPr lang="en-US" sz="1200" dirty="0">
                <a:solidFill>
                  <a:schemeClr val="accent2">
                    <a:lumMod val="50000"/>
                  </a:schemeClr>
                </a:solidFill>
                <a:highlight>
                  <a:srgbClr val="FFFFFF"/>
                </a:highlight>
                <a:latin typeface="Montserrat SemiBold" panose="00000700000000000000" pitchFamily="2" charset="0"/>
                <a:ea typeface="Lato"/>
                <a:cs typeface="Lato"/>
                <a:sym typeface="Lato"/>
              </a:rPr>
              <a:t>With the advent of Deep Learning techniques that allow for the identification, extraction, and categorization of video information for analytic applications, video content analysis has significantly advanced over the past several years.</a:t>
            </a:r>
          </a:p>
          <a:p>
            <a:pPr lvl="0">
              <a:lnSpc>
                <a:spcPct val="115000"/>
              </a:lnSpc>
              <a:spcBef>
                <a:spcPts val="1000"/>
              </a:spcBef>
              <a:spcAft>
                <a:spcPts val="1000"/>
              </a:spcAft>
              <a:buSzPts val="1400"/>
            </a:pPr>
            <a:r>
              <a:rPr lang="en-US" sz="1200" dirty="0">
                <a:solidFill>
                  <a:schemeClr val="accent2">
                    <a:lumMod val="50000"/>
                  </a:schemeClr>
                </a:solidFill>
                <a:highlight>
                  <a:srgbClr val="FFFFFF"/>
                </a:highlight>
                <a:latin typeface="Montserrat SemiBold" panose="00000700000000000000" pitchFamily="2" charset="0"/>
                <a:ea typeface="Lato"/>
                <a:cs typeface="Lato"/>
                <a:sym typeface="Lato"/>
              </a:rPr>
              <a:t> In order to structure video data and </a:t>
            </a:r>
            <a:r>
              <a:rPr lang="en-US" sz="1200" dirty="0" err="1">
                <a:solidFill>
                  <a:schemeClr val="accent2">
                    <a:lumMod val="50000"/>
                  </a:schemeClr>
                </a:solidFill>
                <a:highlight>
                  <a:srgbClr val="FFFFFF"/>
                </a:highlight>
                <a:latin typeface="Montserrat SemiBold" panose="00000700000000000000" pitchFamily="2" charset="0"/>
                <a:ea typeface="Lato"/>
                <a:cs typeface="Lato"/>
                <a:sym typeface="Lato"/>
              </a:rPr>
              <a:t>analyse</a:t>
            </a:r>
            <a:r>
              <a:rPr lang="en-US" sz="1200" dirty="0">
                <a:solidFill>
                  <a:schemeClr val="accent2">
                    <a:lumMod val="50000"/>
                  </a:schemeClr>
                </a:solidFill>
                <a:highlight>
                  <a:srgbClr val="FFFFFF"/>
                </a:highlight>
                <a:latin typeface="Montserrat SemiBold" panose="00000700000000000000" pitchFamily="2" charset="0"/>
                <a:ea typeface="Lato"/>
                <a:cs typeface="Lato"/>
                <a:sym typeface="Lato"/>
              </a:rPr>
              <a:t> its rich metadata, which is then indexed to power video search, dashboard visualizations, and real-time alerts, modern video content analytics solutions rely on GPUs and Deep Learning. </a:t>
            </a:r>
            <a:br>
              <a:rPr lang="en-US" sz="1200" dirty="0">
                <a:solidFill>
                  <a:schemeClr val="tx1"/>
                </a:solidFill>
                <a:highlight>
                  <a:srgbClr val="FFFFFF"/>
                </a:highlight>
                <a:latin typeface="Montserrat SemiBold" panose="00000700000000000000" pitchFamily="2" charset="0"/>
                <a:ea typeface="Lato"/>
                <a:cs typeface="Lato"/>
                <a:sym typeface="Lato"/>
              </a:rPr>
            </a:br>
            <a:br>
              <a:rPr lang="en-US" sz="1200" dirty="0">
                <a:solidFill>
                  <a:schemeClr val="tx1"/>
                </a:solidFill>
                <a:highlight>
                  <a:srgbClr val="FFFFFF"/>
                </a:highlight>
                <a:latin typeface="Montserrat SemiBold" panose="00000700000000000000" pitchFamily="2" charset="0"/>
                <a:ea typeface="Lato"/>
                <a:cs typeface="Lato"/>
                <a:sym typeface="Lato"/>
              </a:rPr>
            </a:br>
            <a:r>
              <a:rPr lang="en-US" sz="1800" dirty="0">
                <a:solidFill>
                  <a:schemeClr val="tx1"/>
                </a:solidFill>
                <a:highlight>
                  <a:srgbClr val="FFFFFF"/>
                </a:highlight>
                <a:latin typeface="Lato Black" panose="020F0A02020204030203" pitchFamily="34" charset="0"/>
                <a:ea typeface="Lato"/>
                <a:cs typeface="Lato"/>
                <a:sym typeface="Lato"/>
              </a:rPr>
              <a:t>4.Surveillance Deployment Model and Scope :-</a:t>
            </a:r>
          </a:p>
          <a:p>
            <a:pPr lvl="0">
              <a:lnSpc>
                <a:spcPct val="115000"/>
              </a:lnSpc>
              <a:spcBef>
                <a:spcPts val="1000"/>
              </a:spcBef>
              <a:spcAft>
                <a:spcPts val="1000"/>
              </a:spcAft>
              <a:buSzPts val="1400"/>
            </a:pPr>
            <a:r>
              <a:rPr lang="en-US" sz="1200" dirty="0">
                <a:solidFill>
                  <a:schemeClr val="accent2">
                    <a:lumMod val="50000"/>
                  </a:schemeClr>
                </a:solidFill>
                <a:highlight>
                  <a:srgbClr val="FFFFFF"/>
                </a:highlight>
                <a:latin typeface="Montserrat SemiBold" panose="00000700000000000000" pitchFamily="2" charset="0"/>
                <a:ea typeface="Lato"/>
                <a:cs typeface="Lato"/>
                <a:sym typeface="Lato"/>
              </a:rPr>
              <a:t>An organization's requirements for locally processing twelve hours of video will be very different from those of an </a:t>
            </a:r>
            <a:r>
              <a:rPr lang="en-US" sz="1200" dirty="0" err="1">
                <a:solidFill>
                  <a:schemeClr val="accent2">
                    <a:lumMod val="50000"/>
                  </a:schemeClr>
                </a:solidFill>
                <a:highlight>
                  <a:srgbClr val="FFFFFF"/>
                </a:highlight>
                <a:latin typeface="Montserrat SemiBold" panose="00000700000000000000" pitchFamily="2" charset="0"/>
                <a:ea typeface="Lato"/>
                <a:cs typeface="Lato"/>
                <a:sym typeface="Lato"/>
              </a:rPr>
              <a:t>organisation</a:t>
            </a:r>
            <a:r>
              <a:rPr lang="en-US" sz="1200" dirty="0">
                <a:solidFill>
                  <a:schemeClr val="accent2">
                    <a:lumMod val="50000"/>
                  </a:schemeClr>
                </a:solidFill>
                <a:highlight>
                  <a:srgbClr val="FFFFFF"/>
                </a:highlight>
                <a:latin typeface="Montserrat SemiBold" panose="00000700000000000000" pitchFamily="2" charset="0"/>
                <a:ea typeface="Lato"/>
                <a:cs typeface="Lato"/>
                <a:sym typeface="Lato"/>
              </a:rPr>
              <a:t> that needs to </a:t>
            </a:r>
            <a:r>
              <a:rPr lang="en-US" sz="1200" dirty="0" err="1">
                <a:solidFill>
                  <a:schemeClr val="accent2">
                    <a:lumMod val="50000"/>
                  </a:schemeClr>
                </a:solidFill>
                <a:highlight>
                  <a:srgbClr val="FFFFFF"/>
                </a:highlight>
                <a:latin typeface="Montserrat SemiBold" panose="00000700000000000000" pitchFamily="2" charset="0"/>
                <a:ea typeface="Lato"/>
                <a:cs typeface="Lato"/>
                <a:sym typeface="Lato"/>
              </a:rPr>
              <a:t>centralise</a:t>
            </a:r>
            <a:r>
              <a:rPr lang="en-US" sz="1200" dirty="0">
                <a:solidFill>
                  <a:schemeClr val="accent2">
                    <a:lumMod val="50000"/>
                  </a:schemeClr>
                </a:solidFill>
                <a:highlight>
                  <a:srgbClr val="FFFFFF"/>
                </a:highlight>
                <a:latin typeface="Montserrat SemiBold" panose="00000700000000000000" pitchFamily="2" charset="0"/>
                <a:ea typeface="Lato"/>
                <a:cs typeface="Lato"/>
                <a:sym typeface="Lato"/>
              </a:rPr>
              <a:t> data from tens of thousands of sources constantly. </a:t>
            </a:r>
          </a:p>
          <a:p>
            <a:pPr lvl="0">
              <a:lnSpc>
                <a:spcPct val="115000"/>
              </a:lnSpc>
              <a:spcBef>
                <a:spcPts val="1000"/>
              </a:spcBef>
              <a:spcAft>
                <a:spcPts val="1000"/>
              </a:spcAft>
              <a:buSzPts val="1400"/>
            </a:pPr>
            <a:r>
              <a:rPr lang="en-US" sz="1200" dirty="0">
                <a:solidFill>
                  <a:schemeClr val="accent2">
                    <a:lumMod val="50000"/>
                  </a:schemeClr>
                </a:solidFill>
                <a:highlight>
                  <a:srgbClr val="FFFFFF"/>
                </a:highlight>
                <a:latin typeface="Montserrat SemiBold" panose="00000700000000000000" pitchFamily="2" charset="0"/>
                <a:ea typeface="Lato"/>
                <a:cs typeface="Lato"/>
                <a:sym typeface="Lato"/>
              </a:rPr>
              <a:t>Your video analytics supplier can collaborate with you to assist your deployment needs and can offer advice on what auxiliary software and hardware would best serve your unique requirements.</a:t>
            </a:r>
          </a:p>
        </p:txBody>
      </p:sp>
    </p:spTree>
    <p:extLst>
      <p:ext uri="{BB962C8B-B14F-4D97-AF65-F5344CB8AC3E}">
        <p14:creationId xmlns:p14="http://schemas.microsoft.com/office/powerpoint/2010/main" val="2920234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287984" y="555526"/>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200" dirty="0">
                <a:solidFill>
                  <a:schemeClr val="accent2">
                    <a:lumMod val="50000"/>
                  </a:schemeClr>
                </a:solidFill>
                <a:highlight>
                  <a:srgbClr val="FFFFFF"/>
                </a:highlight>
                <a:latin typeface="Lato Black" panose="020F0A02020204030203" pitchFamily="34" charset="0"/>
              </a:rPr>
              <a:t>Azure tools or resources:-</a:t>
            </a:r>
            <a:endParaRPr sz="2200" dirty="0">
              <a:solidFill>
                <a:schemeClr val="accent2">
                  <a:lumMod val="50000"/>
                </a:schemeClr>
              </a:solidFill>
              <a:latin typeface="Lato Black" panose="020F0A02020204030203" pitchFamily="34" charset="0"/>
            </a:endParaRPr>
          </a:p>
        </p:txBody>
      </p:sp>
      <p:sp>
        <p:nvSpPr>
          <p:cNvPr id="6" name="TextBox 5">
            <a:extLst>
              <a:ext uri="{FF2B5EF4-FFF2-40B4-BE49-F238E27FC236}">
                <a16:creationId xmlns:a16="http://schemas.microsoft.com/office/drawing/2014/main" id="{EBDD237A-E6B7-C714-4101-6FD920D49143}"/>
              </a:ext>
            </a:extLst>
          </p:cNvPr>
          <p:cNvSpPr txBox="1"/>
          <p:nvPr/>
        </p:nvSpPr>
        <p:spPr>
          <a:xfrm>
            <a:off x="2699792" y="1635646"/>
            <a:ext cx="3456384" cy="3139321"/>
          </a:xfrm>
          <a:prstGeom prst="rect">
            <a:avLst/>
          </a:prstGeom>
          <a:noFill/>
        </p:spPr>
        <p:txBody>
          <a:bodyPr wrap="square" rtlCol="0">
            <a:spAutoFit/>
          </a:bodyPr>
          <a:lstStyle/>
          <a:p>
            <a:pPr marL="285750" indent="-285750">
              <a:buFont typeface="Wingdings" panose="05000000000000000000" pitchFamily="2" charset="2"/>
              <a:buChar char="q"/>
            </a:pPr>
            <a:r>
              <a:rPr lang="en" sz="1800" b="0" dirty="0">
                <a:solidFill>
                  <a:schemeClr val="accent2">
                    <a:lumMod val="75000"/>
                  </a:schemeClr>
                </a:solidFill>
                <a:highlight>
                  <a:srgbClr val="FFFFFF"/>
                </a:highlight>
                <a:latin typeface="Montserrat SemiBold" panose="00000700000000000000" pitchFamily="2" charset="0"/>
              </a:rPr>
              <a:t>Azure Video Analyzer. </a:t>
            </a:r>
          </a:p>
          <a:p>
            <a:pPr marL="285750" indent="-285750">
              <a:buFont typeface="Wingdings" panose="05000000000000000000" pitchFamily="2" charset="2"/>
              <a:buChar char="q"/>
            </a:pPr>
            <a:endParaRPr lang="en" sz="1800" dirty="0">
              <a:solidFill>
                <a:schemeClr val="accent2">
                  <a:lumMod val="75000"/>
                </a:schemeClr>
              </a:solidFill>
              <a:highlight>
                <a:srgbClr val="FFFFFF"/>
              </a:highlight>
              <a:latin typeface="Montserrat SemiBold" panose="00000700000000000000" pitchFamily="2" charset="0"/>
            </a:endParaRPr>
          </a:p>
          <a:p>
            <a:pPr marL="285750" indent="-285750">
              <a:buFont typeface="Wingdings" panose="05000000000000000000" pitchFamily="2" charset="2"/>
              <a:buChar char="q"/>
            </a:pPr>
            <a:r>
              <a:rPr lang="en" sz="1800" b="0" dirty="0">
                <a:solidFill>
                  <a:schemeClr val="accent2">
                    <a:lumMod val="75000"/>
                  </a:schemeClr>
                </a:solidFill>
                <a:highlight>
                  <a:srgbClr val="FFFFFF"/>
                </a:highlight>
                <a:latin typeface="Montserrat SemiBold" panose="00000700000000000000" pitchFamily="2" charset="0"/>
              </a:rPr>
              <a:t>Azure Video Indexer.</a:t>
            </a:r>
          </a:p>
          <a:p>
            <a:pPr marL="285750" indent="-285750">
              <a:buFont typeface="Wingdings" panose="05000000000000000000" pitchFamily="2" charset="2"/>
              <a:buChar char="q"/>
            </a:pPr>
            <a:endParaRPr lang="en" sz="1800" b="0" dirty="0">
              <a:solidFill>
                <a:schemeClr val="accent2">
                  <a:lumMod val="75000"/>
                </a:schemeClr>
              </a:solidFill>
              <a:highlight>
                <a:srgbClr val="FFFFFF"/>
              </a:highlight>
              <a:latin typeface="Montserrat SemiBold" panose="00000700000000000000" pitchFamily="2" charset="0"/>
            </a:endParaRPr>
          </a:p>
          <a:p>
            <a:pPr marL="285750" indent="-285750">
              <a:buFont typeface="Wingdings" panose="05000000000000000000" pitchFamily="2" charset="2"/>
              <a:buChar char="q"/>
            </a:pPr>
            <a:r>
              <a:rPr lang="en" sz="1800" b="0" dirty="0">
                <a:solidFill>
                  <a:schemeClr val="accent2">
                    <a:lumMod val="75000"/>
                  </a:schemeClr>
                </a:solidFill>
                <a:highlight>
                  <a:srgbClr val="FFFFFF"/>
                </a:highlight>
                <a:latin typeface="Montserrat SemiBold" panose="00000700000000000000" pitchFamily="2" charset="0"/>
              </a:rPr>
              <a:t>Azure Data Lake Storage.</a:t>
            </a:r>
          </a:p>
          <a:p>
            <a:pPr marL="285750" indent="-285750">
              <a:buFont typeface="Wingdings" panose="05000000000000000000" pitchFamily="2" charset="2"/>
              <a:buChar char="q"/>
            </a:pPr>
            <a:endParaRPr lang="en" sz="1800" b="0" dirty="0">
              <a:solidFill>
                <a:schemeClr val="accent2">
                  <a:lumMod val="75000"/>
                </a:schemeClr>
              </a:solidFill>
              <a:highlight>
                <a:srgbClr val="FFFFFF"/>
              </a:highlight>
              <a:latin typeface="Montserrat SemiBold" panose="00000700000000000000" pitchFamily="2" charset="0"/>
            </a:endParaRPr>
          </a:p>
          <a:p>
            <a:pPr marL="285750" indent="-285750">
              <a:buFont typeface="Wingdings" panose="05000000000000000000" pitchFamily="2" charset="2"/>
              <a:buChar char="q"/>
            </a:pPr>
            <a:r>
              <a:rPr lang="en" sz="1800" b="0" dirty="0">
                <a:solidFill>
                  <a:schemeClr val="accent2">
                    <a:lumMod val="75000"/>
                  </a:schemeClr>
                </a:solidFill>
                <a:highlight>
                  <a:srgbClr val="FFFFFF"/>
                </a:highlight>
                <a:latin typeface="Montserrat SemiBold" panose="00000700000000000000" pitchFamily="2" charset="0"/>
              </a:rPr>
              <a:t>Azure Analysis Services.</a:t>
            </a:r>
          </a:p>
          <a:p>
            <a:pPr marL="285750" indent="-285750">
              <a:buFont typeface="Wingdings" panose="05000000000000000000" pitchFamily="2" charset="2"/>
              <a:buChar char="q"/>
            </a:pPr>
            <a:endParaRPr lang="en" sz="1800" b="0" dirty="0">
              <a:solidFill>
                <a:schemeClr val="accent2">
                  <a:lumMod val="75000"/>
                </a:schemeClr>
              </a:solidFill>
              <a:highlight>
                <a:srgbClr val="FFFFFF"/>
              </a:highlight>
              <a:latin typeface="Montserrat SemiBold" panose="00000700000000000000" pitchFamily="2" charset="0"/>
            </a:endParaRPr>
          </a:p>
          <a:p>
            <a:pPr marL="285750" indent="-285750">
              <a:buFont typeface="Wingdings" panose="05000000000000000000" pitchFamily="2" charset="2"/>
              <a:buChar char="q"/>
            </a:pPr>
            <a:r>
              <a:rPr lang="en" sz="1800" b="0" dirty="0">
                <a:solidFill>
                  <a:schemeClr val="accent2">
                    <a:lumMod val="75000"/>
                  </a:schemeClr>
                </a:solidFill>
                <a:highlight>
                  <a:srgbClr val="FFFFFF"/>
                </a:highlight>
                <a:latin typeface="Montserrat SemiBold" panose="00000700000000000000" pitchFamily="2" charset="0"/>
              </a:rPr>
              <a:t>Azure Synapse Analytics.</a:t>
            </a:r>
            <a:br>
              <a:rPr lang="en" sz="1800" b="0" dirty="0">
                <a:solidFill>
                  <a:schemeClr val="accent2">
                    <a:lumMod val="75000"/>
                  </a:schemeClr>
                </a:solidFill>
                <a:highlight>
                  <a:srgbClr val="FFFFFF"/>
                </a:highlight>
                <a:latin typeface="Montserrat SemiBold" panose="00000700000000000000" pitchFamily="2" charset="0"/>
              </a:rPr>
            </a:br>
            <a:br>
              <a:rPr lang="en" sz="1800" b="0" dirty="0">
                <a:solidFill>
                  <a:schemeClr val="accent2">
                    <a:lumMod val="75000"/>
                  </a:schemeClr>
                </a:solidFill>
                <a:highlight>
                  <a:srgbClr val="FFFFFF"/>
                </a:highlight>
                <a:latin typeface="Montserrat SemiBold" panose="00000700000000000000" pitchFamily="2" charset="0"/>
              </a:rPr>
            </a:br>
            <a:endParaRPr lang="en-IN" sz="1800" dirty="0">
              <a:solidFill>
                <a:schemeClr val="accent2">
                  <a:lumMod val="75000"/>
                </a:schemeClr>
              </a:solidFill>
              <a:latin typeface="Montserrat SemiBold" panose="00000700000000000000" pitchFamily="2"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200" dirty="0">
                <a:latin typeface="Lato Black" panose="020F0A02020204030203" pitchFamily="34" charset="0"/>
              </a:rPr>
              <a:t>Any Supporting Functional Documents:-</a:t>
            </a:r>
            <a:endParaRPr sz="2200" dirty="0">
              <a:latin typeface="Lato Black" panose="020F0A02020204030203" pitchFamily="34" charset="0"/>
            </a:endParaRPr>
          </a:p>
        </p:txBody>
      </p:sp>
      <p:sp>
        <p:nvSpPr>
          <p:cNvPr id="372" name="Google Shape;372;p6"/>
          <p:cNvSpPr txBox="1"/>
          <p:nvPr/>
        </p:nvSpPr>
        <p:spPr>
          <a:xfrm>
            <a:off x="361544" y="627534"/>
            <a:ext cx="8674952" cy="4515966"/>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lang="en" sz="1400" b="1" i="0" u="none" strike="noStrike" cap="none"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 sz="1600" dirty="0">
                <a:solidFill>
                  <a:srgbClr val="222222"/>
                </a:solidFill>
                <a:highlight>
                  <a:srgbClr val="FFFFFF"/>
                </a:highlight>
                <a:latin typeface="Lato Black" panose="020F0A02020204030203" pitchFamily="34" charset="0"/>
                <a:ea typeface="Lato"/>
                <a:cs typeface="Lato"/>
                <a:sym typeface="Lato"/>
              </a:rPr>
              <a:t>Methodology:-</a:t>
            </a:r>
          </a:p>
          <a:p>
            <a:pPr marL="0" marR="0" lvl="0" indent="0" algn="l" rtl="0">
              <a:lnSpc>
                <a:spcPct val="100000"/>
              </a:lnSpc>
              <a:spcBef>
                <a:spcPts val="0"/>
              </a:spcBef>
              <a:spcAft>
                <a:spcPts val="0"/>
              </a:spcAft>
              <a:buClr>
                <a:srgbClr val="000000"/>
              </a:buClr>
              <a:buSzPts val="1400"/>
              <a:buFont typeface="Arial"/>
              <a:buNone/>
            </a:pPr>
            <a:endParaRPr lang="en" b="1" dirty="0">
              <a:solidFill>
                <a:srgbClr val="222222"/>
              </a:solidFill>
              <a:highlight>
                <a:srgbClr val="FFFFFF"/>
              </a:highlight>
              <a:latin typeface="Lato"/>
              <a:ea typeface="Lato"/>
              <a:cs typeface="Lato"/>
              <a:sym typeface="Lato"/>
            </a:endParaRPr>
          </a:p>
          <a:p>
            <a:pPr marL="171450" indent="-171450">
              <a:buFont typeface="Wingdings" panose="05000000000000000000" pitchFamily="2" charset="2"/>
              <a:buChar char="q"/>
            </a:pPr>
            <a:r>
              <a:rPr lang="en-US" sz="1200" dirty="0">
                <a:solidFill>
                  <a:schemeClr val="accent2">
                    <a:lumMod val="50000"/>
                  </a:schemeClr>
                </a:solidFill>
                <a:latin typeface="Montserrat SemiBold" panose="00000700000000000000" pitchFamily="2" charset="0"/>
              </a:rPr>
              <a:t>Face matching and identification refers to the process of matching and </a:t>
            </a:r>
            <a:r>
              <a:rPr lang="en-US" sz="1200" dirty="0" err="1">
                <a:solidFill>
                  <a:schemeClr val="accent2">
                    <a:lumMod val="50000"/>
                  </a:schemeClr>
                </a:solidFill>
                <a:latin typeface="Montserrat SemiBold" panose="00000700000000000000" pitchFamily="2" charset="0"/>
              </a:rPr>
              <a:t>recognising</a:t>
            </a:r>
            <a:r>
              <a:rPr lang="en-US" sz="1200" dirty="0">
                <a:solidFill>
                  <a:schemeClr val="accent2">
                    <a:lumMod val="50000"/>
                  </a:schemeClr>
                </a:solidFill>
                <a:latin typeface="Montserrat SemiBold" panose="00000700000000000000" pitchFamily="2" charset="0"/>
              </a:rPr>
              <a:t> a person's face using pictures and videos that have already been preserved in a database. The model must first be trained on the subject's face before being able to match faces and </a:t>
            </a:r>
            <a:r>
              <a:rPr lang="en-US" sz="1200" dirty="0" err="1">
                <a:solidFill>
                  <a:schemeClr val="accent2">
                    <a:lumMod val="50000"/>
                  </a:schemeClr>
                </a:solidFill>
                <a:latin typeface="Montserrat SemiBold" panose="00000700000000000000" pitchFamily="2" charset="0"/>
              </a:rPr>
              <a:t>recognise</a:t>
            </a:r>
            <a:r>
              <a:rPr lang="en-US" sz="1200" dirty="0">
                <a:solidFill>
                  <a:schemeClr val="accent2">
                    <a:lumMod val="50000"/>
                  </a:schemeClr>
                </a:solidFill>
                <a:latin typeface="Montserrat SemiBold" panose="00000700000000000000" pitchFamily="2" charset="0"/>
              </a:rPr>
              <a:t> the subject from different images. Even when the orientation and attitude of the subject's face are changed in photographs, a decent face recognition model has to be able to identify the subject accurately.</a:t>
            </a:r>
            <a:br>
              <a:rPr lang="en-US" sz="1200" dirty="0">
                <a:solidFill>
                  <a:schemeClr val="accent2">
                    <a:lumMod val="50000"/>
                  </a:schemeClr>
                </a:solidFill>
                <a:latin typeface="Montserrat SemiBold" panose="00000700000000000000" pitchFamily="2" charset="0"/>
              </a:rPr>
            </a:br>
            <a:endParaRPr lang="en-US" sz="1200" dirty="0">
              <a:solidFill>
                <a:schemeClr val="accent2">
                  <a:lumMod val="50000"/>
                </a:schemeClr>
              </a:solidFill>
              <a:latin typeface="Montserrat SemiBold" panose="00000700000000000000" pitchFamily="2" charset="0"/>
            </a:endParaRPr>
          </a:p>
          <a:p>
            <a:pPr marL="171450" indent="-171450">
              <a:buFont typeface="Wingdings" panose="05000000000000000000" pitchFamily="2" charset="2"/>
              <a:buChar char="q"/>
            </a:pPr>
            <a:r>
              <a:rPr lang="en-US" sz="1200" dirty="0">
                <a:solidFill>
                  <a:schemeClr val="accent2">
                    <a:lumMod val="50000"/>
                  </a:schemeClr>
                </a:solidFill>
                <a:latin typeface="Montserrat SemiBold" panose="00000700000000000000" pitchFamily="2" charset="0"/>
              </a:rPr>
              <a:t>Whether the </a:t>
            </a:r>
            <a:r>
              <a:rPr lang="en-US" sz="1200" dirty="0" err="1">
                <a:solidFill>
                  <a:schemeClr val="accent2">
                    <a:lumMod val="50000"/>
                  </a:schemeClr>
                </a:solidFill>
                <a:latin typeface="Montserrat SemiBold" panose="00000700000000000000" pitchFamily="2" charset="0"/>
              </a:rPr>
              <a:t>authorised</a:t>
            </a:r>
            <a:r>
              <a:rPr lang="en-US" sz="1200" dirty="0">
                <a:solidFill>
                  <a:schemeClr val="accent2">
                    <a:lumMod val="50000"/>
                  </a:schemeClr>
                </a:solidFill>
                <a:latin typeface="Montserrat SemiBold" panose="00000700000000000000" pitchFamily="2" charset="0"/>
              </a:rPr>
              <a:t> person is engaging in theft prosecution or not, this approach is </a:t>
            </a:r>
            <a:r>
              <a:rPr lang="en-US" sz="1200" dirty="0" err="1">
                <a:solidFill>
                  <a:schemeClr val="accent2">
                    <a:lumMod val="50000"/>
                  </a:schemeClr>
                </a:solidFill>
                <a:latin typeface="Montserrat SemiBold" panose="00000700000000000000" pitchFamily="2" charset="0"/>
              </a:rPr>
              <a:t>utilised</a:t>
            </a:r>
            <a:r>
              <a:rPr lang="en-US" sz="1200" dirty="0">
                <a:solidFill>
                  <a:schemeClr val="accent2">
                    <a:lumMod val="50000"/>
                  </a:schemeClr>
                </a:solidFill>
                <a:latin typeface="Montserrat SemiBold" panose="00000700000000000000" pitchFamily="2" charset="0"/>
              </a:rPr>
              <a:t> to detect their facial expression and transmit a warning notice to the main branch and nearby police station.</a:t>
            </a:r>
          </a:p>
          <a:p>
            <a:pPr marL="171450" indent="-171450">
              <a:buFont typeface="Wingdings" panose="05000000000000000000" pitchFamily="2" charset="2"/>
              <a:buChar char="q"/>
            </a:pPr>
            <a:endParaRPr lang="en-US" sz="1200" dirty="0">
              <a:solidFill>
                <a:srgbClr val="FF0000"/>
              </a:solidFill>
              <a:latin typeface="Book Antiqua" pitchFamily="18" charset="0"/>
            </a:endParaRPr>
          </a:p>
          <a:p>
            <a:pPr algn="ctr"/>
            <a:r>
              <a:rPr lang="en-US" sz="1600" dirty="0">
                <a:solidFill>
                  <a:schemeClr val="tx1"/>
                </a:solidFill>
                <a:latin typeface="Lato Black" panose="020F0A02020204030203" pitchFamily="34" charset="0"/>
              </a:rPr>
              <a:t>Four modules make up the suggested approach</a:t>
            </a:r>
          </a:p>
          <a:p>
            <a:endParaRPr lang="en-US" sz="1200" dirty="0">
              <a:solidFill>
                <a:schemeClr val="tx1"/>
              </a:solidFill>
              <a:latin typeface="Montserrat Black" panose="00000A00000000000000" pitchFamily="2" charset="0"/>
            </a:endParaRPr>
          </a:p>
          <a:p>
            <a:pPr marL="228600" indent="-228600">
              <a:buAutoNum type="arabicPeriod"/>
            </a:pPr>
            <a:r>
              <a:rPr lang="en-US" sz="1200" dirty="0">
                <a:solidFill>
                  <a:schemeClr val="accent2">
                    <a:lumMod val="50000"/>
                  </a:schemeClr>
                </a:solidFill>
                <a:latin typeface="Montserrat SemiBold" panose="00000700000000000000" pitchFamily="2" charset="0"/>
              </a:rPr>
              <a:t>Finds the face in an image(Face detection)</a:t>
            </a:r>
          </a:p>
          <a:p>
            <a:endParaRPr lang="en-US" sz="1200" dirty="0">
              <a:solidFill>
                <a:schemeClr val="accent2">
                  <a:lumMod val="50000"/>
                </a:schemeClr>
              </a:solidFill>
              <a:latin typeface="Montserrat SemiBold" panose="00000700000000000000" pitchFamily="2" charset="0"/>
            </a:endParaRPr>
          </a:p>
          <a:p>
            <a:r>
              <a:rPr lang="en-US" sz="1200" dirty="0">
                <a:solidFill>
                  <a:schemeClr val="accent2">
                    <a:lumMod val="50000"/>
                  </a:schemeClr>
                </a:solidFill>
                <a:latin typeface="Montserrat SemiBold" panose="00000700000000000000" pitchFamily="2" charset="0"/>
              </a:rPr>
              <a:t>2. Analyze and extract facial features</a:t>
            </a:r>
          </a:p>
          <a:p>
            <a:endParaRPr lang="en-US" sz="1200" dirty="0">
              <a:solidFill>
                <a:schemeClr val="accent2">
                  <a:lumMod val="50000"/>
                </a:schemeClr>
              </a:solidFill>
              <a:latin typeface="Montserrat SemiBold" panose="00000700000000000000" pitchFamily="2" charset="0"/>
            </a:endParaRPr>
          </a:p>
          <a:p>
            <a:r>
              <a:rPr lang="en-US" sz="1200" dirty="0">
                <a:solidFill>
                  <a:schemeClr val="accent2">
                    <a:lumMod val="50000"/>
                  </a:schemeClr>
                </a:solidFill>
                <a:latin typeface="Montserrat SemiBold" panose="00000700000000000000" pitchFamily="2" charset="0"/>
              </a:rPr>
              <a:t>3. Compare the features for the 2 input faces</a:t>
            </a:r>
          </a:p>
          <a:p>
            <a:endParaRPr lang="en-US" sz="1200" dirty="0">
              <a:solidFill>
                <a:schemeClr val="accent2">
                  <a:lumMod val="50000"/>
                </a:schemeClr>
              </a:solidFill>
              <a:latin typeface="Montserrat SemiBold" panose="00000700000000000000" pitchFamily="2" charset="0"/>
            </a:endParaRPr>
          </a:p>
          <a:p>
            <a:r>
              <a:rPr lang="en-US" sz="1200" dirty="0">
                <a:solidFill>
                  <a:schemeClr val="accent2">
                    <a:lumMod val="50000"/>
                  </a:schemeClr>
                </a:solidFill>
                <a:latin typeface="Montserrat SemiBold" panose="00000700000000000000" pitchFamily="2" charset="0"/>
              </a:rPr>
              <a:t>4. Returns True if face matched or else False.</a:t>
            </a:r>
          </a:p>
          <a:p>
            <a:pPr marL="0" marR="0" lvl="0" indent="0" algn="l" rtl="0">
              <a:lnSpc>
                <a:spcPct val="100000"/>
              </a:lnSpc>
              <a:spcBef>
                <a:spcPts val="0"/>
              </a:spcBef>
              <a:spcAft>
                <a:spcPts val="0"/>
              </a:spcAft>
              <a:buClr>
                <a:srgbClr val="000000"/>
              </a:buClr>
              <a:buSzPts val="1400"/>
              <a:buFont typeface="Arial"/>
              <a:buNone/>
            </a:pPr>
            <a:endParaRPr lang="en-US" sz="1200" b="0" i="0" u="none" strike="noStrike" cap="none" dirty="0">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539552" y="483518"/>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222222"/>
                </a:solidFill>
                <a:highlight>
                  <a:srgbClr val="FFFFFF"/>
                </a:highlight>
              </a:rPr>
              <a:t>Key Differentiators &amp; Adoption Plan</a:t>
            </a:r>
            <a:endParaRPr sz="2000" dirty="0"/>
          </a:p>
        </p:txBody>
      </p:sp>
      <p:sp>
        <p:nvSpPr>
          <p:cNvPr id="378" name="Google Shape;378;p7"/>
          <p:cNvSpPr txBox="1"/>
          <p:nvPr/>
        </p:nvSpPr>
        <p:spPr>
          <a:xfrm>
            <a:off x="899592" y="1491630"/>
            <a:ext cx="6813675" cy="2232248"/>
          </a:xfrm>
          <a:prstGeom prst="rect">
            <a:avLst/>
          </a:prstGeom>
          <a:noFill/>
          <a:ln>
            <a:noFill/>
          </a:ln>
        </p:spPr>
        <p:txBody>
          <a:bodyPr spcFirstLastPara="1" wrap="square" lIns="91425" tIns="91425" rIns="91425" bIns="91425" anchor="t" anchorCtr="0">
            <a:noAutofit/>
          </a:bodyPr>
          <a:lstStyle/>
          <a:p>
            <a:pPr marL="285750" marR="0" lvl="0" indent="-285750" algn="l" rtl="0">
              <a:lnSpc>
                <a:spcPct val="100000"/>
              </a:lnSpc>
              <a:spcBef>
                <a:spcPts val="0"/>
              </a:spcBef>
              <a:spcAft>
                <a:spcPts val="0"/>
              </a:spcAft>
              <a:buClr>
                <a:srgbClr val="000000"/>
              </a:buClr>
              <a:buSzPts val="1400"/>
              <a:buFont typeface="Wingdings" panose="05000000000000000000" pitchFamily="2" charset="2"/>
              <a:buChar char="q"/>
            </a:pPr>
            <a:r>
              <a:rPr lang="en-US" sz="1600" b="0" i="0" u="none" strike="noStrike" cap="none" dirty="0">
                <a:solidFill>
                  <a:schemeClr val="accent2">
                    <a:lumMod val="50000"/>
                  </a:schemeClr>
                </a:solidFill>
                <a:latin typeface="Montserrat SemiBold" panose="00000700000000000000" pitchFamily="2" charset="0"/>
                <a:ea typeface="Lato"/>
                <a:cs typeface="Lato"/>
                <a:sym typeface="Lato"/>
              </a:rPr>
              <a:t>There are currently 6 to 7 thefts per day. This technique will help us cut down on stealing in the area.</a:t>
            </a:r>
          </a:p>
          <a:p>
            <a:pPr marL="0" marR="0" lvl="0" indent="0" algn="l" rtl="0">
              <a:lnSpc>
                <a:spcPct val="100000"/>
              </a:lnSpc>
              <a:spcBef>
                <a:spcPts val="0"/>
              </a:spcBef>
              <a:spcAft>
                <a:spcPts val="0"/>
              </a:spcAft>
              <a:buClr>
                <a:srgbClr val="000000"/>
              </a:buClr>
              <a:buSzPts val="1400"/>
              <a:buFont typeface="Arial"/>
              <a:buNone/>
            </a:pPr>
            <a:endParaRPr lang="en-US" sz="1600" dirty="0">
              <a:solidFill>
                <a:schemeClr val="accent2">
                  <a:lumMod val="50000"/>
                </a:schemeClr>
              </a:solidFill>
              <a:latin typeface="Montserrat SemiBold" panose="00000700000000000000" pitchFamily="2" charset="0"/>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US" sz="1600" b="0" i="0" u="none" strike="noStrike" cap="none" dirty="0">
              <a:solidFill>
                <a:schemeClr val="accent2">
                  <a:lumMod val="50000"/>
                </a:schemeClr>
              </a:solidFill>
              <a:latin typeface="Montserrat SemiBold" panose="00000700000000000000" pitchFamily="2" charset="0"/>
              <a:ea typeface="Lato"/>
              <a:cs typeface="Lato"/>
              <a:sym typeface="Lato"/>
            </a:endParaRPr>
          </a:p>
          <a:p>
            <a:pPr marL="285750" marR="0" lvl="0" indent="-285750" algn="l" rtl="0">
              <a:lnSpc>
                <a:spcPct val="100000"/>
              </a:lnSpc>
              <a:spcBef>
                <a:spcPts val="0"/>
              </a:spcBef>
              <a:spcAft>
                <a:spcPts val="0"/>
              </a:spcAft>
              <a:buClr>
                <a:srgbClr val="000000"/>
              </a:buClr>
              <a:buSzPts val="1400"/>
              <a:buFont typeface="Wingdings" panose="05000000000000000000" pitchFamily="2" charset="2"/>
              <a:buChar char="q"/>
            </a:pPr>
            <a:r>
              <a:rPr lang="en-US" sz="1600" b="0" i="0" u="none" strike="noStrike" cap="none" dirty="0">
                <a:solidFill>
                  <a:schemeClr val="accent2">
                    <a:lumMod val="50000"/>
                  </a:schemeClr>
                </a:solidFill>
                <a:latin typeface="Montserrat SemiBold" panose="00000700000000000000" pitchFamily="2" charset="0"/>
                <a:ea typeface="Lato"/>
                <a:cs typeface="Lato"/>
                <a:sym typeface="Lato"/>
              </a:rPr>
              <a:t>The safety of the gold and money in the bank can be increased.</a:t>
            </a:r>
          </a:p>
          <a:p>
            <a:pPr marL="0" marR="0" lvl="0" indent="0" algn="l" rtl="0">
              <a:lnSpc>
                <a:spcPct val="100000"/>
              </a:lnSpc>
              <a:spcBef>
                <a:spcPts val="0"/>
              </a:spcBef>
              <a:spcAft>
                <a:spcPts val="0"/>
              </a:spcAft>
              <a:buClr>
                <a:srgbClr val="000000"/>
              </a:buClr>
              <a:buSzPts val="1400"/>
              <a:buFont typeface="Arial"/>
              <a:buNone/>
            </a:pPr>
            <a:endParaRPr lang="en-US" sz="1600" dirty="0">
              <a:solidFill>
                <a:schemeClr val="accent2">
                  <a:lumMod val="50000"/>
                </a:schemeClr>
              </a:solidFill>
              <a:latin typeface="Montserrat SemiBold" panose="00000700000000000000" pitchFamily="2" charset="0"/>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US" sz="1600" b="0" i="0" u="none" strike="noStrike" cap="none" dirty="0">
              <a:solidFill>
                <a:schemeClr val="accent2">
                  <a:lumMod val="50000"/>
                </a:schemeClr>
              </a:solidFill>
              <a:latin typeface="Montserrat SemiBold" panose="00000700000000000000" pitchFamily="2" charset="0"/>
              <a:ea typeface="Lato"/>
              <a:cs typeface="Lato"/>
              <a:sym typeface="Lato"/>
            </a:endParaRPr>
          </a:p>
          <a:p>
            <a:pPr marL="285750" marR="0" lvl="0" indent="-285750" algn="l" rtl="0">
              <a:lnSpc>
                <a:spcPct val="100000"/>
              </a:lnSpc>
              <a:spcBef>
                <a:spcPts val="0"/>
              </a:spcBef>
              <a:spcAft>
                <a:spcPts val="0"/>
              </a:spcAft>
              <a:buClr>
                <a:srgbClr val="000000"/>
              </a:buClr>
              <a:buSzPts val="1400"/>
              <a:buFont typeface="Wingdings" panose="05000000000000000000" pitchFamily="2" charset="2"/>
              <a:buChar char="q"/>
            </a:pPr>
            <a:r>
              <a:rPr lang="en-US" sz="1600" b="0" i="0" u="none" strike="noStrike" cap="none" dirty="0">
                <a:solidFill>
                  <a:schemeClr val="accent2">
                    <a:lumMod val="50000"/>
                  </a:schemeClr>
                </a:solidFill>
                <a:latin typeface="Montserrat SemiBold" panose="00000700000000000000" pitchFamily="2" charset="0"/>
                <a:ea typeface="Lato"/>
                <a:cs typeface="Lato"/>
                <a:sym typeface="Lato"/>
              </a:rPr>
              <a:t>It helps in lowering crime rates in the area.</a:t>
            </a:r>
            <a:endParaRPr sz="1600" b="0" i="0" u="none" strike="noStrike" cap="none" dirty="0">
              <a:solidFill>
                <a:schemeClr val="accent2">
                  <a:lumMod val="50000"/>
                </a:schemeClr>
              </a:solidFill>
              <a:latin typeface="Montserrat SemiBold" panose="00000700000000000000" pitchFamily="2" charset="0"/>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8"/>
          <p:cNvSpPr txBox="1"/>
          <p:nvPr/>
        </p:nvSpPr>
        <p:spPr>
          <a:xfrm>
            <a:off x="0" y="0"/>
            <a:ext cx="920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dirty="0">
                <a:solidFill>
                  <a:srgbClr val="1F1F50"/>
                </a:solidFill>
                <a:latin typeface="Lato"/>
                <a:ea typeface="Lato"/>
                <a:cs typeface="Lato"/>
                <a:sym typeface="Lato"/>
              </a:rPr>
              <a:t>GitHub Repository Link &amp; </a:t>
            </a:r>
            <a:r>
              <a:rPr lang="en" sz="2000" b="1" i="0" u="none" strike="noStrike" cap="none" dirty="0">
                <a:solidFill>
                  <a:srgbClr val="4A4548"/>
                </a:solidFill>
                <a:highlight>
                  <a:srgbClr val="FFFFFF"/>
                </a:highlight>
                <a:latin typeface="Lato"/>
                <a:ea typeface="Lato"/>
                <a:cs typeface="Lato"/>
                <a:sym typeface="Lato"/>
              </a:rPr>
              <a:t>supporting diagrams, screenshots, if any</a:t>
            </a:r>
            <a:endParaRPr sz="2000" b="1" i="0" u="none" strike="noStrike" cap="none">
              <a:solidFill>
                <a:srgbClr val="1F1F50"/>
              </a:solidFill>
              <a:latin typeface="Lato"/>
              <a:ea typeface="Lato"/>
              <a:cs typeface="Lato"/>
              <a:sym typeface="Lato"/>
            </a:endParaRPr>
          </a:p>
        </p:txBody>
      </p:sp>
      <p:sp>
        <p:nvSpPr>
          <p:cNvPr id="5" name="Rectangle 4"/>
          <p:cNvSpPr/>
          <p:nvPr/>
        </p:nvSpPr>
        <p:spPr>
          <a:xfrm>
            <a:off x="2286000" y="1525823"/>
            <a:ext cx="4572000" cy="316369"/>
          </a:xfrm>
          <a:prstGeom prst="rect">
            <a:avLst/>
          </a:prstGeom>
        </p:spPr>
        <p:txBody>
          <a:bodyPr>
            <a:spAutoFit/>
          </a:bodyPr>
          <a:lstStyle/>
          <a:p>
            <a:pPr marL="342900" lvl="0" indent="-342900">
              <a:lnSpc>
                <a:spcPct val="115000"/>
              </a:lnSpc>
              <a:spcBef>
                <a:spcPts val="1000"/>
              </a:spcBef>
              <a:spcAft>
                <a:spcPts val="1000"/>
              </a:spcAft>
              <a:buSzPts val="1400"/>
            </a:pPr>
            <a:r>
              <a:rPr lang="en" dirty="0">
                <a:solidFill>
                  <a:srgbClr val="222222"/>
                </a:solidFill>
                <a:highlight>
                  <a:srgbClr val="FFFFFF"/>
                </a:highlight>
                <a:latin typeface="Lato"/>
                <a:ea typeface="Lato"/>
                <a:cs typeface="Lato"/>
                <a:sym typeface="Lato"/>
              </a:rPr>
              <a:t>. </a:t>
            </a:r>
          </a:p>
        </p:txBody>
      </p:sp>
      <p:pic>
        <p:nvPicPr>
          <p:cNvPr id="3" name="Picture 2">
            <a:extLst>
              <a:ext uri="{FF2B5EF4-FFF2-40B4-BE49-F238E27FC236}">
                <a16:creationId xmlns:a16="http://schemas.microsoft.com/office/drawing/2014/main" id="{151E24F6-2B88-147B-4551-5CF23C5C76AE}"/>
              </a:ext>
            </a:extLst>
          </p:cNvPr>
          <p:cNvPicPr>
            <a:picLocks noChangeAspect="1"/>
          </p:cNvPicPr>
          <p:nvPr/>
        </p:nvPicPr>
        <p:blipFill>
          <a:blip r:embed="rId3"/>
          <a:stretch>
            <a:fillRect/>
          </a:stretch>
        </p:blipFill>
        <p:spPr>
          <a:xfrm>
            <a:off x="755576" y="627534"/>
            <a:ext cx="7632848" cy="4077795"/>
          </a:xfrm>
          <a:prstGeom prst="rect">
            <a:avLst/>
          </a:prstGeom>
        </p:spPr>
      </p:pic>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289</TotalTime>
  <Words>794</Words>
  <Application>Microsoft Office PowerPoint</Application>
  <PresentationFormat>On-screen Show (16:9)</PresentationFormat>
  <Paragraphs>83</Paragraphs>
  <Slides>10</Slides>
  <Notes>10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10</vt:i4>
      </vt:variant>
    </vt:vector>
  </HeadingPairs>
  <TitlesOfParts>
    <vt:vector size="20" baseType="lpstr">
      <vt:lpstr>Lato</vt:lpstr>
      <vt:lpstr>Wingdings</vt:lpstr>
      <vt:lpstr>Montserrat Black</vt:lpstr>
      <vt:lpstr>Lato Black</vt:lpstr>
      <vt:lpstr>Trebuchet MS</vt:lpstr>
      <vt:lpstr>Book Antiqua</vt:lpstr>
      <vt:lpstr>Montserrat SemiBold</vt:lpstr>
      <vt:lpstr>Arial</vt:lpstr>
      <vt:lpstr>TI Template</vt:lpstr>
      <vt:lpstr>TI Template</vt:lpstr>
      <vt:lpstr>Bank of Baroda Hackathon - 2022                       </vt:lpstr>
      <vt:lpstr>Problem Statement :-</vt:lpstr>
      <vt:lpstr>User Segment &amp; Pain Points :-</vt:lpstr>
      <vt:lpstr>Pre-Requisite</vt:lpstr>
      <vt:lpstr>PowerPoint Presentation</vt:lpstr>
      <vt:lpstr>Azure tools or resources:-</vt:lpstr>
      <vt:lpstr>Any Supporting Functional Documents:-</vt:lpstr>
      <vt:lpstr>Key Differentiators &amp; Adoption Plan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                       </dc:title>
  <cp:lastModifiedBy>saran ss</cp:lastModifiedBy>
  <cp:revision>19</cp:revision>
  <dcterms:modified xsi:type="dcterms:W3CDTF">2022-09-20T16:58:17Z</dcterms:modified>
</cp:coreProperties>
</file>