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85"/>
  </p:notesMasterIdLst>
  <p:handoutMasterIdLst>
    <p:handoutMasterId r:id="rId86"/>
  </p:handoutMasterIdLst>
  <p:sldIdLst>
    <p:sldId id="549" r:id="rId2"/>
    <p:sldId id="550" r:id="rId3"/>
    <p:sldId id="809" r:id="rId4"/>
    <p:sldId id="810" r:id="rId5"/>
    <p:sldId id="551" r:id="rId6"/>
    <p:sldId id="811" r:id="rId7"/>
    <p:sldId id="552" r:id="rId8"/>
    <p:sldId id="812" r:id="rId9"/>
    <p:sldId id="813" r:id="rId10"/>
    <p:sldId id="815" r:id="rId11"/>
    <p:sldId id="814" r:id="rId12"/>
    <p:sldId id="816" r:id="rId13"/>
    <p:sldId id="817" r:id="rId14"/>
    <p:sldId id="818" r:id="rId15"/>
    <p:sldId id="819" r:id="rId16"/>
    <p:sldId id="821" r:id="rId17"/>
    <p:sldId id="822" r:id="rId18"/>
    <p:sldId id="823" r:id="rId19"/>
    <p:sldId id="824" r:id="rId20"/>
    <p:sldId id="825" r:id="rId21"/>
    <p:sldId id="826" r:id="rId22"/>
    <p:sldId id="827" r:id="rId23"/>
    <p:sldId id="828" r:id="rId24"/>
    <p:sldId id="829" r:id="rId25"/>
    <p:sldId id="830" r:id="rId26"/>
    <p:sldId id="831" r:id="rId27"/>
    <p:sldId id="832" r:id="rId28"/>
    <p:sldId id="833" r:id="rId29"/>
    <p:sldId id="834" r:id="rId30"/>
    <p:sldId id="835" r:id="rId31"/>
    <p:sldId id="836" r:id="rId32"/>
    <p:sldId id="837" r:id="rId33"/>
    <p:sldId id="838" r:id="rId34"/>
    <p:sldId id="839" r:id="rId35"/>
    <p:sldId id="840" r:id="rId36"/>
    <p:sldId id="841" r:id="rId37"/>
    <p:sldId id="892" r:id="rId38"/>
    <p:sldId id="851" r:id="rId39"/>
    <p:sldId id="844" r:id="rId40"/>
    <p:sldId id="845" r:id="rId41"/>
    <p:sldId id="846" r:id="rId42"/>
    <p:sldId id="893" r:id="rId43"/>
    <p:sldId id="848" r:id="rId44"/>
    <p:sldId id="849" r:id="rId45"/>
    <p:sldId id="850" r:id="rId46"/>
    <p:sldId id="852" r:id="rId47"/>
    <p:sldId id="854" r:id="rId48"/>
    <p:sldId id="855" r:id="rId49"/>
    <p:sldId id="853" r:id="rId50"/>
    <p:sldId id="856" r:id="rId51"/>
    <p:sldId id="857" r:id="rId52"/>
    <p:sldId id="858" r:id="rId53"/>
    <p:sldId id="859" r:id="rId54"/>
    <p:sldId id="860" r:id="rId55"/>
    <p:sldId id="861" r:id="rId56"/>
    <p:sldId id="862" r:id="rId57"/>
    <p:sldId id="863" r:id="rId58"/>
    <p:sldId id="864" r:id="rId59"/>
    <p:sldId id="865" r:id="rId60"/>
    <p:sldId id="866" r:id="rId61"/>
    <p:sldId id="867" r:id="rId62"/>
    <p:sldId id="875" r:id="rId63"/>
    <p:sldId id="869" r:id="rId64"/>
    <p:sldId id="870" r:id="rId65"/>
    <p:sldId id="871" r:id="rId66"/>
    <p:sldId id="872" r:id="rId67"/>
    <p:sldId id="873" r:id="rId68"/>
    <p:sldId id="874" r:id="rId69"/>
    <p:sldId id="876" r:id="rId70"/>
    <p:sldId id="877" r:id="rId71"/>
    <p:sldId id="878" r:id="rId72"/>
    <p:sldId id="879" r:id="rId73"/>
    <p:sldId id="880" r:id="rId74"/>
    <p:sldId id="881" r:id="rId75"/>
    <p:sldId id="882" r:id="rId76"/>
    <p:sldId id="883" r:id="rId77"/>
    <p:sldId id="884" r:id="rId78"/>
    <p:sldId id="885" r:id="rId79"/>
    <p:sldId id="886" r:id="rId80"/>
    <p:sldId id="887" r:id="rId81"/>
    <p:sldId id="888" r:id="rId82"/>
    <p:sldId id="889" r:id="rId83"/>
    <p:sldId id="890" r:id="rId84"/>
  </p:sldIdLst>
  <p:sldSz cx="9144000" cy="6858000" type="screen4x3"/>
  <p:notesSz cx="6888163" cy="10020300"/>
  <p:defaultTextStyle>
    <a:defPPr>
      <a:defRPr lang="ru-RU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598" autoAdjust="0"/>
  </p:normalViewPr>
  <p:slideViewPr>
    <p:cSldViewPr>
      <p:cViewPr varScale="1">
        <p:scale>
          <a:sx n="111" d="100"/>
          <a:sy n="111" d="100"/>
        </p:scale>
        <p:origin x="-9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5010"/>
    </p:cViewPr>
  </p:sorterViewPr>
  <p:notesViewPr>
    <p:cSldViewPr>
      <p:cViewPr>
        <p:scale>
          <a:sx n="100" d="100"/>
          <a:sy n="100" d="100"/>
        </p:scale>
        <p:origin x="-3546" y="-60"/>
      </p:cViewPr>
      <p:guideLst>
        <p:guide orient="horz" pos="3156"/>
        <p:guide pos="217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57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865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57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51865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E947F3DB-119A-444A-912F-BE57650BCF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8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B510A983-A964-4067-AA12-12EF95184C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6" name="Group 1028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1029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30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Line 1031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latin typeface="Arial" pitchFamily="34" charset="0"/>
                </a:endParaRPr>
              </a:p>
            </p:txBody>
          </p:sp>
        </p:grpSp>
        <p:grpSp>
          <p:nvGrpSpPr>
            <p:cNvPr id="7" name="Group 1032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1033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Line 1034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latin typeface="Arial" pitchFamily="34" charset="0"/>
                </a:endParaRPr>
              </a:p>
            </p:txBody>
          </p:sp>
        </p:grpSp>
      </p:grpSp>
      <p:sp>
        <p:nvSpPr>
          <p:cNvPr id="236555" name="Rectangle 1035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236556" name="Rectangle 103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3" name="Rectangle 1037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6C51E-6A34-4F7E-9B8F-74E1A73302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C25FF-F8A9-4AB3-9EE9-B635960725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D953A-6F76-4782-B554-248D7F1368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ACAA0-AC2C-4EB0-8C6D-BA7C601397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81009-A4AF-4471-822D-851037397D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B61A-2559-4AA3-A826-DA1E1588C9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C9872-8C6A-45A1-97BA-73EFA65C84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C4F13-ECB8-4833-AA80-5D58B0CA83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B4612-6D78-4520-910A-95CB230E60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14AD8-2733-4363-B72A-A07138458D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9C7B1-2458-4272-844C-269754166D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9D63B-6D9E-4422-923D-0B4BBBF542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DD8FF-BEBE-42C4-849A-80414EF898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57067-134D-4147-9341-7D85B1948B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0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355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135178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3552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23552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latin typeface="Arial" pitchFamily="34" charset="0"/>
                </a:endParaRPr>
              </a:p>
            </p:txBody>
          </p:sp>
        </p:grp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3517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355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55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55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1606C3AB-D8CD-439B-9F04-A7D1EDA552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55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7" r:id="rId10"/>
    <p:sldLayoutId id="2147484498" r:id="rId11"/>
    <p:sldLayoutId id="2147484499" r:id="rId12"/>
    <p:sldLayoutId id="2147484500" r:id="rId13"/>
    <p:sldLayoutId id="2147484501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4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3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7664C5-E2E4-46CE-A158-84B5F81BCC5F}" type="slidenum">
              <a:rPr lang="ru-RU" smtClean="0">
                <a:latin typeface="Arial" charset="0"/>
              </a:rPr>
              <a:pPr/>
              <a:t>1</a:t>
            </a:fld>
            <a:endParaRPr lang="ru-RU">
              <a:latin typeface="Arial" charset="0"/>
            </a:endParaRPr>
          </a:p>
        </p:txBody>
      </p:sp>
      <p:sp>
        <p:nvSpPr>
          <p:cNvPr id="140292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</a:rPr>
              <a:t>Тема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«Задача о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MAXMIN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пути»</a:t>
            </a:r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022F0A-3E9A-4F11-9D67-9420990AAAA5}" type="slidenum">
              <a:rPr lang="ru-RU" smtClean="0">
                <a:latin typeface="Arial" charset="0"/>
              </a:rPr>
              <a:pPr/>
              <a:t>10</a:t>
            </a:fld>
            <a:endParaRPr lang="ru-RU">
              <a:latin typeface="Arial" charset="0"/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400" b="1" dirty="0">
                <a:cs typeface="Times New Roman" pitchFamily="18" charset="0"/>
              </a:rPr>
              <a:t>Задача о </a:t>
            </a:r>
            <a:r>
              <a:rPr lang="en-US" sz="2400" b="1" dirty="0">
                <a:cs typeface="Times New Roman" pitchFamily="18" charset="0"/>
              </a:rPr>
              <a:t>MAXMIN </a:t>
            </a:r>
            <a:r>
              <a:rPr lang="ru-RU" sz="2400" b="1" dirty="0">
                <a:cs typeface="Times New Roman" pitchFamily="18" charset="0"/>
              </a:rPr>
              <a:t>пути</a:t>
            </a:r>
          </a:p>
        </p:txBody>
      </p:sp>
      <p:sp useBgFill="1">
        <p:nvSpPr>
          <p:cNvPr id="819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8662" y="1643050"/>
            <a:ext cx="7772400" cy="500066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ru-RU" sz="2400" b="1" dirty="0">
                <a:latin typeface="+mj-lt"/>
              </a:rPr>
              <a:t>Модификация алгоритма </a:t>
            </a:r>
            <a:r>
              <a:rPr lang="ru-RU" sz="2400" b="1" dirty="0" err="1">
                <a:latin typeface="+mj-lt"/>
              </a:rPr>
              <a:t>Дейкстры</a:t>
            </a:r>
            <a:r>
              <a:rPr lang="ru-RU" sz="2400" b="1" dirty="0">
                <a:latin typeface="+mj-lt"/>
              </a:rPr>
              <a:t>: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b="1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b="1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b="1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b="1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b="1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b="1" dirty="0">
              <a:latin typeface="+mj-lt"/>
            </a:endParaRPr>
          </a:p>
          <a:p>
            <a:pPr>
              <a:spcBef>
                <a:spcPts val="0"/>
              </a:spcBef>
              <a:buNone/>
            </a:pPr>
            <a:endParaRPr lang="ru-RU" sz="2400" i="1" dirty="0">
              <a:latin typeface="+mj-lt"/>
              <a:cs typeface="Times New Roman" pitchFamily="18" charset="0"/>
              <a:sym typeface="Symbol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Положим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D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v,w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)=min </a:t>
            </a:r>
            <a:r>
              <a:rPr lang="en-US" sz="2400" i="1" dirty="0">
                <a:latin typeface="+mj-lt"/>
                <a:sym typeface="Symbol"/>
              </a:rPr>
              <a:t></a:t>
            </a:r>
            <a:r>
              <a:rPr lang="en-US" sz="2400" i="1" dirty="0">
                <a:latin typeface="+mj-lt"/>
              </a:rPr>
              <a:t>dm(</a:t>
            </a:r>
            <a:r>
              <a:rPr lang="en-US" sz="2400" i="1" dirty="0" err="1">
                <a:latin typeface="+mj-lt"/>
              </a:rPr>
              <a:t>s,v</a:t>
            </a:r>
            <a:r>
              <a:rPr lang="en-US" sz="2400" i="1" dirty="0">
                <a:latin typeface="+mj-lt"/>
              </a:rPr>
              <a:t>)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, c(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v,w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)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</a:rPr>
              <a:t>для</a:t>
            </a:r>
            <a:r>
              <a:rPr lang="ru-RU" sz="2400" i="1" dirty="0">
                <a:latin typeface="+mj-lt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</a:rPr>
              <a:t>v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 S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</a:t>
            </a:r>
            <a:r>
              <a:rPr lang="en-US" sz="2400" i="1" dirty="0">
                <a:latin typeface="+mj-lt"/>
                <a:cs typeface="Times New Roman" pitchFamily="18" charset="0"/>
              </a:rPr>
              <a:t>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w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T</a:t>
            </a:r>
            <a:endParaRPr lang="en-US" sz="2400" i="1" dirty="0">
              <a:latin typeface="+mj-lt"/>
              <a:cs typeface="Times New Roman" pitchFamily="18" charset="0"/>
              <a:sym typeface="Symbol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D(w) = max </a:t>
            </a:r>
            <a:r>
              <a:rPr lang="en-US" sz="2400" i="1" dirty="0">
                <a:latin typeface="+mj-lt"/>
                <a:sym typeface="Symbol"/>
              </a:rPr>
              <a:t>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D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v,w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),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vS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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 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D(w’) = max </a:t>
            </a:r>
            <a:r>
              <a:rPr lang="en-US" sz="2400" i="1" dirty="0">
                <a:latin typeface="+mj-lt"/>
                <a:sym typeface="Symbol"/>
              </a:rPr>
              <a:t>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D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w),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wT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</a:t>
            </a:r>
          </a:p>
          <a:p>
            <a:pPr>
              <a:spcBef>
                <a:spcPts val="0"/>
              </a:spcBef>
              <a:buNone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w’ –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самый далекий узел от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 </a:t>
            </a:r>
          </a:p>
          <a:p>
            <a:pPr>
              <a:spcBef>
                <a:spcPts val="0"/>
              </a:spcBef>
              <a:buNone/>
            </a:pPr>
            <a:r>
              <a:rPr lang="en-US" sz="2400" i="1" dirty="0">
                <a:latin typeface="+mj-lt"/>
              </a:rPr>
              <a:t>dm(</a:t>
            </a:r>
            <a:r>
              <a:rPr lang="en-US" sz="2400" i="1" dirty="0" err="1">
                <a:latin typeface="+mj-lt"/>
              </a:rPr>
              <a:t>s,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w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’ </a:t>
            </a:r>
            <a:r>
              <a:rPr lang="en-US" sz="2400" i="1" dirty="0">
                <a:latin typeface="+mj-lt"/>
              </a:rPr>
              <a:t>)</a:t>
            </a:r>
            <a:r>
              <a:rPr lang="ru-RU" sz="2400" i="1" dirty="0">
                <a:latin typeface="+mj-lt"/>
              </a:rPr>
              <a:t>=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D(w’)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   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S=S</a:t>
            </a:r>
            <a:r>
              <a:rPr lang="en-US" sz="2400" i="1" dirty="0">
                <a:latin typeface="+mj-lt"/>
                <a:sym typeface="Symbol"/>
              </a:rPr>
              <a:t>w’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</a:t>
            </a:r>
            <a:endParaRPr lang="ru-RU" sz="2400" b="1" i="1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sz="2400" b="1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sz="2400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sz="2400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sz="2400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sz="2400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sz="2400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sz="2400" dirty="0">
              <a:latin typeface="+mj-lt"/>
            </a:endParaRPr>
          </a:p>
          <a:p>
            <a:pPr algn="just" eaLnBrk="1" hangingPunct="1">
              <a:buNone/>
              <a:defRPr/>
            </a:pPr>
            <a:r>
              <a:rPr lang="ru-RU" sz="2400" dirty="0">
                <a:latin typeface="+mj-lt"/>
              </a:rPr>
              <a:t> </a:t>
            </a:r>
            <a:endParaRPr lang="en-US" sz="2400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ru-RU" sz="2400" dirty="0">
                <a:latin typeface="+mj-lt"/>
              </a:rPr>
              <a:t>  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u="sng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u="sng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dirty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endParaRPr lang="ru-RU" sz="2400" dirty="0">
              <a:latin typeface="Times New Roman" pitchFamily="18" charset="0"/>
            </a:endParaRPr>
          </a:p>
        </p:txBody>
      </p:sp>
      <p:sp>
        <p:nvSpPr>
          <p:cNvPr id="5" name="Овал 4"/>
          <p:cNvSpPr/>
          <p:nvPr/>
        </p:nvSpPr>
        <p:spPr bwMode="auto">
          <a:xfrm>
            <a:off x="1857356" y="2143116"/>
            <a:ext cx="1928826" cy="264320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Овал 5"/>
          <p:cNvSpPr/>
          <p:nvPr/>
        </p:nvSpPr>
        <p:spPr bwMode="auto">
          <a:xfrm>
            <a:off x="4643438" y="2143116"/>
            <a:ext cx="2000264" cy="264320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500166" y="2285992"/>
            <a:ext cx="500066" cy="500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pitchFamily="34" charset="0"/>
              </a:rPr>
              <a:t>S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4500562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pitchFamily="34" charset="0"/>
              </a:rPr>
              <a:t>T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2285984" y="350043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Блок-схема: узел 11"/>
          <p:cNvSpPr/>
          <p:nvPr/>
        </p:nvSpPr>
        <p:spPr bwMode="auto">
          <a:xfrm>
            <a:off x="2928926" y="271462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Блок-схема: узел 12"/>
          <p:cNvSpPr/>
          <p:nvPr/>
        </p:nvSpPr>
        <p:spPr bwMode="auto">
          <a:xfrm>
            <a:off x="3143240" y="321468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v</a:t>
            </a:r>
            <a:r>
              <a:rPr lang="en-US" baseline="-25000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Блок-схема: узел 13"/>
          <p:cNvSpPr/>
          <p:nvPr/>
        </p:nvSpPr>
        <p:spPr bwMode="auto">
          <a:xfrm>
            <a:off x="2928926" y="414338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v</a:t>
            </a:r>
            <a:r>
              <a:rPr lang="en-US" baseline="-25000" dirty="0">
                <a:latin typeface="Arial" pitchFamily="34" charset="0"/>
              </a:rPr>
              <a:t>i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Блок-схема: узел 14"/>
          <p:cNvSpPr/>
          <p:nvPr/>
        </p:nvSpPr>
        <p:spPr bwMode="auto">
          <a:xfrm>
            <a:off x="5143504" y="2571744"/>
            <a:ext cx="357190" cy="357190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Блок-схема: узел 15"/>
          <p:cNvSpPr/>
          <p:nvPr/>
        </p:nvSpPr>
        <p:spPr bwMode="auto">
          <a:xfrm>
            <a:off x="5072066" y="3214686"/>
            <a:ext cx="357190" cy="357190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Блок-схема: узел 16"/>
          <p:cNvSpPr/>
          <p:nvPr/>
        </p:nvSpPr>
        <p:spPr bwMode="auto">
          <a:xfrm>
            <a:off x="5214942" y="4000504"/>
            <a:ext cx="357190" cy="357190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r>
              <a:rPr lang="en-US" baseline="-25000" dirty="0">
                <a:latin typeface="Arial" pitchFamily="34" charset="0"/>
              </a:rPr>
              <a:t>k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 bwMode="auto">
          <a:xfrm>
            <a:off x="3286116" y="2857496"/>
            <a:ext cx="18573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Прямая со стрелкой 20"/>
          <p:cNvCxnSpPr/>
          <p:nvPr/>
        </p:nvCxnSpPr>
        <p:spPr bwMode="auto">
          <a:xfrm rot="5400000" flipH="1" flipV="1">
            <a:off x="2464579" y="3036091"/>
            <a:ext cx="500066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Прямая со стрелкой 22"/>
          <p:cNvCxnSpPr/>
          <p:nvPr/>
        </p:nvCxnSpPr>
        <p:spPr bwMode="auto">
          <a:xfrm flipV="1">
            <a:off x="2643174" y="3429000"/>
            <a:ext cx="428628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Прямая со стрелкой 24"/>
          <p:cNvCxnSpPr/>
          <p:nvPr/>
        </p:nvCxnSpPr>
        <p:spPr bwMode="auto">
          <a:xfrm>
            <a:off x="2500298" y="3857628"/>
            <a:ext cx="357190" cy="285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Прямая со стрелкой 26"/>
          <p:cNvCxnSpPr/>
          <p:nvPr/>
        </p:nvCxnSpPr>
        <p:spPr bwMode="auto">
          <a:xfrm>
            <a:off x="3357554" y="3000372"/>
            <a:ext cx="1785950" cy="1143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Прямая со стрелкой 28"/>
          <p:cNvCxnSpPr/>
          <p:nvPr/>
        </p:nvCxnSpPr>
        <p:spPr bwMode="auto">
          <a:xfrm flipV="1">
            <a:off x="3500430" y="2928934"/>
            <a:ext cx="1643074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Прямая со стрелкой 30"/>
          <p:cNvCxnSpPr>
            <a:stCxn id="14" idx="6"/>
          </p:cNvCxnSpPr>
          <p:nvPr/>
        </p:nvCxnSpPr>
        <p:spPr bwMode="auto">
          <a:xfrm flipV="1">
            <a:off x="3214678" y="2928934"/>
            <a:ext cx="2000264" cy="13573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Прямая со стрелкой 36"/>
          <p:cNvCxnSpPr/>
          <p:nvPr/>
        </p:nvCxnSpPr>
        <p:spPr bwMode="auto">
          <a:xfrm flipV="1">
            <a:off x="3357554" y="3500438"/>
            <a:ext cx="1714512" cy="857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Прямая со стрелкой 38"/>
          <p:cNvCxnSpPr/>
          <p:nvPr/>
        </p:nvCxnSpPr>
        <p:spPr bwMode="auto">
          <a:xfrm flipV="1">
            <a:off x="3286116" y="4286256"/>
            <a:ext cx="1857388" cy="71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Задача о </a:t>
            </a:r>
            <a:r>
              <a:rPr lang="en-US" sz="2400" b="1" dirty="0">
                <a:cs typeface="Times New Roman" pitchFamily="18" charset="0"/>
              </a:rPr>
              <a:t>MAXMIN </a:t>
            </a:r>
            <a:r>
              <a:rPr lang="ru-RU" sz="2400" b="1" dirty="0">
                <a:cs typeface="Times New Roman" pitchFamily="18" charset="0"/>
              </a:rPr>
              <a:t>пути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Пусть </a:t>
            </a:r>
            <a:r>
              <a:rPr lang="en-US" sz="2400" i="1" dirty="0">
                <a:latin typeface="+mj-lt"/>
                <a:cs typeface="Times New Roman" pitchFamily="18" charset="0"/>
              </a:rPr>
              <a:t>MAX (T)</a:t>
            </a:r>
            <a:r>
              <a:rPr lang="en-US" sz="2400" dirty="0">
                <a:latin typeface="+mj-lt"/>
                <a:cs typeface="Times New Roman" pitchFamily="18" charset="0"/>
              </a:rPr>
              <a:t> – </a:t>
            </a:r>
            <a:r>
              <a:rPr lang="ru-RU" sz="2400" dirty="0">
                <a:latin typeface="+mj-lt"/>
                <a:cs typeface="Times New Roman" pitchFamily="18" charset="0"/>
              </a:rPr>
              <a:t>функция, значением которой является узел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wT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такой что 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D[w] = max </a:t>
            </a:r>
            <a:r>
              <a:rPr lang="en-US" sz="2400" i="1" dirty="0">
                <a:latin typeface="+mj-lt"/>
                <a:sym typeface="Symbol"/>
              </a:rPr>
              <a:t>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D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v),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vT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 </a:t>
            </a:r>
          </a:p>
          <a:p>
            <a:pPr algn="l"/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Если 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v,w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)E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 то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A[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v,w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]=</a:t>
            </a:r>
            <a:r>
              <a:rPr lang="ru-RU" sz="2400" i="1" dirty="0"/>
              <a:t> </a:t>
            </a:r>
            <a:r>
              <a:rPr lang="en-US" sz="2400" i="1" dirty="0"/>
              <a:t>-</a:t>
            </a:r>
            <a:r>
              <a:rPr lang="ru-RU" sz="2400" i="1" dirty="0">
                <a:sym typeface="Symbol"/>
              </a:rPr>
              <a:t></a:t>
            </a:r>
            <a:endParaRPr lang="en-US" sz="2400" i="1" dirty="0">
              <a:sym typeface="Symbol"/>
            </a:endParaRPr>
          </a:p>
          <a:p>
            <a:pPr algn="l"/>
            <a:endParaRPr lang="en-US" sz="2400" i="1" dirty="0">
              <a:latin typeface="+mj-lt"/>
              <a:cs typeface="Times New Roman" pitchFamily="18" charset="0"/>
              <a:sym typeface="Symbol"/>
            </a:endParaRPr>
          </a:p>
          <a:p>
            <a:r>
              <a:rPr lang="ru-RU" sz="2400" b="1" dirty="0">
                <a:latin typeface="+mj-lt"/>
                <a:cs typeface="Times New Roman" pitchFamily="18" charset="0"/>
                <a:sym typeface="Symbol"/>
              </a:rPr>
              <a:t>Алгоритм «</a:t>
            </a:r>
            <a:r>
              <a:rPr lang="en-US" sz="2400" b="1" dirty="0">
                <a:latin typeface="+mj-lt"/>
                <a:cs typeface="Times New Roman" pitchFamily="18" charset="0"/>
                <a:sym typeface="Symbol"/>
              </a:rPr>
              <a:t>MAXMIN </a:t>
            </a:r>
            <a:r>
              <a:rPr lang="ru-RU" sz="2400" b="1" dirty="0">
                <a:latin typeface="+mj-lt"/>
                <a:cs typeface="Times New Roman" pitchFamily="18" charset="0"/>
                <a:sym typeface="Symbol"/>
              </a:rPr>
              <a:t>путь»</a:t>
            </a:r>
          </a:p>
          <a:p>
            <a:endParaRPr lang="ru-RU" sz="2400" b="1" dirty="0">
              <a:latin typeface="+mj-lt"/>
              <a:cs typeface="Times New Roman" pitchFamily="18" charset="0"/>
              <a:sym typeface="Symbol"/>
            </a:endParaRPr>
          </a:p>
          <a:p>
            <a:pPr algn="l"/>
            <a:r>
              <a:rPr lang="ru-RU" sz="2400" b="1" dirty="0">
                <a:latin typeface="+mj-lt"/>
                <a:cs typeface="Times New Roman" pitchFamily="18" charset="0"/>
                <a:sym typeface="Symbol"/>
              </a:rPr>
              <a:t>Дано: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Сеть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G=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V,E,c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),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заданная матрицей весов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A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,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фиксированные узлы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и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.</a:t>
            </a:r>
          </a:p>
          <a:p>
            <a:pPr algn="l"/>
            <a:r>
              <a:rPr lang="ru-RU" sz="2400" b="1" dirty="0">
                <a:latin typeface="+mj-lt"/>
                <a:cs typeface="Times New Roman" pitchFamily="18" charset="0"/>
                <a:sym typeface="Symbol"/>
              </a:rPr>
              <a:t>Результат: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D[t]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– MAXMIN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расстояние от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до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</a:p>
          <a:p>
            <a:pPr algn="l"/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СТЕК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, содержащий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s-t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путь максимального веса.</a:t>
            </a:r>
          </a:p>
          <a:p>
            <a:pPr marL="457200" indent="-457200" algn="l">
              <a:buAutoNum type="arabicPeriod"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begin</a:t>
            </a:r>
          </a:p>
          <a:p>
            <a:pPr marL="457200" indent="-457200" algn="l">
              <a:buFontTx/>
              <a:buAutoNum type="arabicPeriod"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  D[s] =</a:t>
            </a:r>
            <a:r>
              <a:rPr lang="ru-RU" sz="2400" i="1" dirty="0">
                <a:latin typeface="+mj-lt"/>
              </a:rPr>
              <a:t> +</a:t>
            </a:r>
            <a:r>
              <a:rPr lang="ru-RU" sz="2400" i="1" dirty="0">
                <a:latin typeface="+mj-lt"/>
                <a:sym typeface="Symbol"/>
              </a:rPr>
              <a:t></a:t>
            </a:r>
            <a:r>
              <a:rPr lang="en-US" sz="2400" i="1" dirty="0">
                <a:latin typeface="+mj-lt"/>
                <a:sym typeface="Symbol"/>
              </a:rPr>
              <a:t>; </a:t>
            </a:r>
            <a:r>
              <a:rPr lang="en-US" sz="2400" i="1" dirty="0">
                <a:latin typeface="+mj-lt"/>
              </a:rPr>
              <a:t>S=</a:t>
            </a:r>
            <a:r>
              <a:rPr lang="en-US" sz="2400" i="1" dirty="0">
                <a:latin typeface="+mj-lt"/>
                <a:sym typeface="Symbol"/>
              </a:rPr>
              <a:t> s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; </a:t>
            </a:r>
            <a:r>
              <a:rPr lang="en-US" sz="2400" i="1" dirty="0">
                <a:latin typeface="+mj-lt"/>
                <a:sym typeface="Symbol"/>
              </a:rPr>
              <a:t>T = V\ s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 </a:t>
            </a:r>
            <a:r>
              <a:rPr lang="en-US" sz="2400" i="1" dirty="0">
                <a:latin typeface="+mj-lt"/>
              </a:rPr>
              <a:t> </a:t>
            </a:r>
            <a:endParaRPr lang="ru-RU" sz="2400" i="1" dirty="0"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Задача о </a:t>
            </a:r>
            <a:r>
              <a:rPr lang="en-US" sz="2400" b="1" dirty="0">
                <a:cs typeface="Times New Roman" pitchFamily="18" charset="0"/>
              </a:rPr>
              <a:t>MAXMIN </a:t>
            </a:r>
            <a:r>
              <a:rPr lang="ru-RU" sz="2400" b="1" dirty="0">
                <a:cs typeface="Times New Roman" pitchFamily="18" charset="0"/>
              </a:rPr>
              <a:t>пути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Bef>
                <a:spcPts val="0"/>
              </a:spcBef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3.    for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vT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do </a:t>
            </a:r>
          </a:p>
          <a:p>
            <a:pPr marL="457200" indent="-457200" algn="l">
              <a:spcBef>
                <a:spcPts val="0"/>
              </a:spcBef>
              <a:buAutoNum type="arabicPeriod" startAt="4"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   D[v] :=</a:t>
            </a:r>
            <a:r>
              <a:rPr lang="ru-RU" sz="2400" i="1" dirty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A[</a:t>
            </a:r>
            <a:r>
              <a:rPr lang="en-US" sz="2400" i="1" dirty="0" err="1">
                <a:latin typeface="+mj-lt"/>
              </a:rPr>
              <a:t>s,v</a:t>
            </a:r>
            <a:r>
              <a:rPr lang="en-US" sz="2400" i="1" dirty="0">
                <a:latin typeface="+mj-lt"/>
              </a:rPr>
              <a:t>];</a:t>
            </a:r>
            <a:r>
              <a:rPr lang="en-US" sz="2400" i="1" dirty="0">
                <a:latin typeface="+mj-lt"/>
                <a:sym typeface="Symbol"/>
              </a:rPr>
              <a:t>    </a:t>
            </a:r>
            <a:r>
              <a:rPr lang="ru-RU" sz="2400" i="1" dirty="0">
                <a:latin typeface="+mj-lt"/>
                <a:sym typeface="Symbol"/>
              </a:rPr>
              <a:t>ОТЕЦ </a:t>
            </a:r>
            <a:r>
              <a:rPr lang="en-US" sz="2400" i="1" dirty="0">
                <a:latin typeface="+mj-lt"/>
                <a:sym typeface="Symbol"/>
              </a:rPr>
              <a:t>[v]:</a:t>
            </a:r>
            <a:r>
              <a:rPr lang="en-US" sz="2400" i="1" dirty="0">
                <a:latin typeface="+mj-lt"/>
              </a:rPr>
              <a:t>=</a:t>
            </a:r>
            <a:r>
              <a:rPr lang="en-US" sz="2400" i="1" dirty="0">
                <a:latin typeface="+mj-lt"/>
                <a:sym typeface="Symbol"/>
              </a:rPr>
              <a:t> s;</a:t>
            </a:r>
          </a:p>
          <a:p>
            <a:pPr marL="457200" indent="-457200" algn="l">
              <a:spcBef>
                <a:spcPts val="0"/>
              </a:spcBef>
              <a:buAutoNum type="arabicPeriod" startAt="4"/>
            </a:pPr>
            <a:r>
              <a:rPr lang="en-US" sz="2400" i="1" dirty="0">
                <a:latin typeface="+mj-lt"/>
                <a:sym typeface="Symbol"/>
              </a:rPr>
              <a:t>    while ( </a:t>
            </a:r>
            <a:r>
              <a:rPr lang="en-US" sz="2400" i="1" dirty="0" err="1">
                <a:latin typeface="+mj-lt"/>
                <a:sym typeface="Symbol"/>
              </a:rPr>
              <a:t>t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S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 do</a:t>
            </a:r>
          </a:p>
          <a:p>
            <a:pPr marL="457200" indent="-457200" algn="l">
              <a:spcBef>
                <a:spcPts val="0"/>
              </a:spcBef>
              <a:buAutoNum type="arabicPeriod" startAt="4"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       begin </a:t>
            </a:r>
          </a:p>
          <a:p>
            <a:pPr marL="457200" indent="-457200" algn="l">
              <a:spcBef>
                <a:spcPts val="0"/>
              </a:spcBef>
              <a:buAutoNum type="arabicPeriod" startAt="4"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          w:=MAX (T); T:=T\</a:t>
            </a:r>
            <a:r>
              <a:rPr lang="en-US" sz="2400" i="1" dirty="0">
                <a:latin typeface="+mj-lt"/>
                <a:sym typeface="Symbol"/>
              </a:rPr>
              <a:t>w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; S= S</a:t>
            </a:r>
            <a:r>
              <a:rPr lang="en-US" sz="2400" i="1" dirty="0">
                <a:latin typeface="+mj-lt"/>
                <a:sym typeface="Symbol"/>
              </a:rPr>
              <a:t>w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;</a:t>
            </a:r>
          </a:p>
          <a:p>
            <a:pPr marL="457200" indent="-457200" algn="l">
              <a:spcBef>
                <a:spcPts val="0"/>
              </a:spcBef>
              <a:buAutoNum type="arabicPeriod" startAt="4"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          for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vT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do </a:t>
            </a:r>
          </a:p>
          <a:p>
            <a:pPr marL="457200" indent="-457200" algn="l">
              <a:spcBef>
                <a:spcPts val="0"/>
              </a:spcBef>
              <a:buAutoNum type="arabicPeriod" startAt="4"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             if  D[v]&lt;min (D[w],A[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w,v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]) then</a:t>
            </a:r>
          </a:p>
          <a:p>
            <a:pPr marL="457200" indent="-457200" algn="l">
              <a:spcBef>
                <a:spcPts val="0"/>
              </a:spcBef>
              <a:buAutoNum type="arabicPeriod" startAt="4"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             D[v] := min (D[w],A[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w,v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]);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ОТЕЦ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[v]:=w;</a:t>
            </a:r>
          </a:p>
          <a:p>
            <a:pPr marL="457200" indent="-457200" algn="l">
              <a:spcBef>
                <a:spcPts val="0"/>
              </a:spcBef>
              <a:buAutoNum type="arabicPeriod" startAt="4"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         end;</a:t>
            </a:r>
          </a:p>
          <a:p>
            <a:pPr marL="457200" indent="-457200" algn="l">
              <a:spcBef>
                <a:spcPts val="0"/>
              </a:spcBef>
              <a:buAutoNum type="arabicPeriod" startAt="4"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   end;</a:t>
            </a:r>
          </a:p>
          <a:p>
            <a:pPr marL="457200" indent="-457200" algn="l">
              <a:spcBef>
                <a:spcPts val="0"/>
              </a:spcBef>
              <a:buAutoNum type="arabicPeriod" startAt="4"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D:=D[t];</a:t>
            </a:r>
          </a:p>
          <a:p>
            <a:pPr marL="457200" indent="-457200" algn="l"/>
            <a:endParaRPr lang="en-US" sz="2400" i="1" dirty="0">
              <a:latin typeface="+mj-lt"/>
              <a:sym typeface="Symbol"/>
            </a:endParaRPr>
          </a:p>
          <a:p>
            <a:pPr marL="457200" indent="-457200"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</a:rPr>
              <a:t> </a:t>
            </a:r>
            <a:endParaRPr lang="ru-RU" sz="2400" i="1" dirty="0"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Задача о </a:t>
            </a:r>
            <a:r>
              <a:rPr lang="en-US" sz="2400" b="1" dirty="0">
                <a:cs typeface="Times New Roman" pitchFamily="18" charset="0"/>
              </a:rPr>
              <a:t>MAXMIN </a:t>
            </a:r>
            <a:r>
              <a:rPr lang="ru-RU" sz="2400" b="1" dirty="0">
                <a:cs typeface="Times New Roman" pitchFamily="18" charset="0"/>
              </a:rPr>
              <a:t>пути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Bef>
                <a:spcPts val="0"/>
              </a:spcBef>
              <a:buAutoNum type="arabicPeriod" startAt="14"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if  D&gt;</a:t>
            </a:r>
            <a:r>
              <a:rPr lang="ru-RU" sz="2400" i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-</a:t>
            </a:r>
            <a:r>
              <a:rPr lang="ru-RU" sz="2400" i="1" dirty="0">
                <a:latin typeface="+mj-lt"/>
                <a:sym typeface="Symbol"/>
              </a:rPr>
              <a:t>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then    /*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существует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s-t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путь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*/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en-US" sz="2400" i="1" dirty="0">
              <a:latin typeface="+mj-lt"/>
              <a:cs typeface="Times New Roman" pitchFamily="18" charset="0"/>
              <a:sym typeface="Symbol"/>
            </a:endParaRPr>
          </a:p>
          <a:p>
            <a:pPr marL="457200" indent="-457200" algn="l">
              <a:spcBef>
                <a:spcPts val="0"/>
              </a:spcBef>
              <a:buAutoNum type="arabicPeriod" startAt="14"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  begin 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СТЕК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:=;  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СТЕК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t;   v:=t;</a:t>
            </a:r>
          </a:p>
          <a:p>
            <a:pPr marL="457200" indent="-457200" algn="l">
              <a:spcBef>
                <a:spcPts val="0"/>
              </a:spcBef>
              <a:buAutoNum type="arabicPeriod" startAt="14"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     while  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vs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 do </a:t>
            </a:r>
          </a:p>
          <a:p>
            <a:pPr marL="457200" indent="-457200" algn="l">
              <a:spcBef>
                <a:spcPts val="0"/>
              </a:spcBef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17.          begin w:=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ОТЕЦ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[v];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СТЕК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w;  v:=w;</a:t>
            </a:r>
          </a:p>
          <a:p>
            <a:pPr marL="457200" indent="-457200" algn="l">
              <a:spcBef>
                <a:spcPts val="0"/>
              </a:spcBef>
              <a:buAutoNum type="arabicPeriod" startAt="18"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     end;</a:t>
            </a:r>
          </a:p>
          <a:p>
            <a:pPr marL="457200" indent="-457200" algn="l">
              <a:spcBef>
                <a:spcPts val="0"/>
              </a:spcBef>
              <a:buAutoNum type="arabicPeriod" startAt="18"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end; </a:t>
            </a:r>
          </a:p>
          <a:p>
            <a:pPr marL="457200" indent="-457200" algn="l">
              <a:spcBef>
                <a:spcPts val="0"/>
              </a:spcBef>
              <a:buAutoNum type="arabicPeriod" startAt="18"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else  write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“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Пути нет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”);</a:t>
            </a:r>
          </a:p>
          <a:p>
            <a:pPr marL="457200" indent="-457200" algn="l">
              <a:spcBef>
                <a:spcPts val="0"/>
              </a:spcBef>
              <a:buAutoNum type="arabicPeriod" startAt="18"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end; </a:t>
            </a:r>
          </a:p>
          <a:p>
            <a:pPr marL="457200" indent="-457200" algn="l">
              <a:spcBef>
                <a:spcPts val="600"/>
              </a:spcBef>
              <a:buAutoNum type="arabicPeriod" startAt="18"/>
            </a:pPr>
            <a:endParaRPr lang="en-US" sz="2400" i="1" dirty="0">
              <a:latin typeface="+mj-lt"/>
              <a:cs typeface="Times New Roman" pitchFamily="18" charset="0"/>
              <a:sym typeface="Symbol"/>
            </a:endParaRPr>
          </a:p>
          <a:p>
            <a:pPr marL="457200" indent="-457200" algn="l">
              <a:spcBef>
                <a:spcPts val="600"/>
              </a:spcBef>
            </a:pP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Сложность алгоритма </a:t>
            </a:r>
            <a:r>
              <a:rPr lang="en-US" sz="2400" b="1" i="1" dirty="0">
                <a:latin typeface="+mj-lt"/>
                <a:cs typeface="Times New Roman" pitchFamily="18" charset="0"/>
                <a:sym typeface="Symbol"/>
              </a:rPr>
              <a:t>o(n</a:t>
            </a:r>
            <a:r>
              <a:rPr lang="en-US" sz="2400" b="1" i="1" baseline="30000" dirty="0">
                <a:latin typeface="+mj-lt"/>
                <a:cs typeface="Times New Roman" pitchFamily="18" charset="0"/>
                <a:sym typeface="Symbol"/>
              </a:rPr>
              <a:t>2</a:t>
            </a:r>
            <a:r>
              <a:rPr lang="en-US" sz="2400" b="1" i="1" dirty="0">
                <a:latin typeface="+mj-lt"/>
                <a:cs typeface="Times New Roman" pitchFamily="18" charset="0"/>
                <a:sym typeface="Symbol"/>
              </a:rPr>
              <a:t>)</a:t>
            </a:r>
          </a:p>
          <a:p>
            <a:pPr marL="457200" indent="-457200" algn="l">
              <a:spcBef>
                <a:spcPts val="600"/>
              </a:spcBef>
              <a:buAutoNum type="arabicPeriod" startAt="18"/>
            </a:pPr>
            <a:endParaRPr lang="en-US" sz="2400" i="1" dirty="0">
              <a:latin typeface="+mj-lt"/>
              <a:sym typeface="Symbol"/>
            </a:endParaRPr>
          </a:p>
          <a:p>
            <a:pPr marL="457200" indent="-457200"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</a:rPr>
              <a:t> </a:t>
            </a:r>
            <a:endParaRPr lang="ru-RU" sz="2400" i="1" dirty="0"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Задача о </a:t>
            </a:r>
            <a:r>
              <a:rPr lang="en-US" sz="2400" b="1" dirty="0">
                <a:cs typeface="Times New Roman" pitchFamily="18" charset="0"/>
              </a:rPr>
              <a:t>MAXMIN </a:t>
            </a:r>
            <a:r>
              <a:rPr lang="ru-RU" sz="2400" b="1" dirty="0">
                <a:cs typeface="Times New Roman" pitchFamily="18" charset="0"/>
              </a:rPr>
              <a:t>пути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Bef>
                <a:spcPts val="0"/>
              </a:spcBef>
            </a:pPr>
            <a:r>
              <a:rPr lang="ru-RU" sz="2400" b="1" i="1" dirty="0">
                <a:latin typeface="+mj-lt"/>
                <a:cs typeface="Times New Roman" pitchFamily="18" charset="0"/>
                <a:sym typeface="Symbol"/>
              </a:rPr>
              <a:t>Пример:</a:t>
            </a:r>
          </a:p>
          <a:p>
            <a:pPr marL="457200" indent="-457200" algn="l">
              <a:spcBef>
                <a:spcPts val="0"/>
              </a:spcBef>
            </a:pPr>
            <a:endParaRPr lang="en-US" sz="2400" b="1" i="1" dirty="0">
              <a:latin typeface="+mj-lt"/>
              <a:cs typeface="Times New Roman" pitchFamily="18" charset="0"/>
              <a:sym typeface="Symbol"/>
            </a:endParaRPr>
          </a:p>
          <a:p>
            <a:pPr marL="457200" indent="-457200" algn="l">
              <a:spcBef>
                <a:spcPts val="600"/>
              </a:spcBef>
              <a:buAutoNum type="arabicPeriod" startAt="18"/>
            </a:pPr>
            <a:endParaRPr lang="en-US" sz="2400" i="1" dirty="0">
              <a:latin typeface="+mj-lt"/>
              <a:sym typeface="Symbol"/>
            </a:endParaRPr>
          </a:p>
          <a:p>
            <a:pPr marL="457200" indent="-457200"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</a:rPr>
              <a:t> </a:t>
            </a:r>
            <a:endParaRPr lang="ru-RU" sz="2400" i="1" dirty="0">
              <a:cs typeface="Times New Roman" pitchFamily="18" charset="0"/>
              <a:sym typeface="Symbol"/>
            </a:endParaRPr>
          </a:p>
        </p:txBody>
      </p:sp>
      <p:sp>
        <p:nvSpPr>
          <p:cNvPr id="5" name="Блок-схема: узел 4"/>
          <p:cNvSpPr/>
          <p:nvPr/>
        </p:nvSpPr>
        <p:spPr bwMode="auto">
          <a:xfrm>
            <a:off x="1214414" y="278605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Прямая со стрелкой 6"/>
          <p:cNvCxnSpPr>
            <a:stCxn id="5" idx="6"/>
          </p:cNvCxnSpPr>
          <p:nvPr/>
        </p:nvCxnSpPr>
        <p:spPr bwMode="auto">
          <a:xfrm flipV="1">
            <a:off x="1500166" y="2357430"/>
            <a:ext cx="1000132" cy="571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Прямая со стрелкой 8"/>
          <p:cNvCxnSpPr>
            <a:stCxn id="5" idx="6"/>
          </p:cNvCxnSpPr>
          <p:nvPr/>
        </p:nvCxnSpPr>
        <p:spPr bwMode="auto">
          <a:xfrm>
            <a:off x="1500166" y="2928934"/>
            <a:ext cx="1000132" cy="500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Блок-схема: узел 9"/>
          <p:cNvSpPr/>
          <p:nvPr/>
        </p:nvSpPr>
        <p:spPr bwMode="auto">
          <a:xfrm>
            <a:off x="2500298" y="328612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2500298" y="214311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Блок-схема: узел 11"/>
          <p:cNvSpPr/>
          <p:nvPr/>
        </p:nvSpPr>
        <p:spPr bwMode="auto">
          <a:xfrm>
            <a:off x="4214810" y="328612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5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Блок-схема: узел 12"/>
          <p:cNvSpPr/>
          <p:nvPr/>
        </p:nvSpPr>
        <p:spPr bwMode="auto">
          <a:xfrm>
            <a:off x="4214810" y="214311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4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Прямая со стрелкой 14"/>
          <p:cNvCxnSpPr>
            <a:stCxn id="11" idx="6"/>
            <a:endCxn id="13" idx="2"/>
          </p:cNvCxnSpPr>
          <p:nvPr/>
        </p:nvCxnSpPr>
        <p:spPr bwMode="auto">
          <a:xfrm>
            <a:off x="2786050" y="2285992"/>
            <a:ext cx="142876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7" name="Прямая со стрелкой 16"/>
          <p:cNvCxnSpPr>
            <a:stCxn id="10" idx="0"/>
            <a:endCxn id="11" idx="4"/>
          </p:cNvCxnSpPr>
          <p:nvPr/>
        </p:nvCxnSpPr>
        <p:spPr bwMode="auto">
          <a:xfrm rot="5400000" flipH="1" flipV="1">
            <a:off x="2214546" y="2857496"/>
            <a:ext cx="85725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9" name="Прямая со стрелкой 18"/>
          <p:cNvCxnSpPr>
            <a:stCxn id="10" idx="7"/>
            <a:endCxn id="13" idx="3"/>
          </p:cNvCxnSpPr>
          <p:nvPr/>
        </p:nvCxnSpPr>
        <p:spPr bwMode="auto">
          <a:xfrm rot="5400000" flipH="1" flipV="1">
            <a:off x="3029955" y="2101269"/>
            <a:ext cx="940950" cy="1512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Прямая со стрелкой 20"/>
          <p:cNvCxnSpPr>
            <a:stCxn id="10" idx="6"/>
            <a:endCxn id="12" idx="2"/>
          </p:cNvCxnSpPr>
          <p:nvPr/>
        </p:nvCxnSpPr>
        <p:spPr bwMode="auto">
          <a:xfrm>
            <a:off x="2786050" y="3429000"/>
            <a:ext cx="142876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3" name="Прямая со стрелкой 22"/>
          <p:cNvCxnSpPr>
            <a:stCxn id="12" idx="0"/>
            <a:endCxn id="13" idx="4"/>
          </p:cNvCxnSpPr>
          <p:nvPr/>
        </p:nvCxnSpPr>
        <p:spPr bwMode="auto">
          <a:xfrm rot="5400000" flipH="1" flipV="1">
            <a:off x="3929058" y="2857496"/>
            <a:ext cx="85725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Прямоугольник 27"/>
          <p:cNvSpPr/>
          <p:nvPr/>
        </p:nvSpPr>
        <p:spPr bwMode="auto">
          <a:xfrm>
            <a:off x="1714480" y="228599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sym typeface="Symbol"/>
              </a:rPr>
              <a:t>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 bwMode="auto">
          <a:xfrm>
            <a:off x="2214546" y="278605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sym typeface="Symbol"/>
              </a:rPr>
              <a:t>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 bwMode="auto">
          <a:xfrm>
            <a:off x="1643042" y="321468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100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 bwMode="auto">
          <a:xfrm>
            <a:off x="3428992" y="350043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80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Прямоугольник 31"/>
          <p:cNvSpPr/>
          <p:nvPr/>
        </p:nvSpPr>
        <p:spPr bwMode="auto">
          <a:xfrm>
            <a:off x="4429124" y="278605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80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 bwMode="auto">
          <a:xfrm>
            <a:off x="3143240" y="257174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90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 bwMode="auto">
          <a:xfrm>
            <a:off x="3143240" y="200024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50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5072066" y="2143116"/>
          <a:ext cx="3048815" cy="1643074"/>
        </p:xfrm>
        <a:graphic>
          <a:graphicData uri="http://schemas.openxmlformats.org/presentationml/2006/ole">
            <p:oleObj spid="_x0000_s1029" name="Формула" r:id="rId3" imgW="2120900" imgH="1143000" progId="Equation.3">
              <p:embed/>
            </p:oleObj>
          </a:graphicData>
        </a:graphic>
      </p:graphicFrame>
      <p:graphicFrame>
        <p:nvGraphicFramePr>
          <p:cNvPr id="37" name="Таблица 36"/>
          <p:cNvGraphicFramePr>
            <a:graphicFrameLocks noGrp="1"/>
          </p:cNvGraphicFramePr>
          <p:nvPr/>
        </p:nvGraphicFramePr>
        <p:xfrm>
          <a:off x="1142976" y="3857628"/>
          <a:ext cx="700092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6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36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336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290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D[v]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ОТЕЦ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[v]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2">
                <a:tc v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1      2      3      4     5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1     2      3      4     5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1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  <a:sym typeface="Symbol"/>
                        </a:rPr>
                        <a:t>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/>
                        </a:rPr>
                        <a:t>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/>
                        </a:rPr>
                        <a:t>  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+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sym typeface="Symbol"/>
                        </a:rPr>
                        <a:t>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/>
                        </a:rPr>
                        <a:t>   100  -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/>
                        </a:rPr>
                        <a:t>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/>
                        </a:rPr>
                        <a:t>   -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/>
                        </a:rPr>
                        <a:t>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      1      1      1      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1, 2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  <a:sym typeface="Symbol"/>
                        </a:rPr>
                        <a:t>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         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+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sym typeface="Symbol"/>
                        </a:rPr>
                        <a:t>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50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/>
                        </a:rPr>
                        <a:t>-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/>
                        </a:rPr>
                        <a:t>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2      2      1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1, 2, 3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  <a:sym typeface="Symbol"/>
                        </a:rPr>
                        <a:t>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 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90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   3      3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1, 2, 3, 4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  <a:sym typeface="Symbol"/>
                        </a:rPr>
                        <a:t>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      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           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1, 2, 3, 4, 5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  <a:sym typeface="Symbol"/>
                        </a:rPr>
                        <a:t>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     Путь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1-2-3-5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3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7664C5-E2E4-46CE-A158-84B5F81BCC5F}" type="slidenum">
              <a:rPr lang="ru-RU" smtClean="0">
                <a:latin typeface="Arial" charset="0"/>
              </a:rPr>
              <a:pPr/>
              <a:t>15</a:t>
            </a:fld>
            <a:endParaRPr lang="ru-RU">
              <a:latin typeface="Arial" charset="0"/>
            </a:endParaRPr>
          </a:p>
        </p:txBody>
      </p:sp>
      <p:sp>
        <p:nvSpPr>
          <p:cNvPr id="140292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</a:rPr>
              <a:t>Тема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«Задача о кратчайших путях между всеми парами узлов. Алгоритм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Флойда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»</a:t>
            </a:r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Алгоритм </a:t>
            </a:r>
            <a:r>
              <a:rPr lang="ru-RU" sz="2400" b="1" dirty="0" err="1">
                <a:cs typeface="Times New Roman" pitchFamily="18" charset="0"/>
              </a:rPr>
              <a:t>Флойда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Дана </a:t>
            </a:r>
            <a:r>
              <a:rPr lang="en-US" sz="2400" dirty="0">
                <a:latin typeface="+mj-lt"/>
                <a:cs typeface="Times New Roman" pitchFamily="18" charset="0"/>
              </a:rPr>
              <a:t>c</a:t>
            </a:r>
            <a:r>
              <a:rPr lang="ru-RU" sz="2400" dirty="0" err="1">
                <a:latin typeface="+mj-lt"/>
                <a:cs typeface="Times New Roman" pitchFamily="18" charset="0"/>
                <a:sym typeface="Symbol"/>
              </a:rPr>
              <a:t>еть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G=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V,E,c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endParaRPr lang="ru-RU" sz="2400" dirty="0">
              <a:latin typeface="+mj-lt"/>
              <a:cs typeface="Times New Roman" pitchFamily="18" charset="0"/>
            </a:endParaRP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Рассмотрим задачу построения кратчайших путей между всеми парами узлов</a:t>
            </a:r>
            <a:r>
              <a:rPr lang="en-US" sz="2400" dirty="0">
                <a:latin typeface="+mj-lt"/>
                <a:cs typeface="Times New Roman" pitchFamily="18" charset="0"/>
              </a:rPr>
              <a:t>.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Пусть  </a:t>
            </a:r>
            <a:r>
              <a:rPr lang="en-US" sz="2400" i="1" dirty="0">
                <a:latin typeface="+mj-lt"/>
                <a:cs typeface="Times New Roman" pitchFamily="18" charset="0"/>
              </a:rPr>
              <a:t>v</a:t>
            </a:r>
            <a:r>
              <a:rPr lang="ru-RU" sz="2400" i="1" dirty="0">
                <a:latin typeface="+mj-lt"/>
                <a:cs typeface="Times New Roman" pitchFamily="18" charset="0"/>
              </a:rPr>
              <a:t>,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wV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,  p: v=v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0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,v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1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,…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k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=w   - v-w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путь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Длина пути </a:t>
            </a:r>
            <a:endParaRPr lang="en-US" sz="2400" dirty="0">
              <a:latin typeface="+mj-lt"/>
              <a:cs typeface="Times New Roman" pitchFamily="18" charset="0"/>
              <a:sym typeface="Symbol"/>
            </a:endParaRPr>
          </a:p>
          <a:p>
            <a:pPr algn="l"/>
            <a:endParaRPr lang="ru-RU" sz="2400" dirty="0">
              <a:latin typeface="+mj-lt"/>
              <a:cs typeface="Times New Roman" pitchFamily="18" charset="0"/>
            </a:endParaRPr>
          </a:p>
          <a:p>
            <a:pPr algn="l"/>
            <a:endParaRPr lang="ru-RU" sz="2400" dirty="0">
              <a:latin typeface="+mj-lt"/>
              <a:cs typeface="Times New Roman" pitchFamily="18" charset="0"/>
            </a:endParaRPr>
          </a:p>
          <a:p>
            <a:pPr algn="l"/>
            <a:endParaRPr lang="en-US" sz="2400" dirty="0">
              <a:latin typeface="+mj-lt"/>
              <a:cs typeface="Times New Roman" pitchFamily="18" charset="0"/>
            </a:endParaRP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Можно применить алгоритм Форда-Беллмана для каждого узла, т.е. </a:t>
            </a:r>
            <a:r>
              <a:rPr lang="en-US" sz="2400" dirty="0">
                <a:latin typeface="+mj-lt"/>
                <a:cs typeface="Times New Roman" pitchFamily="18" charset="0"/>
              </a:rPr>
              <a:t>n </a:t>
            </a:r>
            <a:r>
              <a:rPr lang="ru-RU" sz="2400" dirty="0">
                <a:latin typeface="+mj-lt"/>
                <a:cs typeface="Times New Roman" pitchFamily="18" charset="0"/>
              </a:rPr>
              <a:t>раз.</a:t>
            </a:r>
            <a:r>
              <a:rPr lang="en-US" sz="2400" dirty="0">
                <a:latin typeface="+mj-lt"/>
                <a:cs typeface="Times New Roman" pitchFamily="18" charset="0"/>
              </a:rPr>
              <a:t>  </a:t>
            </a:r>
            <a:r>
              <a:rPr lang="ru-RU" sz="2400" dirty="0">
                <a:latin typeface="+mj-lt"/>
                <a:cs typeface="Times New Roman" pitchFamily="18" charset="0"/>
              </a:rPr>
              <a:t>Сложность </a:t>
            </a:r>
            <a:r>
              <a:rPr lang="en-US" sz="2400" i="1" dirty="0">
                <a:latin typeface="+mj-lt"/>
                <a:cs typeface="Times New Roman" pitchFamily="18" charset="0"/>
              </a:rPr>
              <a:t>o(n</a:t>
            </a:r>
            <a:r>
              <a:rPr lang="en-US" sz="2400" i="1" baseline="30000" dirty="0">
                <a:latin typeface="+mj-lt"/>
                <a:cs typeface="Times New Roman" pitchFamily="18" charset="0"/>
              </a:rPr>
              <a:t>4</a:t>
            </a:r>
            <a:r>
              <a:rPr lang="en-US" sz="2400" i="1" dirty="0">
                <a:latin typeface="+mj-lt"/>
                <a:cs typeface="Times New Roman" pitchFamily="18" charset="0"/>
              </a:rPr>
              <a:t>)</a:t>
            </a:r>
            <a:r>
              <a:rPr lang="en-US" sz="2400" dirty="0">
                <a:latin typeface="+mj-lt"/>
                <a:cs typeface="Times New Roman" pitchFamily="18" charset="0"/>
              </a:rPr>
              <a:t>.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928662" y="3571876"/>
          <a:ext cx="2374900" cy="858838"/>
        </p:xfrm>
        <a:graphic>
          <a:graphicData uri="http://schemas.openxmlformats.org/presentationml/2006/ole">
            <p:oleObj spid="_x0000_s5124" name="Формула" r:id="rId3" imgW="11938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Алгоритм </a:t>
            </a:r>
            <a:r>
              <a:rPr lang="ru-RU" sz="2400" b="1" dirty="0" err="1">
                <a:cs typeface="Times New Roman" pitchFamily="18" charset="0"/>
              </a:rPr>
              <a:t>Флойда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Для общего случая сетей с произвольными весами есть более эффективный алгоритм </a:t>
            </a:r>
            <a:r>
              <a:rPr lang="ru-RU" sz="2400" dirty="0" err="1">
                <a:latin typeface="+mj-lt"/>
                <a:cs typeface="Times New Roman" pitchFamily="18" charset="0"/>
              </a:rPr>
              <a:t>Флойда</a:t>
            </a:r>
            <a:r>
              <a:rPr lang="ru-RU" sz="2400" dirty="0">
                <a:latin typeface="+mj-lt"/>
                <a:cs typeface="Times New Roman" pitchFamily="18" charset="0"/>
              </a:rPr>
              <a:t> 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algn="l"/>
            <a:endParaRPr lang="en-US" sz="2400" dirty="0">
              <a:latin typeface="+mj-lt"/>
              <a:cs typeface="Times New Roman" pitchFamily="18" charset="0"/>
            </a:endParaRPr>
          </a:p>
          <a:p>
            <a:pPr algn="l"/>
            <a:endParaRPr lang="en-US" sz="2400" dirty="0">
              <a:latin typeface="+mj-lt"/>
              <a:cs typeface="Times New Roman" pitchFamily="18" charset="0"/>
            </a:endParaRPr>
          </a:p>
          <a:p>
            <a:pPr algn="l"/>
            <a:endParaRPr lang="ru-RU" sz="2400" dirty="0">
              <a:latin typeface="+mj-lt"/>
              <a:cs typeface="Times New Roman" pitchFamily="18" charset="0"/>
            </a:endParaRPr>
          </a:p>
        </p:txBody>
      </p:sp>
      <p:pic>
        <p:nvPicPr>
          <p:cNvPr id="34820" name="Picture 4" descr="C:\Documents and Settings\User\Мои документы\Downloads\slide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643182"/>
            <a:ext cx="6491298" cy="35517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Алгоритм </a:t>
            </a:r>
            <a:r>
              <a:rPr lang="ru-RU" sz="2400" b="1" dirty="0" err="1">
                <a:cs typeface="Times New Roman" pitchFamily="18" charset="0"/>
              </a:rPr>
              <a:t>Флойда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Пусть </a:t>
            </a:r>
            <a:r>
              <a:rPr lang="en-US" sz="2400" dirty="0">
                <a:latin typeface="+mj-lt"/>
                <a:cs typeface="Times New Roman" pitchFamily="18" charset="0"/>
              </a:rPr>
              <a:t>c</a:t>
            </a:r>
            <a:r>
              <a:rPr lang="ru-RU" sz="2400" dirty="0" err="1">
                <a:latin typeface="+mj-lt"/>
                <a:cs typeface="Times New Roman" pitchFamily="18" charset="0"/>
                <a:sym typeface="Symbol"/>
              </a:rPr>
              <a:t>еть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G=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V,E,c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)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задана матрицей весов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A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где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A[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]= c(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i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,v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 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A[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]= </a:t>
            </a:r>
            <a:r>
              <a:rPr lang="ru-RU" sz="2400" i="1" dirty="0">
                <a:latin typeface="+mj-lt"/>
              </a:rPr>
              <a:t>+</a:t>
            </a:r>
            <a:r>
              <a:rPr lang="ru-RU" sz="2400" i="1" dirty="0">
                <a:latin typeface="+mj-lt"/>
                <a:sym typeface="Symbol"/>
              </a:rPr>
              <a:t>, </a:t>
            </a:r>
            <a:r>
              <a:rPr lang="ru-RU" sz="2400" dirty="0">
                <a:latin typeface="+mj-lt"/>
                <a:sym typeface="Symbol"/>
              </a:rPr>
              <a:t>если</a:t>
            </a:r>
            <a:r>
              <a:rPr lang="ru-RU" sz="2400" i="1" dirty="0">
                <a:latin typeface="+mj-lt"/>
                <a:sym typeface="Symbol"/>
              </a:rPr>
              <a:t>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i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,v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)E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.</a:t>
            </a:r>
          </a:p>
          <a:p>
            <a:pPr algn="l"/>
            <a:endParaRPr lang="ru-RU" sz="2400" i="1" dirty="0">
              <a:latin typeface="+mj-lt"/>
              <a:cs typeface="Times New Roman" pitchFamily="18" charset="0"/>
              <a:sym typeface="Symbol"/>
            </a:endParaRPr>
          </a:p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Обозначим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d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k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 –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длина кратчайшего пути из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i 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в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j</a:t>
            </a:r>
            <a:r>
              <a:rPr lang="ru-RU" sz="2400" dirty="0">
                <a:latin typeface="+mj-lt"/>
                <a:cs typeface="Times New Roman" pitchFamily="18" charset="0"/>
              </a:rPr>
              <a:t>, все промежуточные узлы которого содержатся во множестве</a:t>
            </a:r>
            <a:r>
              <a:rPr lang="en-US" sz="2400" i="1" dirty="0">
                <a:latin typeface="+mj-lt"/>
                <a:sym typeface="Symbol"/>
              </a:rPr>
              <a:t> v</a:t>
            </a:r>
            <a:r>
              <a:rPr lang="en-US" sz="2400" i="1" baseline="-25000" dirty="0">
                <a:latin typeface="+mj-lt"/>
                <a:sym typeface="Symbol"/>
              </a:rPr>
              <a:t>1</a:t>
            </a:r>
            <a:r>
              <a:rPr lang="en-US" sz="2400" i="1" dirty="0">
                <a:latin typeface="+mj-lt"/>
                <a:sym typeface="Symbol"/>
              </a:rPr>
              <a:t>…</a:t>
            </a:r>
            <a:r>
              <a:rPr lang="en-US" sz="2400" i="1" dirty="0" err="1">
                <a:latin typeface="+mj-lt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sym typeface="Symbol"/>
              </a:rPr>
              <a:t>k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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т.е. в первых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к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узлах.</a:t>
            </a:r>
          </a:p>
          <a:p>
            <a:pPr algn="l"/>
            <a:endParaRPr lang="ru-RU" sz="2400" dirty="0">
              <a:latin typeface="+mj-lt"/>
              <a:cs typeface="Times New Roman" pitchFamily="18" charset="0"/>
              <a:sym typeface="Symbol"/>
            </a:endParaRPr>
          </a:p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Положим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d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0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=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A[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]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.  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Пусть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d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k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вычислено для всех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=1..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n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и некотором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k0.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Тогда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d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k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+</a:t>
            </a:r>
            <a:r>
              <a:rPr lang="ru-RU" sz="2400" i="1" baseline="-25000" dirty="0">
                <a:latin typeface="+mj-lt"/>
                <a:cs typeface="Times New Roman" pitchFamily="18" charset="0"/>
                <a:sym typeface="Symbol"/>
              </a:rPr>
              <a:t>1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)=min(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d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k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d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k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i,k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+1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)+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d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k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(k+1,j)).</a:t>
            </a:r>
            <a:endParaRPr lang="en-US" sz="2400" i="1" dirty="0">
              <a:latin typeface="+mj-lt"/>
              <a:cs typeface="Times New Roman" pitchFamily="18" charset="0"/>
            </a:endParaRPr>
          </a:p>
          <a:p>
            <a:pPr algn="l"/>
            <a:endParaRPr lang="ru-RU" sz="24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Алгоритм </a:t>
            </a:r>
            <a:r>
              <a:rPr lang="ru-RU" sz="2400" b="1" dirty="0" err="1">
                <a:cs typeface="Times New Roman" pitchFamily="18" charset="0"/>
              </a:rPr>
              <a:t>Флойда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u="sng" dirty="0">
                <a:latin typeface="+mj-lt"/>
                <a:cs typeface="Times New Roman" pitchFamily="18" charset="0"/>
              </a:rPr>
              <a:t>Доказательство: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Рассмотрим кратчайший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i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–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j</a:t>
            </a:r>
            <a:r>
              <a:rPr lang="ru-RU" sz="2400" i="1" baseline="-25000" dirty="0">
                <a:latin typeface="+mj-lt"/>
                <a:cs typeface="Times New Roman" pitchFamily="18" charset="0"/>
                <a:sym typeface="Symbol"/>
              </a:rPr>
              <a:t>  </a:t>
            </a:r>
            <a:r>
              <a:rPr lang="ru-RU" sz="2400" dirty="0">
                <a:latin typeface="+mj-lt"/>
                <a:cs typeface="Times New Roman" pitchFamily="18" charset="0"/>
              </a:rPr>
              <a:t>путь </a:t>
            </a:r>
            <a:r>
              <a:rPr lang="en-US" sz="2400" i="1" dirty="0">
                <a:latin typeface="+mj-lt"/>
                <a:cs typeface="Times New Roman" pitchFamily="18" charset="0"/>
              </a:rPr>
              <a:t>p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с промежуточными узлами из множества </a:t>
            </a:r>
            <a:r>
              <a:rPr lang="en-US" sz="2400" i="1" dirty="0">
                <a:latin typeface="+mj-lt"/>
                <a:sym typeface="Symbol"/>
              </a:rPr>
              <a:t>v</a:t>
            </a:r>
            <a:r>
              <a:rPr lang="en-US" sz="2400" i="1" baseline="-25000" dirty="0">
                <a:latin typeface="+mj-lt"/>
                <a:sym typeface="Symbol"/>
              </a:rPr>
              <a:t>1</a:t>
            </a:r>
            <a:r>
              <a:rPr lang="en-US" sz="2400" i="1" dirty="0">
                <a:latin typeface="+mj-lt"/>
                <a:sym typeface="Symbol"/>
              </a:rPr>
              <a:t>…</a:t>
            </a:r>
            <a:r>
              <a:rPr lang="en-US" sz="2400" i="1" dirty="0" err="1">
                <a:latin typeface="+mj-lt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sym typeface="Symbol"/>
              </a:rPr>
              <a:t>k</a:t>
            </a:r>
            <a:r>
              <a:rPr lang="ru-RU" sz="2400" i="1" baseline="-25000" dirty="0">
                <a:latin typeface="+mj-lt"/>
                <a:sym typeface="Symbol"/>
              </a:rPr>
              <a:t>+1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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. 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Возможны две ситуации: </a:t>
            </a:r>
            <a:r>
              <a:rPr lang="en-US" sz="2400" i="1" dirty="0" err="1">
                <a:latin typeface="+mj-lt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sym typeface="Symbol"/>
              </a:rPr>
              <a:t>k</a:t>
            </a:r>
            <a:r>
              <a:rPr lang="ru-RU" sz="2400" i="1" baseline="-25000" dirty="0">
                <a:latin typeface="+mj-lt"/>
                <a:sym typeface="Symbol"/>
              </a:rPr>
              <a:t>+1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</a:t>
            </a:r>
            <a:r>
              <a:rPr lang="en-US" sz="2400" i="1" dirty="0">
                <a:latin typeface="+mj-lt"/>
                <a:cs typeface="Times New Roman" pitchFamily="18" charset="0"/>
              </a:rPr>
              <a:t> p</a:t>
            </a:r>
            <a:r>
              <a:rPr lang="ru-RU" sz="2400" i="1" dirty="0">
                <a:latin typeface="+mj-lt"/>
                <a:cs typeface="Times New Roman" pitchFamily="18" charset="0"/>
              </a:rPr>
              <a:t>, либо </a:t>
            </a:r>
            <a:r>
              <a:rPr lang="en-US" sz="2400" i="1" dirty="0" err="1">
                <a:latin typeface="+mj-lt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sym typeface="Symbol"/>
              </a:rPr>
              <a:t>k</a:t>
            </a:r>
            <a:r>
              <a:rPr lang="ru-RU" sz="2400" i="1" baseline="-25000" dirty="0">
                <a:latin typeface="+mj-lt"/>
                <a:sym typeface="Symbol"/>
              </a:rPr>
              <a:t>+1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 </a:t>
            </a:r>
            <a:r>
              <a:rPr lang="en-US" sz="2400" i="1" dirty="0">
                <a:latin typeface="+mj-lt"/>
                <a:cs typeface="Times New Roman" pitchFamily="18" charset="0"/>
              </a:rPr>
              <a:t>p </a:t>
            </a:r>
            <a:endParaRPr lang="ru-RU" sz="2400" i="1" dirty="0">
              <a:latin typeface="+mj-lt"/>
              <a:cs typeface="Times New Roman" pitchFamily="18" charset="0"/>
            </a:endParaRPr>
          </a:p>
          <a:p>
            <a:pPr marL="457200" indent="-457200" algn="l">
              <a:buAutoNum type="arabicParenR"/>
            </a:pPr>
            <a:r>
              <a:rPr lang="ru-RU" sz="2400" dirty="0">
                <a:latin typeface="+mj-lt"/>
                <a:cs typeface="Times New Roman" pitchFamily="18" charset="0"/>
              </a:rPr>
              <a:t>Если </a:t>
            </a:r>
            <a:r>
              <a:rPr lang="en-US" sz="2400" i="1" dirty="0" err="1">
                <a:latin typeface="+mj-lt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sym typeface="Symbol"/>
              </a:rPr>
              <a:t>k</a:t>
            </a:r>
            <a:r>
              <a:rPr lang="ru-RU" sz="2400" i="1" baseline="-25000" dirty="0">
                <a:latin typeface="+mj-lt"/>
                <a:sym typeface="Symbol"/>
              </a:rPr>
              <a:t>+1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</a:t>
            </a:r>
            <a:r>
              <a:rPr lang="en-US" sz="2400" i="1" dirty="0">
                <a:latin typeface="+mj-lt"/>
                <a:cs typeface="Times New Roman" pitchFamily="18" charset="0"/>
              </a:rPr>
              <a:t> p</a:t>
            </a:r>
            <a:r>
              <a:rPr lang="ru-RU" sz="2400" i="1" dirty="0">
                <a:latin typeface="+mj-lt"/>
                <a:cs typeface="Times New Roman" pitchFamily="18" charset="0"/>
              </a:rPr>
              <a:t>, </a:t>
            </a:r>
            <a:r>
              <a:rPr lang="ru-RU" sz="2400" dirty="0">
                <a:latin typeface="+mj-lt"/>
                <a:cs typeface="Times New Roman" pitchFamily="18" charset="0"/>
              </a:rPr>
              <a:t>тогда</a:t>
            </a:r>
            <a:r>
              <a:rPr lang="ru-RU" sz="2400" i="1" dirty="0">
                <a:latin typeface="+mj-lt"/>
                <a:cs typeface="Times New Roman" pitchFamily="18" charset="0"/>
              </a:rPr>
              <a:t>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d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k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+</a:t>
            </a:r>
            <a:r>
              <a:rPr lang="ru-RU" sz="2400" i="1" baseline="-25000" dirty="0">
                <a:latin typeface="+mj-lt"/>
                <a:cs typeface="Times New Roman" pitchFamily="18" charset="0"/>
                <a:sym typeface="Symbol"/>
              </a:rPr>
              <a:t>1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)=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d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k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.</a:t>
            </a:r>
          </a:p>
          <a:p>
            <a:pPr marL="457200" indent="-457200" algn="l">
              <a:buAutoNum type="arabicParenR"/>
            </a:pP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Если  </a:t>
            </a:r>
            <a:r>
              <a:rPr lang="en-US" sz="2400" i="1" dirty="0" err="1">
                <a:latin typeface="+mj-lt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sym typeface="Symbol"/>
              </a:rPr>
              <a:t>k</a:t>
            </a:r>
            <a:r>
              <a:rPr lang="ru-RU" sz="2400" i="1" baseline="-25000" dirty="0">
                <a:latin typeface="+mj-lt"/>
                <a:sym typeface="Symbol"/>
              </a:rPr>
              <a:t>+1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 </a:t>
            </a:r>
            <a:r>
              <a:rPr lang="en-US" sz="2400" i="1" dirty="0">
                <a:latin typeface="+mj-lt"/>
                <a:cs typeface="Times New Roman" pitchFamily="18" charset="0"/>
              </a:rPr>
              <a:t>p</a:t>
            </a:r>
            <a:r>
              <a:rPr lang="ru-RU" sz="2400" i="1" dirty="0">
                <a:latin typeface="+mj-lt"/>
                <a:cs typeface="Times New Roman" pitchFamily="18" charset="0"/>
              </a:rPr>
              <a:t>, </a:t>
            </a:r>
            <a:r>
              <a:rPr lang="ru-RU" sz="2400" dirty="0">
                <a:latin typeface="+mj-lt"/>
                <a:cs typeface="Times New Roman" pitchFamily="18" charset="0"/>
              </a:rPr>
              <a:t>то сделаем разбиение </a:t>
            </a:r>
            <a:r>
              <a:rPr lang="en-US" sz="2400" dirty="0">
                <a:latin typeface="+mj-lt"/>
                <a:cs typeface="Times New Roman" pitchFamily="18" charset="0"/>
              </a:rPr>
              <a:t>p </a:t>
            </a:r>
            <a:r>
              <a:rPr lang="ru-RU" sz="2400" dirty="0">
                <a:latin typeface="+mj-lt"/>
                <a:cs typeface="Times New Roman" pitchFamily="18" charset="0"/>
              </a:rPr>
              <a:t>на два пути:</a:t>
            </a:r>
          </a:p>
          <a:p>
            <a:pPr marL="457200" indent="-457200" algn="l"/>
            <a:r>
              <a:rPr lang="ru-RU" sz="2400" dirty="0">
                <a:latin typeface="+mj-lt"/>
                <a:cs typeface="Times New Roman" pitchFamily="18" charset="0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i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–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k+1</a:t>
            </a:r>
            <a:r>
              <a:rPr lang="ru-RU" sz="2400" dirty="0">
                <a:latin typeface="+mj-lt"/>
                <a:cs typeface="Times New Roman" pitchFamily="18" charset="0"/>
              </a:rPr>
              <a:t> и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k</a:t>
            </a:r>
            <a:r>
              <a:rPr lang="ru-RU" sz="2400" i="1" baseline="-25000" dirty="0">
                <a:latin typeface="+mj-lt"/>
                <a:cs typeface="Times New Roman" pitchFamily="18" charset="0"/>
                <a:sym typeface="Symbol"/>
              </a:rPr>
              <a:t>+1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–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j</a:t>
            </a:r>
            <a:r>
              <a:rPr lang="en-US" sz="2400" dirty="0">
                <a:latin typeface="+mj-lt"/>
                <a:cs typeface="Times New Roman" pitchFamily="18" charset="0"/>
              </a:rPr>
              <a:t>.  </a:t>
            </a:r>
            <a:r>
              <a:rPr lang="ru-RU" sz="2400" dirty="0">
                <a:latin typeface="+mj-lt"/>
                <a:cs typeface="Times New Roman" pitchFamily="18" charset="0"/>
              </a:rPr>
              <a:t>Промежуточные узлы входят</a:t>
            </a:r>
            <a:r>
              <a:rPr lang="en-US" sz="2400" i="1" dirty="0">
                <a:latin typeface="+mj-lt"/>
                <a:sym typeface="Symbol"/>
              </a:rPr>
              <a:t> </a:t>
            </a:r>
            <a:r>
              <a:rPr lang="ru-RU" sz="2400" dirty="0">
                <a:latin typeface="+mj-lt"/>
                <a:sym typeface="Symbol"/>
              </a:rPr>
              <a:t>в</a:t>
            </a:r>
            <a:r>
              <a:rPr lang="en-US" sz="2400" i="1" dirty="0">
                <a:latin typeface="+mj-lt"/>
                <a:sym typeface="Symbol"/>
              </a:rPr>
              <a:t>v</a:t>
            </a:r>
            <a:r>
              <a:rPr lang="en-US" sz="2400" i="1" baseline="-25000" dirty="0">
                <a:latin typeface="+mj-lt"/>
                <a:sym typeface="Symbol"/>
              </a:rPr>
              <a:t>1</a:t>
            </a:r>
            <a:r>
              <a:rPr lang="en-US" sz="2400" i="1" dirty="0">
                <a:latin typeface="+mj-lt"/>
                <a:sym typeface="Symbol"/>
              </a:rPr>
              <a:t>…</a:t>
            </a:r>
            <a:r>
              <a:rPr lang="en-US" sz="2400" i="1" dirty="0" err="1">
                <a:latin typeface="+mj-lt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sym typeface="Symbol"/>
              </a:rPr>
              <a:t>k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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.</a:t>
            </a:r>
          </a:p>
          <a:p>
            <a:pPr indent="-457200"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Т.к всякий </a:t>
            </a:r>
            <a:r>
              <a:rPr lang="ru-RU" sz="2400" dirty="0" err="1">
                <a:latin typeface="+mj-lt"/>
                <a:cs typeface="Times New Roman" pitchFamily="18" charset="0"/>
                <a:sym typeface="Symbol"/>
              </a:rPr>
              <a:t>подпуть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кратчайшего пути сам является кратчайшим путем между соответствующими узлами, справедливо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равенство:</a:t>
            </a:r>
          </a:p>
          <a:p>
            <a:pPr marL="457200" indent="-457200" algn="l"/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d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k</a:t>
            </a:r>
            <a:r>
              <a:rPr lang="ru-RU" sz="2400" i="1" baseline="-25000" dirty="0">
                <a:latin typeface="+mj-lt"/>
                <a:cs typeface="Times New Roman" pitchFamily="18" charset="0"/>
                <a:sym typeface="Symbol"/>
              </a:rPr>
              <a:t>+1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)=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d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k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i,k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+1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)+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d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k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(k+1,j)</a:t>
            </a:r>
            <a:endParaRPr lang="ru-RU" sz="2400" i="1" dirty="0">
              <a:latin typeface="+mj-lt"/>
              <a:cs typeface="Times New Roman" pitchFamily="18" charset="0"/>
              <a:sym typeface="Symbol"/>
            </a:endParaRPr>
          </a:p>
          <a:p>
            <a:pPr marL="457200" indent="-457200"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ч. и т.д.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5E5232-0021-4E93-9C7B-69582CBDE700}" type="slidenum">
              <a:rPr lang="ru-RU" smtClean="0">
                <a:latin typeface="Arial" charset="0"/>
              </a:rPr>
              <a:pPr/>
              <a:t>2</a:t>
            </a:fld>
            <a:endParaRPr lang="ru-RU" dirty="0">
              <a:latin typeface="Arial" charset="0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400" b="1" dirty="0">
                <a:cs typeface="Times New Roman" pitchFamily="18" charset="0"/>
              </a:rPr>
              <a:t>Задача о </a:t>
            </a:r>
            <a:r>
              <a:rPr lang="en-US" sz="2400" b="1" dirty="0">
                <a:cs typeface="Times New Roman" pitchFamily="18" charset="0"/>
              </a:rPr>
              <a:t>MAXMIN </a:t>
            </a:r>
            <a:r>
              <a:rPr lang="ru-RU" sz="2400" b="1" dirty="0">
                <a:cs typeface="Times New Roman" pitchFamily="18" charset="0"/>
              </a:rPr>
              <a:t>пути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38" y="1714488"/>
            <a:ext cx="77724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Пусть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G=(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V,E,c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сеть,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s,v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 V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/>
              </a:rPr>
              <a:t>и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p: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s=v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……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=v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-  s-v 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/>
              </a:rPr>
              <a:t>путь в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G.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u="sng" dirty="0">
                <a:latin typeface="Times New Roman" pitchFamily="18" charset="0"/>
                <a:cs typeface="Times New Roman" pitchFamily="18" charset="0"/>
              </a:rPr>
              <a:t>Определение: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Весом пути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называется число: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m(p) = min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c(v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i-1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,v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):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=1,2,…k</a:t>
            </a:r>
          </a:p>
          <a:p>
            <a:pPr eaLnBrk="1" hangingPunct="1">
              <a:buFont typeface="Wingdings" pitchFamily="2" charset="2"/>
              <a:buNone/>
            </a:pPr>
            <a:endParaRPr lang="en-US" sz="24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eaLnBrk="1" hangingPunct="1">
              <a:buFont typeface="Wingdings" pitchFamily="2" charset="2"/>
              <a:buNone/>
            </a:pP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2400" dirty="0">
              <a:latin typeface="Times New Roman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 bwMode="auto">
          <a:xfrm flipV="1">
            <a:off x="1785918" y="4000504"/>
            <a:ext cx="1928826" cy="785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Прямая со стрелкой 8"/>
          <p:cNvCxnSpPr/>
          <p:nvPr/>
        </p:nvCxnSpPr>
        <p:spPr bwMode="auto">
          <a:xfrm>
            <a:off x="4000496" y="4000504"/>
            <a:ext cx="235745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Прямая со стрелкой 10"/>
          <p:cNvCxnSpPr/>
          <p:nvPr/>
        </p:nvCxnSpPr>
        <p:spPr bwMode="auto">
          <a:xfrm>
            <a:off x="6643702" y="4143380"/>
            <a:ext cx="1643074" cy="785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Блок-схема: узел 13"/>
          <p:cNvSpPr/>
          <p:nvPr/>
        </p:nvSpPr>
        <p:spPr bwMode="auto">
          <a:xfrm>
            <a:off x="1500166" y="471488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Блок-схема: узел 14"/>
          <p:cNvSpPr/>
          <p:nvPr/>
        </p:nvSpPr>
        <p:spPr bwMode="auto">
          <a:xfrm>
            <a:off x="3714744" y="385762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Блок-схема: узел 15"/>
          <p:cNvSpPr/>
          <p:nvPr/>
        </p:nvSpPr>
        <p:spPr bwMode="auto">
          <a:xfrm>
            <a:off x="6357950" y="392906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Блок-схема: узел 16"/>
          <p:cNvSpPr/>
          <p:nvPr/>
        </p:nvSpPr>
        <p:spPr bwMode="auto">
          <a:xfrm>
            <a:off x="8286776" y="485776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6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 bwMode="auto">
          <a:xfrm rot="16200000" flipH="1">
            <a:off x="2250265" y="4536289"/>
            <a:ext cx="1113417" cy="18992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Прямая со стрелкой 21"/>
          <p:cNvCxnSpPr/>
          <p:nvPr/>
        </p:nvCxnSpPr>
        <p:spPr bwMode="auto">
          <a:xfrm>
            <a:off x="4000496" y="6000768"/>
            <a:ext cx="235745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Прямая со стрелкой 23"/>
          <p:cNvCxnSpPr/>
          <p:nvPr/>
        </p:nvCxnSpPr>
        <p:spPr bwMode="auto">
          <a:xfrm flipV="1">
            <a:off x="6500826" y="5143512"/>
            <a:ext cx="1785950" cy="857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Блок-схема: узел 24"/>
          <p:cNvSpPr/>
          <p:nvPr/>
        </p:nvSpPr>
        <p:spPr bwMode="auto">
          <a:xfrm>
            <a:off x="3714744" y="592933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4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Блок-схема: узел 26"/>
          <p:cNvSpPr/>
          <p:nvPr/>
        </p:nvSpPr>
        <p:spPr bwMode="auto">
          <a:xfrm>
            <a:off x="6357950" y="585789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5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 bwMode="auto">
          <a:xfrm flipV="1">
            <a:off x="4071934" y="4214818"/>
            <a:ext cx="2286016" cy="1714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Прямоугольник 29"/>
          <p:cNvSpPr/>
          <p:nvPr/>
        </p:nvSpPr>
        <p:spPr bwMode="auto">
          <a:xfrm>
            <a:off x="2428860" y="414338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(3)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 bwMode="auto">
          <a:xfrm>
            <a:off x="7286644" y="414338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(2)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 bwMode="auto">
          <a:xfrm>
            <a:off x="4857752" y="364331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(7)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 bwMode="auto">
          <a:xfrm>
            <a:off x="7358082" y="557214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(3)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 bwMode="auto">
          <a:xfrm>
            <a:off x="5143504" y="59293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(4)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Прямоугольник 36"/>
          <p:cNvSpPr/>
          <p:nvPr/>
        </p:nvSpPr>
        <p:spPr bwMode="auto">
          <a:xfrm>
            <a:off x="2357422" y="550070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(5)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Прямоугольник 37"/>
          <p:cNvSpPr/>
          <p:nvPr/>
        </p:nvSpPr>
        <p:spPr bwMode="auto">
          <a:xfrm>
            <a:off x="5072066" y="464344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8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Алгоритм </a:t>
            </a:r>
            <a:r>
              <a:rPr lang="ru-RU" sz="2400" b="1" dirty="0" err="1">
                <a:cs typeface="Times New Roman" pitchFamily="18" charset="0"/>
              </a:rPr>
              <a:t>Флойда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Таким образом, будем последовательно вычислять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d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0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d</a:t>
            </a:r>
            <a:r>
              <a:rPr lang="ru-RU" sz="2400" i="1" baseline="-25000" dirty="0">
                <a:latin typeface="+mj-lt"/>
                <a:cs typeface="Times New Roman" pitchFamily="18" charset="0"/>
                <a:sym typeface="Symbol"/>
              </a:rPr>
              <a:t>1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d</a:t>
            </a:r>
            <a:r>
              <a:rPr lang="ru-RU" sz="2400" i="1" baseline="-25000" dirty="0">
                <a:latin typeface="+mj-lt"/>
                <a:cs typeface="Times New Roman" pitchFamily="18" charset="0"/>
                <a:sym typeface="Symbol"/>
              </a:rPr>
              <a:t>2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….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d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n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).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Значение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d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n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– кратчайшее расстояние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i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–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j</a:t>
            </a:r>
            <a:r>
              <a:rPr lang="ru-RU" sz="2400" i="1" baseline="-250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пути.</a:t>
            </a:r>
          </a:p>
          <a:p>
            <a:pPr algn="l"/>
            <a:endParaRPr lang="ru-RU" sz="2400" dirty="0">
              <a:latin typeface="+mj-lt"/>
              <a:cs typeface="Times New Roman" pitchFamily="18" charset="0"/>
            </a:endParaRP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Для нахождения самих кратчайших путей используем массив </a:t>
            </a:r>
            <a:r>
              <a:rPr lang="ru-RU" sz="2400" i="1" dirty="0">
                <a:latin typeface="+mj-lt"/>
                <a:cs typeface="Times New Roman" pitchFamily="18" charset="0"/>
              </a:rPr>
              <a:t>ПРЕД </a:t>
            </a:r>
            <a:r>
              <a:rPr lang="en-US" sz="2400" i="1" dirty="0">
                <a:latin typeface="+mj-lt"/>
                <a:cs typeface="Times New Roman" pitchFamily="18" charset="0"/>
              </a:rPr>
              <a:t>[1..n,1..n].</a:t>
            </a:r>
          </a:p>
          <a:p>
            <a:pPr algn="l"/>
            <a:r>
              <a:rPr lang="ru-RU" sz="2400" i="1" dirty="0">
                <a:latin typeface="+mj-lt"/>
                <a:cs typeface="Times New Roman" pitchFamily="18" charset="0"/>
              </a:rPr>
              <a:t>ПРЕД </a:t>
            </a:r>
            <a:r>
              <a:rPr lang="en-US" sz="2400" i="1" dirty="0">
                <a:latin typeface="+mj-lt"/>
                <a:cs typeface="Times New Roman" pitchFamily="18" charset="0"/>
              </a:rPr>
              <a:t>[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</a:rPr>
              <a:t>] – </a:t>
            </a:r>
            <a:r>
              <a:rPr lang="ru-RU" sz="2400" dirty="0">
                <a:latin typeface="+mj-lt"/>
                <a:cs typeface="Times New Roman" pitchFamily="18" charset="0"/>
              </a:rPr>
              <a:t>номер предпоследнего узла в кратчайшем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i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–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j</a:t>
            </a:r>
            <a:r>
              <a:rPr lang="ru-RU" sz="2400" i="1" baseline="-250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пути.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Если </a:t>
            </a:r>
            <a:r>
              <a:rPr lang="en-US" sz="2400" i="1" dirty="0">
                <a:latin typeface="+mj-lt"/>
                <a:cs typeface="Times New Roman" pitchFamily="18" charset="0"/>
              </a:rPr>
              <a:t>k=</a:t>
            </a:r>
            <a:r>
              <a:rPr lang="ru-RU" sz="2400" i="1" dirty="0">
                <a:latin typeface="+mj-lt"/>
                <a:cs typeface="Times New Roman" pitchFamily="18" charset="0"/>
              </a:rPr>
              <a:t> ПРЕД </a:t>
            </a:r>
            <a:r>
              <a:rPr lang="en-US" sz="2400" i="1" dirty="0">
                <a:latin typeface="+mj-lt"/>
                <a:cs typeface="Times New Roman" pitchFamily="18" charset="0"/>
              </a:rPr>
              <a:t>[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</a:rPr>
              <a:t>]</a:t>
            </a:r>
            <a:r>
              <a:rPr lang="ru-RU" sz="2400" dirty="0">
                <a:latin typeface="+mj-lt"/>
                <a:cs typeface="Times New Roman" pitchFamily="18" charset="0"/>
              </a:rPr>
              <a:t>, то </a:t>
            </a:r>
            <a:r>
              <a:rPr lang="ru-RU" sz="2400" i="1" dirty="0">
                <a:latin typeface="+mj-lt"/>
                <a:cs typeface="Times New Roman" pitchFamily="18" charset="0"/>
              </a:rPr>
              <a:t>ПРЕД </a:t>
            </a:r>
            <a:r>
              <a:rPr lang="en-US" sz="2400" i="1" dirty="0">
                <a:latin typeface="+mj-lt"/>
                <a:cs typeface="Times New Roman" pitchFamily="18" charset="0"/>
              </a:rPr>
              <a:t>[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i,k</a:t>
            </a:r>
            <a:r>
              <a:rPr lang="en-US" sz="2400" i="1" dirty="0">
                <a:latin typeface="+mj-lt"/>
                <a:cs typeface="Times New Roman" pitchFamily="18" charset="0"/>
              </a:rPr>
              <a:t>] </a:t>
            </a:r>
            <a:r>
              <a:rPr lang="en-US" sz="2400" dirty="0">
                <a:latin typeface="+mj-lt"/>
                <a:cs typeface="Times New Roman" pitchFamily="18" charset="0"/>
              </a:rPr>
              <a:t>– </a:t>
            </a:r>
            <a:r>
              <a:rPr lang="ru-RU" sz="2400" dirty="0">
                <a:latin typeface="+mj-lt"/>
                <a:cs typeface="Times New Roman" pitchFamily="18" charset="0"/>
              </a:rPr>
              <a:t>номер предшествующего узла и т.д.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Двигаясь по элементам </a:t>
            </a:r>
            <a:r>
              <a:rPr lang="ru-RU" sz="2400" i="1" dirty="0">
                <a:latin typeface="+mj-lt"/>
                <a:cs typeface="Times New Roman" pitchFamily="18" charset="0"/>
              </a:rPr>
              <a:t>ПРЕД </a:t>
            </a:r>
            <a:r>
              <a:rPr lang="ru-RU" sz="2400" dirty="0">
                <a:latin typeface="+mj-lt"/>
                <a:cs typeface="Times New Roman" pitchFamily="18" charset="0"/>
              </a:rPr>
              <a:t>строим кратчайший путь для</a:t>
            </a:r>
            <a:r>
              <a:rPr lang="ru-RU" sz="2400" i="1" dirty="0">
                <a:latin typeface="+mj-lt"/>
                <a:cs typeface="Times New Roman" pitchFamily="18" charset="0"/>
              </a:rPr>
              <a:t>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 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).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Алгоритм </a:t>
            </a:r>
            <a:r>
              <a:rPr lang="ru-RU" sz="2400" b="1" dirty="0" err="1">
                <a:cs typeface="Times New Roman" pitchFamily="18" charset="0"/>
              </a:rPr>
              <a:t>Флойда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Предполагаем, что </a:t>
            </a:r>
            <a:r>
              <a:rPr lang="en-US" sz="2400" i="1" dirty="0">
                <a:latin typeface="+mj-lt"/>
                <a:cs typeface="Times New Roman" pitchFamily="18" charset="0"/>
              </a:rPr>
              <a:t>A[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i,i</a:t>
            </a:r>
            <a:r>
              <a:rPr lang="en-US" sz="2400" i="1" dirty="0">
                <a:latin typeface="+mj-lt"/>
                <a:cs typeface="Times New Roman" pitchFamily="18" charset="0"/>
              </a:rPr>
              <a:t>]=0</a:t>
            </a:r>
            <a:r>
              <a:rPr lang="ru-RU" sz="2400" dirty="0">
                <a:latin typeface="+mj-lt"/>
                <a:cs typeface="Times New Roman" pitchFamily="18" charset="0"/>
              </a:rPr>
              <a:t>, 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A[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]= </a:t>
            </a:r>
            <a:r>
              <a:rPr lang="ru-RU" sz="2400" i="1" dirty="0">
                <a:latin typeface="+mj-lt"/>
              </a:rPr>
              <a:t>+</a:t>
            </a:r>
            <a:r>
              <a:rPr lang="ru-RU" sz="2400" i="1" dirty="0">
                <a:latin typeface="+mj-lt"/>
                <a:sym typeface="Symbol"/>
              </a:rPr>
              <a:t>, </a:t>
            </a:r>
            <a:r>
              <a:rPr lang="ru-RU" sz="2400" dirty="0">
                <a:latin typeface="+mj-lt"/>
                <a:sym typeface="Symbol"/>
              </a:rPr>
              <a:t>если</a:t>
            </a:r>
            <a:r>
              <a:rPr lang="ru-RU" sz="2400" i="1" dirty="0">
                <a:latin typeface="+mj-lt"/>
                <a:sym typeface="Symbol"/>
              </a:rPr>
              <a:t>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i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,v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)E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.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Отсутствуют контуры отрицательной длины.</a:t>
            </a:r>
          </a:p>
          <a:p>
            <a:pPr algn="l"/>
            <a:endParaRPr lang="ru-RU" sz="2400" dirty="0">
              <a:latin typeface="+mj-lt"/>
              <a:cs typeface="Times New Roman" pitchFamily="18" charset="0"/>
              <a:sym typeface="Symbol"/>
            </a:endParaRPr>
          </a:p>
          <a:p>
            <a:r>
              <a:rPr lang="ru-RU" sz="2400" b="1" dirty="0">
                <a:latin typeface="+mj-lt"/>
                <a:cs typeface="Times New Roman" pitchFamily="18" charset="0"/>
                <a:sym typeface="Symbol"/>
              </a:rPr>
              <a:t>Алгоритм </a:t>
            </a:r>
            <a:r>
              <a:rPr lang="ru-RU" sz="2400" b="1" dirty="0" err="1">
                <a:latin typeface="+mj-lt"/>
                <a:cs typeface="Times New Roman" pitchFamily="18" charset="0"/>
                <a:sym typeface="Symbol"/>
              </a:rPr>
              <a:t>Флойда</a:t>
            </a:r>
            <a:r>
              <a:rPr lang="ru-RU" sz="2400" b="1" dirty="0">
                <a:latin typeface="+mj-lt"/>
                <a:cs typeface="Times New Roman" pitchFamily="18" charset="0"/>
                <a:sym typeface="Symbol"/>
              </a:rPr>
              <a:t> (1962 г.)</a:t>
            </a:r>
          </a:p>
          <a:p>
            <a:pPr algn="l"/>
            <a:r>
              <a:rPr lang="ru-RU" sz="2400" b="1" dirty="0">
                <a:latin typeface="+mj-lt"/>
                <a:cs typeface="Times New Roman" pitchFamily="18" charset="0"/>
                <a:sym typeface="Symbol"/>
              </a:rPr>
              <a:t>Дано: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Сеть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G=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V,E,c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),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заданная матрицей весов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A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.</a:t>
            </a:r>
            <a:endParaRPr lang="en-US" sz="2400" dirty="0">
              <a:latin typeface="+mj-lt"/>
              <a:cs typeface="Times New Roman" pitchFamily="18" charset="0"/>
              <a:sym typeface="Symbol"/>
            </a:endParaRPr>
          </a:p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</a:p>
          <a:p>
            <a:pPr algn="l"/>
            <a:r>
              <a:rPr lang="ru-RU" sz="2400" b="1" dirty="0">
                <a:latin typeface="+mj-lt"/>
                <a:cs typeface="Times New Roman" pitchFamily="18" charset="0"/>
                <a:sym typeface="Symbol"/>
              </a:rPr>
              <a:t>Результат: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D[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]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–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массив расстояний для </a:t>
            </a:r>
            <a:r>
              <a:rPr lang="en-US" sz="2400" i="1" dirty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i</a:t>
            </a:r>
            <a:r>
              <a:rPr lang="ru-RU" sz="2400" i="1" dirty="0">
                <a:latin typeface="+mj-lt"/>
                <a:cs typeface="Times New Roman" pitchFamily="18" charset="0"/>
              </a:rPr>
              <a:t>,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j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V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 ПРЕД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[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]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-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массив предшествующих узлов.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Алгоритм </a:t>
            </a:r>
            <a:r>
              <a:rPr lang="ru-RU" sz="2400" b="1" dirty="0" err="1">
                <a:cs typeface="Times New Roman" pitchFamily="18" charset="0"/>
              </a:rPr>
              <a:t>Флойда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i="1" dirty="0">
                <a:latin typeface="+mj-lt"/>
                <a:cs typeface="Times New Roman" pitchFamily="18" charset="0"/>
              </a:rPr>
              <a:t>1. </a:t>
            </a:r>
            <a:r>
              <a:rPr lang="en-US" sz="2400" i="1" dirty="0">
                <a:latin typeface="+mj-lt"/>
                <a:cs typeface="Times New Roman" pitchFamily="18" charset="0"/>
              </a:rPr>
              <a:t>begin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</a:rPr>
              <a:t>2.   for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i</a:t>
            </a:r>
            <a:r>
              <a:rPr lang="en-US" sz="2400" i="1" dirty="0">
                <a:latin typeface="+mj-lt"/>
                <a:cs typeface="Times New Roman" pitchFamily="18" charset="0"/>
              </a:rPr>
              <a:t>=1 to n do</a:t>
            </a:r>
          </a:p>
          <a:p>
            <a:pPr marL="457200" indent="-457200" algn="l">
              <a:buAutoNum type="arabicPeriod" startAt="3"/>
            </a:pPr>
            <a:r>
              <a:rPr lang="en-US" sz="2400" i="1" dirty="0">
                <a:latin typeface="+mj-lt"/>
                <a:cs typeface="Times New Roman" pitchFamily="18" charset="0"/>
              </a:rPr>
              <a:t>   for j=1 to n do</a:t>
            </a:r>
          </a:p>
          <a:p>
            <a:pPr marL="457200" indent="-457200" algn="l">
              <a:buAutoNum type="arabicPeriod" startAt="3"/>
            </a:pPr>
            <a:r>
              <a:rPr lang="en-US" sz="2400" i="1" dirty="0">
                <a:latin typeface="+mj-lt"/>
                <a:cs typeface="Times New Roman" pitchFamily="18" charset="0"/>
              </a:rPr>
              <a:t>     begin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</a:rPr>
              <a:t>5.           D[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</a:rPr>
              <a:t>] = A[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</a:rPr>
              <a:t>];  </a:t>
            </a:r>
            <a:r>
              <a:rPr lang="ru-RU" sz="2400" i="1" dirty="0">
                <a:latin typeface="+mj-lt"/>
                <a:cs typeface="Times New Roman" pitchFamily="18" charset="0"/>
              </a:rPr>
              <a:t>ПРЕД </a:t>
            </a:r>
            <a:r>
              <a:rPr lang="en-US" sz="2400" i="1" dirty="0">
                <a:latin typeface="+mj-lt"/>
                <a:cs typeface="Times New Roman" pitchFamily="18" charset="0"/>
              </a:rPr>
              <a:t>[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</a:rPr>
              <a:t>]=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i</a:t>
            </a:r>
            <a:r>
              <a:rPr lang="en-US" sz="2400" i="1" dirty="0">
                <a:latin typeface="+mj-lt"/>
                <a:cs typeface="Times New Roman" pitchFamily="18" charset="0"/>
              </a:rPr>
              <a:t>;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</a:rPr>
              <a:t>6.        end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</a:rPr>
              <a:t>7.   for k=1 to n do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</a:rPr>
              <a:t>8.      for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i</a:t>
            </a:r>
            <a:r>
              <a:rPr lang="en-US" sz="2400" i="1" dirty="0">
                <a:latin typeface="+mj-lt"/>
                <a:cs typeface="Times New Roman" pitchFamily="18" charset="0"/>
              </a:rPr>
              <a:t>=1 to n do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</a:rPr>
              <a:t>9.          for j=1 to n do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</a:rPr>
              <a:t>10.            if D[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</a:rPr>
              <a:t>]&gt;D[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i,k</a:t>
            </a:r>
            <a:r>
              <a:rPr lang="en-US" sz="2400" i="1" dirty="0">
                <a:latin typeface="+mj-lt"/>
                <a:cs typeface="Times New Roman" pitchFamily="18" charset="0"/>
              </a:rPr>
              <a:t>]+D[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k,j</a:t>
            </a:r>
            <a:r>
              <a:rPr lang="en-US" sz="2400" i="1" dirty="0">
                <a:latin typeface="+mj-lt"/>
                <a:cs typeface="Times New Roman" pitchFamily="18" charset="0"/>
              </a:rPr>
              <a:t>] then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</a:rPr>
              <a:t>11.             D[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</a:rPr>
              <a:t>]= D[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i,k</a:t>
            </a:r>
            <a:r>
              <a:rPr lang="en-US" sz="2400" i="1" dirty="0">
                <a:latin typeface="+mj-lt"/>
                <a:cs typeface="Times New Roman" pitchFamily="18" charset="0"/>
              </a:rPr>
              <a:t>]+D[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k,j</a:t>
            </a:r>
            <a:r>
              <a:rPr lang="en-US" sz="2400" i="1" dirty="0">
                <a:latin typeface="+mj-lt"/>
                <a:cs typeface="Times New Roman" pitchFamily="18" charset="0"/>
              </a:rPr>
              <a:t>] ; </a:t>
            </a:r>
            <a:r>
              <a:rPr lang="ru-RU" sz="2400" i="1" dirty="0">
                <a:latin typeface="+mj-lt"/>
                <a:cs typeface="Times New Roman" pitchFamily="18" charset="0"/>
              </a:rPr>
              <a:t>ПРЕД </a:t>
            </a:r>
            <a:r>
              <a:rPr lang="en-US" sz="2400" i="1" dirty="0">
                <a:latin typeface="+mj-lt"/>
                <a:cs typeface="Times New Roman" pitchFamily="18" charset="0"/>
              </a:rPr>
              <a:t>[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i,j</a:t>
            </a:r>
            <a:r>
              <a:rPr lang="en-US" sz="2400" i="1" dirty="0">
                <a:latin typeface="+mj-lt"/>
                <a:cs typeface="Times New Roman" pitchFamily="18" charset="0"/>
              </a:rPr>
              <a:t>] = </a:t>
            </a:r>
            <a:r>
              <a:rPr lang="ru-RU" sz="2400" i="1" dirty="0">
                <a:latin typeface="+mj-lt"/>
                <a:cs typeface="Times New Roman" pitchFamily="18" charset="0"/>
              </a:rPr>
              <a:t>ПРЕД</a:t>
            </a:r>
            <a:r>
              <a:rPr lang="en-US" sz="2400" i="1" dirty="0">
                <a:latin typeface="+mj-lt"/>
                <a:cs typeface="Times New Roman" pitchFamily="18" charset="0"/>
              </a:rPr>
              <a:t> [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k,j</a:t>
            </a:r>
            <a:r>
              <a:rPr lang="en-US" sz="2400" i="1" dirty="0">
                <a:latin typeface="+mj-lt"/>
                <a:cs typeface="Times New Roman" pitchFamily="18" charset="0"/>
              </a:rPr>
              <a:t>];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</a:rPr>
              <a:t>12. end </a:t>
            </a:r>
            <a:r>
              <a:rPr lang="ru-RU" sz="2400" i="1" dirty="0">
                <a:latin typeface="+mj-lt"/>
                <a:cs typeface="Times New Roman" pitchFamily="18" charset="0"/>
              </a:rPr>
              <a:t>  </a:t>
            </a:r>
            <a:endParaRPr lang="en-US" sz="2400" i="1" dirty="0">
              <a:latin typeface="+mj-lt"/>
              <a:cs typeface="Times New Roman" pitchFamily="18" charset="0"/>
            </a:endParaRPr>
          </a:p>
          <a:p>
            <a:pPr algn="l"/>
            <a:r>
              <a:rPr lang="en-US" sz="2400" dirty="0">
                <a:cs typeface="Times New Roman" pitchFamily="18" charset="0"/>
                <a:sym typeface="Symbol"/>
              </a:rPr>
              <a:t>                               </a:t>
            </a:r>
            <a:r>
              <a:rPr lang="ru-RU" sz="2400" dirty="0">
                <a:cs typeface="Times New Roman" pitchFamily="18" charset="0"/>
                <a:sym typeface="Symbol"/>
              </a:rPr>
              <a:t>Сложность алгоритма </a:t>
            </a:r>
            <a:r>
              <a:rPr lang="en-US" sz="2400" b="1" i="1" dirty="0">
                <a:latin typeface="+mj-lt"/>
                <a:cs typeface="Times New Roman" pitchFamily="18" charset="0"/>
                <a:sym typeface="Symbol"/>
              </a:rPr>
              <a:t>o(n</a:t>
            </a:r>
            <a:r>
              <a:rPr lang="en-US" sz="2400" b="1" i="1" baseline="30000" dirty="0">
                <a:latin typeface="+mj-lt"/>
                <a:cs typeface="Times New Roman" pitchFamily="18" charset="0"/>
                <a:sym typeface="Symbol"/>
              </a:rPr>
              <a:t>3</a:t>
            </a:r>
            <a:r>
              <a:rPr lang="en-US" sz="2400" b="1" i="1" dirty="0">
                <a:latin typeface="+mj-lt"/>
                <a:cs typeface="Times New Roman" pitchFamily="18" charset="0"/>
                <a:sym typeface="Symbol"/>
              </a:rPr>
              <a:t>)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Алгоритм </a:t>
            </a:r>
            <a:r>
              <a:rPr lang="ru-RU" sz="2400" b="1" dirty="0" err="1">
                <a:cs typeface="Times New Roman" pitchFamily="18" charset="0"/>
              </a:rPr>
              <a:t>Флойда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b="1" i="1" dirty="0">
                <a:cs typeface="Times New Roman" pitchFamily="18" charset="0"/>
                <a:sym typeface="Symbol"/>
              </a:rPr>
              <a:t>Пример: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  <p:cxnSp>
        <p:nvCxnSpPr>
          <p:cNvPr id="6" name="Прямая со стрелкой 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3065674" y="1708360"/>
            <a:ext cx="940950" cy="18696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Блок-схема: узел 7"/>
          <p:cNvSpPr/>
          <p:nvPr/>
        </p:nvSpPr>
        <p:spPr bwMode="auto">
          <a:xfrm>
            <a:off x="2357422" y="307181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4429124" y="192880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Блок-схема: узел 9"/>
          <p:cNvSpPr/>
          <p:nvPr/>
        </p:nvSpPr>
        <p:spPr bwMode="auto">
          <a:xfrm>
            <a:off x="6572264" y="307181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4500562" y="392906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4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" name="Прямая со стрелкой 12"/>
          <p:cNvCxnSpPr>
            <a:stCxn id="9" idx="5"/>
            <a:endCxn id="10" idx="1"/>
          </p:cNvCxnSpPr>
          <p:nvPr/>
        </p:nvCxnSpPr>
        <p:spPr bwMode="auto">
          <a:xfrm rot="16200000" flipH="1">
            <a:off x="5173095" y="1672641"/>
            <a:ext cx="940950" cy="19410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11" idx="2"/>
            <a:endCxn id="8" idx="5"/>
          </p:cNvCxnSpPr>
          <p:nvPr/>
        </p:nvCxnSpPr>
        <p:spPr bwMode="auto">
          <a:xfrm rot="10800000">
            <a:off x="2601328" y="3315716"/>
            <a:ext cx="1899235" cy="756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Прямая со стрелкой 16"/>
          <p:cNvCxnSpPr>
            <a:stCxn id="10" idx="3"/>
            <a:endCxn id="11" idx="6"/>
          </p:cNvCxnSpPr>
          <p:nvPr/>
        </p:nvCxnSpPr>
        <p:spPr bwMode="auto">
          <a:xfrm rot="5400000">
            <a:off x="5322100" y="2779930"/>
            <a:ext cx="756227" cy="182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Прямая со стрелкой 19"/>
          <p:cNvCxnSpPr>
            <a:stCxn id="10" idx="2"/>
            <a:endCxn id="8" idx="6"/>
          </p:cNvCxnSpPr>
          <p:nvPr/>
        </p:nvCxnSpPr>
        <p:spPr bwMode="auto">
          <a:xfrm rot="10800000">
            <a:off x="2643174" y="3214686"/>
            <a:ext cx="392909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Прямая соединительная линия 37"/>
          <p:cNvCxnSpPr>
            <a:stCxn id="9" idx="2"/>
          </p:cNvCxnSpPr>
          <p:nvPr/>
        </p:nvCxnSpPr>
        <p:spPr bwMode="auto">
          <a:xfrm rot="10800000">
            <a:off x="2500298" y="2071678"/>
            <a:ext cx="19288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Прямая со стрелкой 39"/>
          <p:cNvCxnSpPr>
            <a:endCxn id="8" idx="0"/>
          </p:cNvCxnSpPr>
          <p:nvPr/>
        </p:nvCxnSpPr>
        <p:spPr bwMode="auto">
          <a:xfrm rot="5400000">
            <a:off x="2000232" y="2571744"/>
            <a:ext cx="100013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Прямая соединительная линия 43"/>
          <p:cNvCxnSpPr>
            <a:stCxn id="8" idx="4"/>
          </p:cNvCxnSpPr>
          <p:nvPr/>
        </p:nvCxnSpPr>
        <p:spPr bwMode="auto">
          <a:xfrm rot="5400000">
            <a:off x="2107389" y="3750471"/>
            <a:ext cx="78581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Прямая со стрелкой 45"/>
          <p:cNvCxnSpPr/>
          <p:nvPr/>
        </p:nvCxnSpPr>
        <p:spPr bwMode="auto">
          <a:xfrm>
            <a:off x="2500298" y="4143380"/>
            <a:ext cx="192882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Прямая соединительная линия 48"/>
          <p:cNvCxnSpPr/>
          <p:nvPr/>
        </p:nvCxnSpPr>
        <p:spPr bwMode="auto">
          <a:xfrm>
            <a:off x="4857752" y="4143380"/>
            <a:ext cx="228601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Прямая соединительная линия 50"/>
          <p:cNvCxnSpPr/>
          <p:nvPr/>
        </p:nvCxnSpPr>
        <p:spPr bwMode="auto">
          <a:xfrm rot="5400000" flipH="1" flipV="1">
            <a:off x="6108711" y="3106735"/>
            <a:ext cx="207170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Прямая со стрелкой 52"/>
          <p:cNvCxnSpPr>
            <a:endCxn id="9" idx="6"/>
          </p:cNvCxnSpPr>
          <p:nvPr/>
        </p:nvCxnSpPr>
        <p:spPr bwMode="auto">
          <a:xfrm rot="10800000">
            <a:off x="4714876" y="2071678"/>
            <a:ext cx="242889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Прямоугольник 56"/>
          <p:cNvSpPr/>
          <p:nvPr/>
        </p:nvSpPr>
        <p:spPr bwMode="auto">
          <a:xfrm>
            <a:off x="2143108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(6)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Прямоугольник 57"/>
          <p:cNvSpPr/>
          <p:nvPr/>
        </p:nvSpPr>
        <p:spPr bwMode="auto">
          <a:xfrm>
            <a:off x="2143108" y="371475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(-2)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Прямоугольник 58"/>
          <p:cNvSpPr/>
          <p:nvPr/>
        </p:nvSpPr>
        <p:spPr bwMode="auto">
          <a:xfrm>
            <a:off x="3143240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Прямоугольник 59"/>
          <p:cNvSpPr/>
          <p:nvPr/>
        </p:nvSpPr>
        <p:spPr bwMode="auto">
          <a:xfrm>
            <a:off x="5786446" y="242886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(2)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Прямоугольник 60"/>
          <p:cNvSpPr/>
          <p:nvPr/>
        </p:nvSpPr>
        <p:spPr bwMode="auto">
          <a:xfrm>
            <a:off x="3071802" y="364331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(4)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Прямоугольник 61"/>
          <p:cNvSpPr/>
          <p:nvPr/>
        </p:nvSpPr>
        <p:spPr bwMode="auto">
          <a:xfrm>
            <a:off x="5929322" y="364331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(3)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 bwMode="auto">
          <a:xfrm>
            <a:off x="4429124" y="292893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(-1)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Прямоугольник 63"/>
          <p:cNvSpPr/>
          <p:nvPr/>
        </p:nvSpPr>
        <p:spPr bwMode="auto">
          <a:xfrm>
            <a:off x="7215206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(7)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1043757" y="4429132"/>
          <a:ext cx="3299046" cy="1785950"/>
        </p:xfrm>
        <a:graphic>
          <a:graphicData uri="http://schemas.openxmlformats.org/presentationml/2006/ole">
            <p:oleObj spid="_x0000_s34820" name="Формула" r:id="rId3" imgW="168910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Алгоритм </a:t>
            </a:r>
            <a:r>
              <a:rPr lang="ru-RU" sz="2400" b="1" dirty="0" err="1">
                <a:cs typeface="Times New Roman" pitchFamily="18" charset="0"/>
              </a:rPr>
              <a:t>Флойда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b="1" i="1" dirty="0">
                <a:cs typeface="Times New Roman" pitchFamily="18" charset="0"/>
                <a:sym typeface="Symbol"/>
              </a:rPr>
              <a:t>Пример: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  <p:cxnSp>
        <p:nvCxnSpPr>
          <p:cNvPr id="6" name="Прямая со стрелкой 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3065674" y="1708360"/>
            <a:ext cx="940950" cy="18696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Блок-схема: узел 7"/>
          <p:cNvSpPr/>
          <p:nvPr/>
        </p:nvSpPr>
        <p:spPr bwMode="auto">
          <a:xfrm>
            <a:off x="2357422" y="307181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4429124" y="192880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Блок-схема: узел 9"/>
          <p:cNvSpPr/>
          <p:nvPr/>
        </p:nvSpPr>
        <p:spPr bwMode="auto">
          <a:xfrm>
            <a:off x="6572264" y="307181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4500562" y="392906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4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" name="Прямая со стрелкой 12"/>
          <p:cNvCxnSpPr>
            <a:stCxn id="9" idx="5"/>
            <a:endCxn id="10" idx="1"/>
          </p:cNvCxnSpPr>
          <p:nvPr/>
        </p:nvCxnSpPr>
        <p:spPr bwMode="auto">
          <a:xfrm rot="16200000" flipH="1">
            <a:off x="5173095" y="1672641"/>
            <a:ext cx="940950" cy="19410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11" idx="2"/>
            <a:endCxn id="8" idx="5"/>
          </p:cNvCxnSpPr>
          <p:nvPr/>
        </p:nvCxnSpPr>
        <p:spPr bwMode="auto">
          <a:xfrm rot="10800000">
            <a:off x="2601328" y="3315716"/>
            <a:ext cx="1899235" cy="756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Прямая со стрелкой 16"/>
          <p:cNvCxnSpPr>
            <a:stCxn id="10" idx="3"/>
            <a:endCxn id="11" idx="6"/>
          </p:cNvCxnSpPr>
          <p:nvPr/>
        </p:nvCxnSpPr>
        <p:spPr bwMode="auto">
          <a:xfrm rot="5400000">
            <a:off x="5322100" y="2779930"/>
            <a:ext cx="756227" cy="182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Прямая со стрелкой 19"/>
          <p:cNvCxnSpPr>
            <a:stCxn id="10" idx="2"/>
            <a:endCxn id="8" idx="6"/>
          </p:cNvCxnSpPr>
          <p:nvPr/>
        </p:nvCxnSpPr>
        <p:spPr bwMode="auto">
          <a:xfrm rot="10800000">
            <a:off x="2643174" y="3214686"/>
            <a:ext cx="392909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Прямая соединительная линия 37"/>
          <p:cNvCxnSpPr>
            <a:stCxn id="9" idx="2"/>
          </p:cNvCxnSpPr>
          <p:nvPr/>
        </p:nvCxnSpPr>
        <p:spPr bwMode="auto">
          <a:xfrm rot="10800000">
            <a:off x="2500298" y="2071678"/>
            <a:ext cx="19288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Прямая со стрелкой 39"/>
          <p:cNvCxnSpPr>
            <a:endCxn id="8" idx="0"/>
          </p:cNvCxnSpPr>
          <p:nvPr/>
        </p:nvCxnSpPr>
        <p:spPr bwMode="auto">
          <a:xfrm rot="5400000">
            <a:off x="2000232" y="2571744"/>
            <a:ext cx="100013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Прямая соединительная линия 43"/>
          <p:cNvCxnSpPr>
            <a:stCxn id="8" idx="4"/>
          </p:cNvCxnSpPr>
          <p:nvPr/>
        </p:nvCxnSpPr>
        <p:spPr bwMode="auto">
          <a:xfrm rot="5400000">
            <a:off x="2107389" y="3750471"/>
            <a:ext cx="78581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Прямая со стрелкой 45"/>
          <p:cNvCxnSpPr/>
          <p:nvPr/>
        </p:nvCxnSpPr>
        <p:spPr bwMode="auto">
          <a:xfrm>
            <a:off x="2500298" y="4143380"/>
            <a:ext cx="192882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Прямая соединительная линия 48"/>
          <p:cNvCxnSpPr/>
          <p:nvPr/>
        </p:nvCxnSpPr>
        <p:spPr bwMode="auto">
          <a:xfrm>
            <a:off x="4857752" y="4143380"/>
            <a:ext cx="228601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Прямая соединительная линия 50"/>
          <p:cNvCxnSpPr/>
          <p:nvPr/>
        </p:nvCxnSpPr>
        <p:spPr bwMode="auto">
          <a:xfrm rot="5400000" flipH="1" flipV="1">
            <a:off x="6108711" y="3106735"/>
            <a:ext cx="207170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Прямая со стрелкой 52"/>
          <p:cNvCxnSpPr>
            <a:endCxn id="9" idx="6"/>
          </p:cNvCxnSpPr>
          <p:nvPr/>
        </p:nvCxnSpPr>
        <p:spPr bwMode="auto">
          <a:xfrm rot="10800000">
            <a:off x="4714876" y="2071678"/>
            <a:ext cx="242889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Прямоугольник 56"/>
          <p:cNvSpPr/>
          <p:nvPr/>
        </p:nvSpPr>
        <p:spPr bwMode="auto">
          <a:xfrm>
            <a:off x="2143108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(6)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Прямоугольник 57"/>
          <p:cNvSpPr/>
          <p:nvPr/>
        </p:nvSpPr>
        <p:spPr bwMode="auto">
          <a:xfrm>
            <a:off x="2143108" y="371475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(-2)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Прямоугольник 58"/>
          <p:cNvSpPr/>
          <p:nvPr/>
        </p:nvSpPr>
        <p:spPr bwMode="auto">
          <a:xfrm>
            <a:off x="3143240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Прямоугольник 59"/>
          <p:cNvSpPr/>
          <p:nvPr/>
        </p:nvSpPr>
        <p:spPr bwMode="auto">
          <a:xfrm>
            <a:off x="5786446" y="242886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(2)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Прямоугольник 60"/>
          <p:cNvSpPr/>
          <p:nvPr/>
        </p:nvSpPr>
        <p:spPr bwMode="auto">
          <a:xfrm>
            <a:off x="3071802" y="364331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(4)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Прямоугольник 61"/>
          <p:cNvSpPr/>
          <p:nvPr/>
        </p:nvSpPr>
        <p:spPr bwMode="auto">
          <a:xfrm>
            <a:off x="5929322" y="364331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(3)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 bwMode="auto">
          <a:xfrm>
            <a:off x="4429124" y="292893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(-1)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Прямоугольник 63"/>
          <p:cNvSpPr/>
          <p:nvPr/>
        </p:nvSpPr>
        <p:spPr bwMode="auto">
          <a:xfrm>
            <a:off x="7215206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(7)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1019175" y="4429125"/>
          <a:ext cx="3349625" cy="1785938"/>
        </p:xfrm>
        <a:graphic>
          <a:graphicData uri="http://schemas.openxmlformats.org/presentationml/2006/ole">
            <p:oleObj spid="_x0000_s35846" name="Формула" r:id="rId3" imgW="1714500" imgH="914400" progId="Equation.3">
              <p:embed/>
            </p:oleObj>
          </a:graphicData>
        </a:graphic>
      </p:graphicFrame>
      <p:graphicFrame>
        <p:nvGraphicFramePr>
          <p:cNvPr id="35843" name="Object 2"/>
          <p:cNvGraphicFramePr>
            <a:graphicFrameLocks noChangeAspect="1"/>
          </p:cNvGraphicFramePr>
          <p:nvPr/>
        </p:nvGraphicFramePr>
        <p:xfrm>
          <a:off x="4926013" y="4429125"/>
          <a:ext cx="2927350" cy="1785938"/>
        </p:xfrm>
        <a:graphic>
          <a:graphicData uri="http://schemas.openxmlformats.org/presentationml/2006/ole">
            <p:oleObj spid="_x0000_s35847" name="Формула" r:id="rId4" imgW="149860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Алгоритм </a:t>
            </a:r>
            <a:r>
              <a:rPr lang="ru-RU" sz="2400" b="1" dirty="0" err="1">
                <a:cs typeface="Times New Roman" pitchFamily="18" charset="0"/>
              </a:rPr>
              <a:t>Флойда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b="1" i="1" dirty="0">
                <a:cs typeface="Times New Roman" pitchFamily="18" charset="0"/>
                <a:sym typeface="Symbol"/>
              </a:rPr>
              <a:t>Пример: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  <p:cxnSp>
        <p:nvCxnSpPr>
          <p:cNvPr id="6" name="Прямая со стрелкой 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3065674" y="1708360"/>
            <a:ext cx="940950" cy="18696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Блок-схема: узел 7"/>
          <p:cNvSpPr/>
          <p:nvPr/>
        </p:nvSpPr>
        <p:spPr bwMode="auto">
          <a:xfrm>
            <a:off x="2357422" y="307181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4429124" y="192880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Блок-схема: узел 9"/>
          <p:cNvSpPr/>
          <p:nvPr/>
        </p:nvSpPr>
        <p:spPr bwMode="auto">
          <a:xfrm>
            <a:off x="6572264" y="307181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4500562" y="392906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4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" name="Прямая со стрелкой 12"/>
          <p:cNvCxnSpPr>
            <a:stCxn id="9" idx="5"/>
            <a:endCxn id="10" idx="1"/>
          </p:cNvCxnSpPr>
          <p:nvPr/>
        </p:nvCxnSpPr>
        <p:spPr bwMode="auto">
          <a:xfrm rot="16200000" flipH="1">
            <a:off x="5173095" y="1672641"/>
            <a:ext cx="940950" cy="19410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11" idx="2"/>
            <a:endCxn id="8" idx="5"/>
          </p:cNvCxnSpPr>
          <p:nvPr/>
        </p:nvCxnSpPr>
        <p:spPr bwMode="auto">
          <a:xfrm rot="10800000">
            <a:off x="2601328" y="3315716"/>
            <a:ext cx="1899235" cy="756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Прямая со стрелкой 16"/>
          <p:cNvCxnSpPr>
            <a:stCxn id="10" idx="3"/>
            <a:endCxn id="11" idx="6"/>
          </p:cNvCxnSpPr>
          <p:nvPr/>
        </p:nvCxnSpPr>
        <p:spPr bwMode="auto">
          <a:xfrm rot="5400000">
            <a:off x="5322100" y="2779930"/>
            <a:ext cx="756227" cy="182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Прямая со стрелкой 19"/>
          <p:cNvCxnSpPr>
            <a:stCxn id="10" idx="2"/>
            <a:endCxn id="8" idx="6"/>
          </p:cNvCxnSpPr>
          <p:nvPr/>
        </p:nvCxnSpPr>
        <p:spPr bwMode="auto">
          <a:xfrm rot="10800000">
            <a:off x="2643174" y="3214686"/>
            <a:ext cx="392909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Прямая соединительная линия 37"/>
          <p:cNvCxnSpPr>
            <a:stCxn id="9" idx="2"/>
          </p:cNvCxnSpPr>
          <p:nvPr/>
        </p:nvCxnSpPr>
        <p:spPr bwMode="auto">
          <a:xfrm rot="10800000">
            <a:off x="2500298" y="2071678"/>
            <a:ext cx="19288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Прямая со стрелкой 39"/>
          <p:cNvCxnSpPr>
            <a:endCxn id="8" idx="0"/>
          </p:cNvCxnSpPr>
          <p:nvPr/>
        </p:nvCxnSpPr>
        <p:spPr bwMode="auto">
          <a:xfrm rot="5400000">
            <a:off x="2000232" y="2571744"/>
            <a:ext cx="100013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Прямая соединительная линия 43"/>
          <p:cNvCxnSpPr>
            <a:stCxn id="8" idx="4"/>
          </p:cNvCxnSpPr>
          <p:nvPr/>
        </p:nvCxnSpPr>
        <p:spPr bwMode="auto">
          <a:xfrm rot="5400000">
            <a:off x="2107389" y="3750471"/>
            <a:ext cx="78581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Прямая со стрелкой 45"/>
          <p:cNvCxnSpPr/>
          <p:nvPr/>
        </p:nvCxnSpPr>
        <p:spPr bwMode="auto">
          <a:xfrm>
            <a:off x="2500298" y="4143380"/>
            <a:ext cx="192882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Прямая соединительная линия 48"/>
          <p:cNvCxnSpPr/>
          <p:nvPr/>
        </p:nvCxnSpPr>
        <p:spPr bwMode="auto">
          <a:xfrm>
            <a:off x="4857752" y="4143380"/>
            <a:ext cx="228601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Прямая соединительная линия 50"/>
          <p:cNvCxnSpPr/>
          <p:nvPr/>
        </p:nvCxnSpPr>
        <p:spPr bwMode="auto">
          <a:xfrm rot="5400000" flipH="1" flipV="1">
            <a:off x="6108711" y="3106735"/>
            <a:ext cx="207170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Прямая со стрелкой 52"/>
          <p:cNvCxnSpPr>
            <a:endCxn id="9" idx="6"/>
          </p:cNvCxnSpPr>
          <p:nvPr/>
        </p:nvCxnSpPr>
        <p:spPr bwMode="auto">
          <a:xfrm rot="10800000">
            <a:off x="4714876" y="2071678"/>
            <a:ext cx="242889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Прямоугольник 56"/>
          <p:cNvSpPr/>
          <p:nvPr/>
        </p:nvSpPr>
        <p:spPr bwMode="auto">
          <a:xfrm>
            <a:off x="2143108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(6)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Прямоугольник 57"/>
          <p:cNvSpPr/>
          <p:nvPr/>
        </p:nvSpPr>
        <p:spPr bwMode="auto">
          <a:xfrm>
            <a:off x="2143108" y="371475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(-2)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Прямоугольник 58"/>
          <p:cNvSpPr/>
          <p:nvPr/>
        </p:nvSpPr>
        <p:spPr bwMode="auto">
          <a:xfrm>
            <a:off x="3143240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Прямоугольник 59"/>
          <p:cNvSpPr/>
          <p:nvPr/>
        </p:nvSpPr>
        <p:spPr bwMode="auto">
          <a:xfrm>
            <a:off x="5786446" y="242886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(2)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Прямоугольник 60"/>
          <p:cNvSpPr/>
          <p:nvPr/>
        </p:nvSpPr>
        <p:spPr bwMode="auto">
          <a:xfrm>
            <a:off x="3071802" y="364331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(4)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Прямоугольник 61"/>
          <p:cNvSpPr/>
          <p:nvPr/>
        </p:nvSpPr>
        <p:spPr bwMode="auto">
          <a:xfrm>
            <a:off x="5929322" y="364331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(3)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 bwMode="auto">
          <a:xfrm>
            <a:off x="4429124" y="292893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(-1)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Прямоугольник 63"/>
          <p:cNvSpPr/>
          <p:nvPr/>
        </p:nvSpPr>
        <p:spPr bwMode="auto">
          <a:xfrm>
            <a:off x="7215206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(7)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1181100" y="4429125"/>
          <a:ext cx="3025775" cy="1785938"/>
        </p:xfrm>
        <a:graphic>
          <a:graphicData uri="http://schemas.openxmlformats.org/presentationml/2006/ole">
            <p:oleObj spid="_x0000_s43014" name="Формула" r:id="rId3" imgW="1549400" imgH="914400" progId="Equation.3">
              <p:embed/>
            </p:oleObj>
          </a:graphicData>
        </a:graphic>
      </p:graphicFrame>
      <p:graphicFrame>
        <p:nvGraphicFramePr>
          <p:cNvPr id="35843" name="Object 2"/>
          <p:cNvGraphicFramePr>
            <a:graphicFrameLocks noChangeAspect="1"/>
          </p:cNvGraphicFramePr>
          <p:nvPr/>
        </p:nvGraphicFramePr>
        <p:xfrm>
          <a:off x="4926013" y="4429125"/>
          <a:ext cx="2927350" cy="1785938"/>
        </p:xfrm>
        <a:graphic>
          <a:graphicData uri="http://schemas.openxmlformats.org/presentationml/2006/ole">
            <p:oleObj spid="_x0000_s43015" name="Формула" r:id="rId4" imgW="1498600" imgH="914400" progId="Equation.3">
              <p:embed/>
            </p:oleObj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928662" y="4000504"/>
            <a:ext cx="707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k=1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Алгоритм </a:t>
            </a:r>
            <a:r>
              <a:rPr lang="ru-RU" sz="2400" b="1" dirty="0" err="1">
                <a:cs typeface="Times New Roman" pitchFamily="18" charset="0"/>
              </a:rPr>
              <a:t>Флойда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b="1" i="1" dirty="0">
                <a:cs typeface="Times New Roman" pitchFamily="18" charset="0"/>
                <a:sym typeface="Symbol"/>
              </a:rPr>
              <a:t>Пример: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  <p:cxnSp>
        <p:nvCxnSpPr>
          <p:cNvPr id="6" name="Прямая со стрелкой 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3065674" y="1708360"/>
            <a:ext cx="940950" cy="18696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Блок-схема: узел 7"/>
          <p:cNvSpPr/>
          <p:nvPr/>
        </p:nvSpPr>
        <p:spPr bwMode="auto">
          <a:xfrm>
            <a:off x="2357422" y="307181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4429124" y="192880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Блок-схема: узел 9"/>
          <p:cNvSpPr/>
          <p:nvPr/>
        </p:nvSpPr>
        <p:spPr bwMode="auto">
          <a:xfrm>
            <a:off x="6572264" y="307181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4500562" y="392906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4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" name="Прямая со стрелкой 12"/>
          <p:cNvCxnSpPr>
            <a:stCxn id="9" idx="5"/>
            <a:endCxn id="10" idx="1"/>
          </p:cNvCxnSpPr>
          <p:nvPr/>
        </p:nvCxnSpPr>
        <p:spPr bwMode="auto">
          <a:xfrm rot="16200000" flipH="1">
            <a:off x="5173095" y="1672641"/>
            <a:ext cx="940950" cy="19410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11" idx="2"/>
            <a:endCxn id="8" idx="5"/>
          </p:cNvCxnSpPr>
          <p:nvPr/>
        </p:nvCxnSpPr>
        <p:spPr bwMode="auto">
          <a:xfrm rot="10800000">
            <a:off x="2601328" y="3315716"/>
            <a:ext cx="1899235" cy="756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Прямая со стрелкой 16"/>
          <p:cNvCxnSpPr>
            <a:stCxn id="10" idx="3"/>
            <a:endCxn id="11" idx="6"/>
          </p:cNvCxnSpPr>
          <p:nvPr/>
        </p:nvCxnSpPr>
        <p:spPr bwMode="auto">
          <a:xfrm rot="5400000">
            <a:off x="5322100" y="2779930"/>
            <a:ext cx="756227" cy="182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Прямая со стрелкой 19"/>
          <p:cNvCxnSpPr>
            <a:stCxn id="10" idx="2"/>
            <a:endCxn id="8" idx="6"/>
          </p:cNvCxnSpPr>
          <p:nvPr/>
        </p:nvCxnSpPr>
        <p:spPr bwMode="auto">
          <a:xfrm rot="10800000">
            <a:off x="2643174" y="3214686"/>
            <a:ext cx="392909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Прямая соединительная линия 37"/>
          <p:cNvCxnSpPr>
            <a:stCxn id="9" idx="2"/>
          </p:cNvCxnSpPr>
          <p:nvPr/>
        </p:nvCxnSpPr>
        <p:spPr bwMode="auto">
          <a:xfrm rot="10800000">
            <a:off x="2500298" y="2071678"/>
            <a:ext cx="19288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Прямая со стрелкой 39"/>
          <p:cNvCxnSpPr>
            <a:endCxn id="8" idx="0"/>
          </p:cNvCxnSpPr>
          <p:nvPr/>
        </p:nvCxnSpPr>
        <p:spPr bwMode="auto">
          <a:xfrm rot="5400000">
            <a:off x="2000232" y="2571744"/>
            <a:ext cx="100013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Прямая соединительная линия 43"/>
          <p:cNvCxnSpPr>
            <a:stCxn id="8" idx="4"/>
          </p:cNvCxnSpPr>
          <p:nvPr/>
        </p:nvCxnSpPr>
        <p:spPr bwMode="auto">
          <a:xfrm rot="5400000">
            <a:off x="2107389" y="3750471"/>
            <a:ext cx="78581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Прямая со стрелкой 45"/>
          <p:cNvCxnSpPr/>
          <p:nvPr/>
        </p:nvCxnSpPr>
        <p:spPr bwMode="auto">
          <a:xfrm>
            <a:off x="2500298" y="4143380"/>
            <a:ext cx="192882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Прямая соединительная линия 48"/>
          <p:cNvCxnSpPr/>
          <p:nvPr/>
        </p:nvCxnSpPr>
        <p:spPr bwMode="auto">
          <a:xfrm>
            <a:off x="4857752" y="4143380"/>
            <a:ext cx="228601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Прямая соединительная линия 50"/>
          <p:cNvCxnSpPr/>
          <p:nvPr/>
        </p:nvCxnSpPr>
        <p:spPr bwMode="auto">
          <a:xfrm rot="5400000" flipH="1" flipV="1">
            <a:off x="6108711" y="3106735"/>
            <a:ext cx="207170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Прямая со стрелкой 52"/>
          <p:cNvCxnSpPr>
            <a:endCxn id="9" idx="6"/>
          </p:cNvCxnSpPr>
          <p:nvPr/>
        </p:nvCxnSpPr>
        <p:spPr bwMode="auto">
          <a:xfrm rot="10800000">
            <a:off x="4714876" y="2071678"/>
            <a:ext cx="242889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Прямоугольник 56"/>
          <p:cNvSpPr/>
          <p:nvPr/>
        </p:nvSpPr>
        <p:spPr bwMode="auto">
          <a:xfrm>
            <a:off x="2143108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(6)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Прямоугольник 57"/>
          <p:cNvSpPr/>
          <p:nvPr/>
        </p:nvSpPr>
        <p:spPr bwMode="auto">
          <a:xfrm>
            <a:off x="2143108" y="371475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(-2)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Прямоугольник 58"/>
          <p:cNvSpPr/>
          <p:nvPr/>
        </p:nvSpPr>
        <p:spPr bwMode="auto">
          <a:xfrm>
            <a:off x="3143240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Прямоугольник 59"/>
          <p:cNvSpPr/>
          <p:nvPr/>
        </p:nvSpPr>
        <p:spPr bwMode="auto">
          <a:xfrm>
            <a:off x="5786446" y="242886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(2)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Прямоугольник 60"/>
          <p:cNvSpPr/>
          <p:nvPr/>
        </p:nvSpPr>
        <p:spPr bwMode="auto">
          <a:xfrm>
            <a:off x="3071802" y="364331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(4)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Прямоугольник 61"/>
          <p:cNvSpPr/>
          <p:nvPr/>
        </p:nvSpPr>
        <p:spPr bwMode="auto">
          <a:xfrm>
            <a:off x="5929322" y="364331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(3)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 bwMode="auto">
          <a:xfrm>
            <a:off x="4429124" y="292893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(-1)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Прямоугольник 63"/>
          <p:cNvSpPr/>
          <p:nvPr/>
        </p:nvSpPr>
        <p:spPr bwMode="auto">
          <a:xfrm>
            <a:off x="7215206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(7)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1341438" y="4429125"/>
          <a:ext cx="2703512" cy="1785938"/>
        </p:xfrm>
        <a:graphic>
          <a:graphicData uri="http://schemas.openxmlformats.org/presentationml/2006/ole">
            <p:oleObj spid="_x0000_s44038" name="Формула" r:id="rId3" imgW="1384300" imgH="914400" progId="Equation.3">
              <p:embed/>
            </p:oleObj>
          </a:graphicData>
        </a:graphic>
      </p:graphicFrame>
      <p:graphicFrame>
        <p:nvGraphicFramePr>
          <p:cNvPr id="35843" name="Object 2"/>
          <p:cNvGraphicFramePr>
            <a:graphicFrameLocks noChangeAspect="1"/>
          </p:cNvGraphicFramePr>
          <p:nvPr/>
        </p:nvGraphicFramePr>
        <p:xfrm>
          <a:off x="4926013" y="4429125"/>
          <a:ext cx="2927350" cy="1785938"/>
        </p:xfrm>
        <a:graphic>
          <a:graphicData uri="http://schemas.openxmlformats.org/presentationml/2006/ole">
            <p:oleObj spid="_x0000_s44039" name="Формула" r:id="rId4" imgW="1498600" imgH="914400" progId="Equation.3">
              <p:embed/>
            </p:oleObj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928662" y="4000504"/>
            <a:ext cx="707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k=2</a:t>
            </a:r>
            <a:endParaRPr lang="ru-RU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Алгоритм </a:t>
            </a:r>
            <a:r>
              <a:rPr lang="ru-RU" sz="2400" b="1" dirty="0" err="1">
                <a:cs typeface="Times New Roman" pitchFamily="18" charset="0"/>
              </a:rPr>
              <a:t>Флойда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b="1" i="1" dirty="0">
                <a:cs typeface="Times New Roman" pitchFamily="18" charset="0"/>
                <a:sym typeface="Symbol"/>
              </a:rPr>
              <a:t>Пример: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  <p:cxnSp>
        <p:nvCxnSpPr>
          <p:cNvPr id="6" name="Прямая со стрелкой 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3065674" y="1708360"/>
            <a:ext cx="940950" cy="18696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Блок-схема: узел 7"/>
          <p:cNvSpPr/>
          <p:nvPr/>
        </p:nvSpPr>
        <p:spPr bwMode="auto">
          <a:xfrm>
            <a:off x="2357422" y="307181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4429124" y="192880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Блок-схема: узел 9"/>
          <p:cNvSpPr/>
          <p:nvPr/>
        </p:nvSpPr>
        <p:spPr bwMode="auto">
          <a:xfrm>
            <a:off x="6572264" y="307181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4500562" y="392906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4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" name="Прямая со стрелкой 12"/>
          <p:cNvCxnSpPr>
            <a:stCxn id="9" idx="5"/>
            <a:endCxn id="10" idx="1"/>
          </p:cNvCxnSpPr>
          <p:nvPr/>
        </p:nvCxnSpPr>
        <p:spPr bwMode="auto">
          <a:xfrm rot="16200000" flipH="1">
            <a:off x="5173095" y="1672641"/>
            <a:ext cx="940950" cy="19410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11" idx="2"/>
            <a:endCxn id="8" idx="5"/>
          </p:cNvCxnSpPr>
          <p:nvPr/>
        </p:nvCxnSpPr>
        <p:spPr bwMode="auto">
          <a:xfrm rot="10800000">
            <a:off x="2601328" y="3315716"/>
            <a:ext cx="1899235" cy="756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Прямая со стрелкой 16"/>
          <p:cNvCxnSpPr>
            <a:stCxn id="10" idx="3"/>
            <a:endCxn id="11" idx="6"/>
          </p:cNvCxnSpPr>
          <p:nvPr/>
        </p:nvCxnSpPr>
        <p:spPr bwMode="auto">
          <a:xfrm rot="5400000">
            <a:off x="5322100" y="2779930"/>
            <a:ext cx="756227" cy="182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Прямая со стрелкой 19"/>
          <p:cNvCxnSpPr>
            <a:stCxn id="10" idx="2"/>
            <a:endCxn id="8" idx="6"/>
          </p:cNvCxnSpPr>
          <p:nvPr/>
        </p:nvCxnSpPr>
        <p:spPr bwMode="auto">
          <a:xfrm rot="10800000">
            <a:off x="2643174" y="3214686"/>
            <a:ext cx="392909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Прямая соединительная линия 37"/>
          <p:cNvCxnSpPr>
            <a:stCxn id="9" idx="2"/>
          </p:cNvCxnSpPr>
          <p:nvPr/>
        </p:nvCxnSpPr>
        <p:spPr bwMode="auto">
          <a:xfrm rot="10800000">
            <a:off x="2500298" y="2071678"/>
            <a:ext cx="19288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Прямая со стрелкой 39"/>
          <p:cNvCxnSpPr>
            <a:endCxn id="8" idx="0"/>
          </p:cNvCxnSpPr>
          <p:nvPr/>
        </p:nvCxnSpPr>
        <p:spPr bwMode="auto">
          <a:xfrm rot="5400000">
            <a:off x="2000232" y="2571744"/>
            <a:ext cx="100013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Прямая соединительная линия 43"/>
          <p:cNvCxnSpPr>
            <a:stCxn id="8" idx="4"/>
          </p:cNvCxnSpPr>
          <p:nvPr/>
        </p:nvCxnSpPr>
        <p:spPr bwMode="auto">
          <a:xfrm rot="5400000">
            <a:off x="2107389" y="3750471"/>
            <a:ext cx="78581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Прямая со стрелкой 45"/>
          <p:cNvCxnSpPr/>
          <p:nvPr/>
        </p:nvCxnSpPr>
        <p:spPr bwMode="auto">
          <a:xfrm>
            <a:off x="2500298" y="4143380"/>
            <a:ext cx="192882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Прямая соединительная линия 48"/>
          <p:cNvCxnSpPr/>
          <p:nvPr/>
        </p:nvCxnSpPr>
        <p:spPr bwMode="auto">
          <a:xfrm>
            <a:off x="4857752" y="4143380"/>
            <a:ext cx="228601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Прямая соединительная линия 50"/>
          <p:cNvCxnSpPr/>
          <p:nvPr/>
        </p:nvCxnSpPr>
        <p:spPr bwMode="auto">
          <a:xfrm rot="5400000" flipH="1" flipV="1">
            <a:off x="6108711" y="3106735"/>
            <a:ext cx="207170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Прямая со стрелкой 52"/>
          <p:cNvCxnSpPr>
            <a:endCxn id="9" idx="6"/>
          </p:cNvCxnSpPr>
          <p:nvPr/>
        </p:nvCxnSpPr>
        <p:spPr bwMode="auto">
          <a:xfrm rot="10800000">
            <a:off x="4714876" y="2071678"/>
            <a:ext cx="242889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Прямоугольник 56"/>
          <p:cNvSpPr/>
          <p:nvPr/>
        </p:nvSpPr>
        <p:spPr bwMode="auto">
          <a:xfrm>
            <a:off x="2143108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(6)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Прямоугольник 57"/>
          <p:cNvSpPr/>
          <p:nvPr/>
        </p:nvSpPr>
        <p:spPr bwMode="auto">
          <a:xfrm>
            <a:off x="2143108" y="371475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(-2)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Прямоугольник 58"/>
          <p:cNvSpPr/>
          <p:nvPr/>
        </p:nvSpPr>
        <p:spPr bwMode="auto">
          <a:xfrm>
            <a:off x="3143240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Прямоугольник 59"/>
          <p:cNvSpPr/>
          <p:nvPr/>
        </p:nvSpPr>
        <p:spPr bwMode="auto">
          <a:xfrm>
            <a:off x="5786446" y="242886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(2)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Прямоугольник 60"/>
          <p:cNvSpPr/>
          <p:nvPr/>
        </p:nvSpPr>
        <p:spPr bwMode="auto">
          <a:xfrm>
            <a:off x="3071802" y="364331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(4)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Прямоугольник 61"/>
          <p:cNvSpPr/>
          <p:nvPr/>
        </p:nvSpPr>
        <p:spPr bwMode="auto">
          <a:xfrm>
            <a:off x="5929322" y="364331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(3)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 bwMode="auto">
          <a:xfrm>
            <a:off x="4429124" y="292893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(-1)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Прямоугольник 63"/>
          <p:cNvSpPr/>
          <p:nvPr/>
        </p:nvSpPr>
        <p:spPr bwMode="auto">
          <a:xfrm>
            <a:off x="7215206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(7)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1339850" y="4429125"/>
          <a:ext cx="2705100" cy="1785938"/>
        </p:xfrm>
        <a:graphic>
          <a:graphicData uri="http://schemas.openxmlformats.org/presentationml/2006/ole">
            <p:oleObj spid="_x0000_s45062" name="Формула" r:id="rId3" imgW="1384300" imgH="914400" progId="Equation.3">
              <p:embed/>
            </p:oleObj>
          </a:graphicData>
        </a:graphic>
      </p:graphicFrame>
      <p:graphicFrame>
        <p:nvGraphicFramePr>
          <p:cNvPr id="35843" name="Object 2"/>
          <p:cNvGraphicFramePr>
            <a:graphicFrameLocks noChangeAspect="1"/>
          </p:cNvGraphicFramePr>
          <p:nvPr/>
        </p:nvGraphicFramePr>
        <p:xfrm>
          <a:off x="4926013" y="4429125"/>
          <a:ext cx="2927350" cy="1785938"/>
        </p:xfrm>
        <a:graphic>
          <a:graphicData uri="http://schemas.openxmlformats.org/presentationml/2006/ole">
            <p:oleObj spid="_x0000_s45063" name="Формула" r:id="rId4" imgW="1498600" imgH="914400" progId="Equation.3">
              <p:embed/>
            </p:oleObj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928662" y="4000504"/>
            <a:ext cx="707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k=3</a:t>
            </a:r>
            <a:endParaRPr lang="ru-RU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Алгоритм </a:t>
            </a:r>
            <a:r>
              <a:rPr lang="ru-RU" sz="2400" b="1" dirty="0" err="1">
                <a:cs typeface="Times New Roman" pitchFamily="18" charset="0"/>
              </a:rPr>
              <a:t>Флойда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b="1" i="1" dirty="0">
                <a:cs typeface="Times New Roman" pitchFamily="18" charset="0"/>
                <a:sym typeface="Symbol"/>
              </a:rPr>
              <a:t>Пример: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  <p:cxnSp>
        <p:nvCxnSpPr>
          <p:cNvPr id="6" name="Прямая со стрелкой 5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3065674" y="1708360"/>
            <a:ext cx="940950" cy="18696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Блок-схема: узел 7"/>
          <p:cNvSpPr/>
          <p:nvPr/>
        </p:nvSpPr>
        <p:spPr bwMode="auto">
          <a:xfrm>
            <a:off x="2357422" y="307181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4429124" y="192880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Блок-схема: узел 9"/>
          <p:cNvSpPr/>
          <p:nvPr/>
        </p:nvSpPr>
        <p:spPr bwMode="auto">
          <a:xfrm>
            <a:off x="6572264" y="307181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4500562" y="392906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4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" name="Прямая со стрелкой 12"/>
          <p:cNvCxnSpPr>
            <a:stCxn id="9" idx="5"/>
            <a:endCxn id="10" idx="1"/>
          </p:cNvCxnSpPr>
          <p:nvPr/>
        </p:nvCxnSpPr>
        <p:spPr bwMode="auto">
          <a:xfrm rot="16200000" flipH="1">
            <a:off x="5173095" y="1672641"/>
            <a:ext cx="940950" cy="19410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11" idx="2"/>
            <a:endCxn id="8" idx="5"/>
          </p:cNvCxnSpPr>
          <p:nvPr/>
        </p:nvCxnSpPr>
        <p:spPr bwMode="auto">
          <a:xfrm rot="10800000">
            <a:off x="2601328" y="3315716"/>
            <a:ext cx="1899235" cy="756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Прямая со стрелкой 16"/>
          <p:cNvCxnSpPr>
            <a:stCxn id="10" idx="3"/>
            <a:endCxn id="11" idx="6"/>
          </p:cNvCxnSpPr>
          <p:nvPr/>
        </p:nvCxnSpPr>
        <p:spPr bwMode="auto">
          <a:xfrm rot="5400000">
            <a:off x="5322100" y="2779930"/>
            <a:ext cx="756227" cy="182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Прямая со стрелкой 19"/>
          <p:cNvCxnSpPr>
            <a:stCxn id="10" idx="2"/>
            <a:endCxn id="8" idx="6"/>
          </p:cNvCxnSpPr>
          <p:nvPr/>
        </p:nvCxnSpPr>
        <p:spPr bwMode="auto">
          <a:xfrm rot="10800000">
            <a:off x="2643174" y="3214686"/>
            <a:ext cx="392909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Прямая соединительная линия 37"/>
          <p:cNvCxnSpPr>
            <a:stCxn id="9" idx="2"/>
          </p:cNvCxnSpPr>
          <p:nvPr/>
        </p:nvCxnSpPr>
        <p:spPr bwMode="auto">
          <a:xfrm rot="10800000">
            <a:off x="2500298" y="2071678"/>
            <a:ext cx="192882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Прямая со стрелкой 39"/>
          <p:cNvCxnSpPr>
            <a:endCxn id="8" idx="0"/>
          </p:cNvCxnSpPr>
          <p:nvPr/>
        </p:nvCxnSpPr>
        <p:spPr bwMode="auto">
          <a:xfrm rot="5400000">
            <a:off x="2000232" y="2571744"/>
            <a:ext cx="100013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Прямая соединительная линия 43"/>
          <p:cNvCxnSpPr>
            <a:stCxn id="8" idx="4"/>
          </p:cNvCxnSpPr>
          <p:nvPr/>
        </p:nvCxnSpPr>
        <p:spPr bwMode="auto">
          <a:xfrm rot="5400000">
            <a:off x="2107389" y="3750471"/>
            <a:ext cx="78581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Прямая со стрелкой 45"/>
          <p:cNvCxnSpPr/>
          <p:nvPr/>
        </p:nvCxnSpPr>
        <p:spPr bwMode="auto">
          <a:xfrm>
            <a:off x="2500298" y="4143380"/>
            <a:ext cx="192882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Прямая соединительная линия 48"/>
          <p:cNvCxnSpPr/>
          <p:nvPr/>
        </p:nvCxnSpPr>
        <p:spPr bwMode="auto">
          <a:xfrm>
            <a:off x="4857752" y="4143380"/>
            <a:ext cx="228601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Прямая соединительная линия 50"/>
          <p:cNvCxnSpPr/>
          <p:nvPr/>
        </p:nvCxnSpPr>
        <p:spPr bwMode="auto">
          <a:xfrm rot="5400000" flipH="1" flipV="1">
            <a:off x="6108711" y="3106735"/>
            <a:ext cx="207170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Прямая со стрелкой 52"/>
          <p:cNvCxnSpPr>
            <a:endCxn id="9" idx="6"/>
          </p:cNvCxnSpPr>
          <p:nvPr/>
        </p:nvCxnSpPr>
        <p:spPr bwMode="auto">
          <a:xfrm rot="10800000">
            <a:off x="4714876" y="2071678"/>
            <a:ext cx="242889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Прямоугольник 56"/>
          <p:cNvSpPr/>
          <p:nvPr/>
        </p:nvSpPr>
        <p:spPr bwMode="auto">
          <a:xfrm>
            <a:off x="2143108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(6)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Прямоугольник 57"/>
          <p:cNvSpPr/>
          <p:nvPr/>
        </p:nvSpPr>
        <p:spPr bwMode="auto">
          <a:xfrm>
            <a:off x="2143108" y="371475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(-2)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Прямоугольник 58"/>
          <p:cNvSpPr/>
          <p:nvPr/>
        </p:nvSpPr>
        <p:spPr bwMode="auto">
          <a:xfrm>
            <a:off x="3143240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Прямоугольник 59"/>
          <p:cNvSpPr/>
          <p:nvPr/>
        </p:nvSpPr>
        <p:spPr bwMode="auto">
          <a:xfrm>
            <a:off x="5786446" y="242886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(2)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Прямоугольник 60"/>
          <p:cNvSpPr/>
          <p:nvPr/>
        </p:nvSpPr>
        <p:spPr bwMode="auto">
          <a:xfrm>
            <a:off x="3071802" y="364331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(4)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Прямоугольник 61"/>
          <p:cNvSpPr/>
          <p:nvPr/>
        </p:nvSpPr>
        <p:spPr bwMode="auto">
          <a:xfrm>
            <a:off x="5929322" y="364331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(3)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 bwMode="auto">
          <a:xfrm>
            <a:off x="4429124" y="292893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(-1)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Прямоугольник 63"/>
          <p:cNvSpPr/>
          <p:nvPr/>
        </p:nvSpPr>
        <p:spPr bwMode="auto">
          <a:xfrm>
            <a:off x="7215206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(7)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1339850" y="4429125"/>
          <a:ext cx="2705100" cy="1785938"/>
        </p:xfrm>
        <a:graphic>
          <a:graphicData uri="http://schemas.openxmlformats.org/presentationml/2006/ole">
            <p:oleObj spid="_x0000_s46086" name="Формула" r:id="rId3" imgW="1384300" imgH="914400" progId="Equation.3">
              <p:embed/>
            </p:oleObj>
          </a:graphicData>
        </a:graphic>
      </p:graphicFrame>
      <p:graphicFrame>
        <p:nvGraphicFramePr>
          <p:cNvPr id="35843" name="Object 2"/>
          <p:cNvGraphicFramePr>
            <a:graphicFrameLocks noChangeAspect="1"/>
          </p:cNvGraphicFramePr>
          <p:nvPr/>
        </p:nvGraphicFramePr>
        <p:xfrm>
          <a:off x="4926013" y="4429125"/>
          <a:ext cx="2927350" cy="1785938"/>
        </p:xfrm>
        <a:graphic>
          <a:graphicData uri="http://schemas.openxmlformats.org/presentationml/2006/ole">
            <p:oleObj spid="_x0000_s46087" name="Формула" r:id="rId4" imgW="1498600" imgH="914400" progId="Equation.3">
              <p:embed/>
            </p:oleObj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928662" y="4000504"/>
            <a:ext cx="707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k=4</a:t>
            </a:r>
            <a:endParaRPr lang="ru-RU" sz="2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3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7664C5-E2E4-46CE-A158-84B5F81BCC5F}" type="slidenum">
              <a:rPr lang="ru-RU" smtClean="0">
                <a:latin typeface="Arial" charset="0"/>
              </a:rPr>
              <a:pPr/>
              <a:t>29</a:t>
            </a:fld>
            <a:endParaRPr lang="ru-RU">
              <a:latin typeface="Arial" charset="0"/>
            </a:endParaRPr>
          </a:p>
        </p:txBody>
      </p:sp>
      <p:sp>
        <p:nvSpPr>
          <p:cNvPr id="140292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</a:rPr>
              <a:t>Тема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«Потоки в сетях»</a:t>
            </a:r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5E5232-0021-4E93-9C7B-69582CBDE700}" type="slidenum">
              <a:rPr lang="ru-RU" smtClean="0">
                <a:latin typeface="Arial" charset="0"/>
              </a:rPr>
              <a:pPr/>
              <a:t>3</a:t>
            </a:fld>
            <a:endParaRPr lang="ru-RU" dirty="0">
              <a:latin typeface="Arial" charset="0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400" b="1" dirty="0">
                <a:cs typeface="Times New Roman" pitchFamily="18" charset="0"/>
              </a:rPr>
              <a:t>Задача о </a:t>
            </a:r>
            <a:r>
              <a:rPr lang="en-US" sz="2400" b="1" dirty="0">
                <a:cs typeface="Times New Roman" pitchFamily="18" charset="0"/>
              </a:rPr>
              <a:t>MAXMIN </a:t>
            </a:r>
            <a:r>
              <a:rPr lang="ru-RU" sz="2400" b="1" dirty="0">
                <a:cs typeface="Times New Roman" pitchFamily="18" charset="0"/>
              </a:rPr>
              <a:t>пути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38" y="1714488"/>
            <a:ext cx="77724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: 1-2-3-6     m(p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)= 2</a:t>
            </a:r>
          </a:p>
          <a:p>
            <a:pPr eaLnBrk="1" hangingPunct="1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: 1-4-3-6     m(p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)= 1</a:t>
            </a:r>
          </a:p>
          <a:p>
            <a:pPr eaLnBrk="1" hangingPunct="1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: 1-4-5-6     m(p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)= 3</a:t>
            </a:r>
          </a:p>
          <a:p>
            <a:pPr eaLnBrk="1" hangingPunct="1">
              <a:buFont typeface="Wingdings" pitchFamily="2" charset="2"/>
              <a:buNone/>
            </a:pP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2400" dirty="0">
              <a:latin typeface="Times New Roman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 bwMode="auto">
          <a:xfrm flipV="1">
            <a:off x="1785918" y="4000504"/>
            <a:ext cx="1928826" cy="785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Прямая со стрелкой 8"/>
          <p:cNvCxnSpPr/>
          <p:nvPr/>
        </p:nvCxnSpPr>
        <p:spPr bwMode="auto">
          <a:xfrm>
            <a:off x="4000496" y="4000504"/>
            <a:ext cx="235745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Прямая со стрелкой 10"/>
          <p:cNvCxnSpPr/>
          <p:nvPr/>
        </p:nvCxnSpPr>
        <p:spPr bwMode="auto">
          <a:xfrm>
            <a:off x="6643702" y="4143380"/>
            <a:ext cx="1643074" cy="785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Блок-схема: узел 13"/>
          <p:cNvSpPr/>
          <p:nvPr/>
        </p:nvSpPr>
        <p:spPr bwMode="auto">
          <a:xfrm>
            <a:off x="1500166" y="471488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Блок-схема: узел 14"/>
          <p:cNvSpPr/>
          <p:nvPr/>
        </p:nvSpPr>
        <p:spPr bwMode="auto">
          <a:xfrm>
            <a:off x="3714744" y="385762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Блок-схема: узел 15"/>
          <p:cNvSpPr/>
          <p:nvPr/>
        </p:nvSpPr>
        <p:spPr bwMode="auto">
          <a:xfrm>
            <a:off x="6357950" y="392906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Блок-схема: узел 16"/>
          <p:cNvSpPr/>
          <p:nvPr/>
        </p:nvSpPr>
        <p:spPr bwMode="auto">
          <a:xfrm>
            <a:off x="8286776" y="485776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6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 bwMode="auto">
          <a:xfrm rot="16200000" flipH="1">
            <a:off x="2250265" y="4536289"/>
            <a:ext cx="1113417" cy="18992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Прямая со стрелкой 21"/>
          <p:cNvCxnSpPr/>
          <p:nvPr/>
        </p:nvCxnSpPr>
        <p:spPr bwMode="auto">
          <a:xfrm>
            <a:off x="4000496" y="6000768"/>
            <a:ext cx="235745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Прямая со стрелкой 23"/>
          <p:cNvCxnSpPr/>
          <p:nvPr/>
        </p:nvCxnSpPr>
        <p:spPr bwMode="auto">
          <a:xfrm flipV="1">
            <a:off x="6500826" y="5143512"/>
            <a:ext cx="1785950" cy="857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Блок-схема: узел 24"/>
          <p:cNvSpPr/>
          <p:nvPr/>
        </p:nvSpPr>
        <p:spPr bwMode="auto">
          <a:xfrm>
            <a:off x="3714744" y="592933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4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Блок-схема: узел 26"/>
          <p:cNvSpPr/>
          <p:nvPr/>
        </p:nvSpPr>
        <p:spPr bwMode="auto">
          <a:xfrm>
            <a:off x="6357950" y="585789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5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 bwMode="auto">
          <a:xfrm flipV="1">
            <a:off x="4071934" y="4214818"/>
            <a:ext cx="2286016" cy="1714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Прямоугольник 29"/>
          <p:cNvSpPr/>
          <p:nvPr/>
        </p:nvSpPr>
        <p:spPr bwMode="auto">
          <a:xfrm>
            <a:off x="2428860" y="414338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(3)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 bwMode="auto">
          <a:xfrm>
            <a:off x="7286644" y="414338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(2)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 bwMode="auto">
          <a:xfrm>
            <a:off x="4857752" y="364331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(7)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 bwMode="auto">
          <a:xfrm>
            <a:off x="7358082" y="557214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(3)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 bwMode="auto">
          <a:xfrm>
            <a:off x="5143504" y="59293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(4)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Прямоугольник 36"/>
          <p:cNvSpPr/>
          <p:nvPr/>
        </p:nvSpPr>
        <p:spPr bwMode="auto">
          <a:xfrm>
            <a:off x="2357422" y="550070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(5)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Прямоугольник 37"/>
          <p:cNvSpPr/>
          <p:nvPr/>
        </p:nvSpPr>
        <p:spPr bwMode="auto">
          <a:xfrm>
            <a:off x="5072066" y="464344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 smtClean="0">
                <a:cs typeface="Times New Roman" pitchFamily="18" charset="0"/>
              </a:rPr>
              <a:t>Потоки в </a:t>
            </a:r>
            <a:r>
              <a:rPr lang="ru-RU" sz="2400" b="1" dirty="0">
                <a:cs typeface="Times New Roman" pitchFamily="18" charset="0"/>
              </a:rPr>
              <a:t>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Дана </a:t>
            </a:r>
            <a:r>
              <a:rPr lang="en-US" sz="2400" dirty="0">
                <a:latin typeface="+mj-lt"/>
                <a:cs typeface="Times New Roman" pitchFamily="18" charset="0"/>
              </a:rPr>
              <a:t>c</a:t>
            </a:r>
            <a:r>
              <a:rPr lang="ru-RU" sz="2400" dirty="0" err="1">
                <a:latin typeface="+mj-lt"/>
                <a:cs typeface="Times New Roman" pitchFamily="18" charset="0"/>
                <a:sym typeface="Symbol"/>
              </a:rPr>
              <a:t>еть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G=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V,E,c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)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</a:rPr>
              <a:t>s</a:t>
            </a:r>
            <a:r>
              <a:rPr lang="en-US" sz="2400" dirty="0">
                <a:latin typeface="+mj-lt"/>
                <a:cs typeface="Times New Roman" pitchFamily="18" charset="0"/>
              </a:rPr>
              <a:t> – </a:t>
            </a:r>
            <a:r>
              <a:rPr lang="ru-RU" sz="2400" dirty="0">
                <a:latin typeface="+mj-lt"/>
                <a:cs typeface="Times New Roman" pitchFamily="18" charset="0"/>
              </a:rPr>
              <a:t>единственный узел с нулевой степенью захода</a:t>
            </a:r>
            <a:r>
              <a:rPr lang="en-US" sz="2400" dirty="0">
                <a:latin typeface="+mj-lt"/>
                <a:cs typeface="Times New Roman" pitchFamily="18" charset="0"/>
              </a:rPr>
              <a:t>.</a:t>
            </a:r>
            <a:endParaRPr lang="ru-RU" sz="2400" dirty="0">
              <a:latin typeface="+mj-lt"/>
              <a:cs typeface="Times New Roman" pitchFamily="18" charset="0"/>
            </a:endParaRP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</a:rPr>
              <a:t>t</a:t>
            </a:r>
            <a:r>
              <a:rPr lang="en-US" sz="2400" dirty="0">
                <a:latin typeface="+mj-lt"/>
                <a:cs typeface="Times New Roman" pitchFamily="18" charset="0"/>
              </a:rPr>
              <a:t> -</a:t>
            </a:r>
            <a:r>
              <a:rPr lang="ru-RU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единственный узел с нулевой степенью исхода</a:t>
            </a:r>
            <a:r>
              <a:rPr lang="en-US" sz="2400" dirty="0">
                <a:latin typeface="+mj-lt"/>
                <a:cs typeface="Times New Roman" pitchFamily="18" charset="0"/>
              </a:rPr>
              <a:t>.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Узел  </a:t>
            </a:r>
            <a:r>
              <a:rPr lang="en-US" sz="2400" i="1" dirty="0">
                <a:latin typeface="+mj-lt"/>
                <a:cs typeface="Times New Roman" pitchFamily="18" charset="0"/>
              </a:rPr>
              <a:t>s  </a:t>
            </a:r>
            <a:r>
              <a:rPr lang="en-US" sz="2400" dirty="0">
                <a:latin typeface="+mj-lt"/>
                <a:cs typeface="Times New Roman" pitchFamily="18" charset="0"/>
              </a:rPr>
              <a:t>– </a:t>
            </a:r>
            <a:r>
              <a:rPr lang="ru-RU" sz="2400" dirty="0">
                <a:latin typeface="+mj-lt"/>
                <a:cs typeface="Times New Roman" pitchFamily="18" charset="0"/>
              </a:rPr>
              <a:t>источник</a:t>
            </a:r>
            <a:r>
              <a:rPr lang="ru-RU" sz="2400" i="1" dirty="0">
                <a:latin typeface="+mj-lt"/>
                <a:cs typeface="Times New Roman" pitchFamily="18" charset="0"/>
              </a:rPr>
              <a:t>, </a:t>
            </a:r>
            <a:r>
              <a:rPr lang="ru-RU" sz="2400" dirty="0">
                <a:latin typeface="+mj-lt"/>
                <a:cs typeface="Times New Roman" pitchFamily="18" charset="0"/>
              </a:rPr>
              <a:t>узел</a:t>
            </a:r>
            <a:r>
              <a:rPr lang="ru-RU" sz="2400" i="1" dirty="0">
                <a:latin typeface="+mj-lt"/>
                <a:cs typeface="Times New Roman" pitchFamily="18" charset="0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</a:rPr>
              <a:t>t – </a:t>
            </a:r>
            <a:r>
              <a:rPr lang="ru-RU" sz="2400" dirty="0">
                <a:latin typeface="+mj-lt"/>
                <a:cs typeface="Times New Roman" pitchFamily="18" charset="0"/>
              </a:rPr>
              <a:t>сток </a:t>
            </a:r>
            <a:r>
              <a:rPr lang="en-US" sz="2400" dirty="0">
                <a:latin typeface="+mj-lt"/>
                <a:cs typeface="Times New Roman" pitchFamily="18" charset="0"/>
              </a:rPr>
              <a:t>c</a:t>
            </a:r>
            <a:r>
              <a:rPr lang="ru-RU" sz="2400" dirty="0" err="1">
                <a:latin typeface="+mj-lt"/>
                <a:cs typeface="Times New Roman" pitchFamily="18" charset="0"/>
                <a:sym typeface="Symbol"/>
              </a:rPr>
              <a:t>ети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G.</a:t>
            </a:r>
            <a:endParaRPr lang="ru-RU" sz="2400" i="1" dirty="0">
              <a:latin typeface="+mj-lt"/>
              <a:cs typeface="Times New Roman" pitchFamily="18" charset="0"/>
              <a:sym typeface="Symbol"/>
            </a:endParaRPr>
          </a:p>
          <a:p>
            <a:pPr algn="l"/>
            <a:endParaRPr lang="en-US" sz="2400" dirty="0">
              <a:latin typeface="+mj-lt"/>
              <a:cs typeface="Times New Roman" pitchFamily="18" charset="0"/>
              <a:sym typeface="Symbol"/>
            </a:endParaRPr>
          </a:p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Предполагаем, что все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с(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e)0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e E.</a:t>
            </a:r>
            <a:endParaRPr lang="ru-RU" sz="2400" i="1" dirty="0">
              <a:latin typeface="+mj-lt"/>
              <a:cs typeface="Times New Roman" pitchFamily="18" charset="0"/>
              <a:sym typeface="Symbol"/>
            </a:endParaRPr>
          </a:p>
          <a:p>
            <a:pPr algn="l"/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с(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–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пропускная способность дуги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e.</a:t>
            </a:r>
          </a:p>
          <a:p>
            <a:pPr algn="l"/>
            <a:endParaRPr lang="en-US" sz="2400" i="1" dirty="0">
              <a:latin typeface="+mj-lt"/>
              <a:cs typeface="Times New Roman" pitchFamily="18" charset="0"/>
              <a:sym typeface="Symbol"/>
            </a:endParaRPr>
          </a:p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Считаем, что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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vV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 s-v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путь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.</a:t>
            </a:r>
          </a:p>
          <a:p>
            <a:pPr algn="l"/>
            <a:endParaRPr lang="en-US" sz="2400" i="1" dirty="0">
              <a:latin typeface="+mj-lt"/>
              <a:cs typeface="Times New Roman" pitchFamily="18" charset="0"/>
              <a:sym typeface="Symbol"/>
            </a:endParaRPr>
          </a:p>
          <a:p>
            <a:pPr algn="l"/>
            <a:endParaRPr lang="ru-RU" sz="2400" i="1" dirty="0">
              <a:latin typeface="+mj-lt"/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3357562"/>
            <a:ext cx="7858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u="sng" dirty="0">
                <a:latin typeface="+mj-lt"/>
                <a:cs typeface="Times New Roman" pitchFamily="18" charset="0"/>
              </a:rPr>
              <a:t>Определение.  </a:t>
            </a:r>
            <a:r>
              <a:rPr lang="ru-RU" sz="2400" b="1" dirty="0">
                <a:latin typeface="+mj-lt"/>
                <a:cs typeface="Times New Roman" pitchFamily="18" charset="0"/>
              </a:rPr>
              <a:t>Потоком </a:t>
            </a:r>
            <a:r>
              <a:rPr lang="ru-RU" sz="2400" dirty="0">
                <a:latin typeface="+mj-lt"/>
                <a:cs typeface="Times New Roman" pitchFamily="18" charset="0"/>
              </a:rPr>
              <a:t>в сети </a:t>
            </a:r>
            <a:r>
              <a:rPr lang="en-US" sz="2400" i="1" dirty="0">
                <a:latin typeface="+mj-lt"/>
                <a:cs typeface="Times New Roman" pitchFamily="18" charset="0"/>
              </a:rPr>
              <a:t>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называется функция 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</a:rPr>
              <a:t>f: E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R</a:t>
            </a:r>
            <a:r>
              <a:rPr lang="en-US" sz="2400" i="1" baseline="30000" dirty="0">
                <a:latin typeface="+mj-lt"/>
                <a:cs typeface="Times New Roman" pitchFamily="18" charset="0"/>
                <a:sym typeface="Symbol"/>
              </a:rPr>
              <a:t>+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,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удовлетворяющая </a:t>
            </a:r>
            <a:r>
              <a:rPr lang="ru-RU" sz="2400" dirty="0">
                <a:latin typeface="+mj-lt"/>
                <a:cs typeface="Times New Roman" pitchFamily="18" charset="0"/>
              </a:rPr>
              <a:t> условиям: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1)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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e E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f(e)c(e) 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–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ограничение по пропускной способности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;</a:t>
            </a:r>
            <a:endParaRPr lang="ru-RU" sz="2400" dirty="0">
              <a:latin typeface="+mj-lt"/>
              <a:cs typeface="Times New Roman" pitchFamily="18" charset="0"/>
            </a:endParaRPr>
          </a:p>
          <a:p>
            <a:pPr algn="l"/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2)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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vV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v s, v t </a:t>
            </a:r>
          </a:p>
          <a:p>
            <a:pPr algn="l"/>
            <a:endParaRPr lang="en-US" sz="2400" i="1" dirty="0">
              <a:latin typeface="+mj-lt"/>
              <a:cs typeface="Times New Roman" pitchFamily="18" charset="0"/>
              <a:sym typeface="Symbol"/>
            </a:endParaRPr>
          </a:p>
          <a:p>
            <a:pPr algn="l"/>
            <a:endParaRPr lang="en-US" sz="2400" i="1" dirty="0">
              <a:latin typeface="+mj-lt"/>
              <a:cs typeface="Times New Roman" pitchFamily="18" charset="0"/>
              <a:sym typeface="Symbol"/>
            </a:endParaRPr>
          </a:p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сохранение потока в промежуточных узлах.</a:t>
            </a:r>
            <a:endParaRPr lang="en-US" sz="2400" dirty="0">
              <a:latin typeface="+mj-lt"/>
              <a:cs typeface="Times New Roman" pitchFamily="18" charset="0"/>
              <a:sym typeface="Symbol"/>
            </a:endParaRPr>
          </a:p>
        </p:txBody>
      </p:sp>
      <p:sp>
        <p:nvSpPr>
          <p:cNvPr id="5" name="Овал 4"/>
          <p:cNvSpPr/>
          <p:nvPr/>
        </p:nvSpPr>
        <p:spPr bwMode="auto">
          <a:xfrm>
            <a:off x="5286380" y="1928802"/>
            <a:ext cx="857256" cy="12858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000628" y="1643050"/>
            <a:ext cx="500066" cy="35719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i="1" dirty="0">
                <a:latin typeface="+mj-lt"/>
                <a:cs typeface="Times New Roman" pitchFamily="18" charset="0"/>
                <a:sym typeface="Symbol"/>
              </a:rPr>
              <a:t>G</a:t>
            </a:r>
            <a:r>
              <a:rPr lang="en-US" i="1" baseline="50000" dirty="0">
                <a:latin typeface="+mj-lt"/>
                <a:cs typeface="Times New Roman" pitchFamily="18" charset="0"/>
                <a:sym typeface="Symbol"/>
              </a:rPr>
              <a:t>-</a:t>
            </a:r>
            <a:r>
              <a:rPr lang="en-US" i="1" dirty="0">
                <a:latin typeface="+mj-lt"/>
                <a:cs typeface="Times New Roman" pitchFamily="18" charset="0"/>
                <a:sym typeface="Symbol"/>
              </a:rPr>
              <a:t>(v)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Овал 6"/>
          <p:cNvSpPr/>
          <p:nvPr/>
        </p:nvSpPr>
        <p:spPr bwMode="auto">
          <a:xfrm>
            <a:off x="7429520" y="1928802"/>
            <a:ext cx="857256" cy="12858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286776" y="1643050"/>
            <a:ext cx="500066" cy="35719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i="1" dirty="0">
                <a:latin typeface="+mj-lt"/>
                <a:cs typeface="Times New Roman" pitchFamily="18" charset="0"/>
                <a:sym typeface="Symbol"/>
              </a:rPr>
              <a:t>G</a:t>
            </a:r>
            <a:r>
              <a:rPr lang="en-US" i="1" baseline="50000" dirty="0">
                <a:latin typeface="+mj-lt"/>
                <a:cs typeface="Times New Roman" pitchFamily="18" charset="0"/>
                <a:sym typeface="Symbol"/>
              </a:rPr>
              <a:t>+</a:t>
            </a:r>
            <a:r>
              <a:rPr lang="en-US" i="1" dirty="0">
                <a:latin typeface="+mj-lt"/>
                <a:cs typeface="Times New Roman" pitchFamily="18" charset="0"/>
                <a:sym typeface="Symbol"/>
              </a:rPr>
              <a:t>(v)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0" name="Прямая со стрелкой 9"/>
          <p:cNvCxnSpPr/>
          <p:nvPr/>
        </p:nvCxnSpPr>
        <p:spPr bwMode="auto">
          <a:xfrm>
            <a:off x="5786446" y="2285992"/>
            <a:ext cx="857256" cy="21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Блок-схема: узел 11"/>
          <p:cNvSpPr/>
          <p:nvPr/>
        </p:nvSpPr>
        <p:spPr bwMode="auto">
          <a:xfrm>
            <a:off x="6643702" y="242886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v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 bwMode="auto">
          <a:xfrm>
            <a:off x="5786446" y="2571744"/>
            <a:ext cx="78581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Прямая со стрелкой 16"/>
          <p:cNvCxnSpPr/>
          <p:nvPr/>
        </p:nvCxnSpPr>
        <p:spPr bwMode="auto">
          <a:xfrm flipV="1">
            <a:off x="5786446" y="2643182"/>
            <a:ext cx="785818" cy="357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Прямая со стрелкой 18"/>
          <p:cNvCxnSpPr/>
          <p:nvPr/>
        </p:nvCxnSpPr>
        <p:spPr bwMode="auto">
          <a:xfrm flipV="1">
            <a:off x="7000892" y="2357430"/>
            <a:ext cx="857256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Прямая со стрелкой 20"/>
          <p:cNvCxnSpPr>
            <a:stCxn id="12" idx="6"/>
          </p:cNvCxnSpPr>
          <p:nvPr/>
        </p:nvCxnSpPr>
        <p:spPr bwMode="auto">
          <a:xfrm>
            <a:off x="6929454" y="2571744"/>
            <a:ext cx="1000132" cy="71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Прямая со стрелкой 22"/>
          <p:cNvCxnSpPr>
            <a:stCxn id="12" idx="5"/>
          </p:cNvCxnSpPr>
          <p:nvPr/>
        </p:nvCxnSpPr>
        <p:spPr bwMode="auto">
          <a:xfrm rot="16200000" flipH="1">
            <a:off x="7244797" y="2315582"/>
            <a:ext cx="327599" cy="1041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Прямоугольник 23"/>
          <p:cNvSpPr/>
          <p:nvPr/>
        </p:nvSpPr>
        <p:spPr>
          <a:xfrm>
            <a:off x="938186" y="1747420"/>
            <a:ext cx="78581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Обозначим 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G</a:t>
            </a:r>
            <a:r>
              <a:rPr lang="ru-RU" sz="2400" i="1" baseline="30000" dirty="0">
                <a:latin typeface="+mj-lt"/>
                <a:cs typeface="Times New Roman" pitchFamily="18" charset="0"/>
                <a:sym typeface="Symbol"/>
              </a:rPr>
              <a:t>+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(v)=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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u  V: 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v,u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  E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G</a:t>
            </a:r>
            <a:r>
              <a:rPr lang="en-US" sz="2400" i="1" baseline="50000" dirty="0">
                <a:latin typeface="+mj-lt"/>
                <a:cs typeface="Times New Roman" pitchFamily="18" charset="0"/>
                <a:sym typeface="Symbol"/>
              </a:rPr>
              <a:t>-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(v)=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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u  V: 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u,v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  E</a:t>
            </a:r>
          </a:p>
          <a:p>
            <a:pPr algn="l"/>
            <a:endParaRPr lang="en-US" sz="2400" i="1" dirty="0">
              <a:latin typeface="+mj-lt"/>
              <a:cs typeface="Times New Roman" pitchFamily="18" charset="0"/>
              <a:sym typeface="Symbol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857223" y="5214950"/>
          <a:ext cx="3562965" cy="788748"/>
        </p:xfrm>
        <a:graphic>
          <a:graphicData uri="http://schemas.openxmlformats.org/presentationml/2006/ole">
            <p:oleObj spid="_x0000_s49156" name="Формула" r:id="rId3" imgW="1663700" imgH="368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32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Пусть </a:t>
            </a:r>
            <a:r>
              <a:rPr lang="en-US" sz="2400" dirty="0">
                <a:latin typeface="+mj-lt"/>
                <a:cs typeface="Times New Roman" pitchFamily="18" charset="0"/>
              </a:rPr>
              <a:t>f –</a:t>
            </a:r>
            <a:r>
              <a:rPr lang="ru-RU" sz="2400" dirty="0">
                <a:latin typeface="+mj-lt"/>
                <a:cs typeface="Times New Roman" pitchFamily="18" charset="0"/>
              </a:rPr>
              <a:t>поток 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Определим величину потока:</a:t>
            </a:r>
          </a:p>
          <a:p>
            <a:pPr algn="l"/>
            <a:endParaRPr lang="ru-RU" sz="2400" i="1" dirty="0">
              <a:latin typeface="+mj-lt"/>
              <a:cs typeface="Times New Roman" pitchFamily="18" charset="0"/>
            </a:endParaRPr>
          </a:p>
          <a:p>
            <a:pPr algn="l"/>
            <a:endParaRPr lang="ru-RU" sz="2400" i="1" dirty="0">
              <a:latin typeface="+mj-lt"/>
              <a:cs typeface="Times New Roman" pitchFamily="18" charset="0"/>
            </a:endParaRPr>
          </a:p>
          <a:p>
            <a:pPr algn="l"/>
            <a:endParaRPr lang="ru-RU" sz="2400" i="1" dirty="0">
              <a:latin typeface="+mj-lt"/>
              <a:cs typeface="Times New Roman" pitchFamily="18" charset="0"/>
            </a:endParaRPr>
          </a:p>
          <a:p>
            <a:pPr algn="l"/>
            <a:r>
              <a:rPr lang="ru-RU" sz="2400" u="sng" dirty="0">
                <a:latin typeface="+mj-lt"/>
                <a:cs typeface="Times New Roman" pitchFamily="18" charset="0"/>
              </a:rPr>
              <a:t>Определение. </a:t>
            </a:r>
            <a:r>
              <a:rPr lang="ru-RU" sz="2400" dirty="0">
                <a:latin typeface="+mj-lt"/>
                <a:cs typeface="Times New Roman" pitchFamily="18" charset="0"/>
              </a:rPr>
              <a:t>Поток </a:t>
            </a:r>
            <a:r>
              <a:rPr lang="en-US" sz="2400" i="1" dirty="0">
                <a:latin typeface="+mj-lt"/>
                <a:cs typeface="Times New Roman" pitchFamily="18" charset="0"/>
              </a:rPr>
              <a:t>f </a:t>
            </a:r>
            <a:r>
              <a:rPr lang="ru-RU" sz="2400" i="1" dirty="0">
                <a:latin typeface="+mj-lt"/>
                <a:cs typeface="Times New Roman" pitchFamily="18" charset="0"/>
              </a:rPr>
              <a:t>*</a:t>
            </a:r>
            <a:r>
              <a:rPr lang="en-US" sz="2400" i="1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называется </a:t>
            </a:r>
            <a:r>
              <a:rPr lang="ru-RU" sz="2400" b="1" dirty="0">
                <a:latin typeface="+mj-lt"/>
                <a:cs typeface="Times New Roman" pitchFamily="18" charset="0"/>
              </a:rPr>
              <a:t>максимальным </a:t>
            </a:r>
            <a:r>
              <a:rPr lang="ru-RU" sz="2400" dirty="0">
                <a:latin typeface="+mj-lt"/>
                <a:cs typeface="Times New Roman" pitchFamily="18" charset="0"/>
              </a:rPr>
              <a:t>в сети </a:t>
            </a:r>
            <a:r>
              <a:rPr lang="en-US" sz="2400" i="1" dirty="0">
                <a:latin typeface="+mj-lt"/>
                <a:cs typeface="Times New Roman" pitchFamily="18" charset="0"/>
              </a:rPr>
              <a:t>G</a:t>
            </a:r>
            <a:r>
              <a:rPr lang="ru-RU" sz="2400" i="1" dirty="0">
                <a:latin typeface="+mj-lt"/>
                <a:cs typeface="Times New Roman" pitchFamily="18" charset="0"/>
              </a:rPr>
              <a:t>, </a:t>
            </a:r>
            <a:r>
              <a:rPr lang="ru-RU" sz="2400" dirty="0">
                <a:latin typeface="+mj-lt"/>
                <a:cs typeface="Times New Roman" pitchFamily="18" charset="0"/>
              </a:rPr>
              <a:t>если</a:t>
            </a:r>
            <a:r>
              <a:rPr lang="en-US" sz="2400" i="1" dirty="0">
                <a:latin typeface="+mj-lt"/>
                <a:cs typeface="Times New Roman" pitchFamily="18" charset="0"/>
              </a:rPr>
              <a:t>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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 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–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потока в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G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справедливо</a:t>
            </a:r>
            <a:endParaRPr lang="en-US" sz="2400" dirty="0">
              <a:latin typeface="+mj-lt"/>
              <a:cs typeface="Times New Roman" pitchFamily="18" charset="0"/>
              <a:sym typeface="Symbol"/>
            </a:endParaRPr>
          </a:p>
          <a:p>
            <a:pPr algn="l"/>
            <a:endParaRPr lang="ru-RU" sz="2400" i="1" dirty="0">
              <a:latin typeface="+mj-lt"/>
              <a:cs typeface="Times New Roman" pitchFamily="18" charset="0"/>
            </a:endParaRPr>
          </a:p>
          <a:p>
            <a:pPr algn="l"/>
            <a:endParaRPr lang="ru-RU" sz="2400" i="1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857224" y="2571744"/>
          <a:ext cx="2597810" cy="928694"/>
        </p:xfrm>
        <a:graphic>
          <a:graphicData uri="http://schemas.openxmlformats.org/presentationml/2006/ole">
            <p:oleObj spid="_x0000_s50182" name="Формула" r:id="rId3" imgW="1028700" imgH="368300" progId="Equation.3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349374" y="4373563"/>
          <a:ext cx="1133993" cy="555635"/>
        </p:xfrm>
        <a:graphic>
          <a:graphicData uri="http://schemas.openxmlformats.org/presentationml/2006/ole">
            <p:oleObj spid="_x0000_s50183" name="Формула" r:id="rId4" imgW="571252" imgH="279279" progId="Equation.3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000100" y="5143512"/>
            <a:ext cx="7643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b="1" dirty="0">
                <a:latin typeface="+mj-lt"/>
                <a:cs typeface="Times New Roman" pitchFamily="18" charset="0"/>
              </a:rPr>
              <a:t>Задача о максимальном потоке: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В заданной сети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G=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V,E,c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найти поток максимальной величины.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33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u="sng" dirty="0">
                <a:latin typeface="+mj-lt"/>
                <a:cs typeface="Times New Roman" pitchFamily="18" charset="0"/>
              </a:rPr>
              <a:t>Пример 1:  </a:t>
            </a:r>
            <a:r>
              <a:rPr lang="ru-RU" sz="2400" dirty="0">
                <a:latin typeface="+mj-lt"/>
                <a:cs typeface="Times New Roman" pitchFamily="18" charset="0"/>
              </a:rPr>
              <a:t>Сеть трубопроводов. Нужно перекачать максимально возможный объем газа от источника </a:t>
            </a:r>
            <a:r>
              <a:rPr lang="en-US" sz="2400" dirty="0">
                <a:latin typeface="+mj-lt"/>
                <a:cs typeface="Times New Roman" pitchFamily="18" charset="0"/>
              </a:rPr>
              <a:t>s </a:t>
            </a:r>
            <a:r>
              <a:rPr lang="ru-RU" sz="2400" dirty="0">
                <a:latin typeface="+mj-lt"/>
                <a:cs typeface="Times New Roman" pitchFamily="18" charset="0"/>
              </a:rPr>
              <a:t>до стока </a:t>
            </a:r>
            <a:r>
              <a:rPr lang="en-US" sz="2400" dirty="0">
                <a:latin typeface="+mj-lt"/>
                <a:cs typeface="Times New Roman" pitchFamily="18" charset="0"/>
              </a:rPr>
              <a:t>t. </a:t>
            </a:r>
            <a:r>
              <a:rPr lang="ru-RU" sz="2400" dirty="0">
                <a:latin typeface="+mj-lt"/>
                <a:cs typeface="Times New Roman" pitchFamily="18" charset="0"/>
              </a:rPr>
              <a:t> Пропускная способность труб ограничена диаметром,  при этом при транзите нет потерь  и дополнительно ничего не поступает.</a:t>
            </a:r>
            <a:endParaRPr lang="ru-RU" sz="2400" i="1" dirty="0">
              <a:latin typeface="+mj-lt"/>
              <a:cs typeface="Times New Roman" pitchFamily="18" charset="0"/>
              <a:sym typeface="Symbol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 rot="20312962">
            <a:off x="2096009" y="4552266"/>
            <a:ext cx="1498428" cy="2303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 rot="1238265">
            <a:off x="2113011" y="5189991"/>
            <a:ext cx="1498428" cy="1020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 rot="5400000">
            <a:off x="3008099" y="4906340"/>
            <a:ext cx="1143007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 rot="2179807">
            <a:off x="3408237" y="4750844"/>
            <a:ext cx="1743548" cy="1793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 rot="21357405">
            <a:off x="3502162" y="5410525"/>
            <a:ext cx="1498428" cy="1020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573515" y="4254273"/>
            <a:ext cx="1498428" cy="1020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Блок-схема: узел 11"/>
          <p:cNvSpPr/>
          <p:nvPr/>
        </p:nvSpPr>
        <p:spPr bwMode="auto">
          <a:xfrm>
            <a:off x="1785918" y="478632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 rot="19925262">
            <a:off x="5012049" y="4922483"/>
            <a:ext cx="1528020" cy="1233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 bwMode="auto">
          <a:xfrm rot="681901">
            <a:off x="5067428" y="4361457"/>
            <a:ext cx="1498428" cy="1020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 rot="1238265">
            <a:off x="4970530" y="5618619"/>
            <a:ext cx="1498428" cy="1020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 rot="5400000">
            <a:off x="4451984" y="4763462"/>
            <a:ext cx="1143007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 rot="5400000" flipV="1">
            <a:off x="5852381" y="5262345"/>
            <a:ext cx="1281738" cy="57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 bwMode="auto">
          <a:xfrm rot="2179807">
            <a:off x="3400101" y="5877923"/>
            <a:ext cx="1528572" cy="1628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 bwMode="auto">
          <a:xfrm rot="21015994">
            <a:off x="4710010" y="6147165"/>
            <a:ext cx="1748765" cy="1987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 bwMode="auto">
          <a:xfrm rot="6604468">
            <a:off x="4289568" y="5879596"/>
            <a:ext cx="1143007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 bwMode="auto">
          <a:xfrm rot="7323649">
            <a:off x="6180621" y="5545689"/>
            <a:ext cx="1143007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 bwMode="auto">
          <a:xfrm rot="2124165">
            <a:off x="6409210" y="4706179"/>
            <a:ext cx="765580" cy="1746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Блок-схема: узел 23"/>
          <p:cNvSpPr/>
          <p:nvPr/>
        </p:nvSpPr>
        <p:spPr bwMode="auto">
          <a:xfrm>
            <a:off x="7072330" y="492919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34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57224" y="1714488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u="sng" dirty="0">
                <a:latin typeface="+mj-lt"/>
                <a:cs typeface="Times New Roman" pitchFamily="18" charset="0"/>
              </a:rPr>
              <a:t>Пример 2:  </a:t>
            </a:r>
            <a:r>
              <a:rPr lang="ru-RU" sz="2400" dirty="0">
                <a:latin typeface="+mj-lt"/>
                <a:cs typeface="Times New Roman" pitchFamily="18" charset="0"/>
              </a:rPr>
              <a:t>Имеется трубопровод. Требуется определить, какие трубы следует поменять с целью увеличения объемов перекачиваемого газа.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endParaRPr lang="ru-RU" sz="2400" i="1" dirty="0">
              <a:latin typeface="+mj-lt"/>
              <a:cs typeface="Times New Roman" pitchFamily="18" charset="0"/>
              <a:sym typeface="Symbol"/>
            </a:endParaRPr>
          </a:p>
        </p:txBody>
      </p:sp>
      <p:cxnSp>
        <p:nvCxnSpPr>
          <p:cNvPr id="7" name="Прямая со стрелкой 6"/>
          <p:cNvCxnSpPr>
            <a:endCxn id="17" idx="3"/>
          </p:cNvCxnSpPr>
          <p:nvPr/>
        </p:nvCxnSpPr>
        <p:spPr bwMode="auto">
          <a:xfrm flipV="1">
            <a:off x="1428728" y="3672905"/>
            <a:ext cx="1041979" cy="399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Блок-схема: узел 7"/>
          <p:cNvSpPr/>
          <p:nvPr/>
        </p:nvSpPr>
        <p:spPr bwMode="auto">
          <a:xfrm>
            <a:off x="1142976" y="400050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 bwMode="auto">
          <a:xfrm>
            <a:off x="1428728" y="4286256"/>
            <a:ext cx="928694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Прямая со стрелкой 12"/>
          <p:cNvCxnSpPr/>
          <p:nvPr/>
        </p:nvCxnSpPr>
        <p:spPr bwMode="auto">
          <a:xfrm rot="5400000" flipH="1" flipV="1">
            <a:off x="2106595" y="4250537"/>
            <a:ext cx="929488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17" idx="5"/>
          </p:cNvCxnSpPr>
          <p:nvPr/>
        </p:nvCxnSpPr>
        <p:spPr bwMode="auto">
          <a:xfrm rot="16200000" flipH="1">
            <a:off x="2958517" y="3387152"/>
            <a:ext cx="470475" cy="1041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Блок-схема: узел 16"/>
          <p:cNvSpPr/>
          <p:nvPr/>
        </p:nvSpPr>
        <p:spPr bwMode="auto">
          <a:xfrm>
            <a:off x="2428860" y="342900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18" name="Блок-схема: узел 17"/>
          <p:cNvSpPr/>
          <p:nvPr/>
        </p:nvSpPr>
        <p:spPr bwMode="auto">
          <a:xfrm>
            <a:off x="3714744" y="407194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Блок-схема: узел 18"/>
          <p:cNvSpPr/>
          <p:nvPr/>
        </p:nvSpPr>
        <p:spPr bwMode="auto">
          <a:xfrm>
            <a:off x="2428860" y="464344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5" name="Прямая со стрелкой 24"/>
          <p:cNvCxnSpPr>
            <a:stCxn id="19" idx="6"/>
            <a:endCxn id="18" idx="3"/>
          </p:cNvCxnSpPr>
          <p:nvPr/>
        </p:nvCxnSpPr>
        <p:spPr bwMode="auto">
          <a:xfrm flipV="1">
            <a:off x="2714612" y="4315847"/>
            <a:ext cx="1041979" cy="470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Прямоугольник 25"/>
          <p:cNvSpPr/>
          <p:nvPr/>
        </p:nvSpPr>
        <p:spPr bwMode="auto">
          <a:xfrm>
            <a:off x="1643042" y="357187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643042" y="464344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 bwMode="auto">
          <a:xfrm>
            <a:off x="2143108" y="407194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 bwMode="auto">
          <a:xfrm>
            <a:off x="3214678" y="457200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 bwMode="auto">
          <a:xfrm>
            <a:off x="3214678" y="357187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 bwMode="auto">
          <a:xfrm>
            <a:off x="2143108" y="5143512"/>
            <a:ext cx="795342" cy="7762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latin typeface="+mj-lt"/>
              </a:rPr>
              <a:t>||f||=2</a:t>
            </a:r>
            <a:endParaRPr kumimoji="0" lang="ru-RU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2" name="Прямая со стрелкой 31"/>
          <p:cNvCxnSpPr/>
          <p:nvPr/>
        </p:nvCxnSpPr>
        <p:spPr bwMode="auto">
          <a:xfrm flipV="1">
            <a:off x="5143504" y="3571876"/>
            <a:ext cx="1041979" cy="399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Блок-схема: узел 32"/>
          <p:cNvSpPr/>
          <p:nvPr/>
        </p:nvSpPr>
        <p:spPr bwMode="auto">
          <a:xfrm>
            <a:off x="4857752" y="400050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Блок-схема: узел 33"/>
          <p:cNvSpPr/>
          <p:nvPr/>
        </p:nvSpPr>
        <p:spPr bwMode="auto">
          <a:xfrm>
            <a:off x="6215074" y="342900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35" name="Блок-схема: узел 34"/>
          <p:cNvSpPr/>
          <p:nvPr/>
        </p:nvSpPr>
        <p:spPr bwMode="auto">
          <a:xfrm>
            <a:off x="7572396" y="400050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Блок-схема: узел 35"/>
          <p:cNvSpPr/>
          <p:nvPr/>
        </p:nvSpPr>
        <p:spPr bwMode="auto">
          <a:xfrm>
            <a:off x="6215074" y="464344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 bwMode="auto">
          <a:xfrm flipV="1">
            <a:off x="6500826" y="4214818"/>
            <a:ext cx="1041979" cy="470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Прямая со стрелкой 39"/>
          <p:cNvCxnSpPr/>
          <p:nvPr/>
        </p:nvCxnSpPr>
        <p:spPr bwMode="auto">
          <a:xfrm rot="5400000" flipH="1" flipV="1">
            <a:off x="5893603" y="4179099"/>
            <a:ext cx="929488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Прямоугольник 40"/>
          <p:cNvSpPr/>
          <p:nvPr/>
        </p:nvSpPr>
        <p:spPr bwMode="auto">
          <a:xfrm>
            <a:off x="5429256" y="342900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Прямоугольник 41"/>
          <p:cNvSpPr/>
          <p:nvPr/>
        </p:nvSpPr>
        <p:spPr bwMode="auto">
          <a:xfrm>
            <a:off x="7072330" y="350043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2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Прямоугольник 42"/>
          <p:cNvSpPr/>
          <p:nvPr/>
        </p:nvSpPr>
        <p:spPr bwMode="auto">
          <a:xfrm>
            <a:off x="5929322" y="400050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Прямоугольник 43"/>
          <p:cNvSpPr/>
          <p:nvPr/>
        </p:nvSpPr>
        <p:spPr bwMode="auto">
          <a:xfrm>
            <a:off x="5357818" y="464344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2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" name="Прямоугольник 44"/>
          <p:cNvSpPr/>
          <p:nvPr/>
        </p:nvSpPr>
        <p:spPr bwMode="auto">
          <a:xfrm>
            <a:off x="7000892" y="450057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Стрелка вправо 47"/>
          <p:cNvSpPr/>
          <p:nvPr/>
        </p:nvSpPr>
        <p:spPr bwMode="auto">
          <a:xfrm rot="1254138">
            <a:off x="5066160" y="4419151"/>
            <a:ext cx="1179461" cy="184447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Стрелка вправо 48"/>
          <p:cNvSpPr/>
          <p:nvPr/>
        </p:nvSpPr>
        <p:spPr bwMode="auto">
          <a:xfrm rot="1254138">
            <a:off x="6423481" y="3776208"/>
            <a:ext cx="1179461" cy="184447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Прямоугольник 49"/>
          <p:cNvSpPr/>
          <p:nvPr/>
        </p:nvSpPr>
        <p:spPr bwMode="auto">
          <a:xfrm>
            <a:off x="6143636" y="5143512"/>
            <a:ext cx="795342" cy="7762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latin typeface="+mj-lt"/>
              </a:rPr>
              <a:t>||f||=</a:t>
            </a:r>
            <a:r>
              <a:rPr lang="ru-RU" sz="2400" i="1" dirty="0">
                <a:latin typeface="+mj-lt"/>
              </a:rPr>
              <a:t>3</a:t>
            </a:r>
            <a:endParaRPr kumimoji="0" lang="ru-RU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35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u="sng" dirty="0">
                <a:latin typeface="+mj-lt"/>
                <a:cs typeface="Times New Roman" pitchFamily="18" charset="0"/>
              </a:rPr>
              <a:t>Определение. </a:t>
            </a:r>
            <a:r>
              <a:rPr lang="ru-RU" sz="2400" dirty="0">
                <a:latin typeface="+mj-lt"/>
                <a:cs typeface="Times New Roman" pitchFamily="18" charset="0"/>
              </a:rPr>
              <a:t>Пара множеств </a:t>
            </a:r>
            <a:r>
              <a:rPr lang="en-US" sz="2400" i="1" dirty="0">
                <a:latin typeface="+mj-lt"/>
                <a:cs typeface="Times New Roman" pitchFamily="18" charset="0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,V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</a:rPr>
              <a:t>) </a:t>
            </a:r>
            <a:r>
              <a:rPr lang="ru-RU" sz="2400" dirty="0">
                <a:latin typeface="+mj-lt"/>
                <a:cs typeface="Times New Roman" pitchFamily="18" charset="0"/>
              </a:rPr>
              <a:t>называется </a:t>
            </a:r>
            <a:r>
              <a:rPr lang="ru-RU" sz="2400" b="1" dirty="0">
                <a:latin typeface="+mj-lt"/>
                <a:cs typeface="Times New Roman" pitchFamily="18" charset="0"/>
              </a:rPr>
              <a:t>разрезом </a:t>
            </a:r>
            <a:r>
              <a:rPr lang="ru-RU" sz="2400" dirty="0">
                <a:latin typeface="+mj-lt"/>
                <a:cs typeface="Times New Roman" pitchFamily="18" charset="0"/>
              </a:rPr>
              <a:t>в сети </a:t>
            </a:r>
            <a:r>
              <a:rPr lang="en-US" sz="2400" dirty="0">
                <a:latin typeface="+mj-lt"/>
                <a:cs typeface="Times New Roman" pitchFamily="18" charset="0"/>
              </a:rPr>
              <a:t>G</a:t>
            </a:r>
            <a:r>
              <a:rPr lang="ru-RU" sz="2400" dirty="0">
                <a:latin typeface="+mj-lt"/>
                <a:cs typeface="Times New Roman" pitchFamily="18" charset="0"/>
              </a:rPr>
              <a:t>, если:</a:t>
            </a:r>
          </a:p>
          <a:p>
            <a:pPr marL="457200" indent="-457200" algn="l">
              <a:buAutoNum type="arabicParenR"/>
            </a:pPr>
            <a:r>
              <a:rPr lang="en-US" sz="2400" dirty="0" err="1">
                <a:latin typeface="+mj-lt"/>
                <a:cs typeface="Times New Roman" pitchFamily="18" charset="0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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  t 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;</a:t>
            </a:r>
          </a:p>
          <a:p>
            <a:pPr marL="457200" indent="-457200" algn="l">
              <a:buAutoNum type="arabicParenR"/>
            </a:pPr>
            <a:r>
              <a:rPr lang="en-US" sz="2400" i="1" dirty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 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</a:rPr>
              <a:t>t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=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;</a:t>
            </a:r>
          </a:p>
          <a:p>
            <a:pPr marL="457200" indent="-457200" algn="l">
              <a:buFontTx/>
              <a:buAutoNum type="arabicParenR"/>
            </a:pPr>
            <a:r>
              <a:rPr lang="en-US" sz="2400" i="1" dirty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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=</a:t>
            </a:r>
            <a:r>
              <a:rPr lang="en-US" sz="2400" i="1" dirty="0">
                <a:latin typeface="+mj-lt"/>
                <a:cs typeface="Times New Roman" pitchFamily="18" charset="0"/>
              </a:rPr>
              <a:t>V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;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28662" y="3714752"/>
            <a:ext cx="76438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Положим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baseline="-25000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= e(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v,w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  E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v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 ,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w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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2400" i="1" dirty="0">
                <a:cs typeface="Times New Roman" pitchFamily="18" charset="0"/>
                <a:sym typeface="Symbol"/>
              </a:rPr>
              <a:t> 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 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baseline="-25000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=e(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v,w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  E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v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</a:rPr>
              <a:t> ,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w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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r>
              <a:rPr lang="en-US" sz="2400" i="1" dirty="0">
                <a:cs typeface="Times New Roman" pitchFamily="18" charset="0"/>
                <a:sym typeface="Symbol"/>
              </a:rPr>
              <a:t> 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i="1" dirty="0">
              <a:latin typeface="+mj-lt"/>
              <a:cs typeface="Times New Roman" pitchFamily="18" charset="0"/>
              <a:sym typeface="Symbol"/>
            </a:endParaRPr>
          </a:p>
          <a:p>
            <a:pPr algn="l"/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i="1" dirty="0">
              <a:latin typeface="+mj-lt"/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36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571612"/>
            <a:ext cx="1393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+mj-lt"/>
                <a:cs typeface="Times New Roman" pitchFamily="18" charset="0"/>
                <a:sym typeface="Symbol"/>
              </a:rPr>
              <a:t>Пример:</a:t>
            </a:r>
            <a:endParaRPr lang="ru-RU" sz="2400" b="1" dirty="0">
              <a:latin typeface="+mj-lt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1785918" y="264318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3000364" y="178592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Блок-схема: узел 9"/>
          <p:cNvSpPr/>
          <p:nvPr/>
        </p:nvSpPr>
        <p:spPr bwMode="auto">
          <a:xfrm>
            <a:off x="4929190" y="178592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5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6429388" y="257174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Блок-схема: узел 11"/>
          <p:cNvSpPr/>
          <p:nvPr/>
        </p:nvSpPr>
        <p:spPr bwMode="auto">
          <a:xfrm>
            <a:off x="3071802" y="328612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Блок-схема: узел 12"/>
          <p:cNvSpPr/>
          <p:nvPr/>
        </p:nvSpPr>
        <p:spPr bwMode="auto">
          <a:xfrm>
            <a:off x="5072066" y="328612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4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Прямая со стрелкой 14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2208418" y="1851236"/>
            <a:ext cx="655198" cy="1012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Прямая со стрелкой 16"/>
          <p:cNvCxnSpPr>
            <a:stCxn id="8" idx="5"/>
            <a:endCxn id="12" idx="1"/>
          </p:cNvCxnSpPr>
          <p:nvPr/>
        </p:nvCxnSpPr>
        <p:spPr bwMode="auto">
          <a:xfrm rot="16200000" flipH="1">
            <a:off x="2351294" y="2565616"/>
            <a:ext cx="440884" cy="1083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Прямая со стрелкой 18"/>
          <p:cNvCxnSpPr>
            <a:stCxn id="9" idx="6"/>
            <a:endCxn id="10" idx="2"/>
          </p:cNvCxnSpPr>
          <p:nvPr/>
        </p:nvCxnSpPr>
        <p:spPr bwMode="auto">
          <a:xfrm>
            <a:off x="3286116" y="1928802"/>
            <a:ext cx="164307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Прямая со стрелкой 20"/>
          <p:cNvCxnSpPr>
            <a:stCxn id="9" idx="5"/>
          </p:cNvCxnSpPr>
          <p:nvPr/>
        </p:nvCxnSpPr>
        <p:spPr bwMode="auto">
          <a:xfrm rot="16200000" flipH="1">
            <a:off x="3530021" y="1744078"/>
            <a:ext cx="1256293" cy="182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Прямая со стрелкой 22"/>
          <p:cNvCxnSpPr>
            <a:stCxn id="12" idx="6"/>
            <a:endCxn id="13" idx="2"/>
          </p:cNvCxnSpPr>
          <p:nvPr/>
        </p:nvCxnSpPr>
        <p:spPr bwMode="auto">
          <a:xfrm>
            <a:off x="3357554" y="3429000"/>
            <a:ext cx="17145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Прямая со стрелкой 24"/>
          <p:cNvCxnSpPr>
            <a:stCxn id="10" idx="5"/>
            <a:endCxn id="11" idx="1"/>
          </p:cNvCxnSpPr>
          <p:nvPr/>
        </p:nvCxnSpPr>
        <p:spPr bwMode="auto">
          <a:xfrm rot="16200000" flipH="1">
            <a:off x="5530285" y="1672641"/>
            <a:ext cx="583760" cy="1298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Прямая со стрелкой 26"/>
          <p:cNvCxnSpPr>
            <a:stCxn id="13" idx="7"/>
            <a:endCxn id="11" idx="3"/>
          </p:cNvCxnSpPr>
          <p:nvPr/>
        </p:nvCxnSpPr>
        <p:spPr bwMode="auto">
          <a:xfrm rot="5400000" flipH="1" flipV="1">
            <a:off x="5637442" y="2494178"/>
            <a:ext cx="512322" cy="1155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Прямоугольник 27"/>
          <p:cNvSpPr/>
          <p:nvPr/>
        </p:nvSpPr>
        <p:spPr bwMode="auto">
          <a:xfrm>
            <a:off x="2143108" y="207167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 bwMode="auto">
          <a:xfrm>
            <a:off x="4071934" y="350043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 bwMode="auto">
          <a:xfrm>
            <a:off x="2071670" y="307181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 bwMode="auto">
          <a:xfrm>
            <a:off x="3571868" y="250030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Прямоугольник 31"/>
          <p:cNvSpPr/>
          <p:nvPr/>
        </p:nvSpPr>
        <p:spPr bwMode="auto">
          <a:xfrm>
            <a:off x="3857620" y="164305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 bwMode="auto">
          <a:xfrm>
            <a:off x="5786446" y="192880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 bwMode="auto">
          <a:xfrm>
            <a:off x="5929322" y="314324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071538" y="3714752"/>
            <a:ext cx="3371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Выберем разрез: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= s,4  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= 2,3,5,t</a:t>
            </a:r>
            <a:endParaRPr lang="ru-RU" sz="2400" dirty="0">
              <a:latin typeface="+mj-lt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142976" y="4572008"/>
            <a:ext cx="76438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Тогда  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baseline="-25000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= (s,2), (s,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3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),(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4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,t) 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 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baseline="-25000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=(2,4), (3,4) </a:t>
            </a:r>
            <a:endParaRPr lang="ru-RU" sz="2400" i="1" dirty="0">
              <a:latin typeface="+mj-lt"/>
              <a:cs typeface="Times New Roman" pitchFamily="18" charset="0"/>
              <a:sym typeface="Symbol"/>
            </a:endParaRPr>
          </a:p>
          <a:p>
            <a:pPr algn="l"/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i="1" dirty="0">
              <a:latin typeface="+mj-lt"/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8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37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571612"/>
            <a:ext cx="1393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+mj-lt"/>
                <a:cs typeface="Times New Roman" pitchFamily="18" charset="0"/>
                <a:sym typeface="Symbol"/>
              </a:rPr>
              <a:t>Пример:</a:t>
            </a:r>
            <a:endParaRPr lang="ru-RU" sz="2400" b="1" dirty="0">
              <a:latin typeface="+mj-lt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1785918" y="264318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3000364" y="178592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Блок-схема: узел 9"/>
          <p:cNvSpPr/>
          <p:nvPr/>
        </p:nvSpPr>
        <p:spPr bwMode="auto">
          <a:xfrm>
            <a:off x="4929190" y="178592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5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6429388" y="257174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Блок-схема: узел 11"/>
          <p:cNvSpPr/>
          <p:nvPr/>
        </p:nvSpPr>
        <p:spPr bwMode="auto">
          <a:xfrm>
            <a:off x="3071802" y="328612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Блок-схема: узел 12"/>
          <p:cNvSpPr/>
          <p:nvPr/>
        </p:nvSpPr>
        <p:spPr bwMode="auto">
          <a:xfrm>
            <a:off x="5072066" y="328612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4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Прямая со стрелкой 14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2208418" y="1851236"/>
            <a:ext cx="655198" cy="1012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Прямая со стрелкой 16"/>
          <p:cNvCxnSpPr>
            <a:stCxn id="8" idx="5"/>
            <a:endCxn id="12" idx="1"/>
          </p:cNvCxnSpPr>
          <p:nvPr/>
        </p:nvCxnSpPr>
        <p:spPr bwMode="auto">
          <a:xfrm rot="16200000" flipH="1">
            <a:off x="2351294" y="2565616"/>
            <a:ext cx="440884" cy="1083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Прямая со стрелкой 18"/>
          <p:cNvCxnSpPr>
            <a:stCxn id="9" idx="6"/>
            <a:endCxn id="10" idx="2"/>
          </p:cNvCxnSpPr>
          <p:nvPr/>
        </p:nvCxnSpPr>
        <p:spPr bwMode="auto">
          <a:xfrm>
            <a:off x="3286116" y="1928802"/>
            <a:ext cx="164307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Прямая со стрелкой 20"/>
          <p:cNvCxnSpPr>
            <a:stCxn id="9" idx="5"/>
          </p:cNvCxnSpPr>
          <p:nvPr/>
        </p:nvCxnSpPr>
        <p:spPr bwMode="auto">
          <a:xfrm rot="16200000" flipH="1">
            <a:off x="3530021" y="1744078"/>
            <a:ext cx="1256293" cy="182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Прямая со стрелкой 22"/>
          <p:cNvCxnSpPr>
            <a:stCxn id="12" idx="6"/>
            <a:endCxn id="13" idx="2"/>
          </p:cNvCxnSpPr>
          <p:nvPr/>
        </p:nvCxnSpPr>
        <p:spPr bwMode="auto">
          <a:xfrm>
            <a:off x="3357554" y="3429000"/>
            <a:ext cx="17145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Прямая со стрелкой 24"/>
          <p:cNvCxnSpPr>
            <a:stCxn id="10" idx="5"/>
            <a:endCxn id="11" idx="1"/>
          </p:cNvCxnSpPr>
          <p:nvPr/>
        </p:nvCxnSpPr>
        <p:spPr bwMode="auto">
          <a:xfrm rot="16200000" flipH="1">
            <a:off x="5530285" y="1672641"/>
            <a:ext cx="583760" cy="1298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Прямая со стрелкой 26"/>
          <p:cNvCxnSpPr>
            <a:stCxn id="13" idx="7"/>
            <a:endCxn id="11" idx="3"/>
          </p:cNvCxnSpPr>
          <p:nvPr/>
        </p:nvCxnSpPr>
        <p:spPr bwMode="auto">
          <a:xfrm rot="5400000" flipH="1" flipV="1">
            <a:off x="5637442" y="2494178"/>
            <a:ext cx="512322" cy="1155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Прямоугольник 27"/>
          <p:cNvSpPr/>
          <p:nvPr/>
        </p:nvSpPr>
        <p:spPr bwMode="auto">
          <a:xfrm>
            <a:off x="2143108" y="207167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 bwMode="auto">
          <a:xfrm>
            <a:off x="4071934" y="350043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 bwMode="auto">
          <a:xfrm>
            <a:off x="2143108" y="307181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 bwMode="auto">
          <a:xfrm>
            <a:off x="3571868" y="250030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0,5(1)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Прямоугольник 31"/>
          <p:cNvSpPr/>
          <p:nvPr/>
        </p:nvSpPr>
        <p:spPr bwMode="auto">
          <a:xfrm>
            <a:off x="3857620" y="164305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0,5(1)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 bwMode="auto">
          <a:xfrm>
            <a:off x="5786446" y="192880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0,5(1)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 bwMode="auto">
          <a:xfrm>
            <a:off x="5929322" y="314324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0,5(1)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500958" y="2500306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+mj-lt"/>
              </a:rPr>
              <a:t>||f||=1</a:t>
            </a:r>
            <a:endParaRPr lang="ru-RU" sz="2400" i="1" dirty="0">
              <a:latin typeface="+mj-lt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071538" y="3714752"/>
            <a:ext cx="7643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Положим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baseline="-25000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= f(e):  e E(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baseline="-25000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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 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baseline="-25000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= f(e): e E(V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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)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142976" y="5000636"/>
            <a:ext cx="7715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baseline="-25000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= 1+0+0.5=1.5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 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baseline="-25000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=0.5+0=0.5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i="1" dirty="0">
              <a:latin typeface="+mj-lt"/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8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38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b="1" dirty="0">
                <a:latin typeface="+mj-lt"/>
                <a:cs typeface="Times New Roman" pitchFamily="18" charset="0"/>
              </a:rPr>
              <a:t>Лемма </a:t>
            </a:r>
            <a:r>
              <a:rPr lang="en-US" sz="2400" b="1" dirty="0">
                <a:latin typeface="+mj-lt"/>
                <a:cs typeface="Times New Roman" pitchFamily="18" charset="0"/>
              </a:rPr>
              <a:t>1</a:t>
            </a:r>
            <a:r>
              <a:rPr lang="en-US" sz="2400" dirty="0">
                <a:latin typeface="+mj-lt"/>
                <a:cs typeface="Times New Roman" pitchFamily="18" charset="0"/>
              </a:rPr>
              <a:t>. </a:t>
            </a:r>
            <a:r>
              <a:rPr lang="ru-RU" sz="2400" dirty="0">
                <a:latin typeface="+mj-lt"/>
                <a:cs typeface="Times New Roman" pitchFamily="18" charset="0"/>
              </a:rPr>
              <a:t>Для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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потока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и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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разреза</a:t>
            </a:r>
            <a:r>
              <a:rPr lang="en-US" sz="2400" i="1" dirty="0">
                <a:latin typeface="+mj-lt"/>
                <a:cs typeface="Times New Roman" pitchFamily="18" charset="0"/>
              </a:rPr>
              <a:t> (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,V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справедливо: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dirty="0">
              <a:latin typeface="+mj-lt"/>
              <a:cs typeface="Times New Roman" pitchFamily="18" charset="0"/>
            </a:endParaRPr>
          </a:p>
          <a:p>
            <a:r>
              <a:rPr lang="en-US" sz="2400" i="1" dirty="0">
                <a:latin typeface="+mj-lt"/>
              </a:rPr>
              <a:t>||f||=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-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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2786058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  <a:cs typeface="Times New Roman" pitchFamily="18" charset="0"/>
              </a:rPr>
              <a:t>Доказательство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Пусть </a:t>
            </a:r>
            <a:r>
              <a:rPr lang="en-US" sz="2400" i="1" dirty="0">
                <a:latin typeface="+mj-lt"/>
                <a:cs typeface="Times New Roman" pitchFamily="18" charset="0"/>
              </a:rPr>
              <a:t>v</a:t>
            </a:r>
            <a:r>
              <a:rPr lang="en-US" sz="2400" dirty="0">
                <a:latin typeface="+mj-lt"/>
                <a:cs typeface="Times New Roman" pitchFamily="18" charset="0"/>
              </a:rPr>
              <a:t>- </a:t>
            </a:r>
            <a:r>
              <a:rPr lang="ru-RU" sz="2400" dirty="0">
                <a:latin typeface="+mj-lt"/>
                <a:cs typeface="Times New Roman" pitchFamily="18" charset="0"/>
              </a:rPr>
              <a:t>произвольный узел из </a:t>
            </a:r>
            <a:r>
              <a:rPr lang="en-US" sz="2400" i="1" dirty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s</a:t>
            </a:r>
            <a:r>
              <a:rPr lang="ru-RU" sz="2400" dirty="0">
                <a:latin typeface="+mj-lt"/>
                <a:cs typeface="Times New Roman" pitchFamily="18" charset="0"/>
              </a:rPr>
              <a:t> . Тогда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071538" y="3714752"/>
          <a:ext cx="7110024" cy="1149351"/>
        </p:xfrm>
        <a:graphic>
          <a:graphicData uri="http://schemas.openxmlformats.org/presentationml/2006/ole">
            <p:oleObj spid="_x0000_s64518" name="Формула" r:id="rId3" imgW="2908300" imgH="469900" progId="Equation.3">
              <p:embed/>
            </p:oleObj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071538" y="4857760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Просуммируем все равенства по всем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v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214414" y="5429264"/>
          <a:ext cx="5572164" cy="893632"/>
        </p:xfrm>
        <a:graphic>
          <a:graphicData uri="http://schemas.openxmlformats.org/presentationml/2006/ole">
            <p:oleObj spid="_x0000_s64519" name="Формула" r:id="rId4" imgW="2298700" imgH="368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39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57224" y="2643182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Пусть </a:t>
            </a:r>
            <a:r>
              <a:rPr lang="en-US" sz="2400" i="1" dirty="0">
                <a:latin typeface="+mj-lt"/>
                <a:cs typeface="Times New Roman" pitchFamily="18" charset="0"/>
              </a:rPr>
              <a:t>e=(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v,u</a:t>
            </a:r>
            <a:r>
              <a:rPr lang="en-US" sz="2400" i="1" dirty="0">
                <a:latin typeface="+mj-lt"/>
                <a:cs typeface="Times New Roman" pitchFamily="18" charset="0"/>
              </a:rPr>
              <a:t>)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E 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и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v,u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785786" y="1571612"/>
          <a:ext cx="6072230" cy="973830"/>
        </p:xfrm>
        <a:graphic>
          <a:graphicData uri="http://schemas.openxmlformats.org/presentationml/2006/ole">
            <p:oleObj spid="_x0000_s56325" name="Формула" r:id="rId3" imgW="2298700" imgH="368300" progId="Equation.3">
              <p:embed/>
            </p:oleObj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28662" y="5286388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Тогда </a:t>
            </a:r>
            <a:r>
              <a:rPr lang="en-US" sz="2400" i="1" dirty="0">
                <a:latin typeface="+mj-lt"/>
                <a:cs typeface="Times New Roman" pitchFamily="18" charset="0"/>
              </a:rPr>
              <a:t>f(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v,u</a:t>
            </a:r>
            <a:r>
              <a:rPr lang="en-US" sz="2400" i="1" dirty="0">
                <a:latin typeface="+mj-lt"/>
                <a:cs typeface="Times New Roman" pitchFamily="18" charset="0"/>
              </a:rPr>
              <a:t>) </a:t>
            </a:r>
            <a:r>
              <a:rPr lang="ru-RU" sz="2400" dirty="0">
                <a:latin typeface="+mj-lt"/>
                <a:cs typeface="Times New Roman" pitchFamily="18" charset="0"/>
              </a:rPr>
              <a:t>встречается и в первой и во второй сумме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</a:t>
            </a:r>
            <a:r>
              <a:rPr lang="ru-RU" sz="2400" dirty="0">
                <a:latin typeface="+mj-lt"/>
                <a:cs typeface="Times New Roman" pitchFamily="18" charset="0"/>
              </a:rPr>
              <a:t> такие слагаемые сокращаются.</a:t>
            </a:r>
            <a:r>
              <a:rPr lang="en-US" sz="2400" i="1" dirty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1" name="Овал 10"/>
          <p:cNvSpPr/>
          <p:nvPr/>
        </p:nvSpPr>
        <p:spPr bwMode="auto">
          <a:xfrm>
            <a:off x="1285852" y="3286124"/>
            <a:ext cx="1643074" cy="17859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Овал 11"/>
          <p:cNvSpPr/>
          <p:nvPr/>
        </p:nvSpPr>
        <p:spPr bwMode="auto">
          <a:xfrm>
            <a:off x="3643306" y="3286124"/>
            <a:ext cx="1643074" cy="17859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00100" y="321468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cs typeface="Times New Roman" pitchFamily="18" charset="0"/>
              </a:rPr>
              <a:t>V</a:t>
            </a:r>
            <a:r>
              <a:rPr lang="en-US" i="1" baseline="-25000" dirty="0">
                <a:cs typeface="Times New Roman" pitchFamily="18" charset="0"/>
              </a:rPr>
              <a:t>s</a:t>
            </a:r>
            <a:r>
              <a:rPr lang="en-US" i="1" dirty="0">
                <a:cs typeface="Times New Roman" pitchFamily="18" charset="0"/>
                <a:sym typeface="Symbol"/>
              </a:rPr>
              <a:t> 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357554" y="3214686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cs typeface="Times New Roman" pitchFamily="18" charset="0"/>
              </a:rPr>
              <a:t>V</a:t>
            </a:r>
            <a:r>
              <a:rPr lang="en-US" i="1" baseline="-25000" dirty="0" err="1">
                <a:cs typeface="Times New Roman" pitchFamily="18" charset="0"/>
              </a:rPr>
              <a:t>t</a:t>
            </a:r>
            <a:r>
              <a:rPr lang="en-US" i="1" dirty="0">
                <a:cs typeface="Times New Roman" pitchFamily="18" charset="0"/>
                <a:sym typeface="Symbol"/>
              </a:rPr>
              <a:t> 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 bwMode="auto">
          <a:xfrm flipV="1">
            <a:off x="1857356" y="3857630"/>
            <a:ext cx="642942" cy="357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Блок-схема: узел 17"/>
          <p:cNvSpPr/>
          <p:nvPr/>
        </p:nvSpPr>
        <p:spPr bwMode="auto">
          <a:xfrm>
            <a:off x="1571604" y="414338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Блок-схема: узел 19"/>
          <p:cNvSpPr/>
          <p:nvPr/>
        </p:nvSpPr>
        <p:spPr bwMode="auto">
          <a:xfrm>
            <a:off x="2500298" y="364331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u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5" name="Прямая со стрелкой 24"/>
          <p:cNvCxnSpPr>
            <a:stCxn id="18" idx="6"/>
          </p:cNvCxnSpPr>
          <p:nvPr/>
        </p:nvCxnSpPr>
        <p:spPr bwMode="auto">
          <a:xfrm>
            <a:off x="1857356" y="4286256"/>
            <a:ext cx="250033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Прямая со стрелкой 26"/>
          <p:cNvCxnSpPr>
            <a:stCxn id="18" idx="5"/>
          </p:cNvCxnSpPr>
          <p:nvPr/>
        </p:nvCxnSpPr>
        <p:spPr bwMode="auto">
          <a:xfrm rot="16200000" flipH="1">
            <a:off x="2887079" y="3315714"/>
            <a:ext cx="399037" cy="2542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Прямая со стрелкой 30"/>
          <p:cNvCxnSpPr/>
          <p:nvPr/>
        </p:nvCxnSpPr>
        <p:spPr bwMode="auto">
          <a:xfrm rot="10800000" flipV="1">
            <a:off x="1928794" y="3714752"/>
            <a:ext cx="2286016" cy="500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Прямая со стрелкой 33"/>
          <p:cNvCxnSpPr/>
          <p:nvPr/>
        </p:nvCxnSpPr>
        <p:spPr bwMode="auto">
          <a:xfrm rot="10800000" flipV="1">
            <a:off x="1857356" y="4000504"/>
            <a:ext cx="2857520" cy="285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Блок-схема: узел 38"/>
          <p:cNvSpPr/>
          <p:nvPr/>
        </p:nvSpPr>
        <p:spPr bwMode="auto">
          <a:xfrm>
            <a:off x="4214810" y="350043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u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Блок-схема: узел 39"/>
          <p:cNvSpPr/>
          <p:nvPr/>
        </p:nvSpPr>
        <p:spPr bwMode="auto">
          <a:xfrm>
            <a:off x="4714876" y="385762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u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Блок-схема: узел 40"/>
          <p:cNvSpPr/>
          <p:nvPr/>
        </p:nvSpPr>
        <p:spPr bwMode="auto">
          <a:xfrm>
            <a:off x="4357686" y="414338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u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Блок-схема: узел 41"/>
          <p:cNvSpPr/>
          <p:nvPr/>
        </p:nvSpPr>
        <p:spPr bwMode="auto">
          <a:xfrm>
            <a:off x="4357686" y="464344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Arial" pitchFamily="34" charset="0"/>
              </a:rPr>
              <a:t>u</a:t>
            </a:r>
            <a:r>
              <a:rPr lang="en-US" baseline="-25000" dirty="0" err="1">
                <a:latin typeface="Arial" pitchFamily="34" charset="0"/>
              </a:rPr>
              <a:t>k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5E5232-0021-4E93-9C7B-69582CBDE700}" type="slidenum">
              <a:rPr lang="ru-RU" smtClean="0">
                <a:latin typeface="Arial" charset="0"/>
              </a:rPr>
              <a:pPr/>
              <a:t>4</a:t>
            </a:fld>
            <a:endParaRPr lang="ru-RU" dirty="0">
              <a:latin typeface="Arial" charset="0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400" b="1" dirty="0">
                <a:cs typeface="Times New Roman" pitchFamily="18" charset="0"/>
              </a:rPr>
              <a:t>Задача о </a:t>
            </a:r>
            <a:r>
              <a:rPr lang="en-US" sz="2400" b="1" dirty="0">
                <a:cs typeface="Times New Roman" pitchFamily="18" charset="0"/>
              </a:rPr>
              <a:t>MAXMIN </a:t>
            </a:r>
            <a:r>
              <a:rPr lang="ru-RU" sz="2400" b="1" dirty="0">
                <a:cs typeface="Times New Roman" pitchFamily="18" charset="0"/>
              </a:rPr>
              <a:t>пути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38" y="1643050"/>
            <a:ext cx="7772400" cy="4800600"/>
          </a:xfrm>
        </p:spPr>
        <p:txBody>
          <a:bodyPr/>
          <a:lstStyle/>
          <a:p>
            <a:pPr eaLnBrk="1" hangingPunct="1">
              <a:buNone/>
            </a:pPr>
            <a:r>
              <a:rPr lang="ru-RU" sz="2400" b="1" dirty="0">
                <a:latin typeface="Times New Roman" pitchFamily="18" charset="0"/>
              </a:rPr>
              <a:t>Формулировка задачи о </a:t>
            </a:r>
            <a:r>
              <a:rPr lang="en-US" sz="2400" b="1" dirty="0">
                <a:latin typeface="Times New Roman" pitchFamily="18" charset="0"/>
              </a:rPr>
              <a:t>MAXMIN </a:t>
            </a:r>
            <a:r>
              <a:rPr lang="ru-RU" sz="2400" b="1" dirty="0">
                <a:latin typeface="Times New Roman" pitchFamily="18" charset="0"/>
              </a:rPr>
              <a:t>пути:</a:t>
            </a:r>
          </a:p>
          <a:p>
            <a:pPr eaLnBrk="1" hangingPunct="1">
              <a:buNone/>
            </a:pPr>
            <a:r>
              <a:rPr lang="ru-RU" sz="2400" dirty="0">
                <a:latin typeface="Times New Roman" pitchFamily="18" charset="0"/>
              </a:rPr>
              <a:t>	Среди всех </a:t>
            </a:r>
            <a:r>
              <a:rPr lang="en-US" sz="2400" dirty="0">
                <a:latin typeface="Times New Roman" pitchFamily="18" charset="0"/>
              </a:rPr>
              <a:t>s-v </a:t>
            </a:r>
            <a:r>
              <a:rPr lang="ru-RU" sz="2400" dirty="0">
                <a:latin typeface="Times New Roman" pitchFamily="18" charset="0"/>
              </a:rPr>
              <a:t>путей в сети </a:t>
            </a:r>
            <a:r>
              <a:rPr lang="en-US" sz="2400" dirty="0">
                <a:latin typeface="Times New Roman" pitchFamily="18" charset="0"/>
              </a:rPr>
              <a:t>G </a:t>
            </a:r>
            <a:r>
              <a:rPr lang="ru-RU" sz="2400" dirty="0">
                <a:latin typeface="Times New Roman" pitchFamily="18" charset="0"/>
              </a:rPr>
              <a:t>найти путь максимального веса.</a:t>
            </a:r>
          </a:p>
          <a:p>
            <a:pPr eaLnBrk="1" hangingPunct="1">
              <a:buFont typeface="Wingdings" pitchFamily="2" charset="2"/>
              <a:buNone/>
            </a:pP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2400" dirty="0">
              <a:latin typeface="Times New Roman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 bwMode="auto">
          <a:xfrm flipV="1">
            <a:off x="1785918" y="4000504"/>
            <a:ext cx="1928826" cy="785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Прямая со стрелкой 8"/>
          <p:cNvCxnSpPr/>
          <p:nvPr/>
        </p:nvCxnSpPr>
        <p:spPr bwMode="auto">
          <a:xfrm>
            <a:off x="4000496" y="4000504"/>
            <a:ext cx="235745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Прямая со стрелкой 10"/>
          <p:cNvCxnSpPr/>
          <p:nvPr/>
        </p:nvCxnSpPr>
        <p:spPr bwMode="auto">
          <a:xfrm>
            <a:off x="6643702" y="4143380"/>
            <a:ext cx="1643074" cy="785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Блок-схема: узел 13"/>
          <p:cNvSpPr/>
          <p:nvPr/>
        </p:nvSpPr>
        <p:spPr bwMode="auto">
          <a:xfrm>
            <a:off x="1500166" y="471488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Блок-схема: узел 14"/>
          <p:cNvSpPr/>
          <p:nvPr/>
        </p:nvSpPr>
        <p:spPr bwMode="auto">
          <a:xfrm>
            <a:off x="3714744" y="385762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Блок-схема: узел 15"/>
          <p:cNvSpPr/>
          <p:nvPr/>
        </p:nvSpPr>
        <p:spPr bwMode="auto">
          <a:xfrm>
            <a:off x="6357950" y="392906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Блок-схема: узел 16"/>
          <p:cNvSpPr/>
          <p:nvPr/>
        </p:nvSpPr>
        <p:spPr bwMode="auto">
          <a:xfrm>
            <a:off x="8286776" y="485776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6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 bwMode="auto">
          <a:xfrm rot="16200000" flipH="1">
            <a:off x="2250265" y="4536289"/>
            <a:ext cx="1113417" cy="18992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Прямая со стрелкой 21"/>
          <p:cNvCxnSpPr/>
          <p:nvPr/>
        </p:nvCxnSpPr>
        <p:spPr bwMode="auto">
          <a:xfrm>
            <a:off x="4000496" y="6000768"/>
            <a:ext cx="235745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Прямая со стрелкой 23"/>
          <p:cNvCxnSpPr/>
          <p:nvPr/>
        </p:nvCxnSpPr>
        <p:spPr bwMode="auto">
          <a:xfrm flipV="1">
            <a:off x="6500826" y="5143512"/>
            <a:ext cx="1785950" cy="857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Блок-схема: узел 24"/>
          <p:cNvSpPr/>
          <p:nvPr/>
        </p:nvSpPr>
        <p:spPr bwMode="auto">
          <a:xfrm>
            <a:off x="3714744" y="592933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4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Блок-схема: узел 26"/>
          <p:cNvSpPr/>
          <p:nvPr/>
        </p:nvSpPr>
        <p:spPr bwMode="auto">
          <a:xfrm>
            <a:off x="6357950" y="585789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5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 bwMode="auto">
          <a:xfrm flipV="1">
            <a:off x="4071934" y="4214818"/>
            <a:ext cx="2286016" cy="1714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Прямоугольник 29"/>
          <p:cNvSpPr/>
          <p:nvPr/>
        </p:nvSpPr>
        <p:spPr bwMode="auto">
          <a:xfrm>
            <a:off x="2428860" y="414338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(3)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 bwMode="auto">
          <a:xfrm>
            <a:off x="7286644" y="414338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(2)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 bwMode="auto">
          <a:xfrm>
            <a:off x="4857752" y="364331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(7)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 bwMode="auto">
          <a:xfrm>
            <a:off x="7358082" y="557214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(3)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 bwMode="auto">
          <a:xfrm>
            <a:off x="5143504" y="59293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(4)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Прямоугольник 36"/>
          <p:cNvSpPr/>
          <p:nvPr/>
        </p:nvSpPr>
        <p:spPr bwMode="auto">
          <a:xfrm>
            <a:off x="2357422" y="550070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(5)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Прямоугольник 37"/>
          <p:cNvSpPr/>
          <p:nvPr/>
        </p:nvSpPr>
        <p:spPr bwMode="auto">
          <a:xfrm>
            <a:off x="5072066" y="464344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1571604" y="357187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Arial" pitchFamily="34" charset="0"/>
              </a:rPr>
              <a:t>p</a:t>
            </a:r>
            <a:r>
              <a:rPr lang="en-US" sz="3200" baseline="-25000" dirty="0">
                <a:latin typeface="Arial" pitchFamily="34" charset="0"/>
              </a:rPr>
              <a:t>3</a:t>
            </a:r>
            <a:endParaRPr kumimoji="0" lang="ru-RU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40</a:t>
            </a:fld>
            <a:endParaRPr lang="ru-RU" dirty="0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785786" y="1571612"/>
          <a:ext cx="6072230" cy="973830"/>
        </p:xfrm>
        <a:graphic>
          <a:graphicData uri="http://schemas.openxmlformats.org/presentationml/2006/ole">
            <p:oleObj spid="_x0000_s62468" name="Формула" r:id="rId3" imgW="2298700" imgH="368300" progId="Equation.3">
              <p:embed/>
            </p:oleObj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857224" y="2643182"/>
            <a:ext cx="7858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В первой сумме (1) остаются только </a:t>
            </a:r>
            <a:r>
              <a:rPr lang="en-US" sz="2400" i="1" dirty="0">
                <a:latin typeface="+mj-lt"/>
                <a:cs typeface="Times New Roman" pitchFamily="18" charset="0"/>
              </a:rPr>
              <a:t>f(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v,u</a:t>
            </a:r>
            <a:r>
              <a:rPr lang="ru-RU" sz="2400" i="1" dirty="0">
                <a:latin typeface="+mj-lt"/>
                <a:cs typeface="Times New Roman" pitchFamily="18" charset="0"/>
              </a:rPr>
              <a:t>), </a:t>
            </a:r>
            <a:r>
              <a:rPr lang="ru-RU" sz="2400" dirty="0">
                <a:latin typeface="+mj-lt"/>
                <a:cs typeface="Times New Roman" pitchFamily="18" charset="0"/>
              </a:rPr>
              <a:t>где</a:t>
            </a:r>
            <a:r>
              <a:rPr lang="ru-RU" sz="2400" i="1" dirty="0">
                <a:latin typeface="+mj-lt"/>
                <a:cs typeface="Times New Roman" pitchFamily="18" charset="0"/>
              </a:rPr>
              <a:t>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v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r>
              <a:rPr lang="ru-RU" sz="2400" i="1" dirty="0">
                <a:latin typeface="+mj-lt"/>
                <a:cs typeface="Times New Roman" pitchFamily="18" charset="0"/>
              </a:rPr>
              <a:t>,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u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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Во второй сумме (2) остаются только </a:t>
            </a:r>
            <a:r>
              <a:rPr lang="en-US" sz="2400" i="1" dirty="0">
                <a:latin typeface="+mj-lt"/>
                <a:cs typeface="Times New Roman" pitchFamily="18" charset="0"/>
              </a:rPr>
              <a:t>f(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u,v</a:t>
            </a:r>
            <a:r>
              <a:rPr lang="en-US" sz="2400" i="1" dirty="0">
                <a:latin typeface="+mj-lt"/>
                <a:cs typeface="Times New Roman" pitchFamily="18" charset="0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</a:rPr>
              <a:t>, </a:t>
            </a:r>
            <a:r>
              <a:rPr lang="ru-RU" sz="2400" dirty="0">
                <a:latin typeface="+mj-lt"/>
                <a:cs typeface="Times New Roman" pitchFamily="18" charset="0"/>
              </a:rPr>
              <a:t>где</a:t>
            </a:r>
            <a:r>
              <a:rPr lang="ru-RU" sz="2400" i="1" dirty="0">
                <a:latin typeface="+mj-lt"/>
                <a:cs typeface="Times New Roman" pitchFamily="18" charset="0"/>
              </a:rPr>
              <a:t>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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r>
              <a:rPr lang="ru-RU" sz="2400" i="1" dirty="0">
                <a:latin typeface="+mj-lt"/>
                <a:cs typeface="Times New Roman" pitchFamily="18" charset="0"/>
              </a:rPr>
              <a:t>,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u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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  <a:p>
            <a:pPr algn="l"/>
            <a:endParaRPr lang="en-US" sz="2400" i="1" dirty="0">
              <a:cs typeface="Times New Roman" pitchFamily="18" charset="0"/>
            </a:endParaRP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Следовательно,</a:t>
            </a:r>
            <a:r>
              <a:rPr lang="ru-RU" sz="2400" i="1" dirty="0">
                <a:latin typeface="+mj-lt"/>
                <a:cs typeface="Times New Roman" pitchFamily="18" charset="0"/>
              </a:rPr>
              <a:t> (1) =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 (2)=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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-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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=</a:t>
            </a:r>
            <a:r>
              <a:rPr lang="en-US" sz="2400" i="1" dirty="0">
                <a:latin typeface="+mj-lt"/>
              </a:rPr>
              <a:t> ||f||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i="1" dirty="0">
              <a:latin typeface="+mj-lt"/>
              <a:cs typeface="Times New Roman" pitchFamily="18" charset="0"/>
              <a:sym typeface="Symbol"/>
            </a:endParaRP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ч. и т.д.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41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57224" y="3000373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  <a:cs typeface="Times New Roman" pitchFamily="18" charset="0"/>
              </a:rPr>
              <a:t>Доказательство </a:t>
            </a:r>
            <a:endParaRPr lang="en-US" sz="2400" i="1" u="sng" dirty="0"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85786" y="1643050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b="1" dirty="0">
                <a:latin typeface="+mj-lt"/>
                <a:cs typeface="Times New Roman" pitchFamily="18" charset="0"/>
              </a:rPr>
              <a:t>Следствие </a:t>
            </a:r>
            <a:r>
              <a:rPr lang="en-US" sz="2400" b="1" dirty="0">
                <a:latin typeface="+mj-lt"/>
                <a:cs typeface="Times New Roman" pitchFamily="18" charset="0"/>
              </a:rPr>
              <a:t>1</a:t>
            </a:r>
            <a:r>
              <a:rPr lang="en-US" sz="2400" dirty="0">
                <a:latin typeface="+mj-lt"/>
                <a:cs typeface="Times New Roman" pitchFamily="18" charset="0"/>
              </a:rPr>
              <a:t>. </a:t>
            </a:r>
            <a:r>
              <a:rPr lang="ru-RU" sz="2400" dirty="0">
                <a:latin typeface="+mj-lt"/>
                <a:cs typeface="Times New Roman" pitchFamily="18" charset="0"/>
              </a:rPr>
              <a:t>Для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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потока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и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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разреза</a:t>
            </a:r>
            <a:r>
              <a:rPr lang="en-US" sz="2400" i="1" dirty="0">
                <a:latin typeface="+mj-lt"/>
                <a:cs typeface="Times New Roman" pitchFamily="18" charset="0"/>
              </a:rPr>
              <a:t> (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,V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справедливо: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dirty="0">
              <a:latin typeface="+mj-lt"/>
              <a:cs typeface="Times New Roman" pitchFamily="18" charset="0"/>
            </a:endParaRPr>
          </a:p>
          <a:p>
            <a:r>
              <a:rPr lang="en-US" sz="2400" i="1" dirty="0">
                <a:latin typeface="+mj-lt"/>
              </a:rPr>
              <a:t>||f||</a:t>
            </a:r>
            <a:r>
              <a:rPr lang="en-US" sz="2400" i="1" dirty="0">
                <a:latin typeface="+mj-lt"/>
                <a:sym typeface="Symbol"/>
              </a:rPr>
              <a:t>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57224" y="3429001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Так как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f(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V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baseline="-25000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) 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0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и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 </a:t>
            </a:r>
            <a:r>
              <a:rPr lang="en-US" sz="2400" i="1" dirty="0">
                <a:latin typeface="+mj-lt"/>
              </a:rPr>
              <a:t>||f||=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baseline="-25000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-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 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baseline="-25000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то</a:t>
            </a:r>
          </a:p>
          <a:p>
            <a:pPr algn="l"/>
            <a:r>
              <a:rPr lang="en-US" sz="2400" i="1" dirty="0">
                <a:latin typeface="+mj-lt"/>
              </a:rPr>
              <a:t>||f||</a:t>
            </a:r>
            <a:r>
              <a:rPr lang="en-US" sz="2400" i="1" dirty="0">
                <a:latin typeface="+mj-lt"/>
                <a:sym typeface="Symbol"/>
              </a:rPr>
              <a:t>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baseline="-25000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.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7224" y="4429132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u="sng" dirty="0">
                <a:latin typeface="+mj-lt"/>
                <a:cs typeface="Times New Roman" pitchFamily="18" charset="0"/>
              </a:rPr>
              <a:t>Определение.</a:t>
            </a:r>
            <a:r>
              <a:rPr lang="ru-RU" sz="2400" dirty="0">
                <a:latin typeface="+mj-lt"/>
                <a:cs typeface="Times New Roman" pitchFamily="18" charset="0"/>
              </a:rPr>
              <a:t> </a:t>
            </a:r>
            <a:r>
              <a:rPr lang="ru-RU" sz="2400" b="1" dirty="0">
                <a:latin typeface="+mj-lt"/>
                <a:cs typeface="Times New Roman" pitchFamily="18" charset="0"/>
              </a:rPr>
              <a:t>Пропускной способностью </a:t>
            </a:r>
            <a:r>
              <a:rPr lang="ru-RU" sz="2400" dirty="0">
                <a:latin typeface="+mj-lt"/>
                <a:cs typeface="Times New Roman" pitchFamily="18" charset="0"/>
              </a:rPr>
              <a:t>разреза </a:t>
            </a:r>
            <a:r>
              <a:rPr lang="en-US" sz="2400" i="1" dirty="0">
                <a:latin typeface="+mj-lt"/>
                <a:cs typeface="Times New Roman" pitchFamily="18" charset="0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,V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</a:rPr>
              <a:t>) </a:t>
            </a:r>
            <a:r>
              <a:rPr lang="ru-RU" sz="2400" dirty="0">
                <a:latin typeface="+mj-lt"/>
                <a:cs typeface="Times New Roman" pitchFamily="18" charset="0"/>
              </a:rPr>
              <a:t>называется число с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baseline="-25000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= c(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v,u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):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v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 ,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u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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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  <p:bldP spid="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42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571612"/>
            <a:ext cx="1393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+mj-lt"/>
                <a:cs typeface="Times New Roman" pitchFamily="18" charset="0"/>
                <a:sym typeface="Symbol"/>
              </a:rPr>
              <a:t>Пример:</a:t>
            </a:r>
            <a:endParaRPr lang="ru-RU" sz="2400" b="1" dirty="0">
              <a:latin typeface="+mj-lt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1785918" y="264318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3000364" y="178592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Блок-схема: узел 9"/>
          <p:cNvSpPr/>
          <p:nvPr/>
        </p:nvSpPr>
        <p:spPr bwMode="auto">
          <a:xfrm>
            <a:off x="4929190" y="178592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5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6429388" y="257174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Блок-схема: узел 11"/>
          <p:cNvSpPr/>
          <p:nvPr/>
        </p:nvSpPr>
        <p:spPr bwMode="auto">
          <a:xfrm>
            <a:off x="3071802" y="328612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Блок-схема: узел 12"/>
          <p:cNvSpPr/>
          <p:nvPr/>
        </p:nvSpPr>
        <p:spPr bwMode="auto">
          <a:xfrm>
            <a:off x="5072066" y="328612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4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Прямая со стрелкой 14"/>
          <p:cNvCxnSpPr>
            <a:stCxn id="8" idx="7"/>
            <a:endCxn id="9" idx="3"/>
          </p:cNvCxnSpPr>
          <p:nvPr/>
        </p:nvCxnSpPr>
        <p:spPr bwMode="auto">
          <a:xfrm rot="5400000" flipH="1" flipV="1">
            <a:off x="2208418" y="1851236"/>
            <a:ext cx="655198" cy="1012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Прямая со стрелкой 16"/>
          <p:cNvCxnSpPr>
            <a:stCxn id="8" idx="5"/>
            <a:endCxn id="12" idx="1"/>
          </p:cNvCxnSpPr>
          <p:nvPr/>
        </p:nvCxnSpPr>
        <p:spPr bwMode="auto">
          <a:xfrm rot="16200000" flipH="1">
            <a:off x="2351294" y="2565616"/>
            <a:ext cx="440884" cy="1083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Прямая со стрелкой 18"/>
          <p:cNvCxnSpPr>
            <a:stCxn id="9" idx="6"/>
            <a:endCxn id="10" idx="2"/>
          </p:cNvCxnSpPr>
          <p:nvPr/>
        </p:nvCxnSpPr>
        <p:spPr bwMode="auto">
          <a:xfrm>
            <a:off x="3286116" y="1928802"/>
            <a:ext cx="164307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Прямая со стрелкой 20"/>
          <p:cNvCxnSpPr>
            <a:stCxn id="9" idx="5"/>
          </p:cNvCxnSpPr>
          <p:nvPr/>
        </p:nvCxnSpPr>
        <p:spPr bwMode="auto">
          <a:xfrm rot="16200000" flipH="1">
            <a:off x="3530021" y="1744078"/>
            <a:ext cx="1256293" cy="182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Прямая со стрелкой 22"/>
          <p:cNvCxnSpPr>
            <a:stCxn id="12" idx="6"/>
            <a:endCxn id="13" idx="2"/>
          </p:cNvCxnSpPr>
          <p:nvPr/>
        </p:nvCxnSpPr>
        <p:spPr bwMode="auto">
          <a:xfrm>
            <a:off x="3357554" y="3429000"/>
            <a:ext cx="17145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Прямая со стрелкой 24"/>
          <p:cNvCxnSpPr>
            <a:stCxn id="10" idx="5"/>
            <a:endCxn id="11" idx="1"/>
          </p:cNvCxnSpPr>
          <p:nvPr/>
        </p:nvCxnSpPr>
        <p:spPr bwMode="auto">
          <a:xfrm rot="16200000" flipH="1">
            <a:off x="5530285" y="1672641"/>
            <a:ext cx="583760" cy="1298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Прямая со стрелкой 26"/>
          <p:cNvCxnSpPr>
            <a:stCxn id="13" idx="7"/>
            <a:endCxn id="11" idx="3"/>
          </p:cNvCxnSpPr>
          <p:nvPr/>
        </p:nvCxnSpPr>
        <p:spPr bwMode="auto">
          <a:xfrm rot="5400000" flipH="1" flipV="1">
            <a:off x="5637442" y="2494178"/>
            <a:ext cx="512322" cy="1155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Прямоугольник 27"/>
          <p:cNvSpPr/>
          <p:nvPr/>
        </p:nvSpPr>
        <p:spPr bwMode="auto">
          <a:xfrm>
            <a:off x="2143108" y="207167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 bwMode="auto">
          <a:xfrm>
            <a:off x="4071934" y="350043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 bwMode="auto">
          <a:xfrm>
            <a:off x="2143108" y="307181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 bwMode="auto">
          <a:xfrm>
            <a:off x="3571868" y="250030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Прямоугольник 31"/>
          <p:cNvSpPr/>
          <p:nvPr/>
        </p:nvSpPr>
        <p:spPr bwMode="auto">
          <a:xfrm>
            <a:off x="3857620" y="164305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 bwMode="auto">
          <a:xfrm>
            <a:off x="5786446" y="192880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 bwMode="auto">
          <a:xfrm>
            <a:off x="5929322" y="314324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071538" y="3714752"/>
            <a:ext cx="3371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Выберем разрез: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= s,4  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= 2,3,5,t</a:t>
            </a:r>
            <a:endParaRPr lang="ru-RU" sz="2400" dirty="0">
              <a:latin typeface="+mj-lt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142976" y="4572009"/>
            <a:ext cx="7643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 = (s,2), (s,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3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),(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4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,t) 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i="1" dirty="0">
              <a:latin typeface="+mj-lt"/>
              <a:cs typeface="Times New Roman" pitchFamily="18" charset="0"/>
              <a:sym typeface="Symbol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214414" y="5143512"/>
            <a:ext cx="2719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>
                <a:latin typeface="+mj-lt"/>
                <a:cs typeface="Times New Roman" pitchFamily="18" charset="0"/>
              </a:rPr>
              <a:t>с</a:t>
            </a:r>
            <a:r>
              <a:rPr lang="en-US" sz="2400" i="1" dirty="0">
                <a:latin typeface="+mj-lt"/>
                <a:cs typeface="Times New Roman" pitchFamily="18" charset="0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,V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</a:rPr>
              <a:t> = 1+1+1=3</a:t>
            </a: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8" grpId="0" build="p"/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43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57224" y="3000373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  <a:cs typeface="Times New Roman" pitchFamily="18" charset="0"/>
              </a:rPr>
              <a:t>Доказательство </a:t>
            </a:r>
            <a:endParaRPr lang="en-US" sz="2400" i="1" u="sng" dirty="0"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85786" y="1643050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b="1" dirty="0">
                <a:latin typeface="+mj-lt"/>
                <a:cs typeface="Times New Roman" pitchFamily="18" charset="0"/>
              </a:rPr>
              <a:t>Следствие </a:t>
            </a:r>
            <a:r>
              <a:rPr lang="en-US" sz="2400" b="1" dirty="0">
                <a:latin typeface="+mj-lt"/>
                <a:cs typeface="Times New Roman" pitchFamily="18" charset="0"/>
              </a:rPr>
              <a:t>2</a:t>
            </a:r>
            <a:r>
              <a:rPr lang="en-US" sz="2400" dirty="0">
                <a:latin typeface="+mj-lt"/>
                <a:cs typeface="Times New Roman" pitchFamily="18" charset="0"/>
              </a:rPr>
              <a:t>. </a:t>
            </a:r>
            <a:r>
              <a:rPr lang="ru-RU" sz="2400" dirty="0">
                <a:latin typeface="+mj-lt"/>
                <a:cs typeface="Times New Roman" pitchFamily="18" charset="0"/>
              </a:rPr>
              <a:t>Для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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потока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и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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разреза</a:t>
            </a:r>
            <a:r>
              <a:rPr lang="en-US" sz="2400" i="1" dirty="0">
                <a:latin typeface="+mj-lt"/>
                <a:cs typeface="Times New Roman" pitchFamily="18" charset="0"/>
              </a:rPr>
              <a:t> (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,V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справедливо: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dirty="0">
              <a:latin typeface="+mj-lt"/>
              <a:cs typeface="Times New Roman" pitchFamily="18" charset="0"/>
            </a:endParaRPr>
          </a:p>
          <a:p>
            <a:r>
              <a:rPr lang="en-US" sz="2400" i="1" dirty="0">
                <a:latin typeface="+mj-lt"/>
              </a:rPr>
              <a:t>||f||</a:t>
            </a:r>
            <a:r>
              <a:rPr lang="en-US" sz="2400" i="1" dirty="0">
                <a:latin typeface="+mj-lt"/>
                <a:sym typeface="Symbol"/>
              </a:rPr>
              <a:t>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c(V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,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57224" y="3429000"/>
            <a:ext cx="78581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Из следствия 1:   </a:t>
            </a:r>
            <a:r>
              <a:rPr lang="en-US" sz="2400" i="1" dirty="0">
                <a:latin typeface="+mj-lt"/>
              </a:rPr>
              <a:t>||f||</a:t>
            </a:r>
            <a:r>
              <a:rPr lang="en-US" sz="2400" i="1" dirty="0">
                <a:latin typeface="+mj-lt"/>
                <a:sym typeface="Symbol"/>
              </a:rPr>
              <a:t>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endParaRPr lang="ru-RU" sz="2400" i="1" dirty="0">
              <a:latin typeface="+mj-lt"/>
              <a:cs typeface="Times New Roman" pitchFamily="18" charset="0"/>
              <a:sym typeface="Symbol"/>
            </a:endParaRPr>
          </a:p>
          <a:p>
            <a:pPr algn="l"/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7224" y="3786190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Из определения потока: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f(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en-US" sz="2400" i="1" dirty="0">
                <a:latin typeface="+mj-lt"/>
                <a:sym typeface="Symbol"/>
              </a:rPr>
              <a:t> 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c(V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,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 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28662" y="4214818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Отсюда следует  </a:t>
            </a:r>
            <a:r>
              <a:rPr lang="en-US" sz="2400" i="1" dirty="0">
                <a:latin typeface="+mj-lt"/>
              </a:rPr>
              <a:t>||f||</a:t>
            </a:r>
            <a:r>
              <a:rPr lang="en-US" sz="2400" i="1" dirty="0">
                <a:latin typeface="+mj-lt"/>
                <a:sym typeface="Symbol"/>
              </a:rPr>
              <a:t>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c(V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,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.</a:t>
            </a:r>
            <a:r>
              <a:rPr lang="ru-RU" sz="2400" dirty="0">
                <a:latin typeface="+mj-lt"/>
                <a:cs typeface="Times New Roman" pitchFamily="18" charset="0"/>
              </a:rPr>
              <a:t> 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28662" y="4857760"/>
            <a:ext cx="7643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u="sng" dirty="0">
                <a:latin typeface="+mj-lt"/>
                <a:cs typeface="Times New Roman" pitchFamily="18" charset="0"/>
              </a:rPr>
              <a:t>Определение.</a:t>
            </a:r>
            <a:r>
              <a:rPr lang="ru-RU" sz="2400" dirty="0">
                <a:latin typeface="+mj-lt"/>
                <a:cs typeface="Times New Roman" pitchFamily="18" charset="0"/>
              </a:rPr>
              <a:t> Разрез</a:t>
            </a:r>
            <a:r>
              <a:rPr lang="en-US" sz="2400" i="1" dirty="0">
                <a:latin typeface="+mj-lt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(V</a:t>
            </a:r>
            <a:r>
              <a:rPr lang="en-US" sz="2400" i="1" baseline="-25000" dirty="0" smtClean="0">
                <a:latin typeface="+mj-lt"/>
                <a:cs typeface="Times New Roman" pitchFamily="18" charset="0"/>
              </a:rPr>
              <a:t>s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*,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</a:rPr>
              <a:t>t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*)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называется </a:t>
            </a:r>
            <a:r>
              <a:rPr lang="ru-RU" sz="2400" b="1" dirty="0">
                <a:latin typeface="+mj-lt"/>
                <a:cs typeface="Times New Roman" pitchFamily="18" charset="0"/>
              </a:rPr>
              <a:t>минимальным разрезом</a:t>
            </a:r>
            <a:r>
              <a:rPr lang="ru-RU" sz="2400" dirty="0">
                <a:latin typeface="+mj-lt"/>
                <a:cs typeface="Times New Roman" pitchFamily="18" charset="0"/>
              </a:rPr>
              <a:t>, если для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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разреза</a:t>
            </a:r>
            <a:r>
              <a:rPr lang="en-US" sz="2400" i="1" dirty="0">
                <a:latin typeface="+mj-lt"/>
                <a:cs typeface="Times New Roman" pitchFamily="18" charset="0"/>
              </a:rPr>
              <a:t> (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,V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</a:rPr>
              <a:t>) </a:t>
            </a:r>
            <a:r>
              <a:rPr lang="ru-RU" sz="2400" dirty="0">
                <a:latin typeface="+mj-lt"/>
                <a:cs typeface="Times New Roman" pitchFamily="18" charset="0"/>
              </a:rPr>
              <a:t>выполняется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c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(V</a:t>
            </a:r>
            <a:r>
              <a:rPr lang="en-US" sz="2400" i="1" baseline="-25000" dirty="0" smtClean="0">
                <a:latin typeface="+mj-lt"/>
                <a:cs typeface="Times New Roman" pitchFamily="18" charset="0"/>
              </a:rPr>
              <a:t>s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*,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</a:rPr>
              <a:t>t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*)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+mj-lt"/>
                <a:sym typeface="Symbol"/>
              </a:rPr>
              <a:t>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c(V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,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.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  <p:bldP spid="9" grpId="0"/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44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b="1" dirty="0">
                <a:latin typeface="+mj-lt"/>
                <a:cs typeface="Times New Roman" pitchFamily="18" charset="0"/>
              </a:rPr>
              <a:t>Лемма 2</a:t>
            </a:r>
            <a:r>
              <a:rPr lang="en-US" sz="2400" dirty="0">
                <a:latin typeface="+mj-lt"/>
                <a:cs typeface="Times New Roman" pitchFamily="18" charset="0"/>
              </a:rPr>
              <a:t>. </a:t>
            </a:r>
            <a:r>
              <a:rPr lang="ru-RU" sz="2400" dirty="0">
                <a:latin typeface="+mj-lt"/>
                <a:cs typeface="Times New Roman" pitchFamily="18" charset="0"/>
              </a:rPr>
              <a:t>Если некоторого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потока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и некоторого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разреза</a:t>
            </a:r>
            <a:r>
              <a:rPr lang="en-US" sz="2400" i="1" dirty="0">
                <a:latin typeface="+mj-lt"/>
                <a:cs typeface="Times New Roman" pitchFamily="18" charset="0"/>
              </a:rPr>
              <a:t> (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</a:rPr>
              <a:t>s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,V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)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выполняется: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dirty="0">
              <a:latin typeface="+mj-lt"/>
              <a:cs typeface="Times New Roman" pitchFamily="18" charset="0"/>
            </a:endParaRPr>
          </a:p>
          <a:p>
            <a:r>
              <a:rPr lang="en-US" sz="2400" i="1" dirty="0">
                <a:latin typeface="+mj-lt"/>
              </a:rPr>
              <a:t>||f||=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c(V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,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то</a:t>
            </a:r>
          </a:p>
          <a:p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f-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максимальный поток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+mj-lt"/>
                <a:cs typeface="Times New Roman" pitchFamily="18" charset="0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,V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</a:rPr>
              <a:t> – </a:t>
            </a:r>
            <a:r>
              <a:rPr lang="ru-RU" sz="2400" dirty="0">
                <a:latin typeface="+mj-lt"/>
                <a:cs typeface="Times New Roman" pitchFamily="18" charset="0"/>
              </a:rPr>
              <a:t>минимальный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разрез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3214686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  <a:cs typeface="Times New Roman" pitchFamily="18" charset="0"/>
              </a:rPr>
              <a:t>Доказательство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Пусть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*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-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максимальный поток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,</a:t>
            </a:r>
            <a:r>
              <a:rPr lang="en-US" sz="2400" i="1" dirty="0">
                <a:latin typeface="+mj-lt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smtClean="0">
                <a:latin typeface="+mj-lt"/>
                <a:cs typeface="Times New Roman" pitchFamily="18" charset="0"/>
              </a:rPr>
              <a:t>s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*,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</a:rPr>
              <a:t>t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*)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– минимальный разрез, тогда 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28662" y="4286256"/>
            <a:ext cx="7429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+mj-lt"/>
              </a:rPr>
              <a:t>||f||</a:t>
            </a:r>
            <a:r>
              <a:rPr lang="en-US" sz="2400" i="1" dirty="0">
                <a:latin typeface="+mj-lt"/>
                <a:sym typeface="Symbol"/>
              </a:rPr>
              <a:t> </a:t>
            </a:r>
            <a:r>
              <a:rPr lang="en-US" sz="2400" i="1" dirty="0">
                <a:latin typeface="+mj-lt"/>
              </a:rPr>
              <a:t> ||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f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* </a:t>
            </a:r>
            <a:r>
              <a:rPr lang="en-US" sz="2400" i="1" dirty="0">
                <a:latin typeface="+mj-lt"/>
              </a:rPr>
              <a:t>|| </a:t>
            </a:r>
            <a:r>
              <a:rPr lang="en-US" sz="2400" i="1" dirty="0">
                <a:sym typeface="Symbol"/>
              </a:rPr>
              <a:t></a:t>
            </a:r>
            <a:r>
              <a:rPr lang="en-US" sz="2400" i="1" dirty="0"/>
              <a:t>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c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(V</a:t>
            </a:r>
            <a:r>
              <a:rPr lang="en-US" sz="2400" i="1" baseline="-25000" dirty="0" smtClean="0">
                <a:latin typeface="+mj-lt"/>
                <a:cs typeface="Times New Roman" pitchFamily="18" charset="0"/>
              </a:rPr>
              <a:t>s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*,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</a:rPr>
              <a:t>t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*)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i="1" dirty="0">
                <a:latin typeface="+mj-lt"/>
                <a:sym typeface="Symbol"/>
              </a:rPr>
              <a:t>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c(V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,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но т.к</a:t>
            </a:r>
            <a:r>
              <a:rPr lang="ru-RU" sz="2400" dirty="0" smtClean="0">
                <a:latin typeface="+mj-lt"/>
                <a:cs typeface="Times New Roman" pitchFamily="18" charset="0"/>
                <a:sym typeface="Symbol"/>
              </a:rPr>
              <a:t>.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00100" y="4714884"/>
            <a:ext cx="7572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+mj-lt"/>
              </a:rPr>
              <a:t>||f||=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c(V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,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, то</a:t>
            </a:r>
            <a:r>
              <a:rPr lang="en-US" sz="2400" dirty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||f||</a:t>
            </a:r>
            <a:r>
              <a:rPr lang="ru-RU" sz="2400" i="1" dirty="0">
                <a:latin typeface="+mj-lt"/>
              </a:rPr>
              <a:t>=</a:t>
            </a:r>
            <a:r>
              <a:rPr lang="en-US" sz="2400" i="1" dirty="0">
                <a:latin typeface="+mj-lt"/>
              </a:rPr>
              <a:t> ||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f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* </a:t>
            </a:r>
            <a:r>
              <a:rPr lang="en-US" sz="2400" i="1" dirty="0">
                <a:latin typeface="+mj-lt"/>
              </a:rPr>
              <a:t>||</a:t>
            </a:r>
            <a:r>
              <a:rPr lang="ru-RU" sz="2400" i="1" dirty="0" smtClean="0">
                <a:latin typeface="+mj-lt"/>
              </a:rPr>
              <a:t>=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c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(V</a:t>
            </a:r>
            <a:r>
              <a:rPr lang="en-US" sz="2400" i="1" baseline="-25000" dirty="0" smtClean="0">
                <a:latin typeface="+mj-lt"/>
                <a:cs typeface="Times New Roman" pitchFamily="18" charset="0"/>
              </a:rPr>
              <a:t>s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*,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</a:rPr>
              <a:t>t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*)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 </a:t>
            </a:r>
            <a:r>
              <a:rPr lang="ru-RU" sz="2400" i="1" dirty="0">
                <a:latin typeface="+mj-lt"/>
                <a:cs typeface="Times New Roman" pitchFamily="18" charset="0"/>
              </a:rPr>
              <a:t>=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c(V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,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отсюда</a:t>
            </a:r>
            <a:r>
              <a:rPr lang="en-US" sz="2400" dirty="0">
                <a:latin typeface="+mj-lt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dirty="0">
              <a:latin typeface="+mj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71538" y="5357826"/>
            <a:ext cx="7572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+mj-lt"/>
              </a:rPr>
              <a:t>||f||</a:t>
            </a:r>
            <a:r>
              <a:rPr lang="en-US" sz="2400" i="1" dirty="0">
                <a:latin typeface="+mj-lt"/>
                <a:sym typeface="Symbol"/>
              </a:rPr>
              <a:t> </a:t>
            </a:r>
            <a:r>
              <a:rPr lang="ru-RU" sz="2400" i="1" dirty="0">
                <a:latin typeface="+mj-lt"/>
                <a:sym typeface="Symbol"/>
              </a:rPr>
              <a:t>=</a:t>
            </a:r>
            <a:r>
              <a:rPr lang="en-US" sz="2400" i="1" dirty="0">
                <a:latin typeface="+mj-lt"/>
              </a:rPr>
              <a:t> ||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f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* </a:t>
            </a:r>
            <a:r>
              <a:rPr lang="en-US" sz="2400" i="1" dirty="0">
                <a:latin typeface="+mj-lt"/>
              </a:rPr>
              <a:t>|| </a:t>
            </a:r>
            <a:r>
              <a:rPr lang="en-US" sz="2400" i="1" dirty="0">
                <a:latin typeface="+mj-lt"/>
                <a:sym typeface="Symbol"/>
              </a:rPr>
              <a:t></a:t>
            </a:r>
            <a:r>
              <a:rPr lang="ru-RU" sz="2400" i="1" dirty="0">
                <a:latin typeface="+mj-lt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f-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максимальный поток</a:t>
            </a:r>
            <a:endParaRPr lang="ru-RU" sz="2400" i="1" dirty="0">
              <a:latin typeface="+mj-lt"/>
            </a:endParaRPr>
          </a:p>
          <a:p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c(V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,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=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c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(V</a:t>
            </a:r>
            <a:r>
              <a:rPr lang="en-US" sz="2400" i="1" baseline="-25000" dirty="0" smtClean="0">
                <a:latin typeface="+mj-lt"/>
                <a:cs typeface="Times New Roman" pitchFamily="18" charset="0"/>
              </a:rPr>
              <a:t>s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*,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+mj-lt"/>
                <a:cs typeface="Times New Roman" pitchFamily="18" charset="0"/>
              </a:rPr>
              <a:t>t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*)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+mj-lt"/>
                <a:sym typeface="Symbol"/>
              </a:rPr>
              <a:t></a:t>
            </a:r>
            <a:r>
              <a:rPr lang="ru-RU" sz="2400" i="1" dirty="0" smtClean="0">
                <a:latin typeface="+mj-lt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,V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</a:rPr>
              <a:t> – </a:t>
            </a:r>
            <a:r>
              <a:rPr lang="ru-RU" sz="2400" dirty="0">
                <a:latin typeface="+mj-lt"/>
                <a:cs typeface="Times New Roman" pitchFamily="18" charset="0"/>
              </a:rPr>
              <a:t>минимальный разрез</a:t>
            </a:r>
            <a:r>
              <a:rPr lang="ru-RU" sz="2400" i="1" dirty="0">
                <a:latin typeface="+mj-lt"/>
                <a:sym typeface="Symbol"/>
              </a:rPr>
              <a:t> </a:t>
            </a: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45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u="sng" dirty="0">
                <a:latin typeface="+mj-lt"/>
                <a:cs typeface="Times New Roman" pitchFamily="18" charset="0"/>
              </a:rPr>
              <a:t>Определение</a:t>
            </a:r>
            <a:r>
              <a:rPr lang="en-US" sz="2400" u="sng" dirty="0">
                <a:latin typeface="+mj-lt"/>
                <a:cs typeface="Times New Roman" pitchFamily="18" charset="0"/>
              </a:rPr>
              <a:t>. </a:t>
            </a:r>
            <a:r>
              <a:rPr lang="ru-RU" sz="2400" u="sng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Чередующаяся последовательность  </a:t>
            </a:r>
            <a:r>
              <a:rPr lang="en-US" sz="2400" dirty="0">
                <a:latin typeface="+mj-lt"/>
                <a:cs typeface="Times New Roman" pitchFamily="18" charset="0"/>
              </a:rPr>
              <a:t>p </a:t>
            </a:r>
            <a:r>
              <a:rPr lang="ru-RU" sz="2400" dirty="0">
                <a:latin typeface="+mj-lt"/>
                <a:cs typeface="Times New Roman" pitchFamily="18" charset="0"/>
              </a:rPr>
              <a:t>попарно различных узлов и дуг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</a:rPr>
              <a:t>p: v=v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0</a:t>
            </a:r>
            <a:r>
              <a:rPr lang="en-US" sz="2400" i="1" dirty="0">
                <a:cs typeface="Times New Roman" pitchFamily="18" charset="0"/>
              </a:rPr>
              <a:t>,</a:t>
            </a:r>
            <a:r>
              <a:rPr lang="en-US" sz="2400" i="1" dirty="0">
                <a:latin typeface="+mj-lt"/>
                <a:cs typeface="Times New Roman" pitchFamily="18" charset="0"/>
              </a:rPr>
              <a:t>e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0</a:t>
            </a:r>
            <a:r>
              <a:rPr lang="en-US" sz="2400" i="1" dirty="0">
                <a:cs typeface="Times New Roman" pitchFamily="18" charset="0"/>
              </a:rPr>
              <a:t>,</a:t>
            </a:r>
            <a:r>
              <a:rPr lang="en-US" sz="2400" i="1" dirty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1</a:t>
            </a:r>
            <a:r>
              <a:rPr lang="en-US" sz="2400" i="1" dirty="0">
                <a:cs typeface="Times New Roman" pitchFamily="18" charset="0"/>
              </a:rPr>
              <a:t>,</a:t>
            </a:r>
            <a:r>
              <a:rPr lang="en-US" sz="2400" i="1" dirty="0">
                <a:latin typeface="+mj-lt"/>
                <a:cs typeface="Times New Roman" pitchFamily="18" charset="0"/>
              </a:rPr>
              <a:t>e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1</a:t>
            </a:r>
            <a:r>
              <a:rPr lang="en-US" sz="2400" i="1" dirty="0">
                <a:cs typeface="Times New Roman" pitchFamily="18" charset="0"/>
              </a:rPr>
              <a:t>,</a:t>
            </a:r>
            <a:r>
              <a:rPr lang="en-US" sz="2400" i="1" dirty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2</a:t>
            </a:r>
            <a:r>
              <a:rPr lang="en-US" sz="2400" i="1" dirty="0">
                <a:cs typeface="Times New Roman" pitchFamily="18" charset="0"/>
              </a:rPr>
              <a:t>,</a:t>
            </a:r>
            <a:r>
              <a:rPr lang="en-US" sz="2400" i="1" dirty="0">
                <a:latin typeface="+mj-lt"/>
                <a:cs typeface="Times New Roman" pitchFamily="18" charset="0"/>
              </a:rPr>
              <a:t>…e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k-1</a:t>
            </a:r>
            <a:r>
              <a:rPr lang="en-US" sz="2400" i="1" dirty="0">
                <a:latin typeface="+mj-lt"/>
                <a:cs typeface="Times New Roman" pitchFamily="18" charset="0"/>
              </a:rPr>
              <a:t>,v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k</a:t>
            </a:r>
            <a:r>
              <a:rPr lang="en-US" sz="2400" i="1" dirty="0">
                <a:latin typeface="+mj-lt"/>
                <a:cs typeface="Times New Roman" pitchFamily="18" charset="0"/>
              </a:rPr>
              <a:t>=w</a:t>
            </a:r>
            <a:r>
              <a:rPr lang="ru-RU" sz="2400" i="1" dirty="0">
                <a:latin typeface="+mj-lt"/>
                <a:cs typeface="Times New Roman" pitchFamily="18" charset="0"/>
              </a:rPr>
              <a:t>, </a:t>
            </a:r>
            <a:r>
              <a:rPr lang="en-US" sz="2400" i="1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где</a:t>
            </a:r>
          </a:p>
          <a:p>
            <a:pPr algn="l"/>
            <a:r>
              <a:rPr lang="en-US" sz="2400" i="1" dirty="0" err="1">
                <a:latin typeface="+mj-lt"/>
                <a:cs typeface="Times New Roman" pitchFamily="18" charset="0"/>
              </a:rPr>
              <a:t>e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i</a:t>
            </a:r>
            <a:r>
              <a:rPr lang="en-US" sz="2400" i="1" dirty="0">
                <a:latin typeface="+mj-lt"/>
                <a:cs typeface="Times New Roman" pitchFamily="18" charset="0"/>
              </a:rPr>
              <a:t>=(v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i</a:t>
            </a:r>
            <a:r>
              <a:rPr lang="en-US" sz="2400" i="1" dirty="0">
                <a:latin typeface="+mj-lt"/>
                <a:cs typeface="Times New Roman" pitchFamily="18" charset="0"/>
              </a:rPr>
              <a:t>,v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i+1</a:t>
            </a:r>
            <a:r>
              <a:rPr lang="en-US" sz="2400" i="1" dirty="0">
                <a:latin typeface="+mj-lt"/>
                <a:cs typeface="Times New Roman" pitchFamily="18" charset="0"/>
              </a:rPr>
              <a:t>) 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или 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e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i</a:t>
            </a:r>
            <a:r>
              <a:rPr lang="en-US" sz="2400" i="1" dirty="0">
                <a:latin typeface="+mj-lt"/>
                <a:cs typeface="Times New Roman" pitchFamily="18" charset="0"/>
              </a:rPr>
              <a:t>=(v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i+1</a:t>
            </a:r>
            <a:r>
              <a:rPr lang="en-US" sz="2400" i="1" dirty="0">
                <a:latin typeface="+mj-lt"/>
                <a:cs typeface="Times New Roman" pitchFamily="18" charset="0"/>
              </a:rPr>
              <a:t>,v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i</a:t>
            </a:r>
            <a:r>
              <a:rPr lang="en-US" sz="2400" i="1" dirty="0">
                <a:latin typeface="+mj-lt"/>
                <a:cs typeface="Times New Roman" pitchFamily="18" charset="0"/>
              </a:rPr>
              <a:t>) </a:t>
            </a:r>
            <a:endParaRPr lang="ru-RU" sz="2400" i="1" dirty="0">
              <a:latin typeface="+mj-lt"/>
              <a:cs typeface="Times New Roman" pitchFamily="18" charset="0"/>
            </a:endParaRP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называется </a:t>
            </a:r>
            <a:r>
              <a:rPr lang="ru-RU" sz="2400" b="1" dirty="0">
                <a:latin typeface="+mj-lt"/>
                <a:cs typeface="Times New Roman" pitchFamily="18" charset="0"/>
              </a:rPr>
              <a:t>цепью</a:t>
            </a:r>
            <a:r>
              <a:rPr lang="ru-RU" sz="2400" dirty="0">
                <a:latin typeface="+mj-lt"/>
                <a:cs typeface="Times New Roman" pitchFamily="18" charset="0"/>
              </a:rPr>
              <a:t> из </a:t>
            </a:r>
            <a:r>
              <a:rPr lang="en-US" sz="2400" i="1" dirty="0">
                <a:latin typeface="+mj-lt"/>
                <a:cs typeface="Times New Roman" pitchFamily="18" charset="0"/>
              </a:rPr>
              <a:t>v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в </a:t>
            </a:r>
            <a:r>
              <a:rPr lang="en-US" sz="2400" i="1" dirty="0">
                <a:latin typeface="+mj-lt"/>
                <a:cs typeface="Times New Roman" pitchFamily="18" charset="0"/>
              </a:rPr>
              <a:t>w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в сети </a:t>
            </a:r>
            <a:r>
              <a:rPr lang="en-US" sz="2400" i="1" dirty="0">
                <a:latin typeface="+mj-lt"/>
                <a:cs typeface="Times New Roman" pitchFamily="18" charset="0"/>
              </a:rPr>
              <a:t>G</a:t>
            </a:r>
            <a:r>
              <a:rPr lang="en-US" sz="2400" dirty="0">
                <a:latin typeface="+mj-lt"/>
                <a:cs typeface="Times New Roman" pitchFamily="18" charset="0"/>
              </a:rPr>
              <a:t>.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28662" y="3643314"/>
            <a:ext cx="78581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ru-RU" sz="2400" dirty="0">
              <a:latin typeface="+mj-lt"/>
              <a:cs typeface="Times New Roman" pitchFamily="18" charset="0"/>
            </a:endParaRP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Дуга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e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i</a:t>
            </a:r>
            <a:r>
              <a:rPr lang="en-US" sz="2400" i="1" dirty="0">
                <a:latin typeface="+mj-lt"/>
                <a:cs typeface="Times New Roman" pitchFamily="18" charset="0"/>
              </a:rPr>
              <a:t>=(v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i</a:t>
            </a:r>
            <a:r>
              <a:rPr lang="en-US" sz="2400" i="1" dirty="0">
                <a:latin typeface="+mj-lt"/>
                <a:cs typeface="Times New Roman" pitchFamily="18" charset="0"/>
              </a:rPr>
              <a:t>,v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i+1</a:t>
            </a:r>
            <a:r>
              <a:rPr lang="en-US" sz="2400" i="1" dirty="0">
                <a:latin typeface="+mj-lt"/>
                <a:cs typeface="Times New Roman" pitchFamily="18" charset="0"/>
              </a:rPr>
              <a:t>) </a:t>
            </a:r>
            <a:r>
              <a:rPr lang="ru-RU" sz="2400" dirty="0">
                <a:latin typeface="+mj-lt"/>
                <a:cs typeface="Times New Roman" pitchFamily="18" charset="0"/>
              </a:rPr>
              <a:t>– прямая в цепи </a:t>
            </a:r>
            <a:r>
              <a:rPr lang="en-US" sz="2400" dirty="0">
                <a:latin typeface="+mj-lt"/>
                <a:cs typeface="Times New Roman" pitchFamily="18" charset="0"/>
              </a:rPr>
              <a:t>p</a:t>
            </a:r>
            <a:endParaRPr lang="ru-RU" sz="2400" dirty="0">
              <a:latin typeface="+mj-lt"/>
              <a:cs typeface="Times New Roman" pitchFamily="18" charset="0"/>
            </a:endParaRPr>
          </a:p>
          <a:p>
            <a:pPr algn="l"/>
            <a:endParaRPr lang="en-US" sz="2400" dirty="0">
              <a:latin typeface="+mj-lt"/>
              <a:cs typeface="Times New Roman" pitchFamily="18" charset="0"/>
            </a:endParaRP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Дуга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e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i</a:t>
            </a:r>
            <a:r>
              <a:rPr lang="en-US" sz="2400" i="1" dirty="0">
                <a:latin typeface="+mj-lt"/>
                <a:cs typeface="Times New Roman" pitchFamily="18" charset="0"/>
              </a:rPr>
              <a:t>=(v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i+1</a:t>
            </a:r>
            <a:r>
              <a:rPr lang="en-US" sz="2400" i="1" dirty="0">
                <a:latin typeface="+mj-lt"/>
                <a:cs typeface="Times New Roman" pitchFamily="18" charset="0"/>
              </a:rPr>
              <a:t>,v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i</a:t>
            </a:r>
            <a:r>
              <a:rPr lang="en-US" sz="2400" i="1" dirty="0">
                <a:latin typeface="+mj-lt"/>
                <a:cs typeface="Times New Roman" pitchFamily="18" charset="0"/>
              </a:rPr>
              <a:t>) </a:t>
            </a:r>
            <a:r>
              <a:rPr lang="ru-RU" sz="2400" dirty="0">
                <a:latin typeface="+mj-lt"/>
                <a:cs typeface="Times New Roman" pitchFamily="18" charset="0"/>
              </a:rPr>
              <a:t>– обратная в цепи </a:t>
            </a:r>
            <a:r>
              <a:rPr lang="en-US" sz="2400" dirty="0">
                <a:latin typeface="+mj-lt"/>
                <a:cs typeface="Times New Roman" pitchFamily="18" charset="0"/>
              </a:rPr>
              <a:t>p</a:t>
            </a:r>
            <a:endParaRPr lang="en-US" sz="2400" baseline="-25000" dirty="0">
              <a:latin typeface="+mj-lt"/>
              <a:cs typeface="Times New Roman" pitchFamily="18" charset="0"/>
            </a:endParaRPr>
          </a:p>
          <a:p>
            <a:pPr algn="l"/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46</a:t>
            </a:fld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85786" y="1643050"/>
            <a:ext cx="135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+mj-lt"/>
                <a:cs typeface="Times New Roman" pitchFamily="18" charset="0"/>
              </a:rPr>
              <a:t>Пример</a:t>
            </a:r>
            <a:r>
              <a:rPr lang="ru-RU" i="1" dirty="0">
                <a:cs typeface="Times New Roman" pitchFamily="18" charset="0"/>
              </a:rPr>
              <a:t>:</a:t>
            </a:r>
            <a:endParaRPr lang="ru-RU" dirty="0"/>
          </a:p>
        </p:txBody>
      </p:sp>
      <p:sp>
        <p:nvSpPr>
          <p:cNvPr id="16" name="Блок-схема: узел 15"/>
          <p:cNvSpPr/>
          <p:nvPr/>
        </p:nvSpPr>
        <p:spPr bwMode="auto">
          <a:xfrm>
            <a:off x="857224" y="257174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Блок-схема: узел 16"/>
          <p:cNvSpPr/>
          <p:nvPr/>
        </p:nvSpPr>
        <p:spPr bwMode="auto">
          <a:xfrm>
            <a:off x="4000496" y="257174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Блок-схема: узел 17"/>
          <p:cNvSpPr/>
          <p:nvPr/>
        </p:nvSpPr>
        <p:spPr bwMode="auto">
          <a:xfrm>
            <a:off x="2357422" y="192880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Блок-схема: узел 18"/>
          <p:cNvSpPr/>
          <p:nvPr/>
        </p:nvSpPr>
        <p:spPr bwMode="auto">
          <a:xfrm>
            <a:off x="2357422" y="335756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1" name="Прямая со стрелкой 20"/>
          <p:cNvCxnSpPr>
            <a:stCxn id="16" idx="7"/>
            <a:endCxn id="18" idx="3"/>
          </p:cNvCxnSpPr>
          <p:nvPr/>
        </p:nvCxnSpPr>
        <p:spPr bwMode="auto">
          <a:xfrm rot="5400000" flipH="1" flipV="1">
            <a:off x="1529757" y="1744079"/>
            <a:ext cx="440884" cy="1298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Прямая со стрелкой 22"/>
          <p:cNvCxnSpPr>
            <a:endCxn id="19" idx="1"/>
          </p:cNvCxnSpPr>
          <p:nvPr/>
        </p:nvCxnSpPr>
        <p:spPr bwMode="auto">
          <a:xfrm>
            <a:off x="1071538" y="2857496"/>
            <a:ext cx="1327731" cy="541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Прямая со стрелкой 24"/>
          <p:cNvCxnSpPr>
            <a:stCxn id="18" idx="5"/>
            <a:endCxn id="17" idx="1"/>
          </p:cNvCxnSpPr>
          <p:nvPr/>
        </p:nvCxnSpPr>
        <p:spPr bwMode="auto">
          <a:xfrm rot="16200000" flipH="1">
            <a:off x="3101393" y="1672641"/>
            <a:ext cx="440884" cy="1441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Прямая со стрелкой 29"/>
          <p:cNvCxnSpPr>
            <a:stCxn id="19" idx="7"/>
            <a:endCxn id="17" idx="3"/>
          </p:cNvCxnSpPr>
          <p:nvPr/>
        </p:nvCxnSpPr>
        <p:spPr bwMode="auto">
          <a:xfrm rot="5400000" flipH="1" flipV="1">
            <a:off x="3029955" y="2387021"/>
            <a:ext cx="583760" cy="1441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Прямая со стрелкой 32"/>
          <p:cNvCxnSpPr>
            <a:stCxn id="19" idx="0"/>
            <a:endCxn id="18" idx="4"/>
          </p:cNvCxnSpPr>
          <p:nvPr/>
        </p:nvCxnSpPr>
        <p:spPr bwMode="auto">
          <a:xfrm rot="5400000" flipH="1" flipV="1">
            <a:off x="1928794" y="2786058"/>
            <a:ext cx="114300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Прямоугольник 36"/>
          <p:cNvSpPr/>
          <p:nvPr/>
        </p:nvSpPr>
        <p:spPr>
          <a:xfrm>
            <a:off x="5072066" y="1928802"/>
            <a:ext cx="285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Цепь </a:t>
            </a:r>
            <a:r>
              <a:rPr lang="en-US" sz="2400" dirty="0">
                <a:latin typeface="+mj-lt"/>
                <a:cs typeface="Times New Roman" pitchFamily="18" charset="0"/>
              </a:rPr>
              <a:t>p:</a:t>
            </a:r>
            <a:r>
              <a:rPr lang="ru-RU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 s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12t</a:t>
            </a:r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5143504" y="2928934"/>
            <a:ext cx="371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j-lt"/>
                <a:cs typeface="Times New Roman" pitchFamily="18" charset="0"/>
              </a:rPr>
              <a:t>(</a:t>
            </a:r>
            <a:r>
              <a:rPr lang="ru-RU" sz="2400" dirty="0">
                <a:latin typeface="+mj-lt"/>
                <a:cs typeface="Times New Roman" pitchFamily="18" charset="0"/>
              </a:rPr>
              <a:t>2</a:t>
            </a:r>
            <a:r>
              <a:rPr lang="en-US" sz="2400" dirty="0">
                <a:latin typeface="+mj-lt"/>
                <a:cs typeface="Times New Roman" pitchFamily="18" charset="0"/>
              </a:rPr>
              <a:t>,</a:t>
            </a:r>
            <a:r>
              <a:rPr lang="ru-RU" sz="2400" dirty="0">
                <a:latin typeface="+mj-lt"/>
                <a:cs typeface="Times New Roman" pitchFamily="18" charset="0"/>
              </a:rPr>
              <a:t>1</a:t>
            </a:r>
            <a:r>
              <a:rPr lang="en-US" sz="2400" dirty="0">
                <a:latin typeface="+mj-lt"/>
                <a:cs typeface="Times New Roman" pitchFamily="18" charset="0"/>
              </a:rPr>
              <a:t>) </a:t>
            </a:r>
            <a:r>
              <a:rPr lang="ru-RU" sz="2400" dirty="0">
                <a:latin typeface="+mj-lt"/>
                <a:cs typeface="Times New Roman" pitchFamily="18" charset="0"/>
              </a:rPr>
              <a:t>– обратная дуга.</a:t>
            </a:r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5143504" y="2500306"/>
            <a:ext cx="3724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j-lt"/>
                <a:cs typeface="Times New Roman" pitchFamily="18" charset="0"/>
              </a:rPr>
              <a:t>(s,1) </a:t>
            </a:r>
            <a:r>
              <a:rPr lang="ru-RU" sz="2400" dirty="0">
                <a:latin typeface="+mj-lt"/>
                <a:cs typeface="Times New Roman" pitchFamily="18" charset="0"/>
              </a:rPr>
              <a:t>и (2</a:t>
            </a:r>
            <a:r>
              <a:rPr lang="en-US" sz="2400" dirty="0">
                <a:latin typeface="+mj-lt"/>
                <a:cs typeface="Times New Roman" pitchFamily="18" charset="0"/>
              </a:rPr>
              <a:t>,t</a:t>
            </a:r>
            <a:r>
              <a:rPr lang="ru-RU" sz="2400" dirty="0">
                <a:latin typeface="+mj-lt"/>
                <a:cs typeface="Times New Roman" pitchFamily="18" charset="0"/>
              </a:rPr>
              <a:t>) – прямые дуги</a:t>
            </a:r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000100" y="3857628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Пусть </a:t>
            </a:r>
            <a:r>
              <a:rPr lang="en-US" sz="2400" dirty="0">
                <a:latin typeface="+mj-lt"/>
                <a:cs typeface="Times New Roman" pitchFamily="18" charset="0"/>
              </a:rPr>
              <a:t>p – </a:t>
            </a:r>
            <a:r>
              <a:rPr lang="ru-RU" sz="2400" dirty="0">
                <a:latin typeface="+mj-lt"/>
                <a:cs typeface="Times New Roman" pitchFamily="18" charset="0"/>
              </a:rPr>
              <a:t>цепь из </a:t>
            </a:r>
            <a:r>
              <a:rPr lang="en-US" sz="2400" dirty="0">
                <a:latin typeface="+mj-lt"/>
                <a:cs typeface="Times New Roman" pitchFamily="18" charset="0"/>
              </a:rPr>
              <a:t>v </a:t>
            </a:r>
            <a:r>
              <a:rPr lang="ru-RU" sz="2400" dirty="0">
                <a:latin typeface="+mj-lt"/>
                <a:cs typeface="Times New Roman" pitchFamily="18" charset="0"/>
              </a:rPr>
              <a:t>в </a:t>
            </a:r>
            <a:r>
              <a:rPr lang="en-US" sz="2400" dirty="0">
                <a:latin typeface="+mj-lt"/>
                <a:cs typeface="Times New Roman" pitchFamily="18" charset="0"/>
              </a:rPr>
              <a:t>w. </a:t>
            </a:r>
            <a:r>
              <a:rPr lang="ru-RU" sz="2400" dirty="0">
                <a:latin typeface="+mj-lt"/>
                <a:cs typeface="Times New Roman" pitchFamily="18" charset="0"/>
              </a:rPr>
              <a:t>Для каждой дуги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ep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положим</a:t>
            </a:r>
            <a:r>
              <a:rPr lang="ru-RU" sz="2400" dirty="0" smtClean="0">
                <a:latin typeface="+mj-lt"/>
                <a:cs typeface="Times New Roman" pitchFamily="18" charset="0"/>
                <a:sym typeface="Symbol"/>
              </a:rPr>
              <a:t>:</a:t>
            </a:r>
            <a:r>
              <a:rPr lang="ru-RU" sz="2400" dirty="0" smtClean="0">
                <a:latin typeface="+mj-lt"/>
                <a:cs typeface="Times New Roman" pitchFamily="18" charset="0"/>
              </a:rPr>
              <a:t>   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1142976" y="4286256"/>
          <a:ext cx="7072362" cy="1022510"/>
        </p:xfrm>
        <a:graphic>
          <a:graphicData uri="http://schemas.openxmlformats.org/presentationml/2006/ole">
            <p:oleObj spid="_x0000_s65540" name="Формула" r:id="rId3" imgW="3162300" imgH="457200" progId="Equation.3">
              <p:embed/>
            </p:oleObj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1000100" y="5500702"/>
            <a:ext cx="7500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Пусть 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800" i="1" dirty="0">
                <a:latin typeface="+mj-lt"/>
                <a:cs typeface="Times New Roman" pitchFamily="18" charset="0"/>
                <a:sym typeface="Symbol"/>
              </a:rPr>
              <a:t>(</a:t>
            </a:r>
            <a:r>
              <a:rPr lang="en-US" sz="2800" i="1" dirty="0">
                <a:latin typeface="+mj-lt"/>
                <a:cs typeface="Times New Roman" pitchFamily="18" charset="0"/>
                <a:sym typeface="Symbol"/>
              </a:rPr>
              <a:t>p)=min {</a:t>
            </a:r>
            <a:r>
              <a:rPr lang="ru-RU" sz="2800" i="1" dirty="0">
                <a:latin typeface="+mj-lt"/>
                <a:cs typeface="Times New Roman" pitchFamily="18" charset="0"/>
                <a:sym typeface="Symbol"/>
              </a:rPr>
              <a:t>(</a:t>
            </a:r>
            <a:r>
              <a:rPr lang="en-US" sz="2800" i="1" dirty="0">
                <a:latin typeface="+mj-lt"/>
                <a:cs typeface="Times New Roman" pitchFamily="18" charset="0"/>
                <a:sym typeface="Symbol"/>
              </a:rPr>
              <a:t>e), </a:t>
            </a:r>
            <a:r>
              <a:rPr lang="en-US" sz="2800" i="1" dirty="0" err="1">
                <a:latin typeface="+mj-lt"/>
                <a:cs typeface="Times New Roman" pitchFamily="18" charset="0"/>
                <a:sym typeface="Symbol"/>
              </a:rPr>
              <a:t>ep</a:t>
            </a:r>
            <a:r>
              <a:rPr lang="en-US" sz="2800" i="1" dirty="0">
                <a:latin typeface="+mj-lt"/>
                <a:cs typeface="Times New Roman" pitchFamily="18" charset="0"/>
                <a:sym typeface="Symbol"/>
              </a:rPr>
              <a:t>} </a:t>
            </a:r>
            <a:r>
              <a:rPr lang="ru-RU" sz="2800" i="1" dirty="0">
                <a:latin typeface="+mj-lt"/>
                <a:cs typeface="Times New Roman" pitchFamily="18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47</a:t>
            </a:fld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85786" y="2428868"/>
            <a:ext cx="135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+mj-lt"/>
                <a:cs typeface="Times New Roman" pitchFamily="18" charset="0"/>
              </a:rPr>
              <a:t>Пример</a:t>
            </a:r>
            <a:r>
              <a:rPr lang="ru-RU" i="1" dirty="0">
                <a:cs typeface="Times New Roman" pitchFamily="18" charset="0"/>
              </a:rPr>
              <a:t>:</a:t>
            </a:r>
            <a:endParaRPr lang="ru-RU" dirty="0"/>
          </a:p>
        </p:txBody>
      </p:sp>
      <p:sp>
        <p:nvSpPr>
          <p:cNvPr id="16" name="Блок-схема: узел 15"/>
          <p:cNvSpPr/>
          <p:nvPr/>
        </p:nvSpPr>
        <p:spPr bwMode="auto">
          <a:xfrm>
            <a:off x="928662" y="350043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Блок-схема: узел 16"/>
          <p:cNvSpPr/>
          <p:nvPr/>
        </p:nvSpPr>
        <p:spPr bwMode="auto">
          <a:xfrm>
            <a:off x="3929058" y="350043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Блок-схема: узел 17"/>
          <p:cNvSpPr/>
          <p:nvPr/>
        </p:nvSpPr>
        <p:spPr bwMode="auto">
          <a:xfrm>
            <a:off x="2428860" y="278605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Блок-схема: узел 18"/>
          <p:cNvSpPr/>
          <p:nvPr/>
        </p:nvSpPr>
        <p:spPr bwMode="auto">
          <a:xfrm>
            <a:off x="2428860" y="442913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1" name="Прямая со стрелкой 20"/>
          <p:cNvCxnSpPr>
            <a:stCxn id="16" idx="7"/>
            <a:endCxn id="18" idx="3"/>
          </p:cNvCxnSpPr>
          <p:nvPr/>
        </p:nvCxnSpPr>
        <p:spPr bwMode="auto">
          <a:xfrm rot="5400000" flipH="1" flipV="1">
            <a:off x="1565476" y="2637054"/>
            <a:ext cx="512322" cy="1298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Прямая со стрелкой 22"/>
          <p:cNvCxnSpPr>
            <a:stCxn id="16" idx="5"/>
            <a:endCxn id="19" idx="1"/>
          </p:cNvCxnSpPr>
          <p:nvPr/>
        </p:nvCxnSpPr>
        <p:spPr bwMode="auto">
          <a:xfrm rot="16200000" flipH="1">
            <a:off x="1458319" y="3458591"/>
            <a:ext cx="726636" cy="1298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Прямая со стрелкой 24"/>
          <p:cNvCxnSpPr>
            <a:stCxn id="18" idx="5"/>
            <a:endCxn id="17" idx="1"/>
          </p:cNvCxnSpPr>
          <p:nvPr/>
        </p:nvCxnSpPr>
        <p:spPr bwMode="auto">
          <a:xfrm rot="16200000" flipH="1">
            <a:off x="3065674" y="2637054"/>
            <a:ext cx="512322" cy="1298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Прямая со стрелкой 29"/>
          <p:cNvCxnSpPr>
            <a:endCxn id="17" idx="3"/>
          </p:cNvCxnSpPr>
          <p:nvPr/>
        </p:nvCxnSpPr>
        <p:spPr bwMode="auto">
          <a:xfrm flipV="1">
            <a:off x="2714612" y="3744343"/>
            <a:ext cx="1256293" cy="697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Прямая со стрелкой 32"/>
          <p:cNvCxnSpPr>
            <a:stCxn id="19" idx="0"/>
            <a:endCxn id="18" idx="4"/>
          </p:cNvCxnSpPr>
          <p:nvPr/>
        </p:nvCxnSpPr>
        <p:spPr bwMode="auto">
          <a:xfrm rot="5400000" flipH="1" flipV="1">
            <a:off x="1893075" y="3750471"/>
            <a:ext cx="135732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Прямоугольник 35"/>
          <p:cNvSpPr/>
          <p:nvPr/>
        </p:nvSpPr>
        <p:spPr>
          <a:xfrm>
            <a:off x="785786" y="1571612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u="sng" dirty="0">
                <a:latin typeface="+mj-lt"/>
                <a:cs typeface="Times New Roman" pitchFamily="18" charset="0"/>
              </a:rPr>
              <a:t>Определение</a:t>
            </a:r>
            <a:r>
              <a:rPr lang="en-US" sz="2400" u="sng" dirty="0">
                <a:latin typeface="+mj-lt"/>
                <a:cs typeface="Times New Roman" pitchFamily="18" charset="0"/>
              </a:rPr>
              <a:t>. </a:t>
            </a:r>
            <a:r>
              <a:rPr lang="ru-RU" sz="2400" u="sng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Цепь </a:t>
            </a:r>
            <a:r>
              <a:rPr lang="en-US" sz="2400" i="1" dirty="0">
                <a:latin typeface="+mj-lt"/>
                <a:cs typeface="Times New Roman" pitchFamily="18" charset="0"/>
              </a:rPr>
              <a:t>p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из </a:t>
            </a:r>
            <a:r>
              <a:rPr lang="en-US" sz="2400" i="1" dirty="0">
                <a:latin typeface="+mj-lt"/>
                <a:cs typeface="Times New Roman" pitchFamily="18" charset="0"/>
              </a:rPr>
              <a:t>s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в </a:t>
            </a:r>
            <a:r>
              <a:rPr lang="en-US" sz="2400" i="1" dirty="0">
                <a:latin typeface="+mj-lt"/>
                <a:cs typeface="Times New Roman" pitchFamily="18" charset="0"/>
              </a:rPr>
              <a:t>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называется </a:t>
            </a:r>
            <a:r>
              <a:rPr lang="en-US" sz="2400" b="1" dirty="0">
                <a:latin typeface="+mj-lt"/>
                <a:cs typeface="Times New Roman" pitchFamily="18" charset="0"/>
              </a:rPr>
              <a:t>f-</a:t>
            </a:r>
            <a:r>
              <a:rPr lang="ru-RU" sz="2400" b="1" dirty="0">
                <a:latin typeface="+mj-lt"/>
                <a:cs typeface="Times New Roman" pitchFamily="18" charset="0"/>
              </a:rPr>
              <a:t>дополняющей цепью</a:t>
            </a:r>
            <a:r>
              <a:rPr lang="ru-RU" sz="2400" dirty="0">
                <a:latin typeface="+mj-lt"/>
                <a:cs typeface="Times New Roman" pitchFamily="18" charset="0"/>
              </a:rPr>
              <a:t>, если 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p)&gt;0.</a:t>
            </a:r>
            <a:r>
              <a:rPr lang="ru-RU" sz="2400" i="1" baseline="-25000" dirty="0">
                <a:latin typeface="+mj-lt"/>
                <a:cs typeface="Times New Roman" pitchFamily="18" charset="0"/>
              </a:rPr>
              <a:t>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285852" y="2928934"/>
            <a:ext cx="787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itchFamily="34" charset="0"/>
              </a:rPr>
              <a:t>0</a:t>
            </a:r>
            <a:r>
              <a:rPr lang="en-US" dirty="0">
                <a:latin typeface="Arial" pitchFamily="34" charset="0"/>
              </a:rPr>
              <a:t>(1)</a:t>
            </a:r>
            <a:endParaRPr lang="ru-RU" dirty="0">
              <a:latin typeface="Arial" pitchFamily="34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142976" y="4071942"/>
            <a:ext cx="787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itchFamily="34" charset="0"/>
              </a:rPr>
              <a:t>0.5</a:t>
            </a:r>
            <a:r>
              <a:rPr lang="en-US" dirty="0">
                <a:latin typeface="Arial" pitchFamily="34" charset="0"/>
              </a:rPr>
              <a:t>(1)</a:t>
            </a:r>
            <a:endParaRPr lang="ru-RU" dirty="0">
              <a:latin typeface="Arial" pitchFamily="34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2571736" y="3500438"/>
            <a:ext cx="787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itchFamily="34" charset="0"/>
              </a:rPr>
              <a:t>0.5</a:t>
            </a:r>
            <a:r>
              <a:rPr lang="en-US" dirty="0">
                <a:latin typeface="Arial" pitchFamily="34" charset="0"/>
              </a:rPr>
              <a:t>(1)</a:t>
            </a:r>
            <a:endParaRPr lang="ru-RU" dirty="0">
              <a:latin typeface="Arial" pitchFamily="34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3071802" y="2857496"/>
            <a:ext cx="787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itchFamily="34" charset="0"/>
              </a:rPr>
              <a:t>0.5</a:t>
            </a:r>
            <a:r>
              <a:rPr lang="en-US" dirty="0">
                <a:latin typeface="Arial" pitchFamily="34" charset="0"/>
              </a:rPr>
              <a:t>(1)</a:t>
            </a:r>
            <a:endParaRPr lang="ru-RU" dirty="0">
              <a:latin typeface="Arial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3214678" y="4071942"/>
            <a:ext cx="787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itchFamily="34" charset="0"/>
              </a:rPr>
              <a:t>0</a:t>
            </a:r>
            <a:r>
              <a:rPr lang="en-US" dirty="0">
                <a:latin typeface="Arial" pitchFamily="34" charset="0"/>
              </a:rPr>
              <a:t>(1)</a:t>
            </a:r>
            <a:endParaRPr lang="ru-RU" dirty="0">
              <a:latin typeface="Arial" pitchFamily="34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5000628" y="2928934"/>
            <a:ext cx="285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Цепь </a:t>
            </a:r>
            <a:r>
              <a:rPr lang="en-US" sz="2400" dirty="0">
                <a:latin typeface="+mj-lt"/>
                <a:cs typeface="Times New Roman" pitchFamily="18" charset="0"/>
              </a:rPr>
              <a:t>p:</a:t>
            </a:r>
            <a:r>
              <a:rPr lang="ru-RU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 s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12t</a:t>
            </a:r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5072066" y="3429000"/>
            <a:ext cx="1214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1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)=1</a:t>
            </a:r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5072066" y="3786190"/>
            <a:ext cx="1643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2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)=0.5</a:t>
            </a:r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5072066" y="4214818"/>
            <a:ext cx="1214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3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)=1</a:t>
            </a:r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1071538" y="4929198"/>
            <a:ext cx="7215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p)=min {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1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),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2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(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3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)}=0.5&gt;0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 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следовательно 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 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i="1" dirty="0">
                <a:latin typeface="+mj-lt"/>
                <a:cs typeface="Times New Roman" pitchFamily="18" charset="0"/>
              </a:rPr>
              <a:t>    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1142976" y="5357826"/>
            <a:ext cx="7215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p- 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является</a:t>
            </a:r>
            <a:r>
              <a:rPr lang="en-US" sz="2400" dirty="0">
                <a:latin typeface="+mj-lt"/>
                <a:cs typeface="Times New Roman" pitchFamily="18" charset="0"/>
              </a:rPr>
              <a:t>  </a:t>
            </a:r>
            <a:r>
              <a:rPr lang="en-US" sz="2400" i="1" dirty="0">
                <a:latin typeface="+mj-lt"/>
                <a:cs typeface="Times New Roman" pitchFamily="18" charset="0"/>
              </a:rPr>
              <a:t>f-</a:t>
            </a:r>
            <a:r>
              <a:rPr lang="ru-RU" sz="2400" dirty="0">
                <a:latin typeface="+mj-lt"/>
                <a:cs typeface="Times New Roman" pitchFamily="18" charset="0"/>
              </a:rPr>
              <a:t>дополняющей цепью</a:t>
            </a:r>
            <a:r>
              <a:rPr lang="en-US" sz="2400" dirty="0">
                <a:latin typeface="+mj-lt"/>
                <a:cs typeface="Times New Roman" pitchFamily="18" charset="0"/>
              </a:rPr>
              <a:t>.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48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b="1" dirty="0">
                <a:latin typeface="+mj-lt"/>
                <a:cs typeface="Times New Roman" pitchFamily="18" charset="0"/>
              </a:rPr>
              <a:t>Лемма </a:t>
            </a:r>
            <a:r>
              <a:rPr lang="en-US" sz="2400" b="1" dirty="0">
                <a:latin typeface="+mj-lt"/>
                <a:cs typeface="Times New Roman" pitchFamily="18" charset="0"/>
              </a:rPr>
              <a:t>3</a:t>
            </a:r>
            <a:r>
              <a:rPr lang="en-US" sz="2400" dirty="0">
                <a:latin typeface="+mj-lt"/>
                <a:cs typeface="Times New Roman" pitchFamily="18" charset="0"/>
              </a:rPr>
              <a:t>. </a:t>
            </a:r>
            <a:r>
              <a:rPr lang="ru-RU" sz="2400" dirty="0">
                <a:latin typeface="+mj-lt"/>
                <a:cs typeface="Times New Roman" pitchFamily="18" charset="0"/>
              </a:rPr>
              <a:t>Пусть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– поток в сети 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G.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Цепь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p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является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f-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дополняющей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s-t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цепью. Тогда в сети 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G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существует поток 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*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такой, что </a:t>
            </a:r>
            <a:r>
              <a:rPr lang="en-US" sz="2400" i="1" dirty="0">
                <a:latin typeface="+mj-lt"/>
              </a:rPr>
              <a:t>||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f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*</a:t>
            </a:r>
            <a:r>
              <a:rPr lang="en-US" sz="2400" i="1" dirty="0">
                <a:latin typeface="+mj-lt"/>
              </a:rPr>
              <a:t>||</a:t>
            </a:r>
            <a:r>
              <a:rPr lang="ru-RU" sz="2400" i="1" dirty="0">
                <a:latin typeface="+mj-lt"/>
              </a:rPr>
              <a:t>=</a:t>
            </a:r>
            <a:r>
              <a:rPr lang="en-US" sz="2400" i="1" dirty="0">
                <a:latin typeface="+mj-lt"/>
              </a:rPr>
              <a:t> ||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f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</a:rPr>
              <a:t>||</a:t>
            </a:r>
            <a:r>
              <a:rPr lang="ru-RU" sz="2400" i="1" dirty="0">
                <a:latin typeface="+mj-lt"/>
              </a:rPr>
              <a:t>+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p)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.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3071810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  <a:cs typeface="Times New Roman" pitchFamily="18" charset="0"/>
              </a:rPr>
              <a:t>Доказательство</a:t>
            </a:r>
          </a:p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Определим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в сети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G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функцию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*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: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</a:rPr>
              <a:t>E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R</a:t>
            </a:r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898525" y="3924300"/>
          <a:ext cx="6750050" cy="1524000"/>
        </p:xfrm>
        <a:graphic>
          <a:graphicData uri="http://schemas.openxmlformats.org/presentationml/2006/ole">
            <p:oleObj spid="_x0000_s67588" name="Формула" r:id="rId3" imgW="3149280" imgH="711000" progId="Equation.3">
              <p:embed/>
            </p:oleObj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928662" y="5429264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Докажем, что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*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- неотрицательная функция и удовлетворяет определению потока.</a:t>
            </a:r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49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Пусть </a:t>
            </a:r>
            <a:r>
              <a:rPr lang="en-US" sz="2400" dirty="0">
                <a:latin typeface="+mj-lt"/>
                <a:cs typeface="Times New Roman" pitchFamily="18" charset="0"/>
              </a:rPr>
              <a:t>e- </a:t>
            </a:r>
            <a:r>
              <a:rPr lang="ru-RU" sz="2400" dirty="0">
                <a:latin typeface="+mj-lt"/>
                <a:cs typeface="Times New Roman" pitchFamily="18" charset="0"/>
              </a:rPr>
              <a:t>прямая дуга в цепи </a:t>
            </a:r>
            <a:r>
              <a:rPr lang="en-US" sz="2400" dirty="0">
                <a:latin typeface="+mj-lt"/>
                <a:cs typeface="Times New Roman" pitchFamily="18" charset="0"/>
              </a:rPr>
              <a:t>p</a:t>
            </a:r>
            <a:r>
              <a:rPr lang="ru-RU" sz="2400" dirty="0">
                <a:latin typeface="+mj-lt"/>
                <a:cs typeface="Times New Roman" pitchFamily="18" charset="0"/>
              </a:rPr>
              <a:t>: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00232" y="2285992"/>
            <a:ext cx="2143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i="1" dirty="0">
                <a:latin typeface="+mj-lt"/>
                <a:cs typeface="Times New Roman" pitchFamily="18" charset="0"/>
              </a:rPr>
              <a:t>f*(e)=f(e)+</a:t>
            </a:r>
            <a:r>
              <a:rPr lang="en-US" sz="2400" b="1" i="1" dirty="0">
                <a:latin typeface="+mj-lt"/>
                <a:cs typeface="Times New Roman" pitchFamily="18" charset="0"/>
                <a:sym typeface="Symbol"/>
              </a:rPr>
              <a:t>(p)</a:t>
            </a:r>
            <a:endParaRPr lang="en-US" sz="2400" b="1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28662" y="2285992"/>
            <a:ext cx="1214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1" dirty="0">
                <a:latin typeface="+mj-lt"/>
                <a:cs typeface="Times New Roman" pitchFamily="18" charset="0"/>
              </a:rPr>
              <a:t>0&lt;f(e)&lt;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000496" y="2285992"/>
            <a:ext cx="22145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 </a:t>
            </a:r>
            <a:r>
              <a:rPr lang="en-US" sz="2400" i="1" dirty="0">
                <a:latin typeface="+mj-lt"/>
                <a:cs typeface="Times New Roman" pitchFamily="18" charset="0"/>
              </a:rPr>
              <a:t>f(e)+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(e)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29256" y="2285992"/>
            <a:ext cx="2428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= </a:t>
            </a:r>
            <a:r>
              <a:rPr lang="en-US" sz="2400" i="1" dirty="0">
                <a:latin typeface="+mj-lt"/>
                <a:cs typeface="Times New Roman" pitchFamily="18" charset="0"/>
              </a:rPr>
              <a:t>f(e)+[c(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e)-f(e)]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715272" y="2285992"/>
            <a:ext cx="1000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= </a:t>
            </a:r>
            <a:r>
              <a:rPr lang="en-US" sz="2400" i="1" dirty="0">
                <a:latin typeface="+mj-lt"/>
                <a:cs typeface="Times New Roman" pitchFamily="18" charset="0"/>
              </a:rPr>
              <a:t>c(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e)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928926" y="2857496"/>
            <a:ext cx="2143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0 </a:t>
            </a:r>
            <a:r>
              <a:rPr lang="en-US" sz="2400" i="1" dirty="0">
                <a:latin typeface="+mj-lt"/>
                <a:cs typeface="Times New Roman" pitchFamily="18" charset="0"/>
              </a:rPr>
              <a:t>f*(e)</a:t>
            </a:r>
            <a:r>
              <a:rPr lang="en-US" sz="2400" i="1" dirty="0">
                <a:cs typeface="Times New Roman" pitchFamily="18" charset="0"/>
                <a:sym typeface="Symbol"/>
              </a:rPr>
              <a:t>  </a:t>
            </a:r>
            <a:r>
              <a:rPr lang="en-US" sz="2400" i="1" dirty="0">
                <a:latin typeface="+mj-lt"/>
                <a:cs typeface="Times New Roman" pitchFamily="18" charset="0"/>
              </a:rPr>
              <a:t>c(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e)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28662" y="3429000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Пусть </a:t>
            </a:r>
            <a:r>
              <a:rPr lang="en-US" sz="2400" dirty="0">
                <a:latin typeface="+mj-lt"/>
                <a:cs typeface="Times New Roman" pitchFamily="18" charset="0"/>
              </a:rPr>
              <a:t>e- </a:t>
            </a:r>
            <a:r>
              <a:rPr lang="ru-RU" sz="2400" dirty="0">
                <a:latin typeface="+mj-lt"/>
                <a:cs typeface="Times New Roman" pitchFamily="18" charset="0"/>
              </a:rPr>
              <a:t>обратная дуга в цепи </a:t>
            </a:r>
            <a:r>
              <a:rPr lang="en-US" sz="2400" dirty="0">
                <a:latin typeface="+mj-lt"/>
                <a:cs typeface="Times New Roman" pitchFamily="18" charset="0"/>
              </a:rPr>
              <a:t>p</a:t>
            </a:r>
            <a:r>
              <a:rPr lang="ru-RU" sz="2400" dirty="0">
                <a:latin typeface="+mj-lt"/>
                <a:cs typeface="Times New Roman" pitchFamily="18" charset="0"/>
              </a:rPr>
              <a:t>: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214810" y="3857628"/>
            <a:ext cx="2143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i="1" dirty="0">
                <a:latin typeface="+mj-lt"/>
                <a:cs typeface="Times New Roman" pitchFamily="18" charset="0"/>
              </a:rPr>
              <a:t>f(e)</a:t>
            </a:r>
            <a:r>
              <a:rPr lang="ru-RU" sz="2400" b="1" i="1" dirty="0">
                <a:latin typeface="+mj-lt"/>
                <a:cs typeface="Times New Roman" pitchFamily="18" charset="0"/>
              </a:rPr>
              <a:t>-</a:t>
            </a:r>
            <a:r>
              <a:rPr lang="en-US" sz="2400" b="1" i="1" dirty="0">
                <a:latin typeface="+mj-lt"/>
                <a:cs typeface="Times New Roman" pitchFamily="18" charset="0"/>
                <a:sym typeface="Symbol"/>
              </a:rPr>
              <a:t>(p)</a:t>
            </a:r>
            <a:r>
              <a:rPr lang="en-US" sz="2400" b="1" i="1" dirty="0">
                <a:latin typeface="+mj-lt"/>
                <a:cs typeface="Times New Roman" pitchFamily="18" charset="0"/>
              </a:rPr>
              <a:t> </a:t>
            </a:r>
            <a:r>
              <a:rPr lang="ru-RU" sz="2400" b="1" i="1" dirty="0">
                <a:latin typeface="+mj-lt"/>
                <a:cs typeface="Times New Roman" pitchFamily="18" charset="0"/>
              </a:rPr>
              <a:t>=</a:t>
            </a:r>
            <a:r>
              <a:rPr lang="en-US" sz="2400" b="1" i="1" dirty="0">
                <a:latin typeface="+mj-lt"/>
                <a:cs typeface="Times New Roman" pitchFamily="18" charset="0"/>
              </a:rPr>
              <a:t>f*(e)</a:t>
            </a:r>
            <a:endParaRPr lang="en-US" sz="2400" b="1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786050" y="3857628"/>
            <a:ext cx="1500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1" dirty="0">
                <a:latin typeface="+mj-lt"/>
                <a:cs typeface="Times New Roman" pitchFamily="18" charset="0"/>
              </a:rPr>
              <a:t>f(e)</a:t>
            </a:r>
            <a:r>
              <a:rPr lang="ru-RU" sz="2400" i="1" dirty="0">
                <a:latin typeface="+mj-lt"/>
                <a:cs typeface="Times New Roman" pitchFamily="18" charset="0"/>
              </a:rPr>
              <a:t>-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(e)</a:t>
            </a:r>
            <a:r>
              <a:rPr lang="en-US" sz="2400" i="1" dirty="0">
                <a:cs typeface="Times New Roman" pitchFamily="18" charset="0"/>
                <a:sym typeface="Symbol"/>
              </a:rPr>
              <a:t> 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142976" y="3857628"/>
            <a:ext cx="2064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0</a:t>
            </a:r>
            <a:r>
              <a:rPr lang="en-US" sz="2400" i="1" dirty="0"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</a:rPr>
              <a:t>f(e)</a:t>
            </a:r>
            <a:r>
              <a:rPr lang="ru-RU" sz="2400" i="1" dirty="0">
                <a:latin typeface="+mj-lt"/>
                <a:cs typeface="Times New Roman" pitchFamily="18" charset="0"/>
              </a:rPr>
              <a:t>-</a:t>
            </a:r>
            <a:r>
              <a:rPr lang="en-US" sz="2400" i="1" dirty="0">
                <a:latin typeface="+mj-lt"/>
                <a:cs typeface="Times New Roman" pitchFamily="18" charset="0"/>
              </a:rPr>
              <a:t>f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(e) 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143636" y="3857628"/>
            <a:ext cx="2064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&lt; </a:t>
            </a:r>
            <a:r>
              <a:rPr lang="en-US" sz="2400" i="1" dirty="0">
                <a:latin typeface="+mj-lt"/>
                <a:cs typeface="Times New Roman" pitchFamily="18" charset="0"/>
              </a:rPr>
              <a:t>f(e)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</a:t>
            </a: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</a:rPr>
              <a:t>c(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e)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000364" y="4357694"/>
            <a:ext cx="2143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0 </a:t>
            </a:r>
            <a:r>
              <a:rPr lang="en-US" sz="2400" i="1" dirty="0">
                <a:latin typeface="+mj-lt"/>
                <a:cs typeface="Times New Roman" pitchFamily="18" charset="0"/>
              </a:rPr>
              <a:t>f*(e)</a:t>
            </a:r>
            <a:r>
              <a:rPr lang="en-US" sz="2400" i="1" dirty="0">
                <a:cs typeface="Times New Roman" pitchFamily="18" charset="0"/>
                <a:sym typeface="Symbol"/>
              </a:rPr>
              <a:t>  </a:t>
            </a:r>
            <a:r>
              <a:rPr lang="en-US" sz="2400" i="1" dirty="0">
                <a:latin typeface="+mj-lt"/>
                <a:cs typeface="Times New Roman" pitchFamily="18" charset="0"/>
              </a:rPr>
              <a:t>c(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e)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3" grpId="0"/>
      <p:bldP spid="14" grpId="0"/>
      <p:bldP spid="15" grpId="0"/>
      <p:bldP spid="17" grpId="0"/>
      <p:bldP spid="18" grpId="0"/>
      <p:bldP spid="20" grpId="0"/>
      <p:bldP spid="21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077946-2FF3-49A6-A6E0-90F171098BE5}" type="slidenum">
              <a:rPr lang="ru-RU" smtClean="0">
                <a:latin typeface="Arial" charset="0"/>
              </a:rPr>
              <a:pPr/>
              <a:t>5</a:t>
            </a:fld>
            <a:endParaRPr lang="ru-RU">
              <a:latin typeface="Arial" charset="0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400" b="1" dirty="0">
                <a:cs typeface="Times New Roman" pitchFamily="18" charset="0"/>
              </a:rPr>
              <a:t>Задача о </a:t>
            </a:r>
            <a:r>
              <a:rPr lang="en-US" sz="2400" b="1" dirty="0">
                <a:cs typeface="Times New Roman" pitchFamily="18" charset="0"/>
              </a:rPr>
              <a:t>MAXMIN </a:t>
            </a:r>
            <a:r>
              <a:rPr lang="ru-RU" sz="2400" b="1" dirty="0">
                <a:cs typeface="Times New Roman" pitchFamily="18" charset="0"/>
              </a:rPr>
              <a:t>пути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2976" y="1643050"/>
            <a:ext cx="7772400" cy="478634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b="1" dirty="0">
                <a:latin typeface="Times New Roman" pitchFamily="18" charset="0"/>
              </a:rPr>
              <a:t>Пример:   </a:t>
            </a:r>
            <a:r>
              <a:rPr lang="ru-RU" sz="2400" dirty="0">
                <a:latin typeface="Times New Roman" pitchFamily="18" charset="0"/>
              </a:rPr>
              <a:t>Дорожная сеть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с мостами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b="1" dirty="0">
                <a:latin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 indent="0" algn="just" eaLnBrk="1" hangingPunct="1"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</a:rPr>
              <a:t>Найти максимальный вес неделимого груза, который можно перевезти из пункта </a:t>
            </a:r>
            <a:r>
              <a:rPr lang="en-US" sz="2400" b="1" i="1" dirty="0">
                <a:latin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в пункт </a:t>
            </a:r>
            <a:r>
              <a:rPr lang="en-US" sz="2400" b="1" i="1" dirty="0">
                <a:latin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без превышения грузоподъемности</a:t>
            </a:r>
          </a:p>
          <a:p>
            <a:pPr algn="just" eaLnBrk="1" hangingPunct="1">
              <a:buFont typeface="Wingdings" pitchFamily="2" charset="2"/>
              <a:buNone/>
            </a:pPr>
            <a:endParaRPr lang="ru-RU" sz="2400" dirty="0">
              <a:latin typeface="Times New Roman" pitchFamily="18" charset="0"/>
            </a:endParaRPr>
          </a:p>
        </p:txBody>
      </p:sp>
      <p:sp>
        <p:nvSpPr>
          <p:cNvPr id="5" name="Блок-схема: узел 4"/>
          <p:cNvSpPr/>
          <p:nvPr/>
        </p:nvSpPr>
        <p:spPr bwMode="auto">
          <a:xfrm>
            <a:off x="1285852" y="235743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Блок-схема: узел 5"/>
          <p:cNvSpPr/>
          <p:nvPr/>
        </p:nvSpPr>
        <p:spPr bwMode="auto">
          <a:xfrm>
            <a:off x="3071802" y="235743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Блок-схема: узел 6"/>
          <p:cNvSpPr/>
          <p:nvPr/>
        </p:nvSpPr>
        <p:spPr bwMode="auto">
          <a:xfrm>
            <a:off x="3000364" y="364331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5429256" y="235743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7215206" y="357187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v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643042" y="2428868"/>
            <a:ext cx="1357322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3428992" y="2428868"/>
            <a:ext cx="2000264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 rot="2274526">
            <a:off x="1361884" y="3097959"/>
            <a:ext cx="1766709" cy="1566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 rot="5400000">
            <a:off x="892942" y="3178968"/>
            <a:ext cx="107157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1357290" y="3786190"/>
            <a:ext cx="1500198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 rot="20045602">
            <a:off x="3120660" y="3111007"/>
            <a:ext cx="2501927" cy="145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5715008" y="2428868"/>
            <a:ext cx="1714512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 rot="5400000">
            <a:off x="6786578" y="2928934"/>
            <a:ext cx="1143008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 bwMode="auto">
          <a:xfrm rot="2274526">
            <a:off x="5537425" y="3065420"/>
            <a:ext cx="1853882" cy="1690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3286116" y="3786190"/>
            <a:ext cx="4000528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 bwMode="auto">
          <a:xfrm>
            <a:off x="6357950" y="2357430"/>
            <a:ext cx="357190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80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6286512" y="3000372"/>
            <a:ext cx="357190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60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 bwMode="auto">
          <a:xfrm>
            <a:off x="5715008" y="3714752"/>
            <a:ext cx="357190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80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4500562" y="3714752"/>
            <a:ext cx="428628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100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 bwMode="auto">
          <a:xfrm>
            <a:off x="4143372" y="3071810"/>
            <a:ext cx="357190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90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 bwMode="auto">
          <a:xfrm>
            <a:off x="4143372" y="2357430"/>
            <a:ext cx="357190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50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2000232" y="3714752"/>
            <a:ext cx="357190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60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2000232" y="2928934"/>
            <a:ext cx="357190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80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Прямоугольник 49"/>
          <p:cNvSpPr/>
          <p:nvPr/>
        </p:nvSpPr>
        <p:spPr bwMode="auto">
          <a:xfrm rot="5400000">
            <a:off x="2714612" y="3071810"/>
            <a:ext cx="1000132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50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1538" y="2643182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Условие сохранения потока будем проверять для узлов, входящих в цепь </a:t>
            </a:r>
            <a:r>
              <a:rPr lang="en-US" sz="2400" dirty="0">
                <a:latin typeface="+mj-lt"/>
                <a:cs typeface="Times New Roman" pitchFamily="18" charset="0"/>
              </a:rPr>
              <a:t>p.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85852" y="5715016"/>
            <a:ext cx="5429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Возьмем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i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p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. 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Возможны 4 ситуации:</a:t>
            </a:r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00100" y="1643050"/>
            <a:ext cx="6929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Покажем, что в промежуточных узлах выполняется условие сохранения потока.</a:t>
            </a:r>
            <a:endParaRPr lang="ru-RU" sz="2400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14414" y="3643314"/>
            <a:ext cx="5429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Введем обозначение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:</a:t>
            </a:r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233488" y="4143375"/>
          <a:ext cx="3049587" cy="769938"/>
        </p:xfrm>
        <a:graphic>
          <a:graphicData uri="http://schemas.openxmlformats.org/presentationml/2006/ole">
            <p:oleObj spid="_x0000_s68615" name="Формула" r:id="rId3" imgW="1460500" imgH="368300" progId="Equation.3">
              <p:embed/>
            </p:oleObj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304925" y="4857750"/>
          <a:ext cx="3049588" cy="769938"/>
        </p:xfrm>
        <a:graphic>
          <a:graphicData uri="http://schemas.openxmlformats.org/presentationml/2006/ole">
            <p:oleObj spid="_x0000_s68616" name="Формула" r:id="rId4" imgW="1460500" imgH="368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51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28662" y="3643314"/>
            <a:ext cx="78581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ru-RU" sz="2400" dirty="0">
              <a:latin typeface="+mj-lt"/>
              <a:cs typeface="Times New Roman" pitchFamily="18" charset="0"/>
            </a:endParaRPr>
          </a:p>
          <a:p>
            <a:pPr algn="l"/>
            <a:endParaRPr lang="en-US" sz="2400" dirty="0">
              <a:latin typeface="+mj-lt"/>
              <a:cs typeface="Times New Roman" pitchFamily="18" charset="0"/>
            </a:endParaRPr>
          </a:p>
          <a:p>
            <a:pPr algn="l"/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 bwMode="auto">
          <a:xfrm>
            <a:off x="1285852" y="2714620"/>
            <a:ext cx="142876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Блок-схема: узел 9"/>
          <p:cNvSpPr/>
          <p:nvPr/>
        </p:nvSpPr>
        <p:spPr bwMode="auto">
          <a:xfrm>
            <a:off x="2714612" y="257174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Arial" pitchFamily="34" charset="0"/>
              </a:rPr>
              <a:t>v</a:t>
            </a:r>
            <a:r>
              <a:rPr kumimoji="0" lang="en-US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</a:t>
            </a:r>
            <a:endParaRPr kumimoji="0" lang="ru-RU" sz="1800" b="0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" name="Прямая со стрелкой 12"/>
          <p:cNvCxnSpPr>
            <a:stCxn id="10" idx="6"/>
          </p:cNvCxnSpPr>
          <p:nvPr/>
        </p:nvCxnSpPr>
        <p:spPr bwMode="auto">
          <a:xfrm>
            <a:off x="3000364" y="2714620"/>
            <a:ext cx="135732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Прямая со стрелкой 14"/>
          <p:cNvCxnSpPr/>
          <p:nvPr/>
        </p:nvCxnSpPr>
        <p:spPr bwMode="auto">
          <a:xfrm>
            <a:off x="2928926" y="2786058"/>
            <a:ext cx="1357322" cy="500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8" name="Прямая со стрелкой 17"/>
          <p:cNvCxnSpPr>
            <a:stCxn id="10" idx="6"/>
          </p:cNvCxnSpPr>
          <p:nvPr/>
        </p:nvCxnSpPr>
        <p:spPr bwMode="auto">
          <a:xfrm flipV="1">
            <a:off x="3000364" y="2071678"/>
            <a:ext cx="1357322" cy="642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9" name="Прямая со стрелкой 18"/>
          <p:cNvCxnSpPr/>
          <p:nvPr/>
        </p:nvCxnSpPr>
        <p:spPr bwMode="auto">
          <a:xfrm>
            <a:off x="1500166" y="1928802"/>
            <a:ext cx="1214446" cy="714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0" name="Прямая со стрелкой 19"/>
          <p:cNvCxnSpPr>
            <a:endCxn id="10" idx="3"/>
          </p:cNvCxnSpPr>
          <p:nvPr/>
        </p:nvCxnSpPr>
        <p:spPr bwMode="auto">
          <a:xfrm flipV="1">
            <a:off x="1428728" y="2815649"/>
            <a:ext cx="1327731" cy="541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Прямоугольник 25"/>
          <p:cNvSpPr/>
          <p:nvPr/>
        </p:nvSpPr>
        <p:spPr>
          <a:xfrm>
            <a:off x="714348" y="1571612"/>
            <a:ext cx="500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j-lt"/>
                <a:cs typeface="Times New Roman" pitchFamily="18" charset="0"/>
              </a:rPr>
              <a:t>1)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571604" y="2357430"/>
            <a:ext cx="782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+mj-lt"/>
              </a:rPr>
              <a:t>+</a:t>
            </a:r>
            <a:r>
              <a:rPr lang="en-US" sz="2000" b="1" i="1" dirty="0">
                <a:latin typeface="+mj-lt"/>
                <a:sym typeface="Symbol"/>
              </a:rPr>
              <a:t>(p</a:t>
            </a:r>
            <a:r>
              <a:rPr lang="en-US" sz="2000" i="1" dirty="0">
                <a:latin typeface="+mj-lt"/>
                <a:sym typeface="Symbol"/>
              </a:rPr>
              <a:t>)</a:t>
            </a:r>
            <a:endParaRPr lang="ru-RU" sz="2000" i="1" dirty="0">
              <a:latin typeface="+mj-lt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643306" y="2357430"/>
            <a:ext cx="782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+mj-lt"/>
              </a:rPr>
              <a:t>+</a:t>
            </a:r>
            <a:r>
              <a:rPr lang="en-US" sz="2000" b="1" i="1" dirty="0">
                <a:latin typeface="+mj-lt"/>
                <a:sym typeface="Symbol"/>
              </a:rPr>
              <a:t>(p)</a:t>
            </a:r>
            <a:endParaRPr lang="ru-RU" sz="2000" b="1" i="1" dirty="0">
              <a:latin typeface="+mj-lt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357290" y="3786190"/>
            <a:ext cx="34764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ru-RU" sz="2400" dirty="0">
                <a:latin typeface="+mj-lt"/>
              </a:rPr>
              <a:t>Тогда,</a:t>
            </a:r>
            <a:r>
              <a:rPr lang="ru-RU" sz="2400" i="1" dirty="0">
                <a:latin typeface="+mj-lt"/>
              </a:rPr>
              <a:t> </a:t>
            </a:r>
          </a:p>
          <a:p>
            <a:pPr algn="l"/>
            <a:r>
              <a:rPr lang="en-US" sz="2400" i="1" dirty="0">
                <a:latin typeface="+mj-lt"/>
              </a:rPr>
              <a:t> f*(v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latin typeface="+mj-lt"/>
                <a:sym typeface="Symbol"/>
              </a:rPr>
              <a:t>)=f</a:t>
            </a:r>
            <a:r>
              <a:rPr lang="en-US" sz="2400" i="1" dirty="0">
                <a:latin typeface="+mj-lt"/>
              </a:rPr>
              <a:t> 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latin typeface="+mj-lt"/>
                <a:sym typeface="Symbol"/>
              </a:rPr>
              <a:t>  )+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>
                <a:latin typeface="+mj-lt"/>
                <a:sym typeface="Symbol"/>
              </a:rPr>
              <a:t>(p</a:t>
            </a:r>
            <a:r>
              <a:rPr lang="ru-RU" sz="2400" i="1" dirty="0">
                <a:latin typeface="+mj-lt"/>
                <a:sym typeface="Symbol"/>
              </a:rPr>
              <a:t>)</a:t>
            </a:r>
            <a:endParaRPr lang="ru-RU" sz="2400" i="1" baseline="-25000" dirty="0">
              <a:latin typeface="+mj-lt"/>
            </a:endParaRPr>
          </a:p>
          <a:p>
            <a:r>
              <a:rPr lang="en-US" sz="2400" i="1" dirty="0">
                <a:latin typeface="+mj-lt"/>
              </a:rPr>
              <a:t>f*(v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latin typeface="+mj-lt"/>
                <a:sym typeface="Symbol"/>
              </a:rPr>
              <a:t>)=f</a:t>
            </a:r>
            <a:r>
              <a:rPr lang="en-US" sz="2400" i="1" dirty="0">
                <a:latin typeface="+mj-lt"/>
              </a:rPr>
              <a:t> 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latin typeface="+mj-lt"/>
                <a:sym typeface="Symbol"/>
              </a:rPr>
              <a:t>)+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>
                <a:latin typeface="+mj-lt"/>
                <a:sym typeface="Symbol"/>
              </a:rPr>
              <a:t>(p</a:t>
            </a:r>
            <a:r>
              <a:rPr lang="ru-RU" sz="2400" i="1" dirty="0">
                <a:latin typeface="+mj-lt"/>
                <a:sym typeface="Symbol"/>
              </a:rPr>
              <a:t>)</a:t>
            </a:r>
            <a:endParaRPr lang="ru-RU" sz="2400" i="1" baseline="-25000" dirty="0">
              <a:latin typeface="+mj-lt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428728" y="5143512"/>
            <a:ext cx="3573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ru-RU" sz="2400" dirty="0">
                <a:latin typeface="+mj-lt"/>
              </a:rPr>
              <a:t>Т.к. </a:t>
            </a:r>
            <a:r>
              <a:rPr lang="en-US" sz="2400" dirty="0">
                <a:latin typeface="+mj-lt"/>
              </a:rPr>
              <a:t>  </a:t>
            </a:r>
            <a:r>
              <a:rPr lang="en-US" sz="2400" i="1" dirty="0">
                <a:latin typeface="+mj-lt"/>
                <a:sym typeface="Symbol"/>
              </a:rPr>
              <a:t>f</a:t>
            </a:r>
            <a:r>
              <a:rPr lang="en-US" sz="2400" i="1" dirty="0">
                <a:latin typeface="+mj-lt"/>
              </a:rPr>
              <a:t> 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latin typeface="+mj-lt"/>
                <a:sym typeface="Symbol"/>
              </a:rPr>
              <a:t>  )</a:t>
            </a:r>
            <a:r>
              <a:rPr lang="ru-RU" sz="2400" i="1" dirty="0">
                <a:latin typeface="+mj-lt"/>
                <a:sym typeface="Symbol"/>
              </a:rPr>
              <a:t>=</a:t>
            </a:r>
            <a:r>
              <a:rPr lang="en-US" sz="2400" i="1" dirty="0">
                <a:latin typeface="+mj-lt"/>
                <a:sym typeface="Symbol"/>
              </a:rPr>
              <a:t>f</a:t>
            </a:r>
            <a:r>
              <a:rPr lang="en-US" sz="2400" i="1" dirty="0">
                <a:latin typeface="+mj-lt"/>
              </a:rPr>
              <a:t>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latin typeface="+mj-lt"/>
                <a:sym typeface="Symbol"/>
              </a:rPr>
              <a:t>)</a:t>
            </a:r>
            <a:r>
              <a:rPr lang="ru-RU" sz="2400" i="1" dirty="0">
                <a:latin typeface="+mj-lt"/>
                <a:sym typeface="Symbol"/>
              </a:rPr>
              <a:t>, </a:t>
            </a:r>
            <a:r>
              <a:rPr lang="ru-RU" sz="2400" dirty="0">
                <a:latin typeface="+mj-lt"/>
                <a:sym typeface="Symbol"/>
              </a:rPr>
              <a:t>то</a:t>
            </a:r>
            <a:endParaRPr lang="ru-RU" sz="2400" baseline="-25000" dirty="0">
              <a:latin typeface="+mj-lt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857752" y="5143512"/>
            <a:ext cx="2736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 </a:t>
            </a:r>
            <a:r>
              <a:rPr lang="en-US" sz="2400" i="1" dirty="0">
                <a:latin typeface="+mj-lt"/>
                <a:sym typeface="Symbol"/>
              </a:rPr>
              <a:t>f*</a:t>
            </a:r>
            <a:r>
              <a:rPr lang="en-US" sz="2400" i="1" dirty="0">
                <a:latin typeface="+mj-lt"/>
              </a:rPr>
              <a:t> 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latin typeface="+mj-lt"/>
                <a:sym typeface="Symbol"/>
              </a:rPr>
              <a:t>  )</a:t>
            </a:r>
            <a:r>
              <a:rPr lang="ru-RU" sz="2400" i="1" dirty="0">
                <a:latin typeface="+mj-lt"/>
                <a:sym typeface="Symbol"/>
              </a:rPr>
              <a:t>=</a:t>
            </a:r>
            <a:r>
              <a:rPr lang="en-US" sz="2400" i="1" dirty="0">
                <a:latin typeface="+mj-lt"/>
                <a:sym typeface="Symbol"/>
              </a:rPr>
              <a:t>f*</a:t>
            </a:r>
            <a:r>
              <a:rPr lang="en-US" sz="2400" i="1" dirty="0">
                <a:latin typeface="+mj-lt"/>
              </a:rPr>
              <a:t>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latin typeface="+mj-lt"/>
                <a:sym typeface="Symbol"/>
              </a:rPr>
              <a:t>)</a:t>
            </a:r>
            <a:endParaRPr lang="ru-RU" sz="2400" i="1" baseline="-25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52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28662" y="3643314"/>
            <a:ext cx="78581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ru-RU" sz="2400" dirty="0">
              <a:latin typeface="+mj-lt"/>
              <a:cs typeface="Times New Roman" pitchFamily="18" charset="0"/>
            </a:endParaRPr>
          </a:p>
          <a:p>
            <a:pPr algn="l"/>
            <a:endParaRPr lang="en-US" sz="2400" dirty="0">
              <a:latin typeface="+mj-lt"/>
              <a:cs typeface="Times New Roman" pitchFamily="18" charset="0"/>
            </a:endParaRPr>
          </a:p>
          <a:p>
            <a:pPr algn="l"/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 bwMode="auto">
          <a:xfrm>
            <a:off x="1285852" y="2714620"/>
            <a:ext cx="142876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Блок-схема: узел 9"/>
          <p:cNvSpPr/>
          <p:nvPr/>
        </p:nvSpPr>
        <p:spPr bwMode="auto">
          <a:xfrm>
            <a:off x="2714612" y="257174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Arial" pitchFamily="34" charset="0"/>
              </a:rPr>
              <a:t>v</a:t>
            </a:r>
            <a:r>
              <a:rPr kumimoji="0" lang="en-US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</a:t>
            </a:r>
            <a:endParaRPr kumimoji="0" lang="ru-RU" sz="1800" b="0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 bwMode="auto">
          <a:xfrm>
            <a:off x="2928926" y="2786058"/>
            <a:ext cx="1357322" cy="500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8" name="Прямая со стрелкой 17"/>
          <p:cNvCxnSpPr>
            <a:stCxn id="10" idx="6"/>
          </p:cNvCxnSpPr>
          <p:nvPr/>
        </p:nvCxnSpPr>
        <p:spPr bwMode="auto">
          <a:xfrm flipV="1">
            <a:off x="3000364" y="2071678"/>
            <a:ext cx="1357322" cy="642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9" name="Прямая со стрелкой 18"/>
          <p:cNvCxnSpPr/>
          <p:nvPr/>
        </p:nvCxnSpPr>
        <p:spPr bwMode="auto">
          <a:xfrm>
            <a:off x="1500166" y="1928802"/>
            <a:ext cx="1214446" cy="714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0" name="Прямая со стрелкой 19"/>
          <p:cNvCxnSpPr>
            <a:endCxn id="10" idx="3"/>
          </p:cNvCxnSpPr>
          <p:nvPr/>
        </p:nvCxnSpPr>
        <p:spPr bwMode="auto">
          <a:xfrm flipV="1">
            <a:off x="1428728" y="2815649"/>
            <a:ext cx="1327731" cy="541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Прямоугольник 25"/>
          <p:cNvSpPr/>
          <p:nvPr/>
        </p:nvSpPr>
        <p:spPr>
          <a:xfrm>
            <a:off x="714348" y="1571612"/>
            <a:ext cx="500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2</a:t>
            </a:r>
            <a:r>
              <a:rPr lang="en-US" sz="2400" dirty="0">
                <a:latin typeface="+mj-lt"/>
                <a:cs typeface="Times New Roman" pitchFamily="18" charset="0"/>
              </a:rPr>
              <a:t>)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571604" y="2357430"/>
            <a:ext cx="782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+mj-lt"/>
              </a:rPr>
              <a:t>+</a:t>
            </a:r>
            <a:r>
              <a:rPr lang="en-US" sz="2000" b="1" i="1" dirty="0">
                <a:latin typeface="+mj-lt"/>
                <a:sym typeface="Symbol"/>
              </a:rPr>
              <a:t>(p)</a:t>
            </a:r>
            <a:endParaRPr lang="ru-RU" sz="2000" b="1" i="1" dirty="0">
              <a:latin typeface="+mj-lt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643306" y="2357430"/>
            <a:ext cx="6944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latin typeface="+mj-lt"/>
                <a:sym typeface="Symbol"/>
              </a:rPr>
              <a:t>-</a:t>
            </a:r>
            <a:r>
              <a:rPr lang="en-US" sz="2000" b="1" i="1" dirty="0">
                <a:latin typeface="+mj-lt"/>
                <a:sym typeface="Symbol"/>
              </a:rPr>
              <a:t>(p)</a:t>
            </a:r>
            <a:endParaRPr lang="ru-RU" sz="2000" b="1" i="1" dirty="0">
              <a:latin typeface="+mj-lt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357290" y="3786190"/>
            <a:ext cx="53623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ru-RU" sz="2400" dirty="0">
                <a:latin typeface="+mj-lt"/>
              </a:rPr>
              <a:t>Тогда,</a:t>
            </a:r>
            <a:r>
              <a:rPr lang="ru-RU" sz="2400" i="1" dirty="0">
                <a:latin typeface="+mj-lt"/>
              </a:rPr>
              <a:t> </a:t>
            </a:r>
          </a:p>
          <a:p>
            <a:pPr algn="l"/>
            <a:r>
              <a:rPr lang="en-US" sz="2400" i="1" dirty="0">
                <a:latin typeface="+mj-lt"/>
              </a:rPr>
              <a:t> f*(v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latin typeface="+mj-lt"/>
                <a:sym typeface="Symbol"/>
              </a:rPr>
              <a:t>)=f</a:t>
            </a:r>
            <a:r>
              <a:rPr lang="en-US" sz="2400" i="1" dirty="0">
                <a:latin typeface="+mj-lt"/>
              </a:rPr>
              <a:t> 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latin typeface="+mj-lt"/>
                <a:sym typeface="Symbol"/>
              </a:rPr>
              <a:t>  )+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>
                <a:latin typeface="+mj-lt"/>
                <a:sym typeface="Symbol"/>
              </a:rPr>
              <a:t>(p</a:t>
            </a:r>
            <a:r>
              <a:rPr lang="ru-RU" sz="2400" i="1" dirty="0">
                <a:latin typeface="+mj-lt"/>
                <a:sym typeface="Symbol"/>
              </a:rPr>
              <a:t>)-</a:t>
            </a:r>
            <a:r>
              <a:rPr lang="en-US" sz="2400" i="1" dirty="0">
                <a:latin typeface="+mj-lt"/>
                <a:sym typeface="Symbol"/>
              </a:rPr>
              <a:t>(p</a:t>
            </a:r>
            <a:r>
              <a:rPr lang="ru-RU" sz="2400" i="1" dirty="0">
                <a:latin typeface="+mj-lt"/>
                <a:sym typeface="Symbol"/>
              </a:rPr>
              <a:t>)=</a:t>
            </a:r>
            <a:r>
              <a:rPr lang="en-US" sz="2400" i="1" dirty="0">
                <a:latin typeface="+mj-lt"/>
                <a:sym typeface="Symbol"/>
              </a:rPr>
              <a:t> f</a:t>
            </a:r>
            <a:r>
              <a:rPr lang="en-US" sz="2400" i="1" dirty="0">
                <a:latin typeface="+mj-lt"/>
              </a:rPr>
              <a:t> 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latin typeface="+mj-lt"/>
                <a:sym typeface="Symbol"/>
              </a:rPr>
              <a:t>  )</a:t>
            </a:r>
            <a:endParaRPr lang="ru-RU" sz="2400" i="1" baseline="-25000" dirty="0">
              <a:latin typeface="+mj-lt"/>
            </a:endParaRPr>
          </a:p>
        </p:txBody>
      </p:sp>
      <p:cxnSp>
        <p:nvCxnSpPr>
          <p:cNvPr id="22" name="Прямая со стрелкой 21"/>
          <p:cNvCxnSpPr/>
          <p:nvPr/>
        </p:nvCxnSpPr>
        <p:spPr bwMode="auto">
          <a:xfrm rot="10800000">
            <a:off x="3000364" y="2714620"/>
            <a:ext cx="178595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Прямоугольник 23"/>
          <p:cNvSpPr/>
          <p:nvPr/>
        </p:nvSpPr>
        <p:spPr>
          <a:xfrm>
            <a:off x="1428728" y="4714884"/>
            <a:ext cx="6786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sym typeface="Symbol"/>
              </a:rPr>
              <a:t>Входящий поток не изменился.</a:t>
            </a: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53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28662" y="3643314"/>
            <a:ext cx="78581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ru-RU" sz="2400" dirty="0">
              <a:latin typeface="+mj-lt"/>
              <a:cs typeface="Times New Roman" pitchFamily="18" charset="0"/>
            </a:endParaRPr>
          </a:p>
          <a:p>
            <a:pPr algn="l"/>
            <a:endParaRPr lang="en-US" sz="2400" dirty="0">
              <a:latin typeface="+mj-lt"/>
              <a:cs typeface="Times New Roman" pitchFamily="18" charset="0"/>
            </a:endParaRPr>
          </a:p>
          <a:p>
            <a:pPr algn="l"/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0" name="Блок-схема: узел 9"/>
          <p:cNvSpPr/>
          <p:nvPr/>
        </p:nvSpPr>
        <p:spPr bwMode="auto">
          <a:xfrm>
            <a:off x="2714612" y="257174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Arial" pitchFamily="34" charset="0"/>
              </a:rPr>
              <a:t>v</a:t>
            </a:r>
            <a:r>
              <a:rPr kumimoji="0" lang="en-US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</a:t>
            </a:r>
            <a:endParaRPr kumimoji="0" lang="ru-RU" sz="1800" b="0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 bwMode="auto">
          <a:xfrm>
            <a:off x="2928926" y="2786058"/>
            <a:ext cx="1357322" cy="500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8" name="Прямая со стрелкой 17"/>
          <p:cNvCxnSpPr>
            <a:stCxn id="10" idx="6"/>
          </p:cNvCxnSpPr>
          <p:nvPr/>
        </p:nvCxnSpPr>
        <p:spPr bwMode="auto">
          <a:xfrm flipV="1">
            <a:off x="3000364" y="2071678"/>
            <a:ext cx="1357322" cy="642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9" name="Прямая со стрелкой 18"/>
          <p:cNvCxnSpPr/>
          <p:nvPr/>
        </p:nvCxnSpPr>
        <p:spPr bwMode="auto">
          <a:xfrm>
            <a:off x="1500166" y="1928802"/>
            <a:ext cx="1214446" cy="714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0" name="Прямая со стрелкой 19"/>
          <p:cNvCxnSpPr>
            <a:endCxn id="10" idx="3"/>
          </p:cNvCxnSpPr>
          <p:nvPr/>
        </p:nvCxnSpPr>
        <p:spPr bwMode="auto">
          <a:xfrm flipV="1">
            <a:off x="1428728" y="2815649"/>
            <a:ext cx="1327731" cy="541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Прямоугольник 25"/>
          <p:cNvSpPr/>
          <p:nvPr/>
        </p:nvSpPr>
        <p:spPr>
          <a:xfrm>
            <a:off x="714348" y="1571612"/>
            <a:ext cx="500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3</a:t>
            </a:r>
            <a:r>
              <a:rPr lang="en-US" sz="2400" dirty="0">
                <a:latin typeface="+mj-lt"/>
                <a:cs typeface="Times New Roman" pitchFamily="18" charset="0"/>
              </a:rPr>
              <a:t>)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571604" y="2357430"/>
            <a:ext cx="694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latin typeface="+mj-lt"/>
              </a:rPr>
              <a:t>-</a:t>
            </a:r>
            <a:r>
              <a:rPr lang="en-US" sz="2000" b="1" i="1" dirty="0">
                <a:latin typeface="+mj-lt"/>
                <a:sym typeface="Symbol"/>
              </a:rPr>
              <a:t>(p)</a:t>
            </a:r>
            <a:endParaRPr lang="ru-RU" sz="2000" b="1" i="1" dirty="0">
              <a:latin typeface="+mj-lt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643306" y="2357430"/>
            <a:ext cx="694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latin typeface="+mj-lt"/>
              </a:rPr>
              <a:t>-</a:t>
            </a:r>
            <a:r>
              <a:rPr lang="en-US" sz="2000" b="1" i="1" dirty="0">
                <a:latin typeface="+mj-lt"/>
                <a:sym typeface="Symbol"/>
              </a:rPr>
              <a:t>(p)</a:t>
            </a:r>
            <a:endParaRPr lang="ru-RU" sz="2000" b="1" i="1" dirty="0">
              <a:latin typeface="+mj-lt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357290" y="3786190"/>
            <a:ext cx="33289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ru-RU" sz="2400" dirty="0">
                <a:latin typeface="+mj-lt"/>
              </a:rPr>
              <a:t>Тогда,</a:t>
            </a:r>
            <a:r>
              <a:rPr lang="ru-RU" sz="2400" i="1" dirty="0">
                <a:latin typeface="+mj-lt"/>
              </a:rPr>
              <a:t> </a:t>
            </a:r>
          </a:p>
          <a:p>
            <a:pPr algn="l"/>
            <a:r>
              <a:rPr lang="en-US" sz="2400" i="1" dirty="0">
                <a:latin typeface="+mj-lt"/>
              </a:rPr>
              <a:t> f*(v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latin typeface="+mj-lt"/>
                <a:sym typeface="Symbol"/>
              </a:rPr>
              <a:t>)=f</a:t>
            </a:r>
            <a:r>
              <a:rPr lang="en-US" sz="2400" i="1" dirty="0">
                <a:latin typeface="+mj-lt"/>
              </a:rPr>
              <a:t> 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latin typeface="+mj-lt"/>
                <a:sym typeface="Symbol"/>
              </a:rPr>
              <a:t>  )</a:t>
            </a:r>
            <a:r>
              <a:rPr lang="ru-RU" sz="2400" i="1" dirty="0">
                <a:latin typeface="+mj-lt"/>
                <a:sym typeface="Symbol"/>
              </a:rPr>
              <a:t>-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>
                <a:latin typeface="+mj-lt"/>
                <a:sym typeface="Symbol"/>
              </a:rPr>
              <a:t>(p</a:t>
            </a:r>
            <a:r>
              <a:rPr lang="ru-RU" sz="2400" i="1" dirty="0">
                <a:latin typeface="+mj-lt"/>
                <a:sym typeface="Symbol"/>
              </a:rPr>
              <a:t>)</a:t>
            </a:r>
            <a:endParaRPr lang="ru-RU" sz="2400" i="1" baseline="-25000" dirty="0">
              <a:latin typeface="+mj-lt"/>
            </a:endParaRPr>
          </a:p>
          <a:p>
            <a:r>
              <a:rPr lang="en-US" sz="2400" i="1" dirty="0">
                <a:latin typeface="+mj-lt"/>
              </a:rPr>
              <a:t>f*(v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latin typeface="+mj-lt"/>
                <a:sym typeface="Symbol"/>
              </a:rPr>
              <a:t>)=f</a:t>
            </a:r>
            <a:r>
              <a:rPr lang="en-US" sz="2400" i="1" dirty="0">
                <a:latin typeface="+mj-lt"/>
              </a:rPr>
              <a:t> 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latin typeface="+mj-lt"/>
                <a:sym typeface="Symbol"/>
              </a:rPr>
              <a:t>)</a:t>
            </a:r>
            <a:r>
              <a:rPr lang="ru-RU" sz="2400" i="1" dirty="0">
                <a:latin typeface="+mj-lt"/>
                <a:sym typeface="Symbol"/>
              </a:rPr>
              <a:t> -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>
                <a:latin typeface="+mj-lt"/>
                <a:sym typeface="Symbol"/>
              </a:rPr>
              <a:t>(p</a:t>
            </a:r>
            <a:r>
              <a:rPr lang="ru-RU" sz="2400" i="1" dirty="0">
                <a:latin typeface="+mj-lt"/>
                <a:sym typeface="Symbol"/>
              </a:rPr>
              <a:t>)</a:t>
            </a:r>
            <a:endParaRPr lang="ru-RU" sz="2400" i="1" baseline="-25000" dirty="0">
              <a:latin typeface="+mj-lt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428728" y="5143512"/>
            <a:ext cx="3573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ru-RU" sz="2400" dirty="0">
                <a:latin typeface="+mj-lt"/>
              </a:rPr>
              <a:t>Т.к. </a:t>
            </a:r>
            <a:r>
              <a:rPr lang="en-US" sz="2400" dirty="0">
                <a:latin typeface="+mj-lt"/>
              </a:rPr>
              <a:t>  </a:t>
            </a:r>
            <a:r>
              <a:rPr lang="en-US" sz="2400" i="1" dirty="0">
                <a:latin typeface="+mj-lt"/>
                <a:sym typeface="Symbol"/>
              </a:rPr>
              <a:t>f</a:t>
            </a:r>
            <a:r>
              <a:rPr lang="en-US" sz="2400" i="1" dirty="0">
                <a:latin typeface="+mj-lt"/>
              </a:rPr>
              <a:t> 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latin typeface="+mj-lt"/>
                <a:sym typeface="Symbol"/>
              </a:rPr>
              <a:t>  )</a:t>
            </a:r>
            <a:r>
              <a:rPr lang="ru-RU" sz="2400" i="1" dirty="0">
                <a:latin typeface="+mj-lt"/>
                <a:sym typeface="Symbol"/>
              </a:rPr>
              <a:t>=</a:t>
            </a:r>
            <a:r>
              <a:rPr lang="en-US" sz="2400" i="1" dirty="0">
                <a:latin typeface="+mj-lt"/>
                <a:sym typeface="Symbol"/>
              </a:rPr>
              <a:t>f</a:t>
            </a:r>
            <a:r>
              <a:rPr lang="en-US" sz="2400" i="1" dirty="0">
                <a:latin typeface="+mj-lt"/>
              </a:rPr>
              <a:t>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latin typeface="+mj-lt"/>
                <a:sym typeface="Symbol"/>
              </a:rPr>
              <a:t>)</a:t>
            </a:r>
            <a:r>
              <a:rPr lang="ru-RU" sz="2400" i="1" dirty="0">
                <a:latin typeface="+mj-lt"/>
                <a:sym typeface="Symbol"/>
              </a:rPr>
              <a:t>, </a:t>
            </a:r>
            <a:r>
              <a:rPr lang="ru-RU" sz="2400" dirty="0">
                <a:latin typeface="+mj-lt"/>
                <a:sym typeface="Symbol"/>
              </a:rPr>
              <a:t>то</a:t>
            </a:r>
            <a:endParaRPr lang="ru-RU" sz="2400" baseline="-25000" dirty="0">
              <a:latin typeface="+mj-lt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857752" y="5143512"/>
            <a:ext cx="2736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 </a:t>
            </a:r>
            <a:r>
              <a:rPr lang="en-US" sz="2400" i="1" dirty="0">
                <a:latin typeface="+mj-lt"/>
                <a:sym typeface="Symbol"/>
              </a:rPr>
              <a:t>f*</a:t>
            </a:r>
            <a:r>
              <a:rPr lang="en-US" sz="2400" i="1" dirty="0">
                <a:latin typeface="+mj-lt"/>
              </a:rPr>
              <a:t> 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latin typeface="+mj-lt"/>
                <a:sym typeface="Symbol"/>
              </a:rPr>
              <a:t>  )</a:t>
            </a:r>
            <a:r>
              <a:rPr lang="ru-RU" sz="2400" i="1" dirty="0">
                <a:latin typeface="+mj-lt"/>
                <a:sym typeface="Symbol"/>
              </a:rPr>
              <a:t>=</a:t>
            </a:r>
            <a:r>
              <a:rPr lang="en-US" sz="2400" i="1" dirty="0">
                <a:latin typeface="+mj-lt"/>
                <a:sym typeface="Symbol"/>
              </a:rPr>
              <a:t>f*</a:t>
            </a:r>
            <a:r>
              <a:rPr lang="en-US" sz="2400" i="1" dirty="0">
                <a:latin typeface="+mj-lt"/>
              </a:rPr>
              <a:t>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latin typeface="+mj-lt"/>
                <a:sym typeface="Symbol"/>
              </a:rPr>
              <a:t>)</a:t>
            </a:r>
            <a:endParaRPr lang="ru-RU" sz="2400" i="1" baseline="-25000" dirty="0">
              <a:latin typeface="+mj-lt"/>
            </a:endParaRPr>
          </a:p>
        </p:txBody>
      </p:sp>
      <p:cxnSp>
        <p:nvCxnSpPr>
          <p:cNvPr id="22" name="Прямая со стрелкой 21"/>
          <p:cNvCxnSpPr>
            <a:stCxn id="10" idx="2"/>
          </p:cNvCxnSpPr>
          <p:nvPr/>
        </p:nvCxnSpPr>
        <p:spPr bwMode="auto">
          <a:xfrm rot="10800000">
            <a:off x="1285852" y="2714620"/>
            <a:ext cx="142876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Прямая со стрелкой 23"/>
          <p:cNvCxnSpPr/>
          <p:nvPr/>
        </p:nvCxnSpPr>
        <p:spPr bwMode="auto">
          <a:xfrm rot="10800000">
            <a:off x="3071802" y="2714620"/>
            <a:ext cx="128588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54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28662" y="3643314"/>
            <a:ext cx="78581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ru-RU" sz="2400" dirty="0">
              <a:latin typeface="+mj-lt"/>
              <a:cs typeface="Times New Roman" pitchFamily="18" charset="0"/>
            </a:endParaRPr>
          </a:p>
          <a:p>
            <a:pPr algn="l"/>
            <a:endParaRPr lang="en-US" sz="2400" dirty="0">
              <a:latin typeface="+mj-lt"/>
              <a:cs typeface="Times New Roman" pitchFamily="18" charset="0"/>
            </a:endParaRPr>
          </a:p>
          <a:p>
            <a:pPr algn="l"/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 bwMode="auto">
          <a:xfrm>
            <a:off x="3071802" y="2786058"/>
            <a:ext cx="142876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Блок-схема: узел 9"/>
          <p:cNvSpPr/>
          <p:nvPr/>
        </p:nvSpPr>
        <p:spPr bwMode="auto">
          <a:xfrm>
            <a:off x="2714612" y="257174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Arial" pitchFamily="34" charset="0"/>
              </a:rPr>
              <a:t>v</a:t>
            </a:r>
            <a:r>
              <a:rPr kumimoji="0" lang="en-US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</a:t>
            </a:r>
            <a:endParaRPr kumimoji="0" lang="ru-RU" sz="1800" b="0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 bwMode="auto">
          <a:xfrm>
            <a:off x="2928926" y="2786058"/>
            <a:ext cx="1357322" cy="500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8" name="Прямая со стрелкой 17"/>
          <p:cNvCxnSpPr>
            <a:stCxn id="10" idx="6"/>
          </p:cNvCxnSpPr>
          <p:nvPr/>
        </p:nvCxnSpPr>
        <p:spPr bwMode="auto">
          <a:xfrm flipV="1">
            <a:off x="3000364" y="2071678"/>
            <a:ext cx="1357322" cy="642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9" name="Прямая со стрелкой 18"/>
          <p:cNvCxnSpPr/>
          <p:nvPr/>
        </p:nvCxnSpPr>
        <p:spPr bwMode="auto">
          <a:xfrm>
            <a:off x="1500166" y="1928802"/>
            <a:ext cx="1214446" cy="714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0" name="Прямая со стрелкой 19"/>
          <p:cNvCxnSpPr>
            <a:endCxn id="10" idx="3"/>
          </p:cNvCxnSpPr>
          <p:nvPr/>
        </p:nvCxnSpPr>
        <p:spPr bwMode="auto">
          <a:xfrm flipV="1">
            <a:off x="1428728" y="2815649"/>
            <a:ext cx="1327731" cy="541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Прямоугольник 25"/>
          <p:cNvSpPr/>
          <p:nvPr/>
        </p:nvSpPr>
        <p:spPr>
          <a:xfrm>
            <a:off x="714348" y="1571612"/>
            <a:ext cx="500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4</a:t>
            </a:r>
            <a:r>
              <a:rPr lang="en-US" sz="2400" dirty="0">
                <a:latin typeface="+mj-lt"/>
                <a:cs typeface="Times New Roman" pitchFamily="18" charset="0"/>
              </a:rPr>
              <a:t>)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571604" y="2357430"/>
            <a:ext cx="6944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latin typeface="+mj-lt"/>
                <a:sym typeface="Symbol"/>
              </a:rPr>
              <a:t>-</a:t>
            </a:r>
            <a:r>
              <a:rPr lang="en-US" sz="2000" b="1" i="1" dirty="0">
                <a:latin typeface="+mj-lt"/>
                <a:sym typeface="Symbol"/>
              </a:rPr>
              <a:t>(p)</a:t>
            </a:r>
            <a:endParaRPr lang="ru-RU" sz="2000" b="1" i="1" dirty="0">
              <a:latin typeface="+mj-lt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643306" y="2357430"/>
            <a:ext cx="782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latin typeface="+mj-lt"/>
                <a:sym typeface="Symbol"/>
              </a:rPr>
              <a:t>+</a:t>
            </a:r>
            <a:r>
              <a:rPr lang="en-US" sz="2000" b="1" i="1" dirty="0">
                <a:latin typeface="+mj-lt"/>
                <a:sym typeface="Symbol"/>
              </a:rPr>
              <a:t>(p)</a:t>
            </a:r>
            <a:endParaRPr lang="ru-RU" sz="2000" b="1" i="1" dirty="0">
              <a:latin typeface="+mj-lt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357290" y="3786190"/>
            <a:ext cx="53896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ru-RU" sz="2400" dirty="0">
                <a:latin typeface="+mj-lt"/>
              </a:rPr>
              <a:t>Тогда,</a:t>
            </a:r>
            <a:r>
              <a:rPr lang="ru-RU" sz="2400" i="1" dirty="0">
                <a:latin typeface="+mj-lt"/>
              </a:rPr>
              <a:t> </a:t>
            </a:r>
          </a:p>
          <a:p>
            <a:pPr algn="l"/>
            <a:r>
              <a:rPr lang="en-US" sz="2400" i="1" dirty="0">
                <a:latin typeface="+mj-lt"/>
              </a:rPr>
              <a:t> f*(v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sym typeface="Symbol"/>
              </a:rPr>
              <a:t> </a:t>
            </a:r>
            <a:r>
              <a:rPr lang="en-US" sz="2400" i="1" dirty="0">
                <a:latin typeface="+mj-lt"/>
                <a:sym typeface="Symbol"/>
              </a:rPr>
              <a:t>)=f</a:t>
            </a:r>
            <a:r>
              <a:rPr lang="en-US" sz="2400" i="1" dirty="0">
                <a:latin typeface="+mj-lt"/>
              </a:rPr>
              <a:t> 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sym typeface="Symbol"/>
              </a:rPr>
              <a:t></a:t>
            </a:r>
            <a:r>
              <a:rPr lang="en-US" sz="2400" i="1" dirty="0">
                <a:latin typeface="+mj-lt"/>
                <a:sym typeface="Symbol"/>
              </a:rPr>
              <a:t> )</a:t>
            </a:r>
            <a:r>
              <a:rPr lang="ru-RU" sz="2400" i="1" dirty="0">
                <a:latin typeface="+mj-lt"/>
                <a:sym typeface="Symbol"/>
              </a:rPr>
              <a:t>-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>
                <a:latin typeface="+mj-lt"/>
                <a:sym typeface="Symbol"/>
              </a:rPr>
              <a:t>(p</a:t>
            </a:r>
            <a:r>
              <a:rPr lang="ru-RU" sz="2400" i="1" dirty="0">
                <a:latin typeface="+mj-lt"/>
                <a:sym typeface="Symbol"/>
              </a:rPr>
              <a:t>)+</a:t>
            </a:r>
            <a:r>
              <a:rPr lang="en-US" sz="2400" i="1" dirty="0">
                <a:latin typeface="+mj-lt"/>
                <a:sym typeface="Symbol"/>
              </a:rPr>
              <a:t>(p</a:t>
            </a:r>
            <a:r>
              <a:rPr lang="ru-RU" sz="2400" i="1" dirty="0">
                <a:latin typeface="+mj-lt"/>
                <a:sym typeface="Symbol"/>
              </a:rPr>
              <a:t>)=</a:t>
            </a:r>
            <a:r>
              <a:rPr lang="en-US" sz="2400" i="1" dirty="0">
                <a:latin typeface="+mj-lt"/>
                <a:sym typeface="Symbol"/>
              </a:rPr>
              <a:t> f</a:t>
            </a:r>
            <a:r>
              <a:rPr lang="en-US" sz="2400" i="1" dirty="0">
                <a:latin typeface="+mj-lt"/>
              </a:rPr>
              <a:t> (v</a:t>
            </a:r>
            <a:r>
              <a:rPr lang="en-US" sz="2400" i="1" baseline="-25000" dirty="0">
                <a:latin typeface="+mj-lt"/>
              </a:rPr>
              <a:t>i</a:t>
            </a:r>
            <a:r>
              <a:rPr lang="en-US" sz="2400" i="1" dirty="0">
                <a:latin typeface="+mj-lt"/>
              </a:rPr>
              <a:t>,</a:t>
            </a:r>
            <a:r>
              <a:rPr lang="en-US" sz="2400" i="1" dirty="0">
                <a:sym typeface="Symbol"/>
              </a:rPr>
              <a:t></a:t>
            </a:r>
            <a:r>
              <a:rPr lang="en-US" sz="2400" i="1" dirty="0">
                <a:latin typeface="+mj-lt"/>
                <a:sym typeface="Symbol"/>
              </a:rPr>
              <a:t> )</a:t>
            </a:r>
            <a:endParaRPr lang="ru-RU" sz="2400" i="1" baseline="-25000" dirty="0">
              <a:latin typeface="+mj-lt"/>
            </a:endParaRPr>
          </a:p>
        </p:txBody>
      </p:sp>
      <p:cxnSp>
        <p:nvCxnSpPr>
          <p:cNvPr id="22" name="Прямая со стрелкой 21"/>
          <p:cNvCxnSpPr/>
          <p:nvPr/>
        </p:nvCxnSpPr>
        <p:spPr bwMode="auto">
          <a:xfrm rot="10800000">
            <a:off x="1071538" y="2786058"/>
            <a:ext cx="164307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Прямоугольник 23"/>
          <p:cNvSpPr/>
          <p:nvPr/>
        </p:nvSpPr>
        <p:spPr>
          <a:xfrm>
            <a:off x="1428728" y="4714884"/>
            <a:ext cx="6786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sym typeface="Symbol"/>
              </a:rPr>
              <a:t>Входящий поток не изменился.</a:t>
            </a:r>
            <a:endParaRPr lang="ru-RU" sz="2400" dirty="0"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285852" y="5286388"/>
            <a:ext cx="6786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sym typeface="Symbol"/>
              </a:rPr>
              <a:t>Итак, доказали, что  </a:t>
            </a:r>
            <a:r>
              <a:rPr lang="en-US" sz="2400" i="1" dirty="0">
                <a:latin typeface="+mj-lt"/>
                <a:sym typeface="Symbol"/>
              </a:rPr>
              <a:t>f</a:t>
            </a:r>
            <a:r>
              <a:rPr lang="ru-RU" sz="2400" i="1" dirty="0">
                <a:latin typeface="+mj-lt"/>
                <a:sym typeface="Symbol"/>
              </a:rPr>
              <a:t>*</a:t>
            </a:r>
            <a:r>
              <a:rPr lang="en-US" sz="2400" dirty="0">
                <a:latin typeface="+mj-lt"/>
                <a:sym typeface="Symbol"/>
              </a:rPr>
              <a:t> </a:t>
            </a:r>
            <a:r>
              <a:rPr lang="ru-RU" sz="2400" dirty="0">
                <a:latin typeface="+mj-lt"/>
                <a:sym typeface="Symbol"/>
              </a:rPr>
              <a:t>является потоком.</a:t>
            </a: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24" grpId="0"/>
      <p:bldP spid="2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55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Докажем, что</a:t>
            </a:r>
            <a:r>
              <a:rPr lang="en-US" sz="2400" dirty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||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f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*</a:t>
            </a:r>
            <a:r>
              <a:rPr lang="en-US" sz="2400" i="1" dirty="0">
                <a:latin typeface="+mj-lt"/>
              </a:rPr>
              <a:t>||</a:t>
            </a:r>
            <a:r>
              <a:rPr lang="ru-RU" sz="2400" i="1" dirty="0">
                <a:latin typeface="+mj-lt"/>
              </a:rPr>
              <a:t>=</a:t>
            </a:r>
            <a:r>
              <a:rPr lang="en-US" sz="2400" i="1" dirty="0">
                <a:latin typeface="+mj-lt"/>
              </a:rPr>
              <a:t> ||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f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</a:rPr>
              <a:t>||</a:t>
            </a:r>
            <a:r>
              <a:rPr lang="ru-RU" sz="2400" i="1" dirty="0">
                <a:latin typeface="+mj-lt"/>
              </a:rPr>
              <a:t>+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p)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.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2285992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По определению </a:t>
            </a:r>
            <a:r>
              <a:rPr lang="en-US" sz="2400" i="1" dirty="0">
                <a:latin typeface="+mj-lt"/>
              </a:rPr>
              <a:t>||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f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*</a:t>
            </a:r>
            <a:r>
              <a:rPr lang="en-US" sz="2400" i="1" dirty="0">
                <a:latin typeface="+mj-lt"/>
              </a:rPr>
              <a:t>||</a:t>
            </a:r>
            <a:r>
              <a:rPr lang="ru-RU" sz="2400" i="1" dirty="0">
                <a:latin typeface="+mj-lt"/>
              </a:rPr>
              <a:t>=</a:t>
            </a:r>
            <a:r>
              <a:rPr lang="en-US" sz="2400" i="1" dirty="0">
                <a:latin typeface="+mj-lt"/>
                <a:sym typeface="Symbol"/>
              </a:rPr>
              <a:t> f*</a:t>
            </a:r>
            <a:r>
              <a:rPr lang="en-US" sz="2400" i="1" dirty="0">
                <a:latin typeface="+mj-lt"/>
              </a:rPr>
              <a:t> (s,</a:t>
            </a:r>
            <a:r>
              <a:rPr lang="en-US" sz="2400" i="1" dirty="0">
                <a:latin typeface="+mj-lt"/>
                <a:sym typeface="Symbol"/>
              </a:rPr>
              <a:t> )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00100" y="3000372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Т.к. дуга </a:t>
            </a:r>
            <a:r>
              <a:rPr lang="en-US" sz="2400" i="1" dirty="0">
                <a:latin typeface="+mj-lt"/>
                <a:cs typeface="Times New Roman" pitchFamily="18" charset="0"/>
              </a:rPr>
              <a:t>e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0</a:t>
            </a:r>
            <a:r>
              <a:rPr lang="en-US" sz="2400" i="1" dirty="0">
                <a:latin typeface="+mj-lt"/>
                <a:cs typeface="Times New Roman" pitchFamily="18" charset="0"/>
              </a:rPr>
              <a:t>=(s,v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1</a:t>
            </a:r>
            <a:r>
              <a:rPr lang="en-US" sz="2400" i="1" dirty="0">
                <a:latin typeface="+mj-lt"/>
                <a:cs typeface="Times New Roman" pitchFamily="18" charset="0"/>
              </a:rPr>
              <a:t>) </a:t>
            </a:r>
            <a:r>
              <a:rPr lang="ru-RU" sz="2400" dirty="0">
                <a:latin typeface="+mj-lt"/>
                <a:cs typeface="Times New Roman" pitchFamily="18" charset="0"/>
              </a:rPr>
              <a:t>может быть только прямой в цепи </a:t>
            </a:r>
            <a:r>
              <a:rPr lang="en-US" sz="2400" i="1" dirty="0">
                <a:latin typeface="+mj-lt"/>
                <a:cs typeface="Times New Roman" pitchFamily="18" charset="0"/>
              </a:rPr>
              <a:t>p</a:t>
            </a:r>
            <a:r>
              <a:rPr lang="ru-RU" sz="2400" dirty="0">
                <a:latin typeface="+mj-lt"/>
                <a:cs typeface="Times New Roman" pitchFamily="18" charset="0"/>
              </a:rPr>
              <a:t>, то</a:t>
            </a:r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42976" y="3429000"/>
            <a:ext cx="2357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1" dirty="0">
                <a:latin typeface="+mj-lt"/>
                <a:cs typeface="Times New Roman" pitchFamily="18" charset="0"/>
              </a:rPr>
              <a:t>f*(e</a:t>
            </a:r>
            <a:r>
              <a:rPr lang="ru-RU" sz="2400" i="1" baseline="-25000" dirty="0">
                <a:latin typeface="+mj-lt"/>
                <a:cs typeface="Times New Roman" pitchFamily="18" charset="0"/>
              </a:rPr>
              <a:t>0</a:t>
            </a:r>
            <a:r>
              <a:rPr lang="en-US" sz="2400" i="1" dirty="0">
                <a:latin typeface="+mj-lt"/>
                <a:cs typeface="Times New Roman" pitchFamily="18" charset="0"/>
              </a:rPr>
              <a:t>)=f(e</a:t>
            </a:r>
            <a:r>
              <a:rPr lang="ru-RU" sz="2400" i="1" baseline="-25000" dirty="0">
                <a:latin typeface="+mj-lt"/>
                <a:cs typeface="Times New Roman" pitchFamily="18" charset="0"/>
              </a:rPr>
              <a:t>0</a:t>
            </a:r>
            <a:r>
              <a:rPr lang="en-US" sz="2400" i="1" dirty="0">
                <a:latin typeface="+mj-lt"/>
                <a:cs typeface="Times New Roman" pitchFamily="18" charset="0"/>
              </a:rPr>
              <a:t>)+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(p)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71538" y="3929066"/>
            <a:ext cx="6357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На остальных дугах </a:t>
            </a:r>
            <a:r>
              <a:rPr lang="en-US" sz="2400" i="1" dirty="0">
                <a:latin typeface="+mj-lt"/>
                <a:cs typeface="Times New Roman" pitchFamily="18" charset="0"/>
              </a:rPr>
              <a:t>(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s,v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i</a:t>
            </a:r>
            <a:r>
              <a:rPr lang="en-US" sz="2400" i="1" dirty="0">
                <a:latin typeface="+mj-lt"/>
                <a:cs typeface="Times New Roman" pitchFamily="18" charset="0"/>
              </a:rPr>
              <a:t>) </a:t>
            </a:r>
            <a:r>
              <a:rPr lang="ru-RU" sz="2400" dirty="0">
                <a:latin typeface="+mj-lt"/>
                <a:cs typeface="Times New Roman" pitchFamily="18" charset="0"/>
              </a:rPr>
              <a:t>поток не менялся 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</a:t>
            </a:r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42976" y="4500570"/>
            <a:ext cx="6357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</a:t>
            </a:r>
            <a:r>
              <a:rPr lang="en-US" sz="2400" i="1" dirty="0">
                <a:latin typeface="+mj-lt"/>
              </a:rPr>
              <a:t>||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f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*</a:t>
            </a:r>
            <a:r>
              <a:rPr lang="en-US" sz="2400" i="1" dirty="0">
                <a:latin typeface="+mj-lt"/>
              </a:rPr>
              <a:t>||</a:t>
            </a:r>
            <a:r>
              <a:rPr lang="ru-RU" sz="2400" i="1" dirty="0">
                <a:latin typeface="+mj-lt"/>
              </a:rPr>
              <a:t>=</a:t>
            </a:r>
            <a:r>
              <a:rPr lang="en-US" sz="2400" i="1" dirty="0">
                <a:latin typeface="+mj-lt"/>
              </a:rPr>
              <a:t> ||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f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</a:rPr>
              <a:t>||</a:t>
            </a:r>
            <a:r>
              <a:rPr lang="ru-RU" sz="2400" i="1" dirty="0">
                <a:latin typeface="+mj-lt"/>
              </a:rPr>
              <a:t>+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p)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.</a:t>
            </a:r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42976" y="5072074"/>
            <a:ext cx="6357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ч.и т.д.</a:t>
            </a:r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56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714488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b="1" dirty="0">
                <a:latin typeface="+mj-lt"/>
                <a:cs typeface="Times New Roman" pitchFamily="18" charset="0"/>
              </a:rPr>
              <a:t>Теорема Форда</a:t>
            </a:r>
            <a:r>
              <a:rPr lang="en-US" sz="2400" b="1" dirty="0">
                <a:latin typeface="+mj-lt"/>
                <a:cs typeface="Times New Roman" pitchFamily="18" charset="0"/>
              </a:rPr>
              <a:t>-</a:t>
            </a:r>
            <a:r>
              <a:rPr lang="ru-RU" sz="2400" b="1" dirty="0" err="1">
                <a:latin typeface="+mj-lt"/>
                <a:cs typeface="Times New Roman" pitchFamily="18" charset="0"/>
              </a:rPr>
              <a:t>Фалкерсона</a:t>
            </a:r>
            <a:r>
              <a:rPr lang="ru-RU" sz="2400" b="1" dirty="0">
                <a:latin typeface="+mj-lt"/>
                <a:cs typeface="Times New Roman" pitchFamily="18" charset="0"/>
              </a:rPr>
              <a:t> </a:t>
            </a:r>
            <a:endParaRPr lang="en-US" sz="2400" b="1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2285992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Для потока </a:t>
            </a:r>
            <a:r>
              <a:rPr lang="en-US" sz="2400" i="1" dirty="0">
                <a:latin typeface="+mj-lt"/>
                <a:cs typeface="Times New Roman" pitchFamily="18" charset="0"/>
              </a:rPr>
              <a:t>f </a:t>
            </a:r>
            <a:r>
              <a:rPr lang="ru-RU" sz="2400" dirty="0">
                <a:latin typeface="+mj-lt"/>
                <a:cs typeface="Times New Roman" pitchFamily="18" charset="0"/>
              </a:rPr>
              <a:t>в сети </a:t>
            </a:r>
            <a:r>
              <a:rPr lang="en-US" sz="2400" i="1" dirty="0">
                <a:latin typeface="+mj-lt"/>
                <a:cs typeface="Times New Roman" pitchFamily="18" charset="0"/>
              </a:rPr>
              <a:t>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следующие условия эквивалентны: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00100" y="3000372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а) Поток </a:t>
            </a:r>
            <a:r>
              <a:rPr lang="en-US" sz="2400" i="1" dirty="0">
                <a:latin typeface="+mj-lt"/>
                <a:cs typeface="Times New Roman" pitchFamily="18" charset="0"/>
              </a:rPr>
              <a:t>f </a:t>
            </a:r>
            <a:r>
              <a:rPr lang="en-US" sz="2400" dirty="0">
                <a:latin typeface="+mj-lt"/>
                <a:cs typeface="Times New Roman" pitchFamily="18" charset="0"/>
              </a:rPr>
              <a:t>– </a:t>
            </a:r>
            <a:r>
              <a:rPr lang="ru-RU" sz="2400" dirty="0">
                <a:latin typeface="+mj-lt"/>
                <a:cs typeface="Times New Roman" pitchFamily="18" charset="0"/>
              </a:rPr>
              <a:t>максимальный</a:t>
            </a:r>
            <a:r>
              <a:rPr lang="en-US" sz="2400" dirty="0">
                <a:latin typeface="+mj-lt"/>
                <a:cs typeface="Times New Roman" pitchFamily="18" charset="0"/>
              </a:rPr>
              <a:t>;</a:t>
            </a:r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00100" y="3429000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б) Не существует </a:t>
            </a:r>
            <a:r>
              <a:rPr lang="en-US" sz="2400" i="1" dirty="0">
                <a:latin typeface="+mj-lt"/>
                <a:cs typeface="Times New Roman" pitchFamily="18" charset="0"/>
              </a:rPr>
              <a:t>f </a:t>
            </a:r>
            <a:r>
              <a:rPr lang="en-US" sz="2400" dirty="0">
                <a:latin typeface="+mj-lt"/>
                <a:cs typeface="Times New Roman" pitchFamily="18" charset="0"/>
              </a:rPr>
              <a:t>– </a:t>
            </a:r>
            <a:r>
              <a:rPr lang="ru-RU" sz="2400" dirty="0">
                <a:latin typeface="+mj-lt"/>
                <a:cs typeface="Times New Roman" pitchFamily="18" charset="0"/>
              </a:rPr>
              <a:t>дополняющей цепи из </a:t>
            </a:r>
            <a:r>
              <a:rPr lang="en-US" sz="2400" i="1" dirty="0">
                <a:latin typeface="+mj-lt"/>
                <a:cs typeface="Times New Roman" pitchFamily="18" charset="0"/>
              </a:rPr>
              <a:t>s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в </a:t>
            </a:r>
            <a:r>
              <a:rPr lang="en-US" sz="2400" i="1" dirty="0">
                <a:latin typeface="+mj-lt"/>
                <a:cs typeface="Times New Roman" pitchFamily="18" charset="0"/>
              </a:rPr>
              <a:t>t</a:t>
            </a:r>
            <a:r>
              <a:rPr lang="en-US" sz="2400" dirty="0">
                <a:latin typeface="+mj-lt"/>
                <a:cs typeface="Times New Roman" pitchFamily="18" charset="0"/>
              </a:rPr>
              <a:t>.</a:t>
            </a:r>
            <a:r>
              <a:rPr lang="ru-RU" sz="2400" dirty="0">
                <a:latin typeface="+mj-lt"/>
                <a:cs typeface="Times New Roman" pitchFamily="18" charset="0"/>
              </a:rPr>
              <a:t> 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00100" y="3857628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в) Существует разрез</a:t>
            </a:r>
            <a:r>
              <a:rPr lang="en-US" sz="2400" i="1" dirty="0">
                <a:latin typeface="+mj-lt"/>
                <a:cs typeface="Times New Roman" pitchFamily="18" charset="0"/>
              </a:rPr>
              <a:t> (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,V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</a:rPr>
              <a:t>, </a:t>
            </a:r>
            <a:r>
              <a:rPr lang="ru-RU" sz="2400" dirty="0">
                <a:latin typeface="+mj-lt"/>
                <a:cs typeface="Times New Roman" pitchFamily="18" charset="0"/>
              </a:rPr>
              <a:t>для которого </a:t>
            </a:r>
            <a:r>
              <a:rPr lang="en-US" sz="2400" i="1" dirty="0">
                <a:latin typeface="+mj-lt"/>
              </a:rPr>
              <a:t>||f||</a:t>
            </a:r>
            <a:r>
              <a:rPr lang="ru-RU" sz="2400" i="1" dirty="0">
                <a:latin typeface="+mj-lt"/>
              </a:rPr>
              <a:t>=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c(V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,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 smtClean="0">
                <a:cs typeface="Times New Roman" pitchFamily="18" charset="0"/>
              </a:rPr>
              <a:t>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 </a:t>
            </a:r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00100" y="4357694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  <a:cs typeface="Times New Roman" pitchFamily="18" charset="0"/>
              </a:rPr>
              <a:t>Доказательство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000100" y="4857760"/>
            <a:ext cx="1214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а)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 б)    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428860" y="4857760"/>
            <a:ext cx="1785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Лемма 3.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  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2" grpId="0"/>
      <p:bldP spid="13" grpId="0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57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2000240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Положим </a:t>
            </a:r>
            <a:r>
              <a:rPr lang="en-US" sz="2400" i="1" dirty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</a:rPr>
              <a:t>=</a:t>
            </a:r>
            <a:r>
              <a:rPr lang="en-US" sz="2400" dirty="0">
                <a:latin typeface="+mj-lt"/>
                <a:cs typeface="Times New Roman" pitchFamily="18" charset="0"/>
              </a:rPr>
              <a:t>{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v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dirty="0">
                <a:latin typeface="+mj-lt"/>
                <a:cs typeface="Times New Roman" pitchFamily="18" charset="0"/>
              </a:rPr>
              <a:t>: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</a:t>
            </a:r>
            <a:r>
              <a:rPr lang="en-US" sz="2400" i="1" dirty="0">
                <a:latin typeface="+mj-lt"/>
                <a:cs typeface="Times New Roman" pitchFamily="18" charset="0"/>
              </a:rPr>
              <a:t> f </a:t>
            </a:r>
            <a:r>
              <a:rPr lang="en-US" sz="2400" dirty="0">
                <a:latin typeface="+mj-lt"/>
                <a:cs typeface="Times New Roman" pitchFamily="18" charset="0"/>
              </a:rPr>
              <a:t>– </a:t>
            </a:r>
            <a:r>
              <a:rPr lang="ru-RU" sz="2400" dirty="0">
                <a:latin typeface="+mj-lt"/>
                <a:cs typeface="Times New Roman" pitchFamily="18" charset="0"/>
              </a:rPr>
              <a:t>дополняющая </a:t>
            </a:r>
            <a:r>
              <a:rPr lang="en-US" sz="2400" i="1" dirty="0">
                <a:latin typeface="+mj-lt"/>
                <a:cs typeface="Times New Roman" pitchFamily="18" charset="0"/>
              </a:rPr>
              <a:t>s-v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цепь </a:t>
            </a:r>
            <a:r>
              <a:rPr lang="en-US" sz="2400" i="1" dirty="0">
                <a:latin typeface="+mj-lt"/>
                <a:cs typeface="Times New Roman" pitchFamily="18" charset="0"/>
              </a:rPr>
              <a:t>p</a:t>
            </a:r>
            <a:r>
              <a:rPr lang="en-US" sz="2400" dirty="0">
                <a:latin typeface="+mj-lt"/>
                <a:cs typeface="Times New Roman" pitchFamily="18" charset="0"/>
              </a:rPr>
              <a:t>}.</a:t>
            </a:r>
            <a:r>
              <a:rPr lang="ru-RU" sz="2400" dirty="0">
                <a:latin typeface="+mj-lt"/>
                <a:cs typeface="Times New Roman" pitchFamily="18" charset="0"/>
              </a:rPr>
              <a:t>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7224" y="2928934"/>
            <a:ext cx="7929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Положим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</a:rPr>
              <a:t>=V\V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s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57224" y="3429000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В силу предположения  </a:t>
            </a:r>
            <a:r>
              <a:rPr lang="en-US" sz="2400" i="1" dirty="0">
                <a:latin typeface="+mj-lt"/>
                <a:cs typeface="Times New Roman" pitchFamily="18" charset="0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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ru-RU" sz="2400" i="1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 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57224" y="3857628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Тогда, (</a:t>
            </a:r>
            <a:r>
              <a:rPr lang="en-US" sz="2400" i="1" dirty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s ,</a:t>
            </a:r>
            <a:r>
              <a:rPr lang="en-US" sz="2400" i="1" dirty="0">
                <a:latin typeface="+mj-lt"/>
                <a:cs typeface="Times New Roman" pitchFamily="18" charset="0"/>
              </a:rPr>
              <a:t>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</a:rPr>
              <a:t>t</a:t>
            </a:r>
            <a:r>
              <a:rPr lang="ru-RU" sz="2400" dirty="0">
                <a:latin typeface="+mj-lt"/>
                <a:cs typeface="Times New Roman" pitchFamily="18" charset="0"/>
              </a:rPr>
              <a:t>) </a:t>
            </a:r>
            <a:r>
              <a:rPr lang="en-US" sz="2400" dirty="0">
                <a:latin typeface="+mj-lt"/>
                <a:cs typeface="Times New Roman" pitchFamily="18" charset="0"/>
              </a:rPr>
              <a:t>– </a:t>
            </a:r>
            <a:r>
              <a:rPr lang="ru-RU" sz="2400" dirty="0">
                <a:latin typeface="+mj-lt"/>
                <a:cs typeface="Times New Roman" pitchFamily="18" charset="0"/>
              </a:rPr>
              <a:t>разрез.</a:t>
            </a:r>
            <a:r>
              <a:rPr lang="ru-RU" sz="2400" i="1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 </a:t>
            </a:r>
            <a:endParaRPr lang="en-US" sz="2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57224" y="4357694"/>
            <a:ext cx="4286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Докажем, что </a:t>
            </a:r>
            <a:r>
              <a:rPr lang="en-US" sz="2400" i="1" dirty="0">
                <a:latin typeface="+mj-lt"/>
              </a:rPr>
              <a:t>||f||</a:t>
            </a:r>
            <a:r>
              <a:rPr lang="ru-RU" sz="2400" i="1" dirty="0">
                <a:latin typeface="+mj-lt"/>
              </a:rPr>
              <a:t>=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c(V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,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.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u="sng" dirty="0">
              <a:latin typeface="+mj-lt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28662" y="1571612"/>
            <a:ext cx="1214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б)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 в)    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57224" y="2428868"/>
            <a:ext cx="7929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Добавим в </a:t>
            </a:r>
            <a:r>
              <a:rPr lang="en-US" sz="2400" i="1" dirty="0">
                <a:latin typeface="+mj-lt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+mj-lt"/>
                <a:cs typeface="Times New Roman" pitchFamily="18" charset="0"/>
              </a:rPr>
              <a:t>s </a:t>
            </a:r>
            <a:r>
              <a:rPr lang="en-US" sz="2400" i="1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источник </a:t>
            </a:r>
            <a:r>
              <a:rPr lang="en-US" sz="2400" dirty="0">
                <a:latin typeface="+mj-lt"/>
                <a:cs typeface="Times New Roman" pitchFamily="18" charset="0"/>
              </a:rPr>
              <a:t>s. 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/>
      <p:bldP spid="14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58</a:t>
            </a:fld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7224" y="1571612"/>
            <a:ext cx="7715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По лемме 1:  </a:t>
            </a:r>
            <a:r>
              <a:rPr lang="en-US" sz="2400" i="1" dirty="0">
                <a:latin typeface="+mj-lt"/>
              </a:rPr>
              <a:t>||f||=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-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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endParaRPr lang="ru-RU" sz="2400" i="1" dirty="0">
              <a:latin typeface="+mj-lt"/>
              <a:cs typeface="Times New Roman" pitchFamily="18" charset="0"/>
              <a:sym typeface="Symbol"/>
            </a:endParaRPr>
          </a:p>
          <a:p>
            <a:pPr algn="l"/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57224" y="2143116"/>
            <a:ext cx="7929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1)  Рассмотрим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1" name="Овал 10"/>
          <p:cNvSpPr/>
          <p:nvPr/>
        </p:nvSpPr>
        <p:spPr bwMode="auto">
          <a:xfrm>
            <a:off x="1214414" y="2928934"/>
            <a:ext cx="1500198" cy="17859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Овал 12"/>
          <p:cNvSpPr/>
          <p:nvPr/>
        </p:nvSpPr>
        <p:spPr bwMode="auto">
          <a:xfrm>
            <a:off x="3500430" y="2928934"/>
            <a:ext cx="1500198" cy="17859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00100" y="285749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cs typeface="Times New Roman" pitchFamily="18" charset="0"/>
              </a:rPr>
              <a:t>V</a:t>
            </a:r>
            <a:r>
              <a:rPr lang="en-US" i="1" baseline="-25000" dirty="0">
                <a:cs typeface="Times New Roman" pitchFamily="18" charset="0"/>
              </a:rPr>
              <a:t>s</a:t>
            </a:r>
            <a:r>
              <a:rPr lang="en-US" i="1" dirty="0">
                <a:cs typeface="Times New Roman" pitchFamily="18" charset="0"/>
                <a:sym typeface="Symbol"/>
              </a:rPr>
              <a:t> 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86314" y="2857496"/>
            <a:ext cx="445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cs typeface="Times New Roman" pitchFamily="18" charset="0"/>
              </a:rPr>
              <a:t>V</a:t>
            </a:r>
            <a:r>
              <a:rPr lang="en-US" i="1" baseline="-25000" dirty="0" err="1">
                <a:cs typeface="Times New Roman" pitchFamily="18" charset="0"/>
              </a:rPr>
              <a:t>t</a:t>
            </a:r>
            <a:r>
              <a:rPr lang="en-US" i="1" dirty="0">
                <a:cs typeface="Times New Roman" pitchFamily="18" charset="0"/>
                <a:sym typeface="Symbol"/>
              </a:rPr>
              <a:t> </a:t>
            </a:r>
            <a:endParaRPr lang="ru-RU" dirty="0"/>
          </a:p>
        </p:txBody>
      </p:sp>
      <p:sp>
        <p:nvSpPr>
          <p:cNvPr id="18" name="Блок-схема: узел 17"/>
          <p:cNvSpPr/>
          <p:nvPr/>
        </p:nvSpPr>
        <p:spPr bwMode="auto">
          <a:xfrm>
            <a:off x="1500166" y="371475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Блок-схема: узел 18"/>
          <p:cNvSpPr/>
          <p:nvPr/>
        </p:nvSpPr>
        <p:spPr bwMode="auto">
          <a:xfrm>
            <a:off x="4572000" y="378619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Блок-схема: узел 19"/>
          <p:cNvSpPr/>
          <p:nvPr/>
        </p:nvSpPr>
        <p:spPr bwMode="auto">
          <a:xfrm>
            <a:off x="2143108" y="328612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Блок-схема: узел 20"/>
          <p:cNvSpPr/>
          <p:nvPr/>
        </p:nvSpPr>
        <p:spPr bwMode="auto">
          <a:xfrm>
            <a:off x="3786182" y="328612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3" name="Прямая со стрелкой 22"/>
          <p:cNvCxnSpPr>
            <a:stCxn id="20" idx="6"/>
            <a:endCxn id="21" idx="2"/>
          </p:cNvCxnSpPr>
          <p:nvPr/>
        </p:nvCxnSpPr>
        <p:spPr bwMode="auto">
          <a:xfrm>
            <a:off x="2428860" y="3429000"/>
            <a:ext cx="135732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Блок-схема: узел 23"/>
          <p:cNvSpPr/>
          <p:nvPr/>
        </p:nvSpPr>
        <p:spPr bwMode="auto">
          <a:xfrm>
            <a:off x="2357422" y="378619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v</a:t>
            </a:r>
            <a:r>
              <a:rPr lang="en-US" baseline="-25000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Блок-схема: узел 24"/>
          <p:cNvSpPr/>
          <p:nvPr/>
        </p:nvSpPr>
        <p:spPr bwMode="auto">
          <a:xfrm>
            <a:off x="2000232" y="421481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v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7" name="Прямая со стрелкой 26"/>
          <p:cNvCxnSpPr/>
          <p:nvPr/>
        </p:nvCxnSpPr>
        <p:spPr bwMode="auto">
          <a:xfrm rot="16200000" flipH="1">
            <a:off x="1785918" y="4000504"/>
            <a:ext cx="214314" cy="21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Прямая со стрелкой 28"/>
          <p:cNvCxnSpPr>
            <a:endCxn id="24" idx="3"/>
          </p:cNvCxnSpPr>
          <p:nvPr/>
        </p:nvCxnSpPr>
        <p:spPr bwMode="auto">
          <a:xfrm rot="5400000" flipH="1" flipV="1">
            <a:off x="2214546" y="4030096"/>
            <a:ext cx="184723" cy="184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Прямая со стрелкой 30"/>
          <p:cNvCxnSpPr>
            <a:endCxn id="20" idx="4"/>
          </p:cNvCxnSpPr>
          <p:nvPr/>
        </p:nvCxnSpPr>
        <p:spPr bwMode="auto">
          <a:xfrm rot="16200000" flipV="1">
            <a:off x="2250265" y="3607595"/>
            <a:ext cx="21431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Прямая со стрелкой 32"/>
          <p:cNvCxnSpPr/>
          <p:nvPr/>
        </p:nvCxnSpPr>
        <p:spPr bwMode="auto">
          <a:xfrm>
            <a:off x="4143372" y="3500438"/>
            <a:ext cx="428628" cy="285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Блок-схема: узел 34"/>
          <p:cNvSpPr/>
          <p:nvPr/>
        </p:nvSpPr>
        <p:spPr bwMode="auto">
          <a:xfrm>
            <a:off x="3643306" y="378619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Блок-схема: узел 35"/>
          <p:cNvSpPr/>
          <p:nvPr/>
        </p:nvSpPr>
        <p:spPr bwMode="auto">
          <a:xfrm>
            <a:off x="3786182" y="421481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8" name="Прямая со стрелкой 37"/>
          <p:cNvCxnSpPr>
            <a:stCxn id="24" idx="6"/>
            <a:endCxn id="35" idx="2"/>
          </p:cNvCxnSpPr>
          <p:nvPr/>
        </p:nvCxnSpPr>
        <p:spPr bwMode="auto">
          <a:xfrm>
            <a:off x="2643174" y="3929066"/>
            <a:ext cx="100013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Прямая со стрелкой 39"/>
          <p:cNvCxnSpPr/>
          <p:nvPr/>
        </p:nvCxnSpPr>
        <p:spPr bwMode="auto">
          <a:xfrm>
            <a:off x="2357422" y="4357694"/>
            <a:ext cx="135732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Прямая со стрелкой 44"/>
          <p:cNvCxnSpPr/>
          <p:nvPr/>
        </p:nvCxnSpPr>
        <p:spPr bwMode="auto">
          <a:xfrm flipV="1">
            <a:off x="4143372" y="4071942"/>
            <a:ext cx="428628" cy="21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Прямая со стрелкой 46"/>
          <p:cNvCxnSpPr/>
          <p:nvPr/>
        </p:nvCxnSpPr>
        <p:spPr bwMode="auto">
          <a:xfrm>
            <a:off x="4000496" y="3929066"/>
            <a:ext cx="50006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Прямая со стрелкой 49"/>
          <p:cNvCxnSpPr/>
          <p:nvPr/>
        </p:nvCxnSpPr>
        <p:spPr bwMode="auto">
          <a:xfrm flipV="1">
            <a:off x="1785918" y="3500438"/>
            <a:ext cx="357190" cy="21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Прямоугольник 50"/>
          <p:cNvSpPr/>
          <p:nvPr/>
        </p:nvSpPr>
        <p:spPr>
          <a:xfrm>
            <a:off x="5429256" y="3143248"/>
            <a:ext cx="3500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Пусть </a:t>
            </a:r>
            <a:r>
              <a:rPr lang="en-US" sz="2400" i="1" dirty="0">
                <a:latin typeface="+mj-lt"/>
                <a:cs typeface="Times New Roman" pitchFamily="18" charset="0"/>
              </a:rPr>
              <a:t>e=(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v,w</a:t>
            </a:r>
            <a:r>
              <a:rPr lang="en-US" sz="2400" i="1" dirty="0">
                <a:latin typeface="+mj-lt"/>
                <a:cs typeface="Times New Roman" pitchFamily="18" charset="0"/>
              </a:rPr>
              <a:t>)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E(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2928926" y="307181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i="1" dirty="0">
                <a:cs typeface="Times New Roman" pitchFamily="18" charset="0"/>
                <a:sym typeface="Symbol"/>
              </a:rPr>
              <a:t>e</a:t>
            </a:r>
            <a:endParaRPr lang="en-US" i="1" baseline="-25000" dirty="0">
              <a:cs typeface="Times New Roman" pitchFamily="18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5286380" y="3571876"/>
            <a:ext cx="3500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Тогда  </a:t>
            </a:r>
            <a:r>
              <a:rPr lang="en-US" sz="2400" b="1" i="1" dirty="0">
                <a:latin typeface="+mj-lt"/>
                <a:cs typeface="Times New Roman" pitchFamily="18" charset="0"/>
              </a:rPr>
              <a:t>f(e)=c(e)</a:t>
            </a:r>
            <a:endParaRPr lang="en-US" sz="2400" b="1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143504" y="4071942"/>
            <a:ext cx="3786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Если допустить </a:t>
            </a:r>
            <a:r>
              <a:rPr lang="en-US" sz="2400" i="1" dirty="0">
                <a:latin typeface="+mj-lt"/>
                <a:cs typeface="Times New Roman" pitchFamily="18" charset="0"/>
              </a:rPr>
              <a:t>f(e)&lt;</a:t>
            </a:r>
            <a:r>
              <a:rPr lang="ru-RU" sz="2400" i="1" dirty="0">
                <a:latin typeface="+mj-lt"/>
                <a:cs typeface="Times New Roman" pitchFamily="18" charset="0"/>
              </a:rPr>
              <a:t>с</a:t>
            </a:r>
            <a:r>
              <a:rPr lang="en-US" sz="2400" i="1" dirty="0">
                <a:latin typeface="+mj-lt"/>
                <a:cs typeface="Times New Roman" pitchFamily="18" charset="0"/>
              </a:rPr>
              <a:t>(e)</a:t>
            </a:r>
            <a:r>
              <a:rPr lang="ru-RU" sz="2400" i="1" dirty="0">
                <a:latin typeface="+mj-lt"/>
                <a:cs typeface="Times New Roman" pitchFamily="18" charset="0"/>
              </a:rPr>
              <a:t>,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5000628" y="4500570"/>
            <a:ext cx="3286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тогда 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=</a:t>
            </a:r>
            <a:r>
              <a:rPr lang="ru-RU" sz="2400" i="1" dirty="0">
                <a:latin typeface="+mj-lt"/>
                <a:cs typeface="Times New Roman" pitchFamily="18" charset="0"/>
              </a:rPr>
              <a:t>с</a:t>
            </a:r>
            <a:r>
              <a:rPr lang="en-US" sz="2400" i="1" dirty="0">
                <a:latin typeface="+mj-lt"/>
                <a:cs typeface="Times New Roman" pitchFamily="18" charset="0"/>
              </a:rPr>
              <a:t>(e)-f(e)&gt;0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1142976" y="4929198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Цепь </a:t>
            </a:r>
            <a:r>
              <a:rPr lang="en-US" sz="2400" i="1" dirty="0">
                <a:latin typeface="+mj-lt"/>
                <a:cs typeface="Times New Roman" pitchFamily="18" charset="0"/>
              </a:rPr>
              <a:t>s-v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можно дополнить дугой </a:t>
            </a:r>
            <a:r>
              <a:rPr lang="en-US" sz="2400" i="1" dirty="0">
                <a:latin typeface="+mj-lt"/>
                <a:cs typeface="Times New Roman" pitchFamily="18" charset="0"/>
              </a:rPr>
              <a:t>e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и узлом </a:t>
            </a:r>
            <a:r>
              <a:rPr lang="en-US" sz="2400" i="1" dirty="0">
                <a:latin typeface="+mj-lt"/>
                <a:cs typeface="Times New Roman" pitchFamily="18" charset="0"/>
              </a:rPr>
              <a:t>w</a:t>
            </a:r>
            <a:r>
              <a:rPr lang="ru-RU" sz="2400" i="1" dirty="0">
                <a:latin typeface="+mj-lt"/>
                <a:cs typeface="Times New Roman" pitchFamily="18" charset="0"/>
              </a:rPr>
              <a:t>,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1071538" y="5357826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получим цепь </a:t>
            </a:r>
            <a:r>
              <a:rPr lang="en-US" sz="2400" i="1" dirty="0">
                <a:latin typeface="+mj-lt"/>
                <a:cs typeface="Times New Roman" pitchFamily="18" charset="0"/>
              </a:rPr>
              <a:t>p*</a:t>
            </a:r>
            <a:r>
              <a:rPr lang="ru-RU" sz="2400" dirty="0">
                <a:latin typeface="+mj-lt"/>
                <a:cs typeface="Times New Roman" pitchFamily="18" charset="0"/>
              </a:rPr>
              <a:t>: 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p*)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=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min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{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p),</a:t>
            </a:r>
            <a:r>
              <a:rPr lang="ru-RU" sz="2400" i="1" dirty="0">
                <a:latin typeface="+mj-lt"/>
                <a:cs typeface="Times New Roman" pitchFamily="18" charset="0"/>
              </a:rPr>
              <a:t> с</a:t>
            </a:r>
            <a:r>
              <a:rPr lang="en-US" sz="2400" i="1" dirty="0">
                <a:latin typeface="+mj-lt"/>
                <a:cs typeface="Times New Roman" pitchFamily="18" charset="0"/>
              </a:rPr>
              <a:t>(e)-f(e)}</a:t>
            </a: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</a:rPr>
              <a:t>&gt;0</a:t>
            </a:r>
            <a:r>
              <a:rPr lang="ru-RU" sz="2400" dirty="0">
                <a:cs typeface="Times New Roman" pitchFamily="18" charset="0"/>
                <a:sym typeface="Symbol"/>
              </a:rPr>
              <a:t> </a:t>
            </a:r>
            <a:r>
              <a:rPr lang="en-US" sz="2400" dirty="0"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cs typeface="Times New Roman" pitchFamily="18" charset="0"/>
                <a:sym typeface="Symbol"/>
              </a:rPr>
              <a:t>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1142976" y="5786454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cs typeface="Times New Roman" pitchFamily="18" charset="0"/>
                <a:sym typeface="Symbol"/>
              </a:rPr>
              <a:t></a:t>
            </a:r>
            <a:r>
              <a:rPr lang="en-US" sz="2400" dirty="0"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p*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является</a:t>
            </a:r>
            <a:r>
              <a:rPr lang="en-US" sz="2400" i="1" dirty="0">
                <a:latin typeface="+mj-lt"/>
                <a:cs typeface="Times New Roman" pitchFamily="18" charset="0"/>
              </a:rPr>
              <a:t> f </a:t>
            </a:r>
            <a:r>
              <a:rPr lang="en-US" sz="2400" dirty="0">
                <a:latin typeface="+mj-lt"/>
                <a:cs typeface="Times New Roman" pitchFamily="18" charset="0"/>
              </a:rPr>
              <a:t>– </a:t>
            </a:r>
            <a:r>
              <a:rPr lang="ru-RU" sz="2400" dirty="0">
                <a:latin typeface="+mj-lt"/>
                <a:cs typeface="Times New Roman" pitchFamily="18" charset="0"/>
              </a:rPr>
              <a:t>дополняющей </a:t>
            </a:r>
            <a:r>
              <a:rPr lang="en-US" sz="2400" i="1" dirty="0">
                <a:latin typeface="+mj-lt"/>
                <a:cs typeface="Times New Roman" pitchFamily="18" charset="0"/>
              </a:rPr>
              <a:t>s</a:t>
            </a:r>
            <a:r>
              <a:rPr lang="ru-RU" sz="2400" i="1" dirty="0">
                <a:latin typeface="+mj-lt"/>
                <a:cs typeface="Times New Roman" pitchFamily="18" charset="0"/>
              </a:rPr>
              <a:t>-</a:t>
            </a:r>
            <a:r>
              <a:rPr lang="en-US" sz="2400" i="1" dirty="0">
                <a:latin typeface="+mj-lt"/>
                <a:cs typeface="Times New Roman" pitchFamily="18" charset="0"/>
              </a:rPr>
              <a:t>w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цепью.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1142976" y="6143644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Противоречие с построением множества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.</a:t>
            </a:r>
            <a:r>
              <a:rPr lang="ru-RU" sz="2400" dirty="0">
                <a:latin typeface="+mj-lt"/>
                <a:cs typeface="Times New Roman" pitchFamily="18" charset="0"/>
              </a:rPr>
              <a:t>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59</a:t>
            </a:fld>
            <a:endParaRPr lang="ru-RU" dirty="0"/>
          </a:p>
        </p:txBody>
      </p:sp>
      <p:sp>
        <p:nvSpPr>
          <p:cNvPr id="11" name="Овал 10"/>
          <p:cNvSpPr/>
          <p:nvPr/>
        </p:nvSpPr>
        <p:spPr bwMode="auto">
          <a:xfrm>
            <a:off x="1214414" y="2928934"/>
            <a:ext cx="1500198" cy="17859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Овал 12"/>
          <p:cNvSpPr/>
          <p:nvPr/>
        </p:nvSpPr>
        <p:spPr bwMode="auto">
          <a:xfrm>
            <a:off x="3500430" y="2928934"/>
            <a:ext cx="1500198" cy="17859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00100" y="285749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cs typeface="Times New Roman" pitchFamily="18" charset="0"/>
              </a:rPr>
              <a:t>V</a:t>
            </a:r>
            <a:r>
              <a:rPr lang="en-US" i="1" baseline="-25000" dirty="0">
                <a:cs typeface="Times New Roman" pitchFamily="18" charset="0"/>
              </a:rPr>
              <a:t>s</a:t>
            </a:r>
            <a:r>
              <a:rPr lang="en-US" i="1" dirty="0">
                <a:cs typeface="Times New Roman" pitchFamily="18" charset="0"/>
                <a:sym typeface="Symbol"/>
              </a:rPr>
              <a:t> 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86314" y="2857496"/>
            <a:ext cx="445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cs typeface="Times New Roman" pitchFamily="18" charset="0"/>
              </a:rPr>
              <a:t>V</a:t>
            </a:r>
            <a:r>
              <a:rPr lang="en-US" i="1" baseline="-25000" dirty="0" err="1">
                <a:cs typeface="Times New Roman" pitchFamily="18" charset="0"/>
              </a:rPr>
              <a:t>t</a:t>
            </a:r>
            <a:r>
              <a:rPr lang="en-US" i="1" dirty="0">
                <a:cs typeface="Times New Roman" pitchFamily="18" charset="0"/>
                <a:sym typeface="Symbol"/>
              </a:rPr>
              <a:t> </a:t>
            </a:r>
            <a:endParaRPr lang="ru-RU" dirty="0"/>
          </a:p>
        </p:txBody>
      </p:sp>
      <p:sp>
        <p:nvSpPr>
          <p:cNvPr id="18" name="Блок-схема: узел 17"/>
          <p:cNvSpPr/>
          <p:nvPr/>
        </p:nvSpPr>
        <p:spPr bwMode="auto">
          <a:xfrm>
            <a:off x="1500166" y="371475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Блок-схема: узел 18"/>
          <p:cNvSpPr/>
          <p:nvPr/>
        </p:nvSpPr>
        <p:spPr bwMode="auto">
          <a:xfrm>
            <a:off x="4572000" y="378619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Блок-схема: узел 19"/>
          <p:cNvSpPr/>
          <p:nvPr/>
        </p:nvSpPr>
        <p:spPr bwMode="auto">
          <a:xfrm>
            <a:off x="2143108" y="328612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Блок-схема: узел 20"/>
          <p:cNvSpPr/>
          <p:nvPr/>
        </p:nvSpPr>
        <p:spPr bwMode="auto">
          <a:xfrm>
            <a:off x="3786182" y="328612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3" name="Прямая со стрелкой 22"/>
          <p:cNvCxnSpPr>
            <a:stCxn id="20" idx="6"/>
            <a:endCxn id="21" idx="2"/>
          </p:cNvCxnSpPr>
          <p:nvPr/>
        </p:nvCxnSpPr>
        <p:spPr bwMode="auto">
          <a:xfrm>
            <a:off x="2428860" y="3429000"/>
            <a:ext cx="135732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Блок-схема: узел 23"/>
          <p:cNvSpPr/>
          <p:nvPr/>
        </p:nvSpPr>
        <p:spPr bwMode="auto">
          <a:xfrm>
            <a:off x="2357422" y="378619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v</a:t>
            </a:r>
            <a:r>
              <a:rPr lang="en-US" baseline="-25000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Блок-схема: узел 24"/>
          <p:cNvSpPr/>
          <p:nvPr/>
        </p:nvSpPr>
        <p:spPr bwMode="auto">
          <a:xfrm>
            <a:off x="2000232" y="421481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v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7" name="Прямая со стрелкой 26"/>
          <p:cNvCxnSpPr/>
          <p:nvPr/>
        </p:nvCxnSpPr>
        <p:spPr bwMode="auto">
          <a:xfrm rot="16200000" flipH="1">
            <a:off x="1785918" y="4000504"/>
            <a:ext cx="214314" cy="21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Прямая со стрелкой 28"/>
          <p:cNvCxnSpPr>
            <a:endCxn id="24" idx="3"/>
          </p:cNvCxnSpPr>
          <p:nvPr/>
        </p:nvCxnSpPr>
        <p:spPr bwMode="auto">
          <a:xfrm rot="5400000" flipH="1" flipV="1">
            <a:off x="2214546" y="4030096"/>
            <a:ext cx="184723" cy="184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Прямая со стрелкой 30"/>
          <p:cNvCxnSpPr>
            <a:endCxn id="20" idx="4"/>
          </p:cNvCxnSpPr>
          <p:nvPr/>
        </p:nvCxnSpPr>
        <p:spPr bwMode="auto">
          <a:xfrm rot="16200000" flipV="1">
            <a:off x="2250265" y="3607595"/>
            <a:ext cx="21431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Прямая со стрелкой 32"/>
          <p:cNvCxnSpPr/>
          <p:nvPr/>
        </p:nvCxnSpPr>
        <p:spPr bwMode="auto">
          <a:xfrm>
            <a:off x="4143372" y="3500438"/>
            <a:ext cx="428628" cy="285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Блок-схема: узел 34"/>
          <p:cNvSpPr/>
          <p:nvPr/>
        </p:nvSpPr>
        <p:spPr bwMode="auto">
          <a:xfrm>
            <a:off x="3643306" y="378619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Блок-схема: узел 35"/>
          <p:cNvSpPr/>
          <p:nvPr/>
        </p:nvSpPr>
        <p:spPr bwMode="auto">
          <a:xfrm>
            <a:off x="3786182" y="421481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8" name="Прямая со стрелкой 37"/>
          <p:cNvCxnSpPr>
            <a:stCxn id="24" idx="6"/>
            <a:endCxn id="35" idx="2"/>
          </p:cNvCxnSpPr>
          <p:nvPr/>
        </p:nvCxnSpPr>
        <p:spPr bwMode="auto">
          <a:xfrm>
            <a:off x="2643174" y="3929066"/>
            <a:ext cx="100013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Прямая со стрелкой 39"/>
          <p:cNvCxnSpPr/>
          <p:nvPr/>
        </p:nvCxnSpPr>
        <p:spPr bwMode="auto">
          <a:xfrm>
            <a:off x="2357422" y="4357694"/>
            <a:ext cx="135732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Прямая со стрелкой 44"/>
          <p:cNvCxnSpPr/>
          <p:nvPr/>
        </p:nvCxnSpPr>
        <p:spPr bwMode="auto">
          <a:xfrm flipV="1">
            <a:off x="4143372" y="4071942"/>
            <a:ext cx="428628" cy="21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Прямая со стрелкой 46"/>
          <p:cNvCxnSpPr/>
          <p:nvPr/>
        </p:nvCxnSpPr>
        <p:spPr bwMode="auto">
          <a:xfrm>
            <a:off x="4000496" y="3929066"/>
            <a:ext cx="50006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Прямая со стрелкой 49"/>
          <p:cNvCxnSpPr/>
          <p:nvPr/>
        </p:nvCxnSpPr>
        <p:spPr bwMode="auto">
          <a:xfrm flipV="1">
            <a:off x="1785918" y="3500438"/>
            <a:ext cx="357190" cy="21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Прямоугольник 51"/>
          <p:cNvSpPr/>
          <p:nvPr/>
        </p:nvSpPr>
        <p:spPr>
          <a:xfrm>
            <a:off x="2928926" y="307181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i="1" dirty="0">
                <a:cs typeface="Times New Roman" pitchFamily="18" charset="0"/>
                <a:sym typeface="Symbol"/>
              </a:rPr>
              <a:t>e</a:t>
            </a:r>
            <a:endParaRPr lang="en-US" i="1" baseline="-25000" dirty="0">
              <a:cs typeface="Times New Roman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000100" y="4857760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Таким образом для всех </a:t>
            </a:r>
            <a:r>
              <a:rPr lang="en-US" sz="2400" i="1" dirty="0">
                <a:latin typeface="+mj-lt"/>
                <a:cs typeface="Times New Roman" pitchFamily="18" charset="0"/>
              </a:rPr>
              <a:t>e=(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v,w</a:t>
            </a:r>
            <a:r>
              <a:rPr lang="en-US" sz="2400" i="1" dirty="0">
                <a:latin typeface="+mj-lt"/>
                <a:cs typeface="Times New Roman" pitchFamily="18" charset="0"/>
              </a:rPr>
              <a:t>)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E(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en-US" sz="2400" b="1" i="1" dirty="0">
                <a:cs typeface="Times New Roman" pitchFamily="18" charset="0"/>
              </a:rPr>
              <a:t> </a:t>
            </a:r>
            <a:r>
              <a:rPr lang="ru-RU" sz="2400" b="1" i="1" dirty="0">
                <a:cs typeface="Times New Roman" pitchFamily="18" charset="0"/>
              </a:rPr>
              <a:t> </a:t>
            </a:r>
            <a:r>
              <a:rPr lang="en-US" sz="2400" b="1" i="1" dirty="0">
                <a:latin typeface="+mj-lt"/>
                <a:cs typeface="Times New Roman" pitchFamily="18" charset="0"/>
              </a:rPr>
              <a:t>f(e)=c(e)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071538" y="5357826"/>
            <a:ext cx="4777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 = f(e):  e E(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 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=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5715008" y="5357826"/>
            <a:ext cx="33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 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с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(e):  e E(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V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)}=</a:t>
            </a:r>
            <a:endParaRPr lang="ru-RU" sz="2400" dirty="0">
              <a:latin typeface="+mj-lt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1071538" y="5857892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=c(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,V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077946-2FF3-49A6-A6E0-90F171098BE5}" type="slidenum">
              <a:rPr lang="ru-RU" smtClean="0">
                <a:latin typeface="Arial" charset="0"/>
              </a:rPr>
              <a:pPr/>
              <a:t>6</a:t>
            </a:fld>
            <a:endParaRPr lang="ru-RU">
              <a:latin typeface="Arial" charset="0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400" b="1" dirty="0">
                <a:cs typeface="Times New Roman" pitchFamily="18" charset="0"/>
              </a:rPr>
              <a:t>Задача о </a:t>
            </a:r>
            <a:r>
              <a:rPr lang="en-US" sz="2400" b="1" dirty="0">
                <a:cs typeface="Times New Roman" pitchFamily="18" charset="0"/>
              </a:rPr>
              <a:t>MAXMIN </a:t>
            </a:r>
            <a:r>
              <a:rPr lang="ru-RU" sz="2400" b="1" dirty="0">
                <a:cs typeface="Times New Roman" pitchFamily="18" charset="0"/>
              </a:rPr>
              <a:t>пути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2976" y="1643050"/>
            <a:ext cx="77724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b="1" dirty="0">
                <a:latin typeface="Times New Roman" pitchFamily="18" charset="0"/>
              </a:rPr>
              <a:t>Пример:   </a:t>
            </a:r>
            <a:r>
              <a:rPr lang="ru-RU" sz="2400" dirty="0">
                <a:latin typeface="Times New Roman" pitchFamily="18" charset="0"/>
              </a:rPr>
              <a:t>Дорожная сеть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с мостами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b="1" dirty="0">
                <a:latin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</a:rPr>
              <a:t>                                                                           Сеть</a:t>
            </a:r>
            <a:r>
              <a:rPr lang="en-US" sz="2400" dirty="0">
                <a:latin typeface="Times New Roman" pitchFamily="18" charset="0"/>
              </a:rPr>
              <a:t> G</a:t>
            </a:r>
            <a:r>
              <a:rPr lang="ru-RU" sz="2400" dirty="0">
                <a:latin typeface="Times New Roman" pitchFamily="18" charset="0"/>
              </a:rPr>
              <a:t>:</a:t>
            </a:r>
          </a:p>
          <a:p>
            <a:pPr algn="just" eaLnBrk="1" hangingPunct="1">
              <a:buFont typeface="Wingdings" pitchFamily="2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ru-RU" sz="2400" dirty="0">
              <a:latin typeface="Times New Roman" pitchFamily="18" charset="0"/>
            </a:endParaRPr>
          </a:p>
        </p:txBody>
      </p:sp>
      <p:sp>
        <p:nvSpPr>
          <p:cNvPr id="5" name="Блок-схема: узел 4"/>
          <p:cNvSpPr/>
          <p:nvPr/>
        </p:nvSpPr>
        <p:spPr bwMode="auto">
          <a:xfrm>
            <a:off x="1285852" y="235743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Блок-схема: узел 5"/>
          <p:cNvSpPr/>
          <p:nvPr/>
        </p:nvSpPr>
        <p:spPr bwMode="auto">
          <a:xfrm>
            <a:off x="3071802" y="235743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Блок-схема: узел 6"/>
          <p:cNvSpPr/>
          <p:nvPr/>
        </p:nvSpPr>
        <p:spPr bwMode="auto">
          <a:xfrm>
            <a:off x="3000364" y="364331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5429256" y="235743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7215206" y="357187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v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643042" y="2428868"/>
            <a:ext cx="1357322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3428992" y="2428868"/>
            <a:ext cx="2000264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 rot="2274526">
            <a:off x="1361884" y="3097959"/>
            <a:ext cx="1766709" cy="1566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 rot="5400000">
            <a:off x="892942" y="3178968"/>
            <a:ext cx="107157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1357290" y="3786190"/>
            <a:ext cx="1500198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 rot="20045602">
            <a:off x="3120660" y="3111007"/>
            <a:ext cx="2501927" cy="145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5715008" y="2428868"/>
            <a:ext cx="1714512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 rot="5400000">
            <a:off x="6786578" y="2928934"/>
            <a:ext cx="1143008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 bwMode="auto">
          <a:xfrm rot="2274526">
            <a:off x="5537425" y="3065420"/>
            <a:ext cx="1853882" cy="1690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3286116" y="3786190"/>
            <a:ext cx="4000528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 bwMode="auto">
          <a:xfrm>
            <a:off x="6357950" y="2357430"/>
            <a:ext cx="357190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80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6286512" y="3000372"/>
            <a:ext cx="357190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60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 bwMode="auto">
          <a:xfrm>
            <a:off x="5715008" y="3714752"/>
            <a:ext cx="357190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80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4500562" y="3714752"/>
            <a:ext cx="428628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100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 bwMode="auto">
          <a:xfrm>
            <a:off x="4143372" y="3071810"/>
            <a:ext cx="357190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90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 bwMode="auto">
          <a:xfrm>
            <a:off x="4143372" y="2357430"/>
            <a:ext cx="357190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50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2000232" y="3714752"/>
            <a:ext cx="357190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60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2000232" y="2928934"/>
            <a:ext cx="357190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80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Блок-схема: узел 27"/>
          <p:cNvSpPr/>
          <p:nvPr/>
        </p:nvSpPr>
        <p:spPr bwMode="auto">
          <a:xfrm>
            <a:off x="1500166" y="471488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Блок-схема: узел 28"/>
          <p:cNvSpPr/>
          <p:nvPr/>
        </p:nvSpPr>
        <p:spPr bwMode="auto">
          <a:xfrm>
            <a:off x="3143240" y="471488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Блок-схема: узел 29"/>
          <p:cNvSpPr/>
          <p:nvPr/>
        </p:nvSpPr>
        <p:spPr bwMode="auto">
          <a:xfrm>
            <a:off x="5500694" y="471488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Блок-схема: узел 30"/>
          <p:cNvSpPr/>
          <p:nvPr/>
        </p:nvSpPr>
        <p:spPr bwMode="auto">
          <a:xfrm>
            <a:off x="3214678" y="578645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Блок-схема: узел 31"/>
          <p:cNvSpPr/>
          <p:nvPr/>
        </p:nvSpPr>
        <p:spPr bwMode="auto">
          <a:xfrm>
            <a:off x="7143768" y="571501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4" name="Прямая со стрелкой 33"/>
          <p:cNvCxnSpPr/>
          <p:nvPr/>
        </p:nvCxnSpPr>
        <p:spPr bwMode="auto">
          <a:xfrm>
            <a:off x="1857356" y="4857760"/>
            <a:ext cx="121444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Прямая со стрелкой 36"/>
          <p:cNvCxnSpPr/>
          <p:nvPr/>
        </p:nvCxnSpPr>
        <p:spPr bwMode="auto">
          <a:xfrm>
            <a:off x="3500430" y="4857760"/>
            <a:ext cx="192882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Прямая со стрелкой 38"/>
          <p:cNvCxnSpPr/>
          <p:nvPr/>
        </p:nvCxnSpPr>
        <p:spPr bwMode="auto">
          <a:xfrm>
            <a:off x="1785918" y="5000636"/>
            <a:ext cx="1357322" cy="857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Прямая со стрелкой 40"/>
          <p:cNvCxnSpPr/>
          <p:nvPr/>
        </p:nvCxnSpPr>
        <p:spPr bwMode="auto">
          <a:xfrm>
            <a:off x="3571868" y="5929330"/>
            <a:ext cx="350046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Прямая со стрелкой 42"/>
          <p:cNvCxnSpPr/>
          <p:nvPr/>
        </p:nvCxnSpPr>
        <p:spPr bwMode="auto">
          <a:xfrm flipV="1">
            <a:off x="3571868" y="5000636"/>
            <a:ext cx="1857388" cy="785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Прямая со стрелкой 45"/>
          <p:cNvCxnSpPr/>
          <p:nvPr/>
        </p:nvCxnSpPr>
        <p:spPr bwMode="auto">
          <a:xfrm>
            <a:off x="5857884" y="4929198"/>
            <a:ext cx="1285884" cy="785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Прямоугольник 46"/>
          <p:cNvSpPr/>
          <p:nvPr/>
        </p:nvSpPr>
        <p:spPr bwMode="auto">
          <a:xfrm>
            <a:off x="2357422" y="457200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sym typeface="Symbol"/>
              </a:rPr>
              <a:t>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 bwMode="auto">
          <a:xfrm>
            <a:off x="2143108" y="542926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80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 bwMode="auto">
          <a:xfrm>
            <a:off x="4357686" y="450057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50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Прямоугольник 49"/>
          <p:cNvSpPr/>
          <p:nvPr/>
        </p:nvSpPr>
        <p:spPr bwMode="auto">
          <a:xfrm rot="5400000">
            <a:off x="2714612" y="3071810"/>
            <a:ext cx="1000132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2" name="Прямая со стрелкой 51"/>
          <p:cNvCxnSpPr/>
          <p:nvPr/>
        </p:nvCxnSpPr>
        <p:spPr bwMode="auto">
          <a:xfrm rot="5400000">
            <a:off x="2928926" y="5429264"/>
            <a:ext cx="71438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Прямоугольник 53"/>
          <p:cNvSpPr/>
          <p:nvPr/>
        </p:nvSpPr>
        <p:spPr bwMode="auto">
          <a:xfrm>
            <a:off x="4143372" y="514351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90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Прямоугольник 55"/>
          <p:cNvSpPr/>
          <p:nvPr/>
        </p:nvSpPr>
        <p:spPr bwMode="auto">
          <a:xfrm>
            <a:off x="5429256" y="564357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80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Прямоугольник 56"/>
          <p:cNvSpPr/>
          <p:nvPr/>
        </p:nvSpPr>
        <p:spPr bwMode="auto">
          <a:xfrm>
            <a:off x="6286512" y="492919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80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Прямоугольник 57"/>
          <p:cNvSpPr/>
          <p:nvPr/>
        </p:nvSpPr>
        <p:spPr bwMode="auto">
          <a:xfrm>
            <a:off x="2857488" y="514351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sym typeface="Symbol"/>
              </a:rPr>
              <a:t>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60</a:t>
            </a:fld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7224" y="2143116"/>
            <a:ext cx="7929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1)  Рассмотрим 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cs typeface="Times New Roman" pitchFamily="18" charset="0"/>
                <a:sym typeface="Symbol"/>
              </a:rPr>
              <a:t> 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11" name="Овал 10"/>
          <p:cNvSpPr/>
          <p:nvPr/>
        </p:nvSpPr>
        <p:spPr bwMode="auto">
          <a:xfrm>
            <a:off x="1214414" y="2928934"/>
            <a:ext cx="1500198" cy="17859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Овал 12"/>
          <p:cNvSpPr/>
          <p:nvPr/>
        </p:nvSpPr>
        <p:spPr bwMode="auto">
          <a:xfrm>
            <a:off x="3500430" y="2928934"/>
            <a:ext cx="1500198" cy="17859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00100" y="285749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cs typeface="Times New Roman" pitchFamily="18" charset="0"/>
              </a:rPr>
              <a:t>V</a:t>
            </a:r>
            <a:r>
              <a:rPr lang="en-US" i="1" baseline="-25000" dirty="0">
                <a:cs typeface="Times New Roman" pitchFamily="18" charset="0"/>
              </a:rPr>
              <a:t>s</a:t>
            </a:r>
            <a:r>
              <a:rPr lang="en-US" i="1" dirty="0">
                <a:cs typeface="Times New Roman" pitchFamily="18" charset="0"/>
                <a:sym typeface="Symbol"/>
              </a:rPr>
              <a:t> 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86314" y="2857496"/>
            <a:ext cx="445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cs typeface="Times New Roman" pitchFamily="18" charset="0"/>
              </a:rPr>
              <a:t>V</a:t>
            </a:r>
            <a:r>
              <a:rPr lang="en-US" i="1" baseline="-25000" dirty="0" err="1">
                <a:cs typeface="Times New Roman" pitchFamily="18" charset="0"/>
              </a:rPr>
              <a:t>t</a:t>
            </a:r>
            <a:r>
              <a:rPr lang="en-US" i="1" dirty="0">
                <a:cs typeface="Times New Roman" pitchFamily="18" charset="0"/>
                <a:sym typeface="Symbol"/>
              </a:rPr>
              <a:t> </a:t>
            </a:r>
            <a:endParaRPr lang="ru-RU" dirty="0"/>
          </a:p>
        </p:txBody>
      </p:sp>
      <p:sp>
        <p:nvSpPr>
          <p:cNvPr id="18" name="Блок-схема: узел 17"/>
          <p:cNvSpPr/>
          <p:nvPr/>
        </p:nvSpPr>
        <p:spPr bwMode="auto">
          <a:xfrm>
            <a:off x="1500166" y="371475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Блок-схема: узел 18"/>
          <p:cNvSpPr/>
          <p:nvPr/>
        </p:nvSpPr>
        <p:spPr bwMode="auto">
          <a:xfrm>
            <a:off x="4572000" y="378619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Блок-схема: узел 19"/>
          <p:cNvSpPr/>
          <p:nvPr/>
        </p:nvSpPr>
        <p:spPr bwMode="auto">
          <a:xfrm>
            <a:off x="2143108" y="328612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Блок-схема: узел 20"/>
          <p:cNvSpPr/>
          <p:nvPr/>
        </p:nvSpPr>
        <p:spPr bwMode="auto">
          <a:xfrm>
            <a:off x="3786182" y="328612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Блок-схема: узел 23"/>
          <p:cNvSpPr/>
          <p:nvPr/>
        </p:nvSpPr>
        <p:spPr bwMode="auto">
          <a:xfrm>
            <a:off x="2357422" y="378619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v</a:t>
            </a:r>
            <a:r>
              <a:rPr lang="en-US" baseline="-25000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Блок-схема: узел 24"/>
          <p:cNvSpPr/>
          <p:nvPr/>
        </p:nvSpPr>
        <p:spPr bwMode="auto">
          <a:xfrm>
            <a:off x="2000232" y="421481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v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7" name="Прямая со стрелкой 26"/>
          <p:cNvCxnSpPr/>
          <p:nvPr/>
        </p:nvCxnSpPr>
        <p:spPr bwMode="auto">
          <a:xfrm rot="16200000" flipH="1">
            <a:off x="1785918" y="4000504"/>
            <a:ext cx="214314" cy="21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Прямая со стрелкой 28"/>
          <p:cNvCxnSpPr>
            <a:endCxn id="24" idx="3"/>
          </p:cNvCxnSpPr>
          <p:nvPr/>
        </p:nvCxnSpPr>
        <p:spPr bwMode="auto">
          <a:xfrm rot="5400000" flipH="1" flipV="1">
            <a:off x="2214546" y="4030096"/>
            <a:ext cx="184723" cy="184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Прямая со стрелкой 30"/>
          <p:cNvCxnSpPr>
            <a:endCxn id="20" idx="4"/>
          </p:cNvCxnSpPr>
          <p:nvPr/>
        </p:nvCxnSpPr>
        <p:spPr bwMode="auto">
          <a:xfrm rot="16200000" flipV="1">
            <a:off x="2250265" y="3607595"/>
            <a:ext cx="21431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Прямая со стрелкой 32"/>
          <p:cNvCxnSpPr/>
          <p:nvPr/>
        </p:nvCxnSpPr>
        <p:spPr bwMode="auto">
          <a:xfrm>
            <a:off x="4143372" y="3500438"/>
            <a:ext cx="428628" cy="285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Блок-схема: узел 34"/>
          <p:cNvSpPr/>
          <p:nvPr/>
        </p:nvSpPr>
        <p:spPr bwMode="auto">
          <a:xfrm>
            <a:off x="3643306" y="378619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Блок-схема: узел 35"/>
          <p:cNvSpPr/>
          <p:nvPr/>
        </p:nvSpPr>
        <p:spPr bwMode="auto">
          <a:xfrm>
            <a:off x="3786182" y="421481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5" name="Прямая со стрелкой 44"/>
          <p:cNvCxnSpPr/>
          <p:nvPr/>
        </p:nvCxnSpPr>
        <p:spPr bwMode="auto">
          <a:xfrm flipV="1">
            <a:off x="4143372" y="4071942"/>
            <a:ext cx="428628" cy="21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Прямая со стрелкой 46"/>
          <p:cNvCxnSpPr/>
          <p:nvPr/>
        </p:nvCxnSpPr>
        <p:spPr bwMode="auto">
          <a:xfrm>
            <a:off x="4000496" y="3929066"/>
            <a:ext cx="50006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Прямая со стрелкой 49"/>
          <p:cNvCxnSpPr/>
          <p:nvPr/>
        </p:nvCxnSpPr>
        <p:spPr bwMode="auto">
          <a:xfrm flipV="1">
            <a:off x="1785918" y="3500438"/>
            <a:ext cx="357190" cy="21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Прямоугольник 50"/>
          <p:cNvSpPr/>
          <p:nvPr/>
        </p:nvSpPr>
        <p:spPr>
          <a:xfrm>
            <a:off x="5429256" y="3143248"/>
            <a:ext cx="3500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Пусть </a:t>
            </a:r>
            <a:r>
              <a:rPr lang="en-US" sz="2400" i="1" dirty="0">
                <a:latin typeface="+mj-lt"/>
                <a:cs typeface="Times New Roman" pitchFamily="18" charset="0"/>
              </a:rPr>
              <a:t>e=(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w,v</a:t>
            </a:r>
            <a:r>
              <a:rPr lang="en-US" sz="2400" i="1" dirty="0">
                <a:latin typeface="+mj-lt"/>
                <a:cs typeface="Times New Roman" pitchFamily="18" charset="0"/>
              </a:rPr>
              <a:t>)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E(V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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2928926" y="307181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i="1" dirty="0">
                <a:cs typeface="Times New Roman" pitchFamily="18" charset="0"/>
                <a:sym typeface="Symbol"/>
              </a:rPr>
              <a:t>e</a:t>
            </a:r>
            <a:endParaRPr lang="en-US" i="1" baseline="-25000" dirty="0">
              <a:cs typeface="Times New Roman" pitchFamily="18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5286380" y="3571876"/>
            <a:ext cx="3500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Тогда  </a:t>
            </a:r>
            <a:r>
              <a:rPr lang="en-US" sz="2400" b="1" i="1" dirty="0">
                <a:latin typeface="+mj-lt"/>
                <a:cs typeface="Times New Roman" pitchFamily="18" charset="0"/>
              </a:rPr>
              <a:t>f(e)=0</a:t>
            </a:r>
            <a:endParaRPr lang="en-US" sz="2400" b="1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143504" y="4071942"/>
            <a:ext cx="3786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Если допустить </a:t>
            </a:r>
            <a:r>
              <a:rPr lang="en-US" sz="2400" i="1" dirty="0">
                <a:latin typeface="+mj-lt"/>
                <a:cs typeface="Times New Roman" pitchFamily="18" charset="0"/>
              </a:rPr>
              <a:t>f(e)&gt;0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5000628" y="4500570"/>
            <a:ext cx="3286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тогда 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e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=</a:t>
            </a:r>
            <a:r>
              <a:rPr lang="en-US" sz="2400" i="1" dirty="0">
                <a:latin typeface="+mj-lt"/>
                <a:cs typeface="Times New Roman" pitchFamily="18" charset="0"/>
              </a:rPr>
              <a:t>f(e)&gt;0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1142976" y="4929198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Цепь </a:t>
            </a:r>
            <a:r>
              <a:rPr lang="en-US" sz="2400" i="1" dirty="0">
                <a:latin typeface="+mj-lt"/>
                <a:cs typeface="Times New Roman" pitchFamily="18" charset="0"/>
              </a:rPr>
              <a:t>s-v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можно дополнить дугой </a:t>
            </a:r>
            <a:r>
              <a:rPr lang="en-US" sz="2400" i="1" dirty="0">
                <a:latin typeface="+mj-lt"/>
                <a:cs typeface="Times New Roman" pitchFamily="18" charset="0"/>
              </a:rPr>
              <a:t>e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и узлом </a:t>
            </a:r>
            <a:r>
              <a:rPr lang="en-US" sz="2400" i="1" dirty="0">
                <a:latin typeface="+mj-lt"/>
                <a:cs typeface="Times New Roman" pitchFamily="18" charset="0"/>
              </a:rPr>
              <a:t>w</a:t>
            </a:r>
            <a:r>
              <a:rPr lang="ru-RU" sz="2400" i="1" dirty="0">
                <a:latin typeface="+mj-lt"/>
                <a:cs typeface="Times New Roman" pitchFamily="18" charset="0"/>
              </a:rPr>
              <a:t>,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1071538" y="5357826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получим цепь </a:t>
            </a:r>
            <a:r>
              <a:rPr lang="en-US" sz="2400" i="1" dirty="0">
                <a:latin typeface="+mj-lt"/>
                <a:cs typeface="Times New Roman" pitchFamily="18" charset="0"/>
              </a:rPr>
              <a:t>p*</a:t>
            </a:r>
            <a:r>
              <a:rPr lang="ru-RU" sz="2400" dirty="0">
                <a:latin typeface="+mj-lt"/>
                <a:cs typeface="Times New Roman" pitchFamily="18" charset="0"/>
              </a:rPr>
              <a:t>: 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p*)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=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min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{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(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p),</a:t>
            </a:r>
            <a:r>
              <a:rPr lang="ru-RU" sz="2400" i="1" dirty="0">
                <a:latin typeface="+mj-lt"/>
                <a:cs typeface="Times New Roman" pitchFamily="18" charset="0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</a:rPr>
              <a:t>f(e)}</a:t>
            </a: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</a:rPr>
              <a:t>&gt;0</a:t>
            </a:r>
            <a:r>
              <a:rPr lang="ru-RU" sz="2400" dirty="0">
                <a:cs typeface="Times New Roman" pitchFamily="18" charset="0"/>
                <a:sym typeface="Symbol"/>
              </a:rPr>
              <a:t> </a:t>
            </a:r>
            <a:r>
              <a:rPr lang="en-US" sz="2400" dirty="0">
                <a:cs typeface="Times New Roman" pitchFamily="18" charset="0"/>
                <a:sym typeface="Symbol"/>
              </a:rPr>
              <a:t> </a:t>
            </a:r>
            <a:r>
              <a:rPr lang="ru-RU" sz="2400" dirty="0">
                <a:cs typeface="Times New Roman" pitchFamily="18" charset="0"/>
                <a:sym typeface="Symbol"/>
              </a:rPr>
              <a:t>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1142976" y="5786454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cs typeface="Times New Roman" pitchFamily="18" charset="0"/>
                <a:sym typeface="Symbol"/>
              </a:rPr>
              <a:t></a:t>
            </a:r>
            <a:r>
              <a:rPr lang="en-US" sz="2400" dirty="0"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p*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является</a:t>
            </a:r>
            <a:r>
              <a:rPr lang="en-US" sz="2400" i="1" dirty="0">
                <a:latin typeface="+mj-lt"/>
                <a:cs typeface="Times New Roman" pitchFamily="18" charset="0"/>
              </a:rPr>
              <a:t> f </a:t>
            </a:r>
            <a:r>
              <a:rPr lang="en-US" sz="2400" dirty="0">
                <a:latin typeface="+mj-lt"/>
                <a:cs typeface="Times New Roman" pitchFamily="18" charset="0"/>
              </a:rPr>
              <a:t>– </a:t>
            </a:r>
            <a:r>
              <a:rPr lang="ru-RU" sz="2400" dirty="0">
                <a:latin typeface="+mj-lt"/>
                <a:cs typeface="Times New Roman" pitchFamily="18" charset="0"/>
              </a:rPr>
              <a:t>дополняющей </a:t>
            </a:r>
            <a:r>
              <a:rPr lang="en-US" sz="2400" i="1" dirty="0">
                <a:latin typeface="+mj-lt"/>
                <a:cs typeface="Times New Roman" pitchFamily="18" charset="0"/>
              </a:rPr>
              <a:t>s</a:t>
            </a:r>
            <a:r>
              <a:rPr lang="ru-RU" sz="2400" i="1" dirty="0">
                <a:latin typeface="+mj-lt"/>
                <a:cs typeface="Times New Roman" pitchFamily="18" charset="0"/>
              </a:rPr>
              <a:t>-</a:t>
            </a:r>
            <a:r>
              <a:rPr lang="en-US" sz="2400" i="1" dirty="0">
                <a:latin typeface="+mj-lt"/>
                <a:cs typeface="Times New Roman" pitchFamily="18" charset="0"/>
              </a:rPr>
              <a:t>w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цепью.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1142976" y="6143644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Противоречие с построением множества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.</a:t>
            </a:r>
            <a:r>
              <a:rPr lang="ru-RU" sz="2400" dirty="0">
                <a:latin typeface="+mj-lt"/>
                <a:cs typeface="Times New Roman" pitchFamily="18" charset="0"/>
              </a:rPr>
              <a:t>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 bwMode="auto">
          <a:xfrm rot="10800000">
            <a:off x="2428860" y="3429000"/>
            <a:ext cx="128588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Прямая со стрелкой 43"/>
          <p:cNvCxnSpPr>
            <a:endCxn id="24" idx="6"/>
          </p:cNvCxnSpPr>
          <p:nvPr/>
        </p:nvCxnSpPr>
        <p:spPr bwMode="auto">
          <a:xfrm rot="10800000">
            <a:off x="2643174" y="3929066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Прямая со стрелкой 47"/>
          <p:cNvCxnSpPr>
            <a:endCxn id="25" idx="6"/>
          </p:cNvCxnSpPr>
          <p:nvPr/>
        </p:nvCxnSpPr>
        <p:spPr bwMode="auto">
          <a:xfrm rot="10800000">
            <a:off x="2285984" y="4357694"/>
            <a:ext cx="142876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 smtClean="0">
                <a:cs typeface="Times New Roman" pitchFamily="18" charset="0"/>
              </a:rPr>
              <a:t>Потоки  в </a:t>
            </a:r>
            <a:r>
              <a:rPr lang="ru-RU" sz="2400" b="1" dirty="0">
                <a:cs typeface="Times New Roman" pitchFamily="18" charset="0"/>
              </a:rPr>
              <a:t>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61</a:t>
            </a:fld>
            <a:endParaRPr lang="ru-RU" dirty="0"/>
          </a:p>
        </p:txBody>
      </p:sp>
      <p:sp>
        <p:nvSpPr>
          <p:cNvPr id="11" name="Овал 10"/>
          <p:cNvSpPr/>
          <p:nvPr/>
        </p:nvSpPr>
        <p:spPr bwMode="auto">
          <a:xfrm>
            <a:off x="1214414" y="2928934"/>
            <a:ext cx="1500198" cy="17859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Овал 12"/>
          <p:cNvSpPr/>
          <p:nvPr/>
        </p:nvSpPr>
        <p:spPr bwMode="auto">
          <a:xfrm>
            <a:off x="3500430" y="2928934"/>
            <a:ext cx="1500198" cy="17859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00100" y="285749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cs typeface="Times New Roman" pitchFamily="18" charset="0"/>
              </a:rPr>
              <a:t>V</a:t>
            </a:r>
            <a:r>
              <a:rPr lang="en-US" i="1" baseline="-25000" dirty="0">
                <a:cs typeface="Times New Roman" pitchFamily="18" charset="0"/>
              </a:rPr>
              <a:t>s</a:t>
            </a:r>
            <a:r>
              <a:rPr lang="en-US" i="1" dirty="0">
                <a:cs typeface="Times New Roman" pitchFamily="18" charset="0"/>
                <a:sym typeface="Symbol"/>
              </a:rPr>
              <a:t> 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86314" y="2857496"/>
            <a:ext cx="445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cs typeface="Times New Roman" pitchFamily="18" charset="0"/>
              </a:rPr>
              <a:t>V</a:t>
            </a:r>
            <a:r>
              <a:rPr lang="en-US" i="1" baseline="-25000" dirty="0" err="1">
                <a:cs typeface="Times New Roman" pitchFamily="18" charset="0"/>
              </a:rPr>
              <a:t>t</a:t>
            </a:r>
            <a:r>
              <a:rPr lang="en-US" i="1" dirty="0">
                <a:cs typeface="Times New Roman" pitchFamily="18" charset="0"/>
                <a:sym typeface="Symbol"/>
              </a:rPr>
              <a:t> </a:t>
            </a:r>
            <a:endParaRPr lang="ru-RU" dirty="0"/>
          </a:p>
        </p:txBody>
      </p:sp>
      <p:sp>
        <p:nvSpPr>
          <p:cNvPr id="18" name="Блок-схема: узел 17"/>
          <p:cNvSpPr/>
          <p:nvPr/>
        </p:nvSpPr>
        <p:spPr bwMode="auto">
          <a:xfrm>
            <a:off x="1500166" y="371475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Блок-схема: узел 18"/>
          <p:cNvSpPr/>
          <p:nvPr/>
        </p:nvSpPr>
        <p:spPr bwMode="auto">
          <a:xfrm>
            <a:off x="4572000" y="378619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Блок-схема: узел 19"/>
          <p:cNvSpPr/>
          <p:nvPr/>
        </p:nvSpPr>
        <p:spPr bwMode="auto">
          <a:xfrm>
            <a:off x="2143108" y="328612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Блок-схема: узел 20"/>
          <p:cNvSpPr/>
          <p:nvPr/>
        </p:nvSpPr>
        <p:spPr bwMode="auto">
          <a:xfrm>
            <a:off x="3786182" y="328612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Блок-схема: узел 23"/>
          <p:cNvSpPr/>
          <p:nvPr/>
        </p:nvSpPr>
        <p:spPr bwMode="auto">
          <a:xfrm>
            <a:off x="2357422" y="378619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v</a:t>
            </a:r>
            <a:r>
              <a:rPr lang="en-US" baseline="-25000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Блок-схема: узел 24"/>
          <p:cNvSpPr/>
          <p:nvPr/>
        </p:nvSpPr>
        <p:spPr bwMode="auto">
          <a:xfrm>
            <a:off x="2000232" y="421481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v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7" name="Прямая со стрелкой 26"/>
          <p:cNvCxnSpPr/>
          <p:nvPr/>
        </p:nvCxnSpPr>
        <p:spPr bwMode="auto">
          <a:xfrm rot="16200000" flipH="1">
            <a:off x="1785918" y="4000504"/>
            <a:ext cx="214314" cy="21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Прямая со стрелкой 28"/>
          <p:cNvCxnSpPr>
            <a:endCxn id="24" idx="3"/>
          </p:cNvCxnSpPr>
          <p:nvPr/>
        </p:nvCxnSpPr>
        <p:spPr bwMode="auto">
          <a:xfrm rot="5400000" flipH="1" flipV="1">
            <a:off x="2214546" y="4030096"/>
            <a:ext cx="184723" cy="184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Прямая со стрелкой 30"/>
          <p:cNvCxnSpPr>
            <a:endCxn id="20" idx="4"/>
          </p:cNvCxnSpPr>
          <p:nvPr/>
        </p:nvCxnSpPr>
        <p:spPr bwMode="auto">
          <a:xfrm rot="16200000" flipV="1">
            <a:off x="2250265" y="3607595"/>
            <a:ext cx="21431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Прямая со стрелкой 32"/>
          <p:cNvCxnSpPr/>
          <p:nvPr/>
        </p:nvCxnSpPr>
        <p:spPr bwMode="auto">
          <a:xfrm>
            <a:off x="4143372" y="3500438"/>
            <a:ext cx="428628" cy="285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Блок-схема: узел 34"/>
          <p:cNvSpPr/>
          <p:nvPr/>
        </p:nvSpPr>
        <p:spPr bwMode="auto">
          <a:xfrm>
            <a:off x="3643306" y="378619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Блок-схема: узел 35"/>
          <p:cNvSpPr/>
          <p:nvPr/>
        </p:nvSpPr>
        <p:spPr bwMode="auto">
          <a:xfrm>
            <a:off x="3786182" y="421481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5" name="Прямая со стрелкой 44"/>
          <p:cNvCxnSpPr/>
          <p:nvPr/>
        </p:nvCxnSpPr>
        <p:spPr bwMode="auto">
          <a:xfrm flipV="1">
            <a:off x="4143372" y="4071942"/>
            <a:ext cx="428628" cy="21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Прямая со стрелкой 46"/>
          <p:cNvCxnSpPr/>
          <p:nvPr/>
        </p:nvCxnSpPr>
        <p:spPr bwMode="auto">
          <a:xfrm>
            <a:off x="4000496" y="3929066"/>
            <a:ext cx="50006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Прямая со стрелкой 49"/>
          <p:cNvCxnSpPr/>
          <p:nvPr/>
        </p:nvCxnSpPr>
        <p:spPr bwMode="auto">
          <a:xfrm flipV="1">
            <a:off x="1785918" y="3500438"/>
            <a:ext cx="357190" cy="21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Прямоугольник 51"/>
          <p:cNvSpPr/>
          <p:nvPr/>
        </p:nvSpPr>
        <p:spPr>
          <a:xfrm>
            <a:off x="2928926" y="307181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i="1" dirty="0">
                <a:cs typeface="Times New Roman" pitchFamily="18" charset="0"/>
                <a:sym typeface="Symbol"/>
              </a:rPr>
              <a:t>e</a:t>
            </a:r>
            <a:endParaRPr lang="en-US" i="1" baseline="-25000" dirty="0">
              <a:cs typeface="Times New Roman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000100" y="4857760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Таким образом для всех </a:t>
            </a:r>
            <a:r>
              <a:rPr lang="en-US" sz="2400" i="1" dirty="0">
                <a:latin typeface="+mj-lt"/>
                <a:cs typeface="Times New Roman" pitchFamily="18" charset="0"/>
              </a:rPr>
              <a:t>e =(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w,v</a:t>
            </a:r>
            <a:r>
              <a:rPr lang="en-US" sz="2400" i="1" dirty="0">
                <a:latin typeface="+mj-lt"/>
                <a:cs typeface="Times New Roman" pitchFamily="18" charset="0"/>
              </a:rPr>
              <a:t>)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E(V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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en-US" sz="2400" b="1" i="1" dirty="0">
                <a:latin typeface="+mj-lt"/>
                <a:cs typeface="Times New Roman" pitchFamily="18" charset="0"/>
              </a:rPr>
              <a:t> </a:t>
            </a:r>
            <a:r>
              <a:rPr lang="ru-RU" sz="2400" b="1" i="1" dirty="0">
                <a:latin typeface="+mj-lt"/>
                <a:cs typeface="Times New Roman" pitchFamily="18" charset="0"/>
              </a:rPr>
              <a:t> </a:t>
            </a:r>
            <a:r>
              <a:rPr lang="en-US" sz="2400" b="1" i="1" dirty="0">
                <a:latin typeface="+mj-lt"/>
                <a:cs typeface="Times New Roman" pitchFamily="18" charset="0"/>
              </a:rPr>
              <a:t>f(e)=</a:t>
            </a:r>
            <a:r>
              <a:rPr lang="ru-RU" sz="2400" b="1" i="1" dirty="0">
                <a:latin typeface="+mj-lt"/>
                <a:cs typeface="Times New Roman" pitchFamily="18" charset="0"/>
              </a:rPr>
              <a:t>0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071538" y="5357826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cs typeface="Times New Roman" pitchFamily="18" charset="0"/>
                <a:sym typeface="Symbol"/>
              </a:rPr>
              <a:t>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 = f(e):  e E(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 err="1">
                <a:cs typeface="Times New Roman" pitchFamily="18" charset="0"/>
                <a:sym typeface="Symbol"/>
              </a:rPr>
              <a:t>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 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=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5715008" y="535782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0</a:t>
            </a:r>
            <a:endParaRPr lang="ru-RU" sz="2400" dirty="0">
              <a:latin typeface="+mj-lt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1071538" y="5857892"/>
            <a:ext cx="2521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Т.о.</a:t>
            </a:r>
            <a:r>
              <a:rPr lang="en-US" sz="2400" dirty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||f||</a:t>
            </a:r>
            <a:r>
              <a:rPr lang="ru-RU" sz="2400" i="1" dirty="0">
                <a:latin typeface="+mj-lt"/>
              </a:rPr>
              <a:t>=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c(V</a:t>
            </a:r>
            <a:r>
              <a:rPr lang="en-US" sz="2400" i="1" baseline="-25000" dirty="0">
                <a:latin typeface="+mj-lt"/>
                <a:cs typeface="Times New Roman" pitchFamily="18" charset="0"/>
                <a:sym typeface="Symbol"/>
              </a:rPr>
              <a:t>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,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</a:t>
            </a:r>
            <a:r>
              <a:rPr lang="en-US" sz="2400" i="1" baseline="-25000" dirty="0" err="1">
                <a:latin typeface="+mj-lt"/>
                <a:cs typeface="Times New Roman" pitchFamily="18" charset="0"/>
                <a:sym typeface="Symbol"/>
              </a:rPr>
              <a:t>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.</a:t>
            </a:r>
            <a:endParaRPr lang="en-US" sz="2400" i="1" baseline="-25000" dirty="0">
              <a:latin typeface="+mj-lt"/>
              <a:cs typeface="Times New Roman" pitchFamily="18" charset="0"/>
            </a:endParaRPr>
          </a:p>
        </p:txBody>
      </p:sp>
      <p:cxnSp>
        <p:nvCxnSpPr>
          <p:cNvPr id="34" name="Прямая со стрелкой 33"/>
          <p:cNvCxnSpPr/>
          <p:nvPr/>
        </p:nvCxnSpPr>
        <p:spPr bwMode="auto">
          <a:xfrm rot="10800000">
            <a:off x="2428860" y="3429000"/>
            <a:ext cx="128588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Прямая со стрелкой 43"/>
          <p:cNvCxnSpPr>
            <a:endCxn id="24" idx="6"/>
          </p:cNvCxnSpPr>
          <p:nvPr/>
        </p:nvCxnSpPr>
        <p:spPr bwMode="auto">
          <a:xfrm rot="10800000">
            <a:off x="2643174" y="3929066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Прямая со стрелкой 47"/>
          <p:cNvCxnSpPr>
            <a:stCxn id="36" idx="2"/>
            <a:endCxn id="25" idx="6"/>
          </p:cNvCxnSpPr>
          <p:nvPr/>
        </p:nvCxnSpPr>
        <p:spPr bwMode="auto">
          <a:xfrm rot="10800000">
            <a:off x="2285984" y="4357694"/>
            <a:ext cx="150019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 smtClean="0">
                <a:cs typeface="Times New Roman" pitchFamily="18" charset="0"/>
              </a:rPr>
              <a:t>Потоки в </a:t>
            </a:r>
            <a:r>
              <a:rPr lang="ru-RU" sz="2400" b="1" dirty="0">
                <a:cs typeface="Times New Roman" pitchFamily="18" charset="0"/>
              </a:rPr>
              <a:t>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62</a:t>
            </a:fld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28662" y="1857364"/>
            <a:ext cx="1214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в)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 а)    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214546" y="1857364"/>
            <a:ext cx="1785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Лемма 2.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  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000100" y="2428868"/>
            <a:ext cx="7715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b="1" dirty="0">
                <a:latin typeface="+mj-lt"/>
                <a:cs typeface="Times New Roman" pitchFamily="18" charset="0"/>
              </a:rPr>
              <a:t>Следствие.  </a:t>
            </a:r>
            <a:r>
              <a:rPr lang="ru-RU" sz="2400" dirty="0">
                <a:latin typeface="+mj-lt"/>
                <a:cs typeface="Times New Roman" pitchFamily="18" charset="0"/>
              </a:rPr>
              <a:t>Величина максимального потока в сети равна пропускной способности минимального разреза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63</a:t>
            </a:fld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57224" y="1643050"/>
            <a:ext cx="7715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+mj-lt"/>
                <a:cs typeface="Times New Roman" pitchFamily="18" charset="0"/>
              </a:rPr>
              <a:t>Неформальное описание алгоритма построения максимального потока</a:t>
            </a:r>
            <a:r>
              <a:rPr lang="ru-RU" sz="2400" b="1" dirty="0">
                <a:latin typeface="+mj-lt"/>
                <a:cs typeface="Times New Roman" pitchFamily="18" charset="0"/>
                <a:sym typeface="Symbol"/>
              </a:rPr>
              <a:t>     </a:t>
            </a:r>
            <a:endParaRPr lang="ru-RU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2428868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1. Нулевой поток объявить текущим потоком  </a:t>
            </a:r>
            <a:r>
              <a:rPr lang="en-US" sz="2400" i="1" dirty="0">
                <a:latin typeface="+mj-lt"/>
                <a:cs typeface="Times New Roman" pitchFamily="18" charset="0"/>
              </a:rPr>
              <a:t>f</a:t>
            </a:r>
            <a:r>
              <a:rPr lang="en-US" sz="2400" dirty="0">
                <a:latin typeface="+mj-lt"/>
                <a:cs typeface="Times New Roman" pitchFamily="18" charset="0"/>
              </a:rPr>
              <a:t>.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71538" y="2786058"/>
            <a:ext cx="7715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j-lt"/>
                <a:cs typeface="Times New Roman" pitchFamily="18" charset="0"/>
              </a:rPr>
              <a:t>2</a:t>
            </a:r>
            <a:r>
              <a:rPr lang="ru-RU" sz="2400" dirty="0">
                <a:latin typeface="+mj-lt"/>
                <a:cs typeface="Times New Roman" pitchFamily="18" charset="0"/>
              </a:rPr>
              <a:t>. Если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</a:t>
            </a:r>
            <a:r>
              <a:rPr lang="en-US" sz="2400" i="1" dirty="0">
                <a:latin typeface="+mj-lt"/>
                <a:cs typeface="Times New Roman" pitchFamily="18" charset="0"/>
              </a:rPr>
              <a:t> f </a:t>
            </a:r>
            <a:r>
              <a:rPr lang="en-US" sz="2400" dirty="0">
                <a:latin typeface="+mj-lt"/>
                <a:cs typeface="Times New Roman" pitchFamily="18" charset="0"/>
              </a:rPr>
              <a:t>– </a:t>
            </a:r>
            <a:r>
              <a:rPr lang="ru-RU" sz="2400" dirty="0">
                <a:latin typeface="+mj-lt"/>
                <a:cs typeface="Times New Roman" pitchFamily="18" charset="0"/>
              </a:rPr>
              <a:t>дополняющая </a:t>
            </a:r>
            <a:r>
              <a:rPr lang="en-US" sz="2400" i="1" dirty="0">
                <a:latin typeface="+mj-lt"/>
                <a:cs typeface="Times New Roman" pitchFamily="18" charset="0"/>
              </a:rPr>
              <a:t>s-t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цепь </a:t>
            </a:r>
            <a:r>
              <a:rPr lang="en-US" sz="2400" i="1" dirty="0">
                <a:latin typeface="+mj-lt"/>
                <a:cs typeface="Times New Roman" pitchFamily="18" charset="0"/>
              </a:rPr>
              <a:t>p</a:t>
            </a:r>
            <a:r>
              <a:rPr lang="ru-RU" sz="2400" dirty="0">
                <a:latin typeface="+mj-lt"/>
                <a:cs typeface="Times New Roman" pitchFamily="18" charset="0"/>
              </a:rPr>
              <a:t>, то увеличить поток </a:t>
            </a:r>
            <a:r>
              <a:rPr lang="en-US" sz="2400" i="1" dirty="0">
                <a:latin typeface="+mj-lt"/>
                <a:cs typeface="Times New Roman" pitchFamily="18" charset="0"/>
              </a:rPr>
              <a:t>f</a:t>
            </a:r>
            <a:r>
              <a:rPr lang="ru-RU" sz="2400" dirty="0">
                <a:latin typeface="+mj-lt"/>
                <a:cs typeface="Times New Roman" pitchFamily="18" charset="0"/>
              </a:rPr>
              <a:t> по формулам: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1428728" y="3571876"/>
          <a:ext cx="6530975" cy="1524000"/>
        </p:xfrm>
        <a:graphic>
          <a:graphicData uri="http://schemas.openxmlformats.org/presentationml/2006/ole">
            <p:oleObj spid="_x0000_s80900" name="Формула" r:id="rId3" imgW="3048000" imgH="711200" progId="Equation.3">
              <p:embed/>
            </p:oleObj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071538" y="4929198"/>
            <a:ext cx="7715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Полученный поток  </a:t>
            </a:r>
            <a:r>
              <a:rPr lang="en-US" sz="2400" i="1" dirty="0">
                <a:latin typeface="+mj-lt"/>
                <a:cs typeface="Times New Roman" pitchFamily="18" charset="0"/>
              </a:rPr>
              <a:t>f </a:t>
            </a:r>
            <a:r>
              <a:rPr lang="ru-RU" sz="2400" i="1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объявить текущим и перейти на начало шага 2.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71538" y="5715016"/>
            <a:ext cx="7715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Если  </a:t>
            </a:r>
            <a:r>
              <a:rPr lang="en-US" sz="2400" i="1" dirty="0">
                <a:latin typeface="+mj-lt"/>
                <a:cs typeface="Times New Roman" pitchFamily="18" charset="0"/>
              </a:rPr>
              <a:t>f </a:t>
            </a:r>
            <a:r>
              <a:rPr lang="en-US" sz="2400" dirty="0">
                <a:latin typeface="+mj-lt"/>
                <a:cs typeface="Times New Roman" pitchFamily="18" charset="0"/>
              </a:rPr>
              <a:t>– </a:t>
            </a:r>
            <a:r>
              <a:rPr lang="ru-RU" sz="2400" dirty="0">
                <a:latin typeface="+mj-lt"/>
                <a:cs typeface="Times New Roman" pitchFamily="18" charset="0"/>
              </a:rPr>
              <a:t>дополняющей </a:t>
            </a:r>
            <a:r>
              <a:rPr lang="en-US" sz="2400" i="1" dirty="0">
                <a:latin typeface="+mj-lt"/>
                <a:cs typeface="Times New Roman" pitchFamily="18" charset="0"/>
              </a:rPr>
              <a:t>s-t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цепи не существует, тогда </a:t>
            </a:r>
            <a:r>
              <a:rPr lang="en-US" sz="2400" dirty="0">
                <a:latin typeface="+mj-lt"/>
                <a:cs typeface="Times New Roman" pitchFamily="18" charset="0"/>
              </a:rPr>
              <a:t>STOP</a:t>
            </a:r>
            <a:r>
              <a:rPr lang="ru-RU" sz="2400" dirty="0">
                <a:latin typeface="+mj-lt"/>
                <a:cs typeface="Times New Roman" pitchFamily="18" charset="0"/>
              </a:rPr>
              <a:t>.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 Текущий поток является максимальным.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9" grpId="0"/>
      <p:bldP spid="11" grpId="0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64</a:t>
            </a:fld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28662" y="1857364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Как строить </a:t>
            </a:r>
            <a:r>
              <a:rPr lang="en-US" sz="2400" i="1" dirty="0">
                <a:latin typeface="+mj-lt"/>
                <a:cs typeface="Times New Roman" pitchFamily="18" charset="0"/>
              </a:rPr>
              <a:t>f</a:t>
            </a:r>
            <a:r>
              <a:rPr lang="en-US" sz="2400" dirty="0">
                <a:latin typeface="+mj-lt"/>
                <a:cs typeface="Times New Roman" pitchFamily="18" charset="0"/>
              </a:rPr>
              <a:t>-</a:t>
            </a:r>
            <a:r>
              <a:rPr lang="ru-RU" sz="2400" dirty="0">
                <a:latin typeface="+mj-lt"/>
                <a:cs typeface="Times New Roman" pitchFamily="18" charset="0"/>
              </a:rPr>
              <a:t>дополняющую </a:t>
            </a:r>
            <a:r>
              <a:rPr lang="en-US" sz="2400" i="1" dirty="0">
                <a:latin typeface="+mj-lt"/>
                <a:cs typeface="Times New Roman" pitchFamily="18" charset="0"/>
              </a:rPr>
              <a:t>s-t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цепь</a:t>
            </a:r>
            <a:r>
              <a:rPr lang="en-US" sz="2400" dirty="0">
                <a:latin typeface="+mj-lt"/>
                <a:cs typeface="Times New Roman" pitchFamily="18" charset="0"/>
              </a:rPr>
              <a:t>?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000100" y="2428868"/>
            <a:ext cx="1500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b="1" dirty="0">
                <a:latin typeface="+mj-lt"/>
                <a:cs typeface="Times New Roman" pitchFamily="18" charset="0"/>
              </a:rPr>
              <a:t>Пример.  </a:t>
            </a:r>
            <a:r>
              <a:rPr lang="ru-RU" sz="2400" dirty="0">
                <a:latin typeface="+mj-lt"/>
                <a:cs typeface="Times New Roman" pitchFamily="18" charset="0"/>
              </a:rPr>
              <a:t> </a:t>
            </a:r>
          </a:p>
        </p:txBody>
      </p:sp>
      <p:sp>
        <p:nvSpPr>
          <p:cNvPr id="7" name="Блок-схема: узел 6"/>
          <p:cNvSpPr/>
          <p:nvPr/>
        </p:nvSpPr>
        <p:spPr bwMode="auto">
          <a:xfrm>
            <a:off x="1857356" y="342900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3000364" y="285749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3000364" y="407194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4214810" y="342900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6" name="Прямая со стрелкой 15"/>
          <p:cNvCxnSpPr>
            <a:stCxn id="7" idx="7"/>
            <a:endCxn id="8" idx="3"/>
          </p:cNvCxnSpPr>
          <p:nvPr/>
        </p:nvCxnSpPr>
        <p:spPr bwMode="auto">
          <a:xfrm rot="5400000" flipH="1" flipV="1">
            <a:off x="2387013" y="2815649"/>
            <a:ext cx="369446" cy="940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Прямая со стрелкой 17"/>
          <p:cNvCxnSpPr>
            <a:stCxn id="8" idx="5"/>
            <a:endCxn id="11" idx="1"/>
          </p:cNvCxnSpPr>
          <p:nvPr/>
        </p:nvCxnSpPr>
        <p:spPr bwMode="auto">
          <a:xfrm rot="16200000" flipH="1">
            <a:off x="3565740" y="2779930"/>
            <a:ext cx="369446" cy="1012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Прямая со стрелкой 19"/>
          <p:cNvCxnSpPr>
            <a:stCxn id="7" idx="5"/>
            <a:endCxn id="9" idx="1"/>
          </p:cNvCxnSpPr>
          <p:nvPr/>
        </p:nvCxnSpPr>
        <p:spPr bwMode="auto">
          <a:xfrm rot="16200000" flipH="1">
            <a:off x="2351294" y="3422872"/>
            <a:ext cx="440884" cy="940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Прямая со стрелкой 21"/>
          <p:cNvCxnSpPr>
            <a:stCxn id="9" idx="7"/>
            <a:endCxn id="11" idx="3"/>
          </p:cNvCxnSpPr>
          <p:nvPr/>
        </p:nvCxnSpPr>
        <p:spPr bwMode="auto">
          <a:xfrm rot="5400000" flipH="1" flipV="1">
            <a:off x="3530021" y="3387153"/>
            <a:ext cx="440884" cy="1012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Прямая со стрелкой 23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2678893" y="3607595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Прямоугольник 24"/>
          <p:cNvSpPr/>
          <p:nvPr/>
        </p:nvSpPr>
        <p:spPr bwMode="auto">
          <a:xfrm>
            <a:off x="2357422" y="292893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2285984" y="392906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 bwMode="auto">
          <a:xfrm>
            <a:off x="3786182" y="392906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 bwMode="auto">
          <a:xfrm>
            <a:off x="3714744" y="292893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 bwMode="auto">
          <a:xfrm>
            <a:off x="2786050" y="350043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071538" y="4643446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Найдем в данной сети максимальный поток.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65</a:t>
            </a:fld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28662" y="1857364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Пусть </a:t>
            </a:r>
            <a:r>
              <a:rPr lang="en-US" sz="2400" i="1" dirty="0">
                <a:latin typeface="+mj-lt"/>
                <a:cs typeface="Times New Roman" pitchFamily="18" charset="0"/>
              </a:rPr>
              <a:t>f(e)=0 </a:t>
            </a:r>
            <a:r>
              <a:rPr lang="ru-RU" sz="2400" dirty="0">
                <a:latin typeface="+mj-lt"/>
                <a:cs typeface="Times New Roman" pitchFamily="18" charset="0"/>
              </a:rPr>
              <a:t>для всех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e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E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. 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Задан нулевой поток.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7" name="Блок-схема: узел 6"/>
          <p:cNvSpPr/>
          <p:nvPr/>
        </p:nvSpPr>
        <p:spPr bwMode="auto">
          <a:xfrm>
            <a:off x="1857356" y="342900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3000364" y="285749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3000364" y="407194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4214810" y="342900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6" name="Прямая со стрелкой 15"/>
          <p:cNvCxnSpPr>
            <a:stCxn id="7" idx="7"/>
            <a:endCxn id="8" idx="3"/>
          </p:cNvCxnSpPr>
          <p:nvPr/>
        </p:nvCxnSpPr>
        <p:spPr bwMode="auto">
          <a:xfrm rot="5400000" flipH="1" flipV="1">
            <a:off x="2387013" y="2815649"/>
            <a:ext cx="369446" cy="940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Прямая со стрелкой 17"/>
          <p:cNvCxnSpPr>
            <a:stCxn id="8" idx="5"/>
            <a:endCxn id="11" idx="1"/>
          </p:cNvCxnSpPr>
          <p:nvPr/>
        </p:nvCxnSpPr>
        <p:spPr bwMode="auto">
          <a:xfrm rot="16200000" flipH="1">
            <a:off x="3565740" y="2779930"/>
            <a:ext cx="369446" cy="1012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Прямая со стрелкой 19"/>
          <p:cNvCxnSpPr>
            <a:stCxn id="7" idx="5"/>
            <a:endCxn id="9" idx="1"/>
          </p:cNvCxnSpPr>
          <p:nvPr/>
        </p:nvCxnSpPr>
        <p:spPr bwMode="auto">
          <a:xfrm rot="16200000" flipH="1">
            <a:off x="2351294" y="3422872"/>
            <a:ext cx="440884" cy="940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Прямая со стрелкой 21"/>
          <p:cNvCxnSpPr>
            <a:stCxn id="9" idx="7"/>
            <a:endCxn id="11" idx="3"/>
          </p:cNvCxnSpPr>
          <p:nvPr/>
        </p:nvCxnSpPr>
        <p:spPr bwMode="auto">
          <a:xfrm rot="5400000" flipH="1" flipV="1">
            <a:off x="3530021" y="3387153"/>
            <a:ext cx="440884" cy="1012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Прямая со стрелкой 23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2678893" y="3607595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Прямоугольник 24"/>
          <p:cNvSpPr/>
          <p:nvPr/>
        </p:nvSpPr>
        <p:spPr bwMode="auto">
          <a:xfrm>
            <a:off x="2357422" y="292893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2357422" y="400050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 bwMode="auto">
          <a:xfrm>
            <a:off x="3786182" y="392906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 bwMode="auto">
          <a:xfrm>
            <a:off x="3714744" y="292893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 bwMode="auto">
          <a:xfrm>
            <a:off x="2714612" y="350043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071538" y="4643446"/>
            <a:ext cx="3786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Выберем цепь </a:t>
            </a:r>
            <a:r>
              <a:rPr lang="en-US" sz="2400" dirty="0">
                <a:latin typeface="+mj-lt"/>
                <a:cs typeface="Times New Roman" pitchFamily="18" charset="0"/>
              </a:rPr>
              <a:t>p:  </a:t>
            </a:r>
            <a:r>
              <a:rPr lang="en-US" sz="2400" i="1" dirty="0">
                <a:latin typeface="+mj-lt"/>
                <a:cs typeface="Times New Roman" pitchFamily="18" charset="0"/>
              </a:rPr>
              <a:t>s - 1- 2 - t.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142976" y="5000636"/>
            <a:ext cx="735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(p)=1 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 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цепь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p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является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f-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дополняющей цепью.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1" grpId="0"/>
      <p:bldP spid="2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 smtClean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66</a:t>
            </a:fld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28662" y="1857364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Увеличиваем текущий поток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.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7" name="Блок-схема: узел 6"/>
          <p:cNvSpPr/>
          <p:nvPr/>
        </p:nvSpPr>
        <p:spPr bwMode="auto">
          <a:xfrm>
            <a:off x="1857356" y="342900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3000364" y="285749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3000364" y="407194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4214810" y="342900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6" name="Прямая со стрелкой 15"/>
          <p:cNvCxnSpPr>
            <a:stCxn id="7" idx="7"/>
            <a:endCxn id="8" idx="3"/>
          </p:cNvCxnSpPr>
          <p:nvPr/>
        </p:nvCxnSpPr>
        <p:spPr bwMode="auto">
          <a:xfrm rot="5400000" flipH="1" flipV="1">
            <a:off x="2387013" y="2815649"/>
            <a:ext cx="369446" cy="940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Прямая со стрелкой 17"/>
          <p:cNvCxnSpPr>
            <a:stCxn id="8" idx="5"/>
            <a:endCxn id="11" idx="1"/>
          </p:cNvCxnSpPr>
          <p:nvPr/>
        </p:nvCxnSpPr>
        <p:spPr bwMode="auto">
          <a:xfrm rot="16200000" flipH="1">
            <a:off x="3565740" y="2779930"/>
            <a:ext cx="369446" cy="1012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Прямая со стрелкой 19"/>
          <p:cNvCxnSpPr>
            <a:stCxn id="7" idx="5"/>
            <a:endCxn id="9" idx="1"/>
          </p:cNvCxnSpPr>
          <p:nvPr/>
        </p:nvCxnSpPr>
        <p:spPr bwMode="auto">
          <a:xfrm rot="16200000" flipH="1">
            <a:off x="2351294" y="3422872"/>
            <a:ext cx="440884" cy="940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Прямая со стрелкой 21"/>
          <p:cNvCxnSpPr>
            <a:stCxn id="9" idx="7"/>
            <a:endCxn id="11" idx="3"/>
          </p:cNvCxnSpPr>
          <p:nvPr/>
        </p:nvCxnSpPr>
        <p:spPr bwMode="auto">
          <a:xfrm rot="5400000" flipH="1" flipV="1">
            <a:off x="3530021" y="3387153"/>
            <a:ext cx="440884" cy="1012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Прямая со стрелкой 23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2678893" y="3607595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Прямоугольник 24"/>
          <p:cNvSpPr/>
          <p:nvPr/>
        </p:nvSpPr>
        <p:spPr bwMode="auto">
          <a:xfrm>
            <a:off x="2357422" y="292893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2357422" y="400050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 bwMode="auto">
          <a:xfrm>
            <a:off x="3786182" y="392906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 bwMode="auto">
          <a:xfrm>
            <a:off x="3714744" y="292893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 bwMode="auto">
          <a:xfrm>
            <a:off x="2714612" y="350043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071538" y="4643446"/>
            <a:ext cx="3786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Выберем цепь </a:t>
            </a:r>
            <a:r>
              <a:rPr lang="en-US" sz="2400" dirty="0">
                <a:latin typeface="+mj-lt"/>
                <a:cs typeface="Times New Roman" pitchFamily="18" charset="0"/>
              </a:rPr>
              <a:t>p:  </a:t>
            </a:r>
            <a:r>
              <a:rPr lang="en-US" sz="2400" i="1" dirty="0">
                <a:latin typeface="+mj-lt"/>
                <a:cs typeface="Times New Roman" pitchFamily="18" charset="0"/>
              </a:rPr>
              <a:t>s - </a:t>
            </a:r>
            <a:r>
              <a:rPr lang="ru-RU" sz="2400" i="1" dirty="0">
                <a:latin typeface="+mj-lt"/>
                <a:cs typeface="Times New Roman" pitchFamily="18" charset="0"/>
              </a:rPr>
              <a:t>2</a:t>
            </a:r>
            <a:r>
              <a:rPr lang="en-US" sz="2400" i="1" dirty="0">
                <a:latin typeface="+mj-lt"/>
                <a:cs typeface="Times New Roman" pitchFamily="18" charset="0"/>
              </a:rPr>
              <a:t>- </a:t>
            </a:r>
            <a:r>
              <a:rPr lang="ru-RU" sz="2400" i="1" dirty="0">
                <a:latin typeface="+mj-lt"/>
                <a:cs typeface="Times New Roman" pitchFamily="18" charset="0"/>
              </a:rPr>
              <a:t>1</a:t>
            </a:r>
            <a:r>
              <a:rPr lang="en-US" sz="2400" i="1" dirty="0">
                <a:latin typeface="+mj-lt"/>
                <a:cs typeface="Times New Roman" pitchFamily="18" charset="0"/>
              </a:rPr>
              <a:t> - t.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142976" y="5000636"/>
            <a:ext cx="735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(p)=1 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 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цепь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p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является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f-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дополняющей цепью.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214942" y="3429000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+mj-lt"/>
              </a:rPr>
              <a:t>||f||</a:t>
            </a:r>
            <a:r>
              <a:rPr lang="ru-RU" sz="2400" i="1" dirty="0">
                <a:latin typeface="+mj-lt"/>
              </a:rPr>
              <a:t>=1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1" grpId="0"/>
      <p:bldP spid="21" grpId="0"/>
      <p:bldP spid="2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67</a:t>
            </a:fld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28662" y="1857364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Увеличиваем текущий поток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.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7" name="Блок-схема: узел 6"/>
          <p:cNvSpPr/>
          <p:nvPr/>
        </p:nvSpPr>
        <p:spPr bwMode="auto">
          <a:xfrm>
            <a:off x="1857356" y="342900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3000364" y="285749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3000364" y="407194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4214810" y="342900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6" name="Прямая со стрелкой 15"/>
          <p:cNvCxnSpPr>
            <a:stCxn id="7" idx="7"/>
            <a:endCxn id="8" idx="3"/>
          </p:cNvCxnSpPr>
          <p:nvPr/>
        </p:nvCxnSpPr>
        <p:spPr bwMode="auto">
          <a:xfrm rot="5400000" flipH="1" flipV="1">
            <a:off x="2387013" y="2815649"/>
            <a:ext cx="369446" cy="940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Прямая со стрелкой 17"/>
          <p:cNvCxnSpPr>
            <a:stCxn id="8" idx="5"/>
            <a:endCxn id="11" idx="1"/>
          </p:cNvCxnSpPr>
          <p:nvPr/>
        </p:nvCxnSpPr>
        <p:spPr bwMode="auto">
          <a:xfrm rot="16200000" flipH="1">
            <a:off x="3565740" y="2779930"/>
            <a:ext cx="369446" cy="1012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Прямая со стрелкой 19"/>
          <p:cNvCxnSpPr>
            <a:stCxn id="7" idx="5"/>
            <a:endCxn id="9" idx="1"/>
          </p:cNvCxnSpPr>
          <p:nvPr/>
        </p:nvCxnSpPr>
        <p:spPr bwMode="auto">
          <a:xfrm rot="16200000" flipH="1">
            <a:off x="2351294" y="3422872"/>
            <a:ext cx="440884" cy="940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Прямая со стрелкой 21"/>
          <p:cNvCxnSpPr>
            <a:stCxn id="9" idx="7"/>
            <a:endCxn id="11" idx="3"/>
          </p:cNvCxnSpPr>
          <p:nvPr/>
        </p:nvCxnSpPr>
        <p:spPr bwMode="auto">
          <a:xfrm rot="5400000" flipH="1" flipV="1">
            <a:off x="3530021" y="3387153"/>
            <a:ext cx="440884" cy="1012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Прямая со стрелкой 23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2678893" y="3607595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Прямоугольник 24"/>
          <p:cNvSpPr/>
          <p:nvPr/>
        </p:nvSpPr>
        <p:spPr bwMode="auto">
          <a:xfrm>
            <a:off x="2357422" y="292893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2357422" y="400050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 bwMode="auto">
          <a:xfrm>
            <a:off x="3786182" y="392906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 bwMode="auto">
          <a:xfrm>
            <a:off x="3714744" y="292893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 bwMode="auto">
          <a:xfrm>
            <a:off x="2714612" y="350043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071538" y="4643446"/>
            <a:ext cx="6858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Выберем цепь </a:t>
            </a:r>
            <a:r>
              <a:rPr lang="en-US" sz="2400" dirty="0">
                <a:latin typeface="+mj-lt"/>
                <a:cs typeface="Times New Roman" pitchFamily="18" charset="0"/>
              </a:rPr>
              <a:t>p:  </a:t>
            </a:r>
            <a:r>
              <a:rPr lang="en-US" sz="2400" i="1" dirty="0">
                <a:latin typeface="+mj-lt"/>
                <a:cs typeface="Times New Roman" pitchFamily="18" charset="0"/>
              </a:rPr>
              <a:t>s – </a:t>
            </a:r>
            <a:r>
              <a:rPr lang="ru-RU" sz="2400" i="1" dirty="0">
                <a:latin typeface="+mj-lt"/>
                <a:cs typeface="Times New Roman" pitchFamily="18" charset="0"/>
              </a:rPr>
              <a:t>1-</a:t>
            </a:r>
            <a:r>
              <a:rPr lang="en-US" sz="2400" i="1" dirty="0">
                <a:latin typeface="+mj-lt"/>
                <a:cs typeface="Times New Roman" pitchFamily="18" charset="0"/>
              </a:rPr>
              <a:t> </a:t>
            </a:r>
            <a:r>
              <a:rPr lang="ru-RU" sz="2400" i="1" dirty="0">
                <a:latin typeface="+mj-lt"/>
                <a:cs typeface="Times New Roman" pitchFamily="18" charset="0"/>
              </a:rPr>
              <a:t>2</a:t>
            </a:r>
            <a:r>
              <a:rPr lang="en-US" sz="2400" i="1" dirty="0">
                <a:latin typeface="+mj-lt"/>
                <a:cs typeface="Times New Roman" pitchFamily="18" charset="0"/>
              </a:rPr>
              <a:t> -</a:t>
            </a:r>
            <a:r>
              <a:rPr lang="ru-RU" sz="2400" i="1" dirty="0">
                <a:latin typeface="+mj-lt"/>
                <a:cs typeface="Times New Roman" pitchFamily="18" charset="0"/>
              </a:rPr>
              <a:t> </a:t>
            </a:r>
            <a:r>
              <a:rPr lang="en-US" sz="2400" i="1" dirty="0">
                <a:latin typeface="+mj-lt"/>
                <a:cs typeface="Times New Roman" pitchFamily="18" charset="0"/>
              </a:rPr>
              <a:t>t.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142976" y="5000636"/>
            <a:ext cx="735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(p)=1 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 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цепь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p 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является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f-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дополняющей цепью.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214942" y="3429000"/>
            <a:ext cx="1048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+mj-lt"/>
              </a:rPr>
              <a:t>||f||</a:t>
            </a:r>
            <a:r>
              <a:rPr lang="ru-RU" sz="2400" i="1" dirty="0">
                <a:latin typeface="+mj-lt"/>
              </a:rPr>
              <a:t>=2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1" grpId="0"/>
      <p:bldP spid="21" grpId="0"/>
      <p:bldP spid="2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68</a:t>
            </a:fld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28662" y="1857364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Увеличиваем текущий поток</a:t>
            </a:r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.</a:t>
            </a:r>
            <a:r>
              <a:rPr lang="en-US" sz="2400" dirty="0">
                <a:latin typeface="+mj-lt"/>
                <a:cs typeface="Times New Roman" pitchFamily="18" charset="0"/>
                <a:sym typeface="Symbol"/>
              </a:rPr>
              <a:t>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7" name="Блок-схема: узел 6"/>
          <p:cNvSpPr/>
          <p:nvPr/>
        </p:nvSpPr>
        <p:spPr bwMode="auto">
          <a:xfrm>
            <a:off x="1857356" y="342900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3000364" y="285749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3000364" y="407194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4214810" y="342900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6" name="Прямая со стрелкой 15"/>
          <p:cNvCxnSpPr>
            <a:stCxn id="7" idx="7"/>
            <a:endCxn id="8" idx="3"/>
          </p:cNvCxnSpPr>
          <p:nvPr/>
        </p:nvCxnSpPr>
        <p:spPr bwMode="auto">
          <a:xfrm rot="5400000" flipH="1" flipV="1">
            <a:off x="2387013" y="2815649"/>
            <a:ext cx="369446" cy="940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Прямая со стрелкой 17"/>
          <p:cNvCxnSpPr>
            <a:stCxn id="8" idx="5"/>
            <a:endCxn id="11" idx="1"/>
          </p:cNvCxnSpPr>
          <p:nvPr/>
        </p:nvCxnSpPr>
        <p:spPr bwMode="auto">
          <a:xfrm rot="16200000" flipH="1">
            <a:off x="3565740" y="2779930"/>
            <a:ext cx="369446" cy="1012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Прямая со стрелкой 19"/>
          <p:cNvCxnSpPr>
            <a:stCxn id="7" idx="5"/>
            <a:endCxn id="9" idx="1"/>
          </p:cNvCxnSpPr>
          <p:nvPr/>
        </p:nvCxnSpPr>
        <p:spPr bwMode="auto">
          <a:xfrm rot="16200000" flipH="1">
            <a:off x="2351294" y="3422872"/>
            <a:ext cx="440884" cy="940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Прямая со стрелкой 21"/>
          <p:cNvCxnSpPr>
            <a:stCxn id="9" idx="7"/>
            <a:endCxn id="11" idx="3"/>
          </p:cNvCxnSpPr>
          <p:nvPr/>
        </p:nvCxnSpPr>
        <p:spPr bwMode="auto">
          <a:xfrm rot="5400000" flipH="1" flipV="1">
            <a:off x="3530021" y="3387153"/>
            <a:ext cx="440884" cy="1012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Прямая со стрелкой 23"/>
          <p:cNvCxnSpPr>
            <a:stCxn id="9" idx="0"/>
            <a:endCxn id="8" idx="4"/>
          </p:cNvCxnSpPr>
          <p:nvPr/>
        </p:nvCxnSpPr>
        <p:spPr bwMode="auto">
          <a:xfrm rot="5400000" flipH="1" flipV="1">
            <a:off x="2678893" y="3607595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Прямоугольник 24"/>
          <p:cNvSpPr/>
          <p:nvPr/>
        </p:nvSpPr>
        <p:spPr bwMode="auto">
          <a:xfrm>
            <a:off x="2357422" y="292893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2357422" y="400050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2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 bwMode="auto">
          <a:xfrm>
            <a:off x="3786182" y="392906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 bwMode="auto">
          <a:xfrm>
            <a:off x="3714744" y="292893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(M)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 bwMode="auto">
          <a:xfrm>
            <a:off x="2714612" y="3500438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Arial" pitchFamily="34" charset="0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071538" y="4500570"/>
            <a:ext cx="6858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И так далее… 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071538" y="4929198"/>
            <a:ext cx="7358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  <a:sym typeface="Symbol"/>
              </a:rPr>
              <a:t>Максимальный поток </a:t>
            </a:r>
            <a:r>
              <a:rPr lang="en-US" sz="2400" i="1" dirty="0">
                <a:latin typeface="+mj-lt"/>
              </a:rPr>
              <a:t>||f||</a:t>
            </a:r>
            <a:r>
              <a:rPr lang="ru-RU" sz="2400" i="1" dirty="0">
                <a:latin typeface="+mj-lt"/>
              </a:rPr>
              <a:t>=2М </a:t>
            </a:r>
            <a:r>
              <a:rPr lang="ru-RU" sz="2400" dirty="0">
                <a:latin typeface="+mj-lt"/>
              </a:rPr>
              <a:t>будет построен за </a:t>
            </a:r>
            <a:r>
              <a:rPr lang="ru-RU" sz="2400" i="1" dirty="0">
                <a:latin typeface="+mj-lt"/>
              </a:rPr>
              <a:t>2М</a:t>
            </a:r>
            <a:r>
              <a:rPr lang="ru-RU" sz="2400" dirty="0">
                <a:latin typeface="+mj-lt"/>
              </a:rPr>
              <a:t> итераций.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214942" y="3429000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+mj-lt"/>
              </a:rPr>
              <a:t>||f||</a:t>
            </a:r>
            <a:r>
              <a:rPr lang="ru-RU" sz="2400" i="1" dirty="0">
                <a:latin typeface="+mj-lt"/>
              </a:rPr>
              <a:t>=3 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1071538" y="5715016"/>
            <a:ext cx="7215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Результат плохой, т.к. число итераций не является функцией от входных параметров </a:t>
            </a:r>
            <a:r>
              <a:rPr lang="en-US" sz="2400" i="1" dirty="0">
                <a:latin typeface="+mj-lt"/>
                <a:cs typeface="Times New Roman" pitchFamily="18" charset="0"/>
              </a:rPr>
              <a:t>n=|V|</a:t>
            </a:r>
            <a:r>
              <a:rPr lang="ru-RU" sz="2400" i="1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latin typeface="+mj-lt"/>
                <a:cs typeface="Times New Roman" pitchFamily="18" charset="0"/>
              </a:rPr>
              <a:t>и </a:t>
            </a:r>
            <a:r>
              <a:rPr lang="en-US" sz="2400" i="1" dirty="0">
                <a:latin typeface="+mj-lt"/>
                <a:cs typeface="Times New Roman" pitchFamily="18" charset="0"/>
              </a:rPr>
              <a:t>m=|E|.</a:t>
            </a:r>
            <a:r>
              <a:rPr lang="ru-RU" sz="2400" i="1" dirty="0">
                <a:latin typeface="+mj-lt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1" grpId="0"/>
      <p:bldP spid="21" grpId="0"/>
      <p:bldP spid="23" grpId="0"/>
      <p:bldP spid="2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69</a:t>
            </a:fld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85786" y="1643050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Необходимо выбирать </a:t>
            </a:r>
            <a:r>
              <a:rPr lang="en-US" sz="2400" i="1" dirty="0">
                <a:latin typeface="+mj-lt"/>
                <a:cs typeface="Times New Roman" pitchFamily="18" charset="0"/>
              </a:rPr>
              <a:t>f-</a:t>
            </a:r>
            <a:r>
              <a:rPr lang="ru-RU" sz="2400" dirty="0">
                <a:latin typeface="+mj-lt"/>
                <a:cs typeface="Times New Roman" pitchFamily="18" charset="0"/>
              </a:rPr>
              <a:t>дополняющую цепь  специальным образом.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85786" y="3286124"/>
            <a:ext cx="7715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b="1" dirty="0">
                <a:latin typeface="+mj-lt"/>
                <a:cs typeface="Times New Roman" pitchFamily="18" charset="0"/>
              </a:rPr>
              <a:t>Теорема (</a:t>
            </a:r>
            <a:r>
              <a:rPr lang="ru-RU" sz="2400" b="1" dirty="0" err="1">
                <a:latin typeface="+mj-lt"/>
                <a:cs typeface="Times New Roman" pitchFamily="18" charset="0"/>
              </a:rPr>
              <a:t>Эдмондса-Карпа</a:t>
            </a:r>
            <a:r>
              <a:rPr lang="ru-RU" sz="2400" b="1" dirty="0">
                <a:latin typeface="+mj-lt"/>
                <a:cs typeface="Times New Roman" pitchFamily="18" charset="0"/>
              </a:rPr>
              <a:t>).  </a:t>
            </a:r>
            <a:r>
              <a:rPr lang="ru-RU" sz="2400" dirty="0">
                <a:latin typeface="+mj-lt"/>
                <a:cs typeface="Times New Roman" pitchFamily="18" charset="0"/>
              </a:rPr>
              <a:t>Если на каждой итерации выбирать кратчайшую по числу дуг </a:t>
            </a:r>
            <a:r>
              <a:rPr lang="en-US" sz="2400" dirty="0">
                <a:latin typeface="+mj-lt"/>
                <a:cs typeface="Times New Roman" pitchFamily="18" charset="0"/>
              </a:rPr>
              <a:t>f-</a:t>
            </a:r>
            <a:r>
              <a:rPr lang="ru-RU" sz="2400" dirty="0">
                <a:latin typeface="+mj-lt"/>
                <a:cs typeface="Times New Roman" pitchFamily="18" charset="0"/>
              </a:rPr>
              <a:t>дополняющую цепь, то максимальный поток будет построен   не более, чем за                    итераций.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85786" y="2428868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Будем выбираем </a:t>
            </a:r>
            <a:r>
              <a:rPr lang="en-US" sz="2400" i="1" dirty="0">
                <a:latin typeface="+mj-lt"/>
                <a:cs typeface="Times New Roman" pitchFamily="18" charset="0"/>
              </a:rPr>
              <a:t>f-</a:t>
            </a:r>
            <a:r>
              <a:rPr lang="ru-RU" sz="2400" dirty="0">
                <a:latin typeface="+mj-lt"/>
                <a:cs typeface="Times New Roman" pitchFamily="18" charset="0"/>
              </a:rPr>
              <a:t>дополняющую цепь кратчайшую по числу дуг.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928794" y="4357694"/>
          <a:ext cx="1143008" cy="770288"/>
        </p:xfrm>
        <a:graphic>
          <a:graphicData uri="http://schemas.openxmlformats.org/presentationml/2006/ole">
            <p:oleObj spid="_x0000_s81924" name="Формула" r:id="rId3" imgW="583947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022F0A-3E9A-4F11-9D67-9420990AAAA5}" type="slidenum">
              <a:rPr lang="ru-RU" smtClean="0">
                <a:latin typeface="Arial" charset="0"/>
              </a:rPr>
              <a:pPr/>
              <a:t>7</a:t>
            </a:fld>
            <a:endParaRPr lang="ru-RU">
              <a:latin typeface="Arial" charset="0"/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400" b="1" dirty="0">
                <a:cs typeface="Times New Roman" pitchFamily="18" charset="0"/>
              </a:rPr>
              <a:t>Задача о </a:t>
            </a:r>
            <a:r>
              <a:rPr lang="en-US" sz="2400" b="1" dirty="0">
                <a:cs typeface="Times New Roman" pitchFamily="18" charset="0"/>
              </a:rPr>
              <a:t>MAXMIN </a:t>
            </a:r>
            <a:r>
              <a:rPr lang="ru-RU" sz="2400" b="1" dirty="0">
                <a:cs typeface="Times New Roman" pitchFamily="18" charset="0"/>
              </a:rPr>
              <a:t>пути</a:t>
            </a:r>
          </a:p>
        </p:txBody>
      </p:sp>
      <p:sp useBgFill="1">
        <p:nvSpPr>
          <p:cNvPr id="819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8662" y="1643050"/>
            <a:ext cx="7772400" cy="48006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ru-RU" sz="2400" b="1" dirty="0">
                <a:latin typeface="+mj-lt"/>
              </a:rPr>
              <a:t>Алгоритм </a:t>
            </a:r>
            <a:r>
              <a:rPr lang="ru-RU" sz="2400" b="1" dirty="0" err="1">
                <a:latin typeface="+mj-lt"/>
              </a:rPr>
              <a:t>Дейкстры</a:t>
            </a:r>
            <a:r>
              <a:rPr lang="ru-RU" sz="2400" b="1" dirty="0">
                <a:latin typeface="+mj-lt"/>
              </a:rPr>
              <a:t>:</a:t>
            </a:r>
            <a:endParaRPr lang="en-US" sz="2400" b="1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sz="2400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sz="2400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sz="2400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sz="2400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sz="2400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sz="2400" dirty="0">
              <a:latin typeface="+mj-lt"/>
            </a:endParaRPr>
          </a:p>
          <a:p>
            <a:pPr algn="just" eaLnBrk="1" hangingPunct="1">
              <a:buNone/>
              <a:defRPr/>
            </a:pPr>
            <a:r>
              <a:rPr lang="ru-RU" sz="2400" dirty="0">
                <a:latin typeface="+mj-lt"/>
              </a:rPr>
              <a:t>Пусть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d(</a:t>
            </a:r>
            <a:r>
              <a:rPr lang="en-US" sz="2400" i="1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s,v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– </a:t>
            </a:r>
            <a:r>
              <a:rPr lang="ru-RU" sz="24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длина кратчайшего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s-v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пути</a:t>
            </a:r>
            <a:r>
              <a:rPr lang="en-US" sz="2400" dirty="0">
                <a:latin typeface="+mj-lt"/>
              </a:rPr>
              <a:t>.</a:t>
            </a:r>
            <a:endParaRPr lang="en-US" sz="24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algn="just" eaLnBrk="1" hangingPunct="1">
              <a:buNone/>
              <a:defRPr/>
            </a:pPr>
            <a:r>
              <a:rPr lang="ru-RU" sz="2400" dirty="0">
                <a:latin typeface="+mj-lt"/>
                <a:cs typeface="Times New Roman" pitchFamily="18" charset="0"/>
              </a:rPr>
              <a:t>Положим  </a:t>
            </a:r>
            <a:r>
              <a:rPr lang="en-US" sz="2400" i="1" dirty="0">
                <a:latin typeface="+mj-lt"/>
              </a:rPr>
              <a:t>D(</a:t>
            </a:r>
            <a:r>
              <a:rPr lang="en-US" sz="2400" i="1" dirty="0" err="1">
                <a:latin typeface="+mj-lt"/>
              </a:rPr>
              <a:t>v,w</a:t>
            </a:r>
            <a:r>
              <a:rPr lang="en-US" sz="2400" i="1" dirty="0">
                <a:latin typeface="+mj-lt"/>
              </a:rPr>
              <a:t>) = d(</a:t>
            </a:r>
            <a:r>
              <a:rPr lang="en-US" sz="2400" i="1" dirty="0" err="1">
                <a:latin typeface="+mj-lt"/>
              </a:rPr>
              <a:t>s,v</a:t>
            </a:r>
            <a:r>
              <a:rPr lang="en-US" sz="2400" i="1" dirty="0">
                <a:latin typeface="+mj-lt"/>
              </a:rPr>
              <a:t>)+c(</a:t>
            </a:r>
            <a:r>
              <a:rPr lang="en-US" sz="2400" i="1" dirty="0" err="1">
                <a:latin typeface="+mj-lt"/>
              </a:rPr>
              <a:t>v,w</a:t>
            </a:r>
            <a:r>
              <a:rPr lang="en-US" sz="2400" i="1" dirty="0">
                <a:latin typeface="+mj-lt"/>
              </a:rPr>
              <a:t>)</a:t>
            </a:r>
            <a:r>
              <a:rPr lang="ru-RU" sz="2400" i="1" dirty="0">
                <a:latin typeface="+mj-lt"/>
              </a:rPr>
              <a:t> для </a:t>
            </a:r>
            <a:r>
              <a:rPr lang="en-US" sz="2400" i="1" dirty="0">
                <a:latin typeface="+mj-lt"/>
                <a:cs typeface="Times New Roman" pitchFamily="18" charset="0"/>
              </a:rPr>
              <a:t>v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 S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</a:t>
            </a:r>
            <a:r>
              <a:rPr lang="en-US" sz="2400" i="1" dirty="0">
                <a:latin typeface="+mj-lt"/>
                <a:cs typeface="Times New Roman" pitchFamily="18" charset="0"/>
              </a:rPr>
              <a:t> </a:t>
            </a:r>
            <a:r>
              <a:rPr lang="en-US" sz="2400" i="1" dirty="0" err="1">
                <a:latin typeface="+mj-lt"/>
                <a:cs typeface="Times New Roman" pitchFamily="18" charset="0"/>
              </a:rPr>
              <a:t>w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T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.</a:t>
            </a:r>
            <a:endParaRPr lang="en-US" sz="2400" i="1" dirty="0">
              <a:latin typeface="+mj-lt"/>
            </a:endParaRPr>
          </a:p>
          <a:p>
            <a:pPr algn="just" eaLnBrk="1" hangingPunct="1">
              <a:buNone/>
              <a:defRPr/>
            </a:pPr>
            <a:r>
              <a:rPr lang="en-US" sz="2400" i="1" dirty="0">
                <a:latin typeface="+mj-lt"/>
              </a:rPr>
              <a:t>D(w) = </a:t>
            </a:r>
            <a:r>
              <a:rPr lang="en-US" sz="2400" i="1" dirty="0" err="1">
                <a:latin typeface="+mj-lt"/>
              </a:rPr>
              <a:t>min</a:t>
            </a:r>
            <a:r>
              <a:rPr lang="en-US" sz="2400" i="1" dirty="0" err="1">
                <a:latin typeface="+mj-lt"/>
                <a:sym typeface="Symbol"/>
              </a:rPr>
              <a:t></a:t>
            </a:r>
            <a:r>
              <a:rPr lang="en-US" sz="2400" i="1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D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v,w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)</a:t>
            </a:r>
            <a:r>
              <a:rPr lang="ru-RU" sz="2400" i="1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+mn-ea"/>
                <a:cs typeface="Times New Roman" pitchFamily="18" charset="0"/>
              </a:rPr>
              <a:t>v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+mn-ea"/>
                <a:cs typeface="Times New Roman" pitchFamily="18" charset="0"/>
                <a:sym typeface="Symbol"/>
              </a:rPr>
              <a:t> S 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D(w</a:t>
            </a:r>
            <a:r>
              <a:rPr lang="en-US" sz="2400" i="1" dirty="0">
                <a:latin typeface="+mj-lt"/>
              </a:rPr>
              <a:t>’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) = </a:t>
            </a:r>
            <a:r>
              <a:rPr lang="en-US" sz="2400" i="1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min</a:t>
            </a:r>
            <a:r>
              <a:rPr lang="en-US" sz="2400" i="1" dirty="0" err="1">
                <a:solidFill>
                  <a:schemeClr val="tx1"/>
                </a:solidFill>
                <a:latin typeface="+mj-lt"/>
                <a:ea typeface="+mn-ea"/>
                <a:cs typeface="+mn-cs"/>
                <a:sym typeface="Symbol"/>
              </a:rPr>
              <a:t></a:t>
            </a:r>
            <a:r>
              <a:rPr lang="en-US" sz="2400" i="1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D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(w)</a:t>
            </a:r>
            <a:r>
              <a:rPr lang="ru-RU" sz="2400" i="1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, </a:t>
            </a:r>
            <a:r>
              <a:rPr lang="en-US" sz="2400" i="1" dirty="0" err="1">
                <a:solidFill>
                  <a:schemeClr val="tx1"/>
                </a:solidFill>
                <a:latin typeface="+mj-lt"/>
                <a:ea typeface="+mn-ea"/>
                <a:cs typeface="Times New Roman" pitchFamily="18" charset="0"/>
              </a:rPr>
              <a:t>w</a:t>
            </a:r>
            <a:r>
              <a:rPr lang="en-US" sz="2400" i="1" dirty="0" err="1">
                <a:solidFill>
                  <a:schemeClr val="tx1"/>
                </a:solidFill>
                <a:latin typeface="+mj-lt"/>
                <a:ea typeface="+mn-ea"/>
                <a:cs typeface="Times New Roman" pitchFamily="18" charset="0"/>
                <a:sym typeface="Symbol"/>
              </a:rPr>
              <a:t>T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+mn-ea"/>
                <a:cs typeface="Times New Roman" pitchFamily="18" charset="0"/>
                <a:sym typeface="Symbol"/>
              </a:rPr>
              <a:t> .  </a:t>
            </a:r>
          </a:p>
          <a:p>
            <a:pPr algn="just" eaLnBrk="1" hangingPunct="1">
              <a:buNone/>
              <a:defRPr/>
            </a:pPr>
            <a:r>
              <a:rPr lang="en-US" sz="2400" i="1" dirty="0">
                <a:solidFill>
                  <a:schemeClr val="tx1"/>
                </a:solidFill>
                <a:latin typeface="+mj-lt"/>
                <a:ea typeface="+mn-ea"/>
                <a:cs typeface="Times New Roman" pitchFamily="18" charset="0"/>
                <a:sym typeface="Symbol"/>
              </a:rPr>
              <a:t>w’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+mn-ea"/>
                <a:cs typeface="Times New Roman" pitchFamily="18" charset="0"/>
                <a:sym typeface="Symbol"/>
              </a:rPr>
              <a:t>– </a:t>
            </a:r>
            <a:r>
              <a:rPr lang="ru-RU" sz="2400" dirty="0">
                <a:solidFill>
                  <a:schemeClr val="tx1"/>
                </a:solidFill>
                <a:latin typeface="+mj-lt"/>
                <a:ea typeface="+mn-ea"/>
                <a:cs typeface="Times New Roman" pitchFamily="18" charset="0"/>
                <a:sym typeface="Symbol"/>
              </a:rPr>
              <a:t>ближайший узел к 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s. 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d(</a:t>
            </a:r>
            <a:r>
              <a:rPr lang="en-US" sz="2400" i="1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s,</a:t>
            </a:r>
            <a:r>
              <a:rPr lang="en-US" sz="2400" i="1" dirty="0" err="1">
                <a:solidFill>
                  <a:schemeClr val="tx1"/>
                </a:solidFill>
                <a:latin typeface="+mj-lt"/>
                <a:ea typeface="+mn-ea"/>
                <a:cs typeface="Times New Roman" pitchFamily="18" charset="0"/>
                <a:sym typeface="Symbol"/>
              </a:rPr>
              <a:t>w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+mn-ea"/>
                <a:cs typeface="Times New Roman" pitchFamily="18" charset="0"/>
                <a:sym typeface="Symbol"/>
              </a:rPr>
              <a:t>’ )=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D(w’) </a:t>
            </a:r>
            <a:endParaRPr lang="en-US" sz="2400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ru-RU" sz="2400" dirty="0">
                <a:latin typeface="+mj-lt"/>
              </a:rPr>
              <a:t>  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u="sng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u="sng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dirty="0">
              <a:latin typeface="+mj-lt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ru-RU" sz="2400" dirty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endParaRPr lang="ru-RU" sz="2400" dirty="0">
              <a:latin typeface="Times New Roman" pitchFamily="18" charset="0"/>
            </a:endParaRPr>
          </a:p>
        </p:txBody>
      </p:sp>
      <p:sp>
        <p:nvSpPr>
          <p:cNvPr id="5" name="Овал 4"/>
          <p:cNvSpPr/>
          <p:nvPr/>
        </p:nvSpPr>
        <p:spPr bwMode="auto">
          <a:xfrm>
            <a:off x="1857356" y="2143116"/>
            <a:ext cx="1928826" cy="264320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Овал 5"/>
          <p:cNvSpPr/>
          <p:nvPr/>
        </p:nvSpPr>
        <p:spPr bwMode="auto">
          <a:xfrm>
            <a:off x="4643438" y="2143116"/>
            <a:ext cx="2000264" cy="264320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500166" y="2285992"/>
            <a:ext cx="500066" cy="500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pitchFamily="34" charset="0"/>
              </a:rPr>
              <a:t>S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4500562" y="235743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pitchFamily="34" charset="0"/>
              </a:rPr>
              <a:t>T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2285984" y="350043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Блок-схема: узел 11"/>
          <p:cNvSpPr/>
          <p:nvPr/>
        </p:nvSpPr>
        <p:spPr bwMode="auto">
          <a:xfrm>
            <a:off x="2928926" y="271462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Блок-схема: узел 12"/>
          <p:cNvSpPr/>
          <p:nvPr/>
        </p:nvSpPr>
        <p:spPr bwMode="auto">
          <a:xfrm>
            <a:off x="3143240" y="321468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v</a:t>
            </a:r>
            <a:r>
              <a:rPr lang="en-US" baseline="-25000" dirty="0"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Блок-схема: узел 13"/>
          <p:cNvSpPr/>
          <p:nvPr/>
        </p:nvSpPr>
        <p:spPr bwMode="auto">
          <a:xfrm>
            <a:off x="2928926" y="4143380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v</a:t>
            </a:r>
            <a:r>
              <a:rPr lang="en-US" baseline="-25000" dirty="0">
                <a:latin typeface="Arial" pitchFamily="34" charset="0"/>
              </a:rPr>
              <a:t>i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Блок-схема: узел 14"/>
          <p:cNvSpPr/>
          <p:nvPr/>
        </p:nvSpPr>
        <p:spPr bwMode="auto">
          <a:xfrm>
            <a:off x="5143504" y="2571744"/>
            <a:ext cx="357190" cy="357190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Блок-схема: узел 15"/>
          <p:cNvSpPr/>
          <p:nvPr/>
        </p:nvSpPr>
        <p:spPr bwMode="auto">
          <a:xfrm>
            <a:off x="5072066" y="3214686"/>
            <a:ext cx="357190" cy="357190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Блок-схема: узел 16"/>
          <p:cNvSpPr/>
          <p:nvPr/>
        </p:nvSpPr>
        <p:spPr bwMode="auto">
          <a:xfrm>
            <a:off x="5214942" y="4000504"/>
            <a:ext cx="357190" cy="357190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r>
              <a:rPr lang="en-US" baseline="-25000" dirty="0">
                <a:latin typeface="Arial" pitchFamily="34" charset="0"/>
              </a:rPr>
              <a:t>k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 bwMode="auto">
          <a:xfrm>
            <a:off x="3286116" y="2857496"/>
            <a:ext cx="18573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Прямая со стрелкой 20"/>
          <p:cNvCxnSpPr/>
          <p:nvPr/>
        </p:nvCxnSpPr>
        <p:spPr bwMode="auto">
          <a:xfrm rot="5400000" flipH="1" flipV="1">
            <a:off x="2464579" y="3036091"/>
            <a:ext cx="500066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Прямая со стрелкой 22"/>
          <p:cNvCxnSpPr/>
          <p:nvPr/>
        </p:nvCxnSpPr>
        <p:spPr bwMode="auto">
          <a:xfrm flipV="1">
            <a:off x="2643174" y="3429000"/>
            <a:ext cx="428628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Прямая со стрелкой 24"/>
          <p:cNvCxnSpPr/>
          <p:nvPr/>
        </p:nvCxnSpPr>
        <p:spPr bwMode="auto">
          <a:xfrm>
            <a:off x="2500298" y="3857628"/>
            <a:ext cx="357190" cy="285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Прямая со стрелкой 26"/>
          <p:cNvCxnSpPr/>
          <p:nvPr/>
        </p:nvCxnSpPr>
        <p:spPr bwMode="auto">
          <a:xfrm>
            <a:off x="3357554" y="3000372"/>
            <a:ext cx="1785950" cy="1143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Прямая со стрелкой 28"/>
          <p:cNvCxnSpPr/>
          <p:nvPr/>
        </p:nvCxnSpPr>
        <p:spPr bwMode="auto">
          <a:xfrm flipV="1">
            <a:off x="3500430" y="2928934"/>
            <a:ext cx="1643074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Прямая со стрелкой 30"/>
          <p:cNvCxnSpPr>
            <a:stCxn id="14" idx="6"/>
          </p:cNvCxnSpPr>
          <p:nvPr/>
        </p:nvCxnSpPr>
        <p:spPr bwMode="auto">
          <a:xfrm flipV="1">
            <a:off x="3214678" y="2928934"/>
            <a:ext cx="2000264" cy="13573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Прямая со стрелкой 36"/>
          <p:cNvCxnSpPr/>
          <p:nvPr/>
        </p:nvCxnSpPr>
        <p:spPr bwMode="auto">
          <a:xfrm flipV="1">
            <a:off x="3357554" y="3500438"/>
            <a:ext cx="1714512" cy="857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Прямая со стрелкой 38"/>
          <p:cNvCxnSpPr/>
          <p:nvPr/>
        </p:nvCxnSpPr>
        <p:spPr bwMode="auto">
          <a:xfrm flipV="1">
            <a:off x="3286116" y="4286256"/>
            <a:ext cx="1857388" cy="71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19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70</a:t>
            </a:fld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85786" y="1643050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Корневая вершина дерева поиска - </a:t>
            </a:r>
            <a:r>
              <a:rPr lang="en-US" sz="2400" dirty="0">
                <a:latin typeface="+mj-lt"/>
                <a:cs typeface="Times New Roman" pitchFamily="18" charset="0"/>
              </a:rPr>
              <a:t>s</a:t>
            </a:r>
            <a:r>
              <a:rPr lang="ru-RU" sz="2400" dirty="0">
                <a:latin typeface="+mj-lt"/>
                <a:cs typeface="Times New Roman" pitchFamily="18" charset="0"/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57224" y="2214554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Дерево поиска содержит только те узлы сети </a:t>
            </a:r>
            <a:r>
              <a:rPr lang="en-IE" sz="2400" dirty="0">
                <a:latin typeface="+mj-lt"/>
                <a:cs typeface="Times New Roman" pitchFamily="18" charset="0"/>
              </a:rPr>
              <a:t>G, </a:t>
            </a:r>
            <a:r>
              <a:rPr lang="ru-RU" sz="2400" dirty="0">
                <a:latin typeface="+mj-lt"/>
                <a:cs typeface="Times New Roman" pitchFamily="18" charset="0"/>
              </a:rPr>
              <a:t>через которые может проходить та или иная </a:t>
            </a:r>
            <a:r>
              <a:rPr lang="en-US" sz="2400" i="1" dirty="0">
                <a:latin typeface="+mj-lt"/>
                <a:cs typeface="Times New Roman" pitchFamily="18" charset="0"/>
              </a:rPr>
              <a:t>f-</a:t>
            </a:r>
            <a:r>
              <a:rPr lang="ru-RU" sz="2400" dirty="0">
                <a:latin typeface="+mj-lt"/>
                <a:cs typeface="Times New Roman" pitchFamily="18" charset="0"/>
              </a:rPr>
              <a:t>дополняющая цепь. Такие узлы будем считать помеченными.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4F3C76F0-B42F-4F3D-95EC-CA6A4568B9B8}"/>
              </a:ext>
            </a:extLst>
          </p:cNvPr>
          <p:cNvSpPr/>
          <p:nvPr/>
        </p:nvSpPr>
        <p:spPr>
          <a:xfrm>
            <a:off x="849811" y="3573016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+mj-lt"/>
                <a:cs typeface="Times New Roman" pitchFamily="18" charset="0"/>
              </a:rPr>
              <a:t>Правила </a:t>
            </a:r>
            <a:r>
              <a:rPr lang="ru-RU" sz="2400" b="1" dirty="0" err="1">
                <a:latin typeface="+mj-lt"/>
                <a:cs typeface="Times New Roman" pitchFamily="18" charset="0"/>
              </a:rPr>
              <a:t>помечивания</a:t>
            </a:r>
            <a:endParaRPr lang="ru-RU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7D7DFA9F-F451-4B84-8B54-8944618EAF7D}"/>
              </a:ext>
            </a:extLst>
          </p:cNvPr>
          <p:cNvSpPr/>
          <p:nvPr/>
        </p:nvSpPr>
        <p:spPr>
          <a:xfrm>
            <a:off x="837370" y="4011557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Введем 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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IE" sz="2400" i="1" dirty="0">
                <a:latin typeface="+mj-lt"/>
                <a:cs typeface="Times New Roman" pitchFamily="18" charset="0"/>
                <a:sym typeface="Symbol"/>
              </a:rPr>
              <a:t>v), v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V: 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357290" y="4500570"/>
          <a:ext cx="6715172" cy="1103864"/>
        </p:xfrm>
        <a:graphic>
          <a:graphicData uri="http://schemas.openxmlformats.org/presentationml/2006/ole">
            <p:oleObj spid="_x0000_s100354" name="Формула" r:id="rId3" imgW="2781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0" grpId="0"/>
      <p:bldP spid="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71</a:t>
            </a:fld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85786" y="1643050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 smtClean="0">
                <a:latin typeface="+mj-lt"/>
                <a:cs typeface="Times New Roman" pitchFamily="18" charset="0"/>
              </a:rPr>
              <a:t>Как из узла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w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можно пометить узел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v?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1285852" y="257174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Блок-схема: узел 11"/>
          <p:cNvSpPr/>
          <p:nvPr/>
        </p:nvSpPr>
        <p:spPr bwMode="auto">
          <a:xfrm>
            <a:off x="3071802" y="257174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Прямая со стрелкой 14"/>
          <p:cNvCxnSpPr>
            <a:stCxn id="9" idx="6"/>
            <a:endCxn id="12" idx="2"/>
          </p:cNvCxnSpPr>
          <p:nvPr/>
        </p:nvCxnSpPr>
        <p:spPr bwMode="auto">
          <a:xfrm>
            <a:off x="1571604" y="2714620"/>
            <a:ext cx="150019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Прямоугольник 15"/>
          <p:cNvSpPr/>
          <p:nvPr/>
        </p:nvSpPr>
        <p:spPr>
          <a:xfrm>
            <a:off x="4071934" y="2428868"/>
            <a:ext cx="22145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 smtClean="0">
                <a:latin typeface="+mj-lt"/>
                <a:cs typeface="Times New Roman" pitchFamily="18" charset="0"/>
              </a:rPr>
              <a:t>Пусть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w,v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E. 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28662" y="3071810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 smtClean="0">
                <a:latin typeface="+mj-lt"/>
                <a:cs typeface="Times New Roman" pitchFamily="18" charset="0"/>
              </a:rPr>
              <a:t>Если 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с(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w,v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)-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f(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w,v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)&gt;0</a:t>
            </a:r>
            <a:r>
              <a:rPr lang="ru-RU" sz="2400" dirty="0" smtClean="0">
                <a:latin typeface="+mj-lt"/>
                <a:cs typeface="Times New Roman" pitchFamily="18" charset="0"/>
              </a:rPr>
              <a:t>, тогда можно пометить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v</a:t>
            </a:r>
            <a:r>
              <a:rPr lang="en-US" sz="2400" dirty="0" smtClean="0">
                <a:cs typeface="Times New Roman" pitchFamily="18" charset="0"/>
              </a:rPr>
              <a:t>.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28662" y="3500438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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(v)=</a:t>
            </a:r>
            <a:r>
              <a:rPr lang="en-US" sz="2400" dirty="0" smtClean="0">
                <a:latin typeface="+mj-lt"/>
                <a:cs typeface="Times New Roman" pitchFamily="18" charset="0"/>
                <a:sym typeface="Symbol"/>
              </a:rPr>
              <a:t>min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{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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(w),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 с(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w,v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)-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f(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w,v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)}.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  <p:sp>
        <p:nvSpPr>
          <p:cNvPr id="19" name="Блок-схема: узел 18"/>
          <p:cNvSpPr/>
          <p:nvPr/>
        </p:nvSpPr>
        <p:spPr bwMode="auto">
          <a:xfrm>
            <a:off x="1285852" y="421481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Блок-схема: узел 19"/>
          <p:cNvSpPr/>
          <p:nvPr/>
        </p:nvSpPr>
        <p:spPr bwMode="auto">
          <a:xfrm>
            <a:off x="3071802" y="421481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3" name="Прямая со стрелкой 22"/>
          <p:cNvCxnSpPr>
            <a:stCxn id="20" idx="2"/>
            <a:endCxn id="19" idx="6"/>
          </p:cNvCxnSpPr>
          <p:nvPr/>
        </p:nvCxnSpPr>
        <p:spPr bwMode="auto">
          <a:xfrm rot="10800000">
            <a:off x="1571604" y="4357694"/>
            <a:ext cx="150019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Прямоугольник 23"/>
          <p:cNvSpPr/>
          <p:nvPr/>
        </p:nvSpPr>
        <p:spPr>
          <a:xfrm>
            <a:off x="4143372" y="4143380"/>
            <a:ext cx="22145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 smtClean="0">
                <a:latin typeface="+mj-lt"/>
                <a:cs typeface="Times New Roman" pitchFamily="18" charset="0"/>
              </a:rPr>
              <a:t>Пусть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v,w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E. 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071538" y="4643446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 smtClean="0">
                <a:latin typeface="+mj-lt"/>
                <a:cs typeface="Times New Roman" pitchFamily="18" charset="0"/>
              </a:rPr>
              <a:t>Если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f(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v,w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)&gt;0</a:t>
            </a:r>
            <a:r>
              <a:rPr lang="ru-RU" sz="2400" dirty="0" smtClean="0">
                <a:latin typeface="+mj-lt"/>
                <a:cs typeface="Times New Roman" pitchFamily="18" charset="0"/>
              </a:rPr>
              <a:t>, тогда можно пометить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v</a:t>
            </a:r>
            <a:r>
              <a:rPr lang="en-US" sz="2400" dirty="0" smtClean="0">
                <a:cs typeface="Times New Roman" pitchFamily="18" charset="0"/>
              </a:rPr>
              <a:t>.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00100" y="5072074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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(v)=</a:t>
            </a:r>
            <a:r>
              <a:rPr lang="en-US" sz="2400" dirty="0" smtClean="0">
                <a:latin typeface="+mj-lt"/>
                <a:cs typeface="Times New Roman" pitchFamily="18" charset="0"/>
                <a:sym typeface="Symbol"/>
              </a:rPr>
              <a:t>min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{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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(w),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f(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v,w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)}.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071538" y="5643578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ОТЕЦ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[v]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 – </a:t>
            </a:r>
            <a:r>
              <a:rPr lang="ru-RU" sz="2400" dirty="0" smtClean="0">
                <a:latin typeface="+mj-lt"/>
                <a:cs typeface="Times New Roman" pitchFamily="18" charset="0"/>
                <a:sym typeface="Symbol"/>
              </a:rPr>
              <a:t>узел, из которого помечен узел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v.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19" grpId="0" animBg="1"/>
      <p:bldP spid="20" grpId="0" animBg="1"/>
      <p:bldP spid="24" grpId="0"/>
      <p:bldP spid="25" grpId="0"/>
      <p:bldP spid="26" grpId="0"/>
      <p:bldP spid="2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72</a:t>
            </a:fld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85786" y="1714488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i="1" dirty="0" smtClean="0">
                <a:latin typeface="+mj-lt"/>
                <a:cs typeface="Times New Roman" pitchFamily="18" charset="0"/>
              </a:rPr>
              <a:t>СПОСОБ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[v] =  1</a:t>
            </a:r>
            <a:r>
              <a:rPr lang="ru-RU" sz="2400" dirty="0" smtClean="0">
                <a:latin typeface="+mj-lt"/>
                <a:cs typeface="Times New Roman" pitchFamily="18" charset="0"/>
              </a:rPr>
              <a:t>, если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v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помечен по прямой дуге.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85786" y="2071678"/>
            <a:ext cx="7724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i="1" dirty="0" smtClean="0">
                <a:latin typeface="+mj-lt"/>
                <a:cs typeface="Times New Roman" pitchFamily="18" charset="0"/>
              </a:rPr>
              <a:t>СПОСОБ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[v] =  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-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1</a:t>
            </a:r>
            <a:r>
              <a:rPr lang="ru-RU" sz="2400" dirty="0" smtClean="0">
                <a:latin typeface="+mj-lt"/>
                <a:cs typeface="Times New Roman" pitchFamily="18" charset="0"/>
              </a:rPr>
              <a:t>, если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v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помечен по обратной дуге.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57224" y="2643182"/>
            <a:ext cx="7715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 smtClean="0">
                <a:latin typeface="+mj-lt"/>
                <a:cs typeface="Times New Roman" pitchFamily="18" charset="0"/>
              </a:rPr>
              <a:t>Поиск заканчивается, когда достигнут узел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Затем по меткам 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ОТЕЦ</a:t>
            </a:r>
            <a:r>
              <a:rPr lang="ru-RU" sz="2400" dirty="0" smtClean="0">
                <a:latin typeface="+mj-lt"/>
                <a:cs typeface="Times New Roman" pitchFamily="18" charset="0"/>
              </a:rPr>
              <a:t> строится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f-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дополняющая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s-t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цепь.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57224" y="3571876"/>
            <a:ext cx="7715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 smtClean="0">
                <a:latin typeface="+mj-lt"/>
                <a:cs typeface="Times New Roman" pitchFamily="18" charset="0"/>
              </a:rPr>
              <a:t>Если узел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остался непомеченным, тогда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f-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дополняющей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s-t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цепи не существует.  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28662" y="4429132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 smtClean="0">
                <a:latin typeface="+mj-lt"/>
                <a:cs typeface="Times New Roman" pitchFamily="18" charset="0"/>
              </a:rPr>
              <a:t>Пусть сеть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G=(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V,E,c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)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задана списками 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СЛЕД</a:t>
            </a:r>
            <a:r>
              <a:rPr lang="ru-RU" sz="2400" dirty="0" smtClean="0">
                <a:latin typeface="+mj-lt"/>
                <a:cs typeface="Times New Roman" pitchFamily="18" charset="0"/>
              </a:rPr>
              <a:t> и 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ПРЕДШ</a:t>
            </a:r>
            <a:r>
              <a:rPr lang="ru-RU" sz="2400" dirty="0" smtClean="0">
                <a:latin typeface="+mj-lt"/>
                <a:cs typeface="Times New Roman" pitchFamily="18" charset="0"/>
              </a:rPr>
              <a:t>.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28662" y="4929198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 smtClean="0">
                <a:latin typeface="+mj-lt"/>
                <a:cs typeface="Times New Roman" pitchFamily="18" charset="0"/>
              </a:rPr>
              <a:t>Поток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задан матрицей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F[1..n,1..n].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0" grpId="0"/>
      <p:bldP spid="11" grpId="0"/>
      <p:bldP spid="12" grpId="0"/>
      <p:bldP spid="1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73</a:t>
            </a:fld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57224" y="1643050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+mj-lt"/>
                <a:cs typeface="Times New Roman" pitchFamily="18" charset="0"/>
              </a:rPr>
              <a:t>Процедура ПОМЕЧИВАНИЕ</a:t>
            </a:r>
            <a:endParaRPr lang="ru-RU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85786" y="2143116"/>
            <a:ext cx="77153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1" dirty="0" smtClean="0">
                <a:latin typeface="+mj-lt"/>
                <a:cs typeface="Times New Roman" pitchFamily="18" charset="0"/>
              </a:rPr>
              <a:t>1. procedure 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ПОМЕЧИВАНИЕ (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F);</a:t>
            </a:r>
          </a:p>
          <a:p>
            <a:pPr algn="l"/>
            <a:r>
              <a:rPr lang="en-US" sz="2400" i="1" dirty="0" smtClean="0">
                <a:latin typeface="+mj-lt"/>
                <a:cs typeface="Times New Roman" pitchFamily="18" charset="0"/>
              </a:rPr>
              <a:t>2.  begin</a:t>
            </a:r>
          </a:p>
          <a:p>
            <a:pPr algn="l"/>
            <a:r>
              <a:rPr lang="en-US" sz="2400" i="1" dirty="0" smtClean="0">
                <a:latin typeface="+mj-lt"/>
                <a:cs typeface="Times New Roman" pitchFamily="18" charset="0"/>
              </a:rPr>
              <a:t>3.     for 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V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do [v]:=+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 ;</a:t>
            </a:r>
          </a:p>
          <a:p>
            <a:pPr marL="457200" indent="-457200" algn="l">
              <a:buAutoNum type="arabicPeriod" startAt="4"/>
            </a:pPr>
            <a:r>
              <a:rPr lang="en-US" sz="2400" i="1" dirty="0" smtClean="0">
                <a:latin typeface="+mj-lt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ОЧЕРЕДЬ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:=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;  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ОЧЕРЕДЬ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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s; 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ОТЕЦ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[s]:=nil;</a:t>
            </a:r>
          </a:p>
          <a:p>
            <a:pPr marL="457200" indent="-457200" algn="l">
              <a:buAutoNum type="arabicPeriod" startAt="4"/>
            </a:pP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  while (t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 ОЧЕРЕДЬ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) and (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ОЧЕРЕДЬ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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) do</a:t>
            </a:r>
          </a:p>
          <a:p>
            <a:pPr marL="457200" indent="-457200" algn="l">
              <a:buAutoNum type="arabicPeriod" startAt="4"/>
            </a:pP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    begin w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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ОЧЕРЕДЬ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; 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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ОЧЕРЕДЬ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;</a:t>
            </a:r>
          </a:p>
          <a:p>
            <a:pPr marL="457200" indent="-457200" algn="l">
              <a:buAutoNum type="arabicPeriod" startAt="4"/>
            </a:pPr>
            <a:r>
              <a:rPr lang="en-US" sz="2400" i="1" dirty="0" smtClean="0">
                <a:latin typeface="+mj-lt"/>
                <a:cs typeface="Times New Roman" pitchFamily="18" charset="0"/>
              </a:rPr>
              <a:t>        for v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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СЛЕД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[w] do</a:t>
            </a:r>
          </a:p>
          <a:p>
            <a:pPr marL="457200" indent="-457200" algn="l">
              <a:buAutoNum type="arabicPeriod" startAt="4"/>
            </a:pP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         if ([v]=+) and (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с(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w,v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)-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f(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w,v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)&gt;0) then</a:t>
            </a:r>
          </a:p>
          <a:p>
            <a:pPr marL="457200" indent="-457200" algn="l">
              <a:buAutoNum type="arabicPeriod" startAt="4"/>
            </a:pPr>
            <a:r>
              <a:rPr lang="en-US" sz="2400" i="1" dirty="0" smtClean="0">
                <a:latin typeface="+mj-lt"/>
                <a:cs typeface="Times New Roman" pitchFamily="18" charset="0"/>
              </a:rPr>
              <a:t>            begin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 [v]:=min {[w], 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с(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w,v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)-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f(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w,v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)}</a:t>
            </a:r>
          </a:p>
          <a:p>
            <a:pPr marL="457200" indent="-457200" algn="l">
              <a:buAutoNum type="arabicPeriod" startAt="4"/>
            </a:pP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          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ОТЕЦ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[v]:=w; 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ОЧЕРЕДЬ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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v;  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СПОСОБ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[v]:=1;</a:t>
            </a:r>
          </a:p>
          <a:p>
            <a:pPr marL="457200" indent="-457200" algn="l">
              <a:buAutoNum type="arabicPeriod" startAt="4"/>
            </a:pP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           end;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74</a:t>
            </a:fld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14348" y="1643050"/>
            <a:ext cx="77153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/>
            <a:r>
              <a:rPr lang="en-US" sz="2400" i="1" dirty="0" smtClean="0">
                <a:latin typeface="+mj-lt"/>
                <a:cs typeface="Times New Roman" pitchFamily="18" charset="0"/>
              </a:rPr>
              <a:t>12.      for v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 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ПРЕДШ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[w] and 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vs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 do</a:t>
            </a:r>
          </a:p>
          <a:p>
            <a:pPr marL="457200" indent="-457200" algn="l"/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13.         if ([v]=+) and (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f(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v,w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)&gt;0) then</a:t>
            </a:r>
          </a:p>
          <a:p>
            <a:pPr marL="457200" indent="-457200" algn="l">
              <a:buAutoNum type="arabicPeriod" startAt="14"/>
            </a:pPr>
            <a:r>
              <a:rPr lang="en-US" sz="2400" i="1" dirty="0" smtClean="0">
                <a:latin typeface="+mj-lt"/>
                <a:cs typeface="Times New Roman" pitchFamily="18" charset="0"/>
              </a:rPr>
              <a:t>           begin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 [v]:=min {[w],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f(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v,w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)}</a:t>
            </a:r>
          </a:p>
          <a:p>
            <a:pPr marL="457200" indent="-457200" algn="l">
              <a:buAutoNum type="arabicPeriod" startAt="14"/>
            </a:pP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        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ОТЕЦ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[v]:=w; 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ОЧЕРЕДЬ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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v;  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СПОСОБ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[v]:=-1;</a:t>
            </a:r>
          </a:p>
          <a:p>
            <a:pPr marL="457200" indent="-457200" algn="l">
              <a:buAutoNum type="arabicPeriod" startAt="14"/>
            </a:pP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          end;</a:t>
            </a:r>
          </a:p>
          <a:p>
            <a:pPr marL="457200" indent="-457200" algn="l">
              <a:buAutoNum type="arabicPeriod" startAt="14"/>
            </a:pP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 end; (</a:t>
            </a:r>
            <a:r>
              <a:rPr lang="ru-RU" sz="2400" i="1" dirty="0" err="1" smtClean="0">
                <a:latin typeface="+mj-lt"/>
                <a:cs typeface="Times New Roman" pitchFamily="18" charset="0"/>
                <a:sym typeface="Symbol"/>
              </a:rPr>
              <a:t>осн.цикл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)</a:t>
            </a:r>
            <a:endParaRPr lang="en-US" sz="2400" i="1" dirty="0" smtClean="0">
              <a:latin typeface="+mj-lt"/>
              <a:cs typeface="Times New Roman" pitchFamily="18" charset="0"/>
              <a:sym typeface="Symbol"/>
            </a:endParaRPr>
          </a:p>
          <a:p>
            <a:pPr marL="457200" indent="-457200" algn="l">
              <a:buAutoNum type="arabicPeriod" startAt="14"/>
            </a:pP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end;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4348" y="4643446"/>
            <a:ext cx="7715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+mj-lt"/>
                <a:cs typeface="Times New Roman" pitchFamily="18" charset="0"/>
              </a:rPr>
              <a:t>Сложность процедуры 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ПОМЕЧИВАНИЕ</a:t>
            </a:r>
            <a:r>
              <a:rPr lang="ru-RU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o(n</a:t>
            </a:r>
            <a:r>
              <a:rPr lang="en-US" sz="2400" i="1" baseline="30000" dirty="0" smtClean="0">
                <a:latin typeface="+mj-lt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)</a:t>
            </a:r>
            <a:r>
              <a:rPr lang="ru-RU" sz="2400" dirty="0" smtClean="0">
                <a:latin typeface="+mj-lt"/>
                <a:cs typeface="Times New Roman" pitchFamily="18" charset="0"/>
              </a:rPr>
              <a:t>,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т.к. это поиск в ширину.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75</a:t>
            </a:fld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14348" y="1643050"/>
            <a:ext cx="1571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/>
            <a:r>
              <a:rPr lang="ru-RU" sz="2400" b="1" dirty="0" smtClean="0">
                <a:latin typeface="+mj-lt"/>
                <a:cs typeface="Times New Roman" pitchFamily="18" charset="0"/>
              </a:rPr>
              <a:t>Пример:</a:t>
            </a:r>
            <a:endParaRPr lang="ru-RU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7" name="Блок-схема: узел 6"/>
          <p:cNvSpPr/>
          <p:nvPr/>
        </p:nvSpPr>
        <p:spPr bwMode="auto">
          <a:xfrm>
            <a:off x="1285852" y="278605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2285984" y="221455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5000628" y="285749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Блок-схема: узел 9"/>
          <p:cNvSpPr/>
          <p:nvPr/>
        </p:nvSpPr>
        <p:spPr bwMode="auto">
          <a:xfrm>
            <a:off x="3929058" y="335756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4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3929058" y="221455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Блок-схема: узел 11"/>
          <p:cNvSpPr/>
          <p:nvPr/>
        </p:nvSpPr>
        <p:spPr bwMode="auto">
          <a:xfrm>
            <a:off x="2285984" y="335756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7" name="Прямая со стрелкой 16"/>
          <p:cNvCxnSpPr>
            <a:stCxn id="7" idx="7"/>
            <a:endCxn id="8" idx="2"/>
          </p:cNvCxnSpPr>
          <p:nvPr/>
        </p:nvCxnSpPr>
        <p:spPr bwMode="auto">
          <a:xfrm rot="5400000" flipH="1" flipV="1">
            <a:off x="1672633" y="2214555"/>
            <a:ext cx="470475" cy="756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Прямая со стрелкой 18"/>
          <p:cNvCxnSpPr>
            <a:stCxn id="8" idx="6"/>
          </p:cNvCxnSpPr>
          <p:nvPr/>
        </p:nvCxnSpPr>
        <p:spPr bwMode="auto">
          <a:xfrm>
            <a:off x="2571736" y="2357430"/>
            <a:ext cx="136957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Прямая со стрелкой 23"/>
          <p:cNvCxnSpPr>
            <a:stCxn id="7" idx="5"/>
            <a:endCxn id="12" idx="2"/>
          </p:cNvCxnSpPr>
          <p:nvPr/>
        </p:nvCxnSpPr>
        <p:spPr bwMode="auto">
          <a:xfrm rot="16200000" flipH="1">
            <a:off x="1672633" y="2887086"/>
            <a:ext cx="470475" cy="756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Прямая со стрелкой 25"/>
          <p:cNvCxnSpPr>
            <a:stCxn id="12" idx="6"/>
            <a:endCxn id="10" idx="2"/>
          </p:cNvCxnSpPr>
          <p:nvPr/>
        </p:nvCxnSpPr>
        <p:spPr bwMode="auto">
          <a:xfrm>
            <a:off x="2571736" y="3500438"/>
            <a:ext cx="135732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Прямая со стрелкой 29"/>
          <p:cNvCxnSpPr>
            <a:stCxn id="11" idx="6"/>
            <a:endCxn id="9" idx="1"/>
          </p:cNvCxnSpPr>
          <p:nvPr/>
        </p:nvCxnSpPr>
        <p:spPr bwMode="auto">
          <a:xfrm>
            <a:off x="4214810" y="2357430"/>
            <a:ext cx="827665" cy="541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Прямая со стрелкой 31"/>
          <p:cNvCxnSpPr>
            <a:stCxn id="10" idx="6"/>
            <a:endCxn id="9" idx="3"/>
          </p:cNvCxnSpPr>
          <p:nvPr/>
        </p:nvCxnSpPr>
        <p:spPr bwMode="auto">
          <a:xfrm flipV="1">
            <a:off x="4214810" y="3101401"/>
            <a:ext cx="827665" cy="399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Прямая со стрелкой 33"/>
          <p:cNvCxnSpPr>
            <a:stCxn id="12" idx="7"/>
            <a:endCxn id="11" idx="3"/>
          </p:cNvCxnSpPr>
          <p:nvPr/>
        </p:nvCxnSpPr>
        <p:spPr bwMode="auto">
          <a:xfrm rot="5400000" flipH="1" flipV="1">
            <a:off x="2779922" y="2208426"/>
            <a:ext cx="940950" cy="1441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Прямоугольник 36"/>
          <p:cNvSpPr/>
          <p:nvPr/>
        </p:nvSpPr>
        <p:spPr bwMode="auto">
          <a:xfrm>
            <a:off x="1571604" y="228599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Прямоугольник 37"/>
          <p:cNvSpPr/>
          <p:nvPr/>
        </p:nvSpPr>
        <p:spPr bwMode="auto">
          <a:xfrm>
            <a:off x="1571604" y="328612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Прямоугольник 38"/>
          <p:cNvSpPr/>
          <p:nvPr/>
        </p:nvSpPr>
        <p:spPr bwMode="auto">
          <a:xfrm>
            <a:off x="2857488" y="264318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(0.5)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0" name="Прямоугольник 39"/>
          <p:cNvSpPr/>
          <p:nvPr/>
        </p:nvSpPr>
        <p:spPr bwMode="auto">
          <a:xfrm>
            <a:off x="3071802" y="200024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Прямоугольник 40"/>
          <p:cNvSpPr/>
          <p:nvPr/>
        </p:nvSpPr>
        <p:spPr bwMode="auto">
          <a:xfrm>
            <a:off x="4643438" y="228599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2" name="Прямоугольник 41"/>
          <p:cNvSpPr/>
          <p:nvPr/>
        </p:nvSpPr>
        <p:spPr bwMode="auto">
          <a:xfrm>
            <a:off x="4714876" y="328612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Прямоугольник 42"/>
          <p:cNvSpPr/>
          <p:nvPr/>
        </p:nvSpPr>
        <p:spPr bwMode="auto">
          <a:xfrm>
            <a:off x="3071802" y="357187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1357290" y="4143380"/>
          <a:ext cx="60804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594043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[1]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[2]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[3]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[4]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[t]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0.5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Прямоугольник 44"/>
          <p:cNvSpPr/>
          <p:nvPr/>
        </p:nvSpPr>
        <p:spPr>
          <a:xfrm>
            <a:off x="5500694" y="371475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latin typeface="+mj-lt"/>
                <a:cs typeface="Times New Roman" pitchFamily="18" charset="0"/>
                <a:sym typeface="Symbol"/>
              </a:rPr>
              <a:t>ОТЕЦ</a:t>
            </a:r>
            <a:endParaRPr lang="ru-RU" b="1" i="1" dirty="0">
              <a:latin typeface="+mj-lt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643702" y="2071678"/>
            <a:ext cx="1208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latin typeface="+mj-lt"/>
              </a:rPr>
              <a:t>ОЧЕРЕДЬ</a:t>
            </a:r>
          </a:p>
          <a:p>
            <a:r>
              <a:rPr lang="en-US" i="1" dirty="0" smtClean="0">
                <a:latin typeface="+mj-lt"/>
              </a:rPr>
              <a:t>s 1 2 3 4 t </a:t>
            </a:r>
            <a:endParaRPr lang="ru-RU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76</a:t>
            </a:fld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85786" y="1643050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+mj-lt"/>
                <a:cs typeface="Times New Roman" pitchFamily="18" charset="0"/>
              </a:rPr>
              <a:t>Алгоритм </a:t>
            </a:r>
            <a:r>
              <a:rPr lang="ru-RU" sz="2400" b="1" dirty="0" err="1" smtClean="0">
                <a:latin typeface="+mj-lt"/>
                <a:cs typeface="Times New Roman" pitchFamily="18" charset="0"/>
              </a:rPr>
              <a:t>Форда-Фалкерсона</a:t>
            </a:r>
            <a:r>
              <a:rPr lang="ru-RU" sz="2400" dirty="0" smtClean="0">
                <a:latin typeface="+mj-lt"/>
                <a:cs typeface="Times New Roman" pitchFamily="18" charset="0"/>
              </a:rPr>
              <a:t>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42910" y="2285992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+mj-lt"/>
                <a:cs typeface="Times New Roman" pitchFamily="18" charset="0"/>
              </a:rPr>
              <a:t>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85786" y="2000240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+mj-lt"/>
                <a:cs typeface="Times New Roman" pitchFamily="18" charset="0"/>
              </a:rPr>
              <a:t>Дано: 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Сеть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G=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V,E,c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)</a:t>
            </a:r>
            <a:r>
              <a:rPr lang="ru-RU" sz="2400" dirty="0" smtClean="0">
                <a:latin typeface="+mj-lt"/>
                <a:cs typeface="Times New Roman" pitchFamily="18" charset="0"/>
              </a:rPr>
              <a:t>, источник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s</a:t>
            </a:r>
            <a:r>
              <a:rPr lang="en-US" sz="2400" dirty="0" smtClean="0">
                <a:latin typeface="+mj-lt"/>
                <a:cs typeface="Times New Roman" pitchFamily="18" charset="0"/>
              </a:rPr>
              <a:t>,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сток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</a:t>
            </a:r>
            <a:r>
              <a:rPr lang="ru-RU" sz="2400" dirty="0" smtClean="0">
                <a:latin typeface="+mj-lt"/>
                <a:cs typeface="Times New Roman" pitchFamily="18" charset="0"/>
              </a:rPr>
              <a:t>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85786" y="2428868"/>
            <a:ext cx="77248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+mj-lt"/>
                <a:cs typeface="Times New Roman" pitchFamily="18" charset="0"/>
              </a:rPr>
              <a:t>Результат: 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Максимальный поток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f</a:t>
            </a:r>
            <a:r>
              <a:rPr lang="ru-RU" sz="2400" dirty="0" smtClean="0">
                <a:latin typeface="+mj-lt"/>
                <a:cs typeface="Times New Roman" pitchFamily="18" charset="0"/>
              </a:rPr>
              <a:t>, заданный матрицей</a:t>
            </a:r>
          </a:p>
          <a:p>
            <a:pPr algn="just"/>
            <a:r>
              <a:rPr lang="en-US" sz="2400" i="1" dirty="0" smtClean="0">
                <a:latin typeface="+mj-lt"/>
                <a:cs typeface="Times New Roman" pitchFamily="18" charset="0"/>
              </a:rPr>
              <a:t>F[1..n,1..n]:  F[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v,w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]=f(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v,w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). 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||f||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- величина макс.потока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5786" y="3214686"/>
            <a:ext cx="77248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i="1" dirty="0" smtClean="0">
                <a:latin typeface="+mj-lt"/>
                <a:cs typeface="Times New Roman" pitchFamily="18" charset="0"/>
              </a:rPr>
              <a:t>begin</a:t>
            </a:r>
          </a:p>
          <a:p>
            <a:pPr marL="457200" indent="-457200" algn="just">
              <a:buAutoNum type="arabicPeriod"/>
            </a:pPr>
            <a:r>
              <a:rPr lang="en-US" sz="2400" i="1" dirty="0" smtClean="0">
                <a:latin typeface="+mj-lt"/>
                <a:cs typeface="Times New Roman" pitchFamily="18" charset="0"/>
              </a:rPr>
              <a:t>   for 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V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do</a:t>
            </a:r>
          </a:p>
          <a:p>
            <a:pPr marL="457200" indent="-457200" algn="just">
              <a:buFontTx/>
              <a:buAutoNum type="arabicPeriod"/>
            </a:pPr>
            <a:r>
              <a:rPr lang="en-US" sz="2400" i="1" dirty="0" smtClean="0">
                <a:latin typeface="+mj-lt"/>
                <a:cs typeface="Times New Roman" pitchFamily="18" charset="0"/>
              </a:rPr>
              <a:t>     for 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w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V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do</a:t>
            </a:r>
          </a:p>
          <a:p>
            <a:pPr marL="457200" indent="-457200" algn="just">
              <a:buAutoNum type="arabicPeriod"/>
            </a:pPr>
            <a:r>
              <a:rPr lang="en-US" sz="2400" i="1" dirty="0" smtClean="0">
                <a:latin typeface="+mj-lt"/>
                <a:cs typeface="Times New Roman" pitchFamily="18" charset="0"/>
              </a:rPr>
              <a:t>       F[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v,w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]:=F[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w,v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]:=0;</a:t>
            </a:r>
          </a:p>
          <a:p>
            <a:pPr marL="457200" indent="-457200" algn="just">
              <a:buAutoNum type="arabicPeriod"/>
            </a:pPr>
            <a:r>
              <a:rPr lang="en-US" sz="2400" i="1" dirty="0" smtClean="0">
                <a:latin typeface="+mj-lt"/>
                <a:cs typeface="Times New Roman" pitchFamily="18" charset="0"/>
              </a:rPr>
              <a:t>||f|| :=0;</a:t>
            </a:r>
          </a:p>
          <a:p>
            <a:pPr marL="457200" indent="-457200" algn="just">
              <a:buAutoNum type="arabicPeriod"/>
            </a:pPr>
            <a:r>
              <a:rPr lang="en-US" sz="2400" i="1" dirty="0" smtClean="0">
                <a:latin typeface="+mj-lt"/>
                <a:cs typeface="Times New Roman" pitchFamily="18" charset="0"/>
              </a:rPr>
              <a:t>repeat 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ПОМЕЧИВАНИЕ (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F)</a:t>
            </a:r>
          </a:p>
          <a:p>
            <a:pPr marL="457200" indent="-457200" algn="just">
              <a:buAutoNum type="arabicPeriod"/>
            </a:pPr>
            <a:endParaRPr lang="ru-RU" sz="24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0" grpId="0" build="p"/>
      <p:bldP spid="11" grpId="0" build="p"/>
      <p:bldP spid="12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77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2910" y="2357430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+mj-lt"/>
                <a:cs typeface="Times New Roman" pitchFamily="18" charset="0"/>
              </a:rPr>
              <a:t>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28662" y="1714488"/>
            <a:ext cx="77153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AutoNum type="arabicPeriod" startAt="7"/>
            </a:pPr>
            <a:r>
              <a:rPr lang="en-US" sz="2400" i="1" dirty="0" smtClean="0">
                <a:latin typeface="+mj-lt"/>
                <a:cs typeface="Times New Roman" pitchFamily="18" charset="0"/>
              </a:rPr>
              <a:t>if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[t]&lt;+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  then</a:t>
            </a:r>
          </a:p>
          <a:p>
            <a:pPr marL="457200" indent="-457200" algn="l">
              <a:buAutoNum type="arabicPeriod" startAt="7"/>
            </a:pPr>
            <a:r>
              <a:rPr lang="en-US" sz="2400" i="1" dirty="0" smtClean="0">
                <a:latin typeface="+mj-lt"/>
                <a:cs typeface="Times New Roman" pitchFamily="18" charset="0"/>
              </a:rPr>
              <a:t>   begin </a:t>
            </a:r>
            <a:r>
              <a:rPr lang="en-US" sz="2400" i="1" dirty="0" smtClean="0">
                <a:latin typeface="+mj-lt"/>
              </a:rPr>
              <a:t>||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f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+mj-lt"/>
              </a:rPr>
              <a:t>||:=||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f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en-US" sz="2400" i="1" dirty="0" smtClean="0">
                <a:latin typeface="+mj-lt"/>
              </a:rPr>
              <a:t>||+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[t];</a:t>
            </a:r>
          </a:p>
          <a:p>
            <a:pPr marL="457200" indent="-457200" algn="l">
              <a:buAutoNum type="arabicPeriod" startAt="7"/>
            </a:pP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     v:=t;</a:t>
            </a:r>
          </a:p>
          <a:p>
            <a:pPr marL="457200" indent="-457200" algn="l">
              <a:buAutoNum type="arabicPeriod" startAt="7"/>
            </a:pP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     while (</a:t>
            </a:r>
            <a:r>
              <a:rPr lang="en-US" sz="2400" i="1" dirty="0" err="1" smtClean="0">
                <a:latin typeface="+mj-lt"/>
                <a:cs typeface="Times New Roman" pitchFamily="18" charset="0"/>
                <a:sym typeface="Symbol"/>
              </a:rPr>
              <a:t>vs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  do  </a:t>
            </a:r>
            <a:endParaRPr lang="en-US" sz="2400" i="1" dirty="0" smtClean="0">
              <a:latin typeface="+mj-lt"/>
              <a:cs typeface="Times New Roman" pitchFamily="18" charset="0"/>
            </a:endParaRPr>
          </a:p>
          <a:p>
            <a:pPr marL="457200" indent="-457200" algn="l">
              <a:buAutoNum type="arabicPeriod" startAt="11"/>
            </a:pPr>
            <a:r>
              <a:rPr lang="en-US" sz="2400" i="1" dirty="0" smtClean="0">
                <a:latin typeface="+mj-lt"/>
                <a:cs typeface="Times New Roman" pitchFamily="18" charset="0"/>
              </a:rPr>
              <a:t>           begin  w:=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ОТЕЦ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[v];</a:t>
            </a:r>
          </a:p>
          <a:p>
            <a:pPr marL="457200" indent="-457200" algn="l">
              <a:buAutoNum type="arabicPeriod" startAt="11"/>
            </a:pPr>
            <a:r>
              <a:rPr lang="en-US" sz="2400" i="1" dirty="0" smtClean="0">
                <a:latin typeface="+mj-lt"/>
                <a:cs typeface="Times New Roman" pitchFamily="18" charset="0"/>
              </a:rPr>
              <a:t>               if </a:t>
            </a:r>
            <a:r>
              <a:rPr lang="ru-RU" sz="2400" i="1" dirty="0" smtClean="0">
                <a:latin typeface="+mj-lt"/>
                <a:cs typeface="Times New Roman" pitchFamily="18" charset="0"/>
              </a:rPr>
              <a:t> СПОСОБ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[v] =1 then F[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w,v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]:=F[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w,v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]+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[t];</a:t>
            </a:r>
          </a:p>
          <a:p>
            <a:pPr marL="457200" indent="-457200" algn="l">
              <a:buAutoNum type="arabicPeriod" startAt="11"/>
            </a:pP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              else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F[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v,w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]:=F[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v,w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] -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[t]; </a:t>
            </a:r>
          </a:p>
          <a:p>
            <a:pPr marL="457200" indent="-457200" algn="l">
              <a:buAutoNum type="arabicPeriod" startAt="11"/>
            </a:pP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              v:=w;</a:t>
            </a:r>
          </a:p>
          <a:p>
            <a:pPr marL="457200" indent="-457200" algn="l">
              <a:buAutoNum type="arabicPeriod" startAt="11"/>
            </a:pP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          end; (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стр.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11)</a:t>
            </a:r>
          </a:p>
          <a:p>
            <a:pPr marL="457200" indent="-457200" algn="l">
              <a:buAutoNum type="arabicPeriod" startAt="11"/>
            </a:pP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   end  (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стр.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8)</a:t>
            </a:r>
          </a:p>
          <a:p>
            <a:pPr marL="457200" indent="-457200" algn="l">
              <a:buAutoNum type="arabicPeriod" startAt="11"/>
            </a:pP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until  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(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[t]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=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+</a:t>
            </a:r>
            <a:r>
              <a:rPr lang="ru-RU" sz="2400" i="1" dirty="0" smtClean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 </a:t>
            </a:r>
            <a:endParaRPr lang="ru-RU" sz="2400" i="1" dirty="0" smtClean="0">
              <a:latin typeface="+mj-lt"/>
              <a:cs typeface="Times New Roman" pitchFamily="18" charset="0"/>
            </a:endParaRPr>
          </a:p>
          <a:p>
            <a:pPr marL="457200" indent="-457200" algn="l">
              <a:buAutoNum type="arabicPeriod" startAt="11"/>
            </a:pPr>
            <a:r>
              <a:rPr lang="en-US" sz="2400" i="1" dirty="0" smtClean="0">
                <a:latin typeface="+mj-lt"/>
                <a:cs typeface="Times New Roman" pitchFamily="18" charset="0"/>
              </a:rPr>
              <a:t>end;</a:t>
            </a: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 smtClean="0">
                <a:cs typeface="Times New Roman" pitchFamily="18" charset="0"/>
              </a:rPr>
              <a:t>Потоки в </a:t>
            </a:r>
            <a:r>
              <a:rPr lang="ru-RU" sz="2400" b="1" dirty="0">
                <a:cs typeface="Times New Roman" pitchFamily="18" charset="0"/>
              </a:rPr>
              <a:t>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78</a:t>
            </a:fld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142976" y="4929198"/>
            <a:ext cx="500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 smtClean="0">
                <a:latin typeface="+mj-lt"/>
                <a:cs typeface="Times New Roman" pitchFamily="18" charset="0"/>
                <a:sym typeface="Symbol"/>
              </a:rPr>
              <a:t>Общая сложность алгоритма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o(n</a:t>
            </a:r>
            <a:r>
              <a:rPr lang="en-US" sz="2400" i="1" baseline="30000" dirty="0" smtClean="0">
                <a:latin typeface="+mj-lt"/>
                <a:cs typeface="Times New Roman" pitchFamily="18" charset="0"/>
                <a:sym typeface="Symbol"/>
              </a:rPr>
              <a:t>5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en-US" sz="2400" dirty="0" smtClean="0">
                <a:latin typeface="+mj-lt"/>
                <a:cs typeface="Times New Roman" pitchFamily="18" charset="0"/>
                <a:sym typeface="Symbol"/>
              </a:rPr>
              <a:t>.</a:t>
            </a:r>
            <a:endParaRPr lang="ru-RU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00100" y="2714620"/>
            <a:ext cx="7786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 smtClean="0">
                <a:latin typeface="+mj-lt"/>
                <a:cs typeface="Times New Roman" pitchFamily="18" charset="0"/>
                <a:sym typeface="Symbol"/>
              </a:rPr>
              <a:t>Доказательство</a:t>
            </a:r>
            <a:endParaRPr lang="ru-RU" sz="2400" u="sng" dirty="0">
              <a:latin typeface="+mj-lt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71538" y="3357562"/>
            <a:ext cx="7786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+mj-lt"/>
                <a:cs typeface="Times New Roman" pitchFamily="18" charset="0"/>
                <a:sym typeface="Symbol"/>
              </a:rPr>
              <a:t>Цикл в стр.6-17 по теореме </a:t>
            </a:r>
            <a:r>
              <a:rPr lang="ru-RU" sz="2400" dirty="0" err="1" smtClean="0">
                <a:latin typeface="+mj-lt"/>
                <a:cs typeface="Times New Roman" pitchFamily="18" charset="0"/>
                <a:sym typeface="Symbol"/>
              </a:rPr>
              <a:t>Эдмондса-Карпа</a:t>
            </a:r>
            <a:r>
              <a:rPr lang="ru-RU" sz="2400" dirty="0" smtClean="0">
                <a:latin typeface="+mj-lt"/>
                <a:cs typeface="Times New Roman" pitchFamily="18" charset="0"/>
                <a:sym typeface="Symbol"/>
              </a:rPr>
              <a:t> проработает не более                                            раз  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2428860" y="3643314"/>
          <a:ext cx="3105150" cy="811212"/>
        </p:xfrm>
        <a:graphic>
          <a:graphicData uri="http://schemas.openxmlformats.org/presentationml/2006/ole">
            <p:oleObj spid="_x0000_s101378" name="Формула" r:id="rId3" imgW="1587240" imgH="419040" progId="Equation.3">
              <p:embed/>
            </p:oleObj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142976" y="4429132"/>
            <a:ext cx="7653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 smtClean="0">
                <a:latin typeface="+mj-lt"/>
                <a:cs typeface="Times New Roman" pitchFamily="18" charset="0"/>
                <a:sym typeface="Symbol"/>
              </a:rPr>
              <a:t>Сложность процедуры ПОМЕЧИВАНИЕ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o(n</a:t>
            </a:r>
            <a:r>
              <a:rPr lang="en-US" sz="2400" i="1" baseline="30000" dirty="0" smtClean="0">
                <a:latin typeface="+mj-lt"/>
                <a:cs typeface="Times New Roman" pitchFamily="18" charset="0"/>
                <a:sym typeface="Symbol"/>
              </a:rPr>
              <a:t>2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</a:t>
            </a:r>
            <a:endParaRPr lang="ru-RU" sz="2400" i="1" dirty="0">
              <a:latin typeface="+mj-lt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81062" y="1866888"/>
            <a:ext cx="7715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+mj-lt"/>
                <a:cs typeface="Times New Roman" pitchFamily="18" charset="0"/>
                <a:sym typeface="Symbol"/>
              </a:rPr>
              <a:t>Теорема. </a:t>
            </a:r>
            <a:r>
              <a:rPr lang="ru-RU" sz="2400" dirty="0" smtClean="0">
                <a:latin typeface="+mj-lt"/>
                <a:cs typeface="Times New Roman" pitchFamily="18" charset="0"/>
                <a:sym typeface="Symbol"/>
              </a:rPr>
              <a:t>Алгоритм </a:t>
            </a:r>
            <a:r>
              <a:rPr lang="ru-RU" sz="2400" dirty="0" err="1" smtClean="0">
                <a:latin typeface="+mj-lt"/>
                <a:cs typeface="Times New Roman" pitchFamily="18" charset="0"/>
                <a:sym typeface="Symbol"/>
              </a:rPr>
              <a:t>Форда-Фалкерсона</a:t>
            </a:r>
            <a:r>
              <a:rPr lang="ru-RU" sz="2400" dirty="0" smtClean="0">
                <a:latin typeface="+mj-lt"/>
                <a:cs typeface="Times New Roman" pitchFamily="18" charset="0"/>
                <a:sym typeface="Symbol"/>
              </a:rPr>
              <a:t> имеет сложность 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o(n</a:t>
            </a:r>
            <a:r>
              <a:rPr lang="en-US" sz="2400" i="1" baseline="30000" dirty="0" smtClean="0">
                <a:latin typeface="+mj-lt"/>
                <a:cs typeface="Times New Roman" pitchFamily="18" charset="0"/>
                <a:sym typeface="Symbol"/>
              </a:rPr>
              <a:t>5</a:t>
            </a:r>
            <a:r>
              <a:rPr lang="en-US" sz="2400" i="1" dirty="0" smtClean="0">
                <a:latin typeface="+mj-lt"/>
                <a:cs typeface="Times New Roman" pitchFamily="18" charset="0"/>
                <a:sym typeface="Symbol"/>
              </a:rPr>
              <a:t>)</a:t>
            </a:r>
            <a:r>
              <a:rPr lang="en-US" sz="2400" dirty="0" smtClean="0">
                <a:latin typeface="+mj-lt"/>
                <a:cs typeface="Times New Roman" pitchFamily="18" charset="0"/>
                <a:sym typeface="Symbol"/>
              </a:rPr>
              <a:t>.	</a:t>
            </a:r>
            <a:r>
              <a:rPr lang="ru-RU" sz="2400" b="1" dirty="0" smtClean="0">
                <a:latin typeface="+mj-lt"/>
                <a:cs typeface="Times New Roman" pitchFamily="18" charset="0"/>
                <a:sym typeface="Symbol"/>
              </a:rPr>
              <a:t>  </a:t>
            </a:r>
            <a:endParaRPr lang="ru-RU" sz="2400" b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79</a:t>
            </a:fld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14348" y="1643050"/>
            <a:ext cx="1571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/>
            <a:r>
              <a:rPr lang="ru-RU" sz="2400" b="1" dirty="0" smtClean="0">
                <a:latin typeface="+mj-lt"/>
                <a:cs typeface="Times New Roman" pitchFamily="18" charset="0"/>
              </a:rPr>
              <a:t>Пример:</a:t>
            </a:r>
            <a:endParaRPr lang="ru-RU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7" name="Блок-схема: узел 6"/>
          <p:cNvSpPr/>
          <p:nvPr/>
        </p:nvSpPr>
        <p:spPr bwMode="auto">
          <a:xfrm>
            <a:off x="1285852" y="278605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2285984" y="221455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5000628" y="285749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Блок-схема: узел 9"/>
          <p:cNvSpPr/>
          <p:nvPr/>
        </p:nvSpPr>
        <p:spPr bwMode="auto">
          <a:xfrm>
            <a:off x="3929058" y="335756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4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3929058" y="221455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Блок-схема: узел 11"/>
          <p:cNvSpPr/>
          <p:nvPr/>
        </p:nvSpPr>
        <p:spPr bwMode="auto">
          <a:xfrm>
            <a:off x="2285984" y="335756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7" name="Прямая со стрелкой 16"/>
          <p:cNvCxnSpPr>
            <a:stCxn id="7" idx="7"/>
            <a:endCxn id="8" idx="2"/>
          </p:cNvCxnSpPr>
          <p:nvPr/>
        </p:nvCxnSpPr>
        <p:spPr bwMode="auto">
          <a:xfrm rot="5400000" flipH="1" flipV="1">
            <a:off x="1672633" y="2214555"/>
            <a:ext cx="470475" cy="756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Прямая со стрелкой 18"/>
          <p:cNvCxnSpPr>
            <a:stCxn id="8" idx="6"/>
          </p:cNvCxnSpPr>
          <p:nvPr/>
        </p:nvCxnSpPr>
        <p:spPr bwMode="auto">
          <a:xfrm>
            <a:off x="2571736" y="2357430"/>
            <a:ext cx="136957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Прямая со стрелкой 23"/>
          <p:cNvCxnSpPr>
            <a:stCxn id="7" idx="5"/>
            <a:endCxn id="12" idx="2"/>
          </p:cNvCxnSpPr>
          <p:nvPr/>
        </p:nvCxnSpPr>
        <p:spPr bwMode="auto">
          <a:xfrm rot="16200000" flipH="1">
            <a:off x="1672633" y="2887086"/>
            <a:ext cx="470475" cy="756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Прямая со стрелкой 25"/>
          <p:cNvCxnSpPr>
            <a:stCxn id="12" idx="6"/>
            <a:endCxn id="10" idx="2"/>
          </p:cNvCxnSpPr>
          <p:nvPr/>
        </p:nvCxnSpPr>
        <p:spPr bwMode="auto">
          <a:xfrm>
            <a:off x="2571736" y="3500438"/>
            <a:ext cx="135732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Прямая со стрелкой 29"/>
          <p:cNvCxnSpPr>
            <a:stCxn id="11" idx="6"/>
            <a:endCxn id="9" idx="1"/>
          </p:cNvCxnSpPr>
          <p:nvPr/>
        </p:nvCxnSpPr>
        <p:spPr bwMode="auto">
          <a:xfrm>
            <a:off x="4214810" y="2357430"/>
            <a:ext cx="827665" cy="541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Прямая со стрелкой 31"/>
          <p:cNvCxnSpPr>
            <a:stCxn id="10" idx="6"/>
            <a:endCxn id="9" idx="3"/>
          </p:cNvCxnSpPr>
          <p:nvPr/>
        </p:nvCxnSpPr>
        <p:spPr bwMode="auto">
          <a:xfrm flipV="1">
            <a:off x="4214810" y="3101401"/>
            <a:ext cx="827665" cy="399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Прямая со стрелкой 33"/>
          <p:cNvCxnSpPr>
            <a:stCxn id="12" idx="7"/>
            <a:endCxn id="11" idx="3"/>
          </p:cNvCxnSpPr>
          <p:nvPr/>
        </p:nvCxnSpPr>
        <p:spPr bwMode="auto">
          <a:xfrm rot="5400000" flipH="1" flipV="1">
            <a:off x="2779922" y="2208426"/>
            <a:ext cx="940950" cy="1441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Прямоугольник 36"/>
          <p:cNvSpPr/>
          <p:nvPr/>
        </p:nvSpPr>
        <p:spPr bwMode="auto">
          <a:xfrm>
            <a:off x="1571604" y="228599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Прямоугольник 37"/>
          <p:cNvSpPr/>
          <p:nvPr/>
        </p:nvSpPr>
        <p:spPr bwMode="auto">
          <a:xfrm>
            <a:off x="1571604" y="328612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Прямоугольник 38"/>
          <p:cNvSpPr/>
          <p:nvPr/>
        </p:nvSpPr>
        <p:spPr bwMode="auto">
          <a:xfrm>
            <a:off x="2857488" y="264318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(0.5)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0" name="Прямоугольник 39"/>
          <p:cNvSpPr/>
          <p:nvPr/>
        </p:nvSpPr>
        <p:spPr bwMode="auto">
          <a:xfrm>
            <a:off x="3071802" y="200024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Прямоугольник 40"/>
          <p:cNvSpPr/>
          <p:nvPr/>
        </p:nvSpPr>
        <p:spPr bwMode="auto">
          <a:xfrm>
            <a:off x="4643438" y="228599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2" name="Прямоугольник 41"/>
          <p:cNvSpPr/>
          <p:nvPr/>
        </p:nvSpPr>
        <p:spPr bwMode="auto">
          <a:xfrm>
            <a:off x="4714876" y="328612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Прямоугольник 42"/>
          <p:cNvSpPr/>
          <p:nvPr/>
        </p:nvSpPr>
        <p:spPr bwMode="auto">
          <a:xfrm>
            <a:off x="3071802" y="357187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1357290" y="4143380"/>
          <a:ext cx="60804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594043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[1]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[2]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[3]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[4]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[t]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0.5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Прямоугольник 44"/>
          <p:cNvSpPr/>
          <p:nvPr/>
        </p:nvSpPr>
        <p:spPr>
          <a:xfrm>
            <a:off x="5500694" y="371475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latin typeface="+mj-lt"/>
                <a:cs typeface="Times New Roman" pitchFamily="18" charset="0"/>
                <a:sym typeface="Symbol"/>
              </a:rPr>
              <a:t>ОТЕЦ</a:t>
            </a:r>
            <a:endParaRPr lang="ru-RU" b="1" i="1" dirty="0">
              <a:latin typeface="+mj-lt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643702" y="2071678"/>
            <a:ext cx="1208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latin typeface="+mj-lt"/>
              </a:rPr>
              <a:t>ОЧЕРЕДЬ</a:t>
            </a:r>
          </a:p>
          <a:p>
            <a:r>
              <a:rPr lang="en-US" i="1" dirty="0" smtClean="0">
                <a:latin typeface="+mj-lt"/>
              </a:rPr>
              <a:t>s 1 2 3 4 t </a:t>
            </a:r>
            <a:endParaRPr lang="ru-RU" i="1" dirty="0">
              <a:latin typeface="+mj-lt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929322" y="2857496"/>
            <a:ext cx="2797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+mj-lt"/>
              </a:rPr>
              <a:t>f</a:t>
            </a:r>
            <a:r>
              <a:rPr lang="ru-RU" i="1" dirty="0" smtClean="0">
                <a:latin typeface="+mj-lt"/>
              </a:rPr>
              <a:t>-дополняющая цепь</a:t>
            </a:r>
          </a:p>
          <a:p>
            <a:r>
              <a:rPr lang="en-US" i="1" dirty="0" smtClean="0">
                <a:latin typeface="+mj-lt"/>
              </a:rPr>
              <a:t>s</a:t>
            </a:r>
            <a:r>
              <a:rPr lang="ru-RU" i="1" dirty="0" smtClean="0">
                <a:latin typeface="+mj-lt"/>
              </a:rPr>
              <a:t>-</a:t>
            </a:r>
            <a:r>
              <a:rPr lang="en-US" i="1" dirty="0" smtClean="0">
                <a:latin typeface="+mj-lt"/>
              </a:rPr>
              <a:t>1- 3- t </a:t>
            </a:r>
            <a:endParaRPr lang="ru-RU" i="1" dirty="0">
              <a:latin typeface="+mj-lt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714876" y="1643050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+mj-lt"/>
                <a:cs typeface="Times New Roman" pitchFamily="18" charset="0"/>
              </a:rPr>
              <a:t>||f|| =</a:t>
            </a:r>
            <a:r>
              <a:rPr lang="ru-RU" b="1" i="1" dirty="0" smtClean="0">
                <a:latin typeface="+mj-lt"/>
                <a:cs typeface="Times New Roman" pitchFamily="18" charset="0"/>
              </a:rPr>
              <a:t> </a:t>
            </a:r>
            <a:r>
              <a:rPr lang="en-US" b="1" i="1" dirty="0" smtClean="0">
                <a:latin typeface="+mj-lt"/>
                <a:cs typeface="Times New Roman" pitchFamily="18" charset="0"/>
              </a:rPr>
              <a:t>0</a:t>
            </a:r>
            <a:endParaRPr lang="ru-RU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Задача о </a:t>
            </a:r>
            <a:r>
              <a:rPr lang="en-US" sz="2400" b="1" dirty="0">
                <a:cs typeface="Times New Roman" pitchFamily="18" charset="0"/>
              </a:rPr>
              <a:t>MAXMIN </a:t>
            </a:r>
            <a:r>
              <a:rPr lang="ru-RU" sz="2400" b="1" dirty="0">
                <a:cs typeface="Times New Roman" pitchFamily="18" charset="0"/>
              </a:rPr>
              <a:t>пути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14414" y="1714488"/>
            <a:ext cx="75009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b="1" dirty="0">
                <a:latin typeface="+mj-lt"/>
                <a:cs typeface="Times New Roman" pitchFamily="18" charset="0"/>
              </a:rPr>
              <a:t>Программная реализация алгоритма </a:t>
            </a:r>
            <a:r>
              <a:rPr lang="ru-RU" sz="2400" b="1" dirty="0" err="1">
                <a:latin typeface="+mj-lt"/>
                <a:cs typeface="Times New Roman" pitchFamily="18" charset="0"/>
              </a:rPr>
              <a:t>Дейкстры</a:t>
            </a:r>
            <a:r>
              <a:rPr lang="ru-RU" sz="2400" b="1" dirty="0">
                <a:latin typeface="+mj-lt"/>
                <a:cs typeface="Times New Roman" pitchFamily="18" charset="0"/>
              </a:rPr>
              <a:t>:</a:t>
            </a:r>
            <a:endParaRPr lang="en-US" sz="2400" b="1" dirty="0">
              <a:latin typeface="+mj-lt"/>
              <a:cs typeface="Times New Roman" pitchFamily="18" charset="0"/>
            </a:endParaRP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1. begin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2.     D[s]:=0;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3.     T:=V\</a:t>
            </a:r>
            <a:r>
              <a:rPr lang="en-US" sz="2400" i="1" dirty="0">
                <a:latin typeface="+mj-lt"/>
                <a:sym typeface="Symbol"/>
              </a:rPr>
              <a:t>s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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4.     for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vT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do D[v]:=A[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s,v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];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5.     for m:=1 to n-1 do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6.         begin  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7.             w:=MIN(T);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8.             T=T\</a:t>
            </a:r>
            <a:r>
              <a:rPr lang="en-US" sz="2400" i="1" dirty="0">
                <a:latin typeface="+mj-lt"/>
                <a:sym typeface="Symbol"/>
              </a:rPr>
              <a:t>w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;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9.             for 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vT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do </a:t>
            </a:r>
          </a:p>
          <a:p>
            <a:pPr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10.                  D[v]:=min (D[v], D[w]+A[</a:t>
            </a:r>
            <a:r>
              <a:rPr lang="en-US" sz="2400" i="1" dirty="0" err="1">
                <a:latin typeface="+mj-lt"/>
                <a:cs typeface="Times New Roman" pitchFamily="18" charset="0"/>
                <a:sym typeface="Symbol"/>
              </a:rPr>
              <a:t>w,v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])</a:t>
            </a:r>
          </a:p>
          <a:p>
            <a:pPr marL="457200" indent="-457200" algn="l">
              <a:buAutoNum type="arabicPeriod" startAt="11"/>
            </a:pP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         end</a:t>
            </a:r>
          </a:p>
          <a:p>
            <a:pPr marL="457200" indent="-457200" algn="l"/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12.  end</a:t>
            </a:r>
          </a:p>
          <a:p>
            <a:pPr algn="l"/>
            <a:endParaRPr lang="ru-RU" sz="2400" dirty="0">
              <a:latin typeface="+mj-lt"/>
              <a:cs typeface="Times New Roman" pitchFamily="18" charset="0"/>
            </a:endParaRPr>
          </a:p>
          <a:p>
            <a:pPr algn="l"/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80</a:t>
            </a:fld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14348" y="1643050"/>
            <a:ext cx="1785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/>
            <a:r>
              <a:rPr lang="ru-RU" sz="2400" dirty="0" smtClean="0">
                <a:latin typeface="+mj-lt"/>
                <a:cs typeface="Times New Roman" pitchFamily="18" charset="0"/>
              </a:rPr>
              <a:t>Итерация 2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7" name="Блок-схема: узел 6"/>
          <p:cNvSpPr/>
          <p:nvPr/>
        </p:nvSpPr>
        <p:spPr bwMode="auto">
          <a:xfrm>
            <a:off x="1285852" y="278605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2285984" y="221455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5000628" y="285749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Блок-схема: узел 9"/>
          <p:cNvSpPr/>
          <p:nvPr/>
        </p:nvSpPr>
        <p:spPr bwMode="auto">
          <a:xfrm>
            <a:off x="3929058" y="335756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4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3929058" y="221455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Блок-схема: узел 11"/>
          <p:cNvSpPr/>
          <p:nvPr/>
        </p:nvSpPr>
        <p:spPr bwMode="auto">
          <a:xfrm>
            <a:off x="2285984" y="335756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7" name="Прямая со стрелкой 16"/>
          <p:cNvCxnSpPr>
            <a:stCxn id="7" idx="7"/>
            <a:endCxn id="8" idx="2"/>
          </p:cNvCxnSpPr>
          <p:nvPr/>
        </p:nvCxnSpPr>
        <p:spPr bwMode="auto">
          <a:xfrm rot="5400000" flipH="1" flipV="1">
            <a:off x="1672633" y="2214555"/>
            <a:ext cx="470475" cy="756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Прямая со стрелкой 18"/>
          <p:cNvCxnSpPr>
            <a:stCxn id="8" idx="6"/>
          </p:cNvCxnSpPr>
          <p:nvPr/>
        </p:nvCxnSpPr>
        <p:spPr bwMode="auto">
          <a:xfrm>
            <a:off x="2571736" y="2357430"/>
            <a:ext cx="136957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Прямая со стрелкой 23"/>
          <p:cNvCxnSpPr>
            <a:stCxn id="7" idx="5"/>
            <a:endCxn id="12" idx="2"/>
          </p:cNvCxnSpPr>
          <p:nvPr/>
        </p:nvCxnSpPr>
        <p:spPr bwMode="auto">
          <a:xfrm rot="16200000" flipH="1">
            <a:off x="1672633" y="2887086"/>
            <a:ext cx="470475" cy="756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Прямая со стрелкой 25"/>
          <p:cNvCxnSpPr>
            <a:stCxn id="12" idx="6"/>
            <a:endCxn id="10" idx="2"/>
          </p:cNvCxnSpPr>
          <p:nvPr/>
        </p:nvCxnSpPr>
        <p:spPr bwMode="auto">
          <a:xfrm>
            <a:off x="2571736" y="3500438"/>
            <a:ext cx="135732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Прямая со стрелкой 29"/>
          <p:cNvCxnSpPr>
            <a:stCxn id="11" idx="6"/>
            <a:endCxn id="9" idx="1"/>
          </p:cNvCxnSpPr>
          <p:nvPr/>
        </p:nvCxnSpPr>
        <p:spPr bwMode="auto">
          <a:xfrm>
            <a:off x="4214810" y="2357430"/>
            <a:ext cx="827665" cy="541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Прямая со стрелкой 31"/>
          <p:cNvCxnSpPr>
            <a:stCxn id="10" idx="6"/>
            <a:endCxn id="9" idx="3"/>
          </p:cNvCxnSpPr>
          <p:nvPr/>
        </p:nvCxnSpPr>
        <p:spPr bwMode="auto">
          <a:xfrm flipV="1">
            <a:off x="4214810" y="3101401"/>
            <a:ext cx="827665" cy="399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Прямая со стрелкой 33"/>
          <p:cNvCxnSpPr>
            <a:stCxn id="12" idx="7"/>
            <a:endCxn id="11" idx="3"/>
          </p:cNvCxnSpPr>
          <p:nvPr/>
        </p:nvCxnSpPr>
        <p:spPr bwMode="auto">
          <a:xfrm rot="5400000" flipH="1" flipV="1">
            <a:off x="2779922" y="2208426"/>
            <a:ext cx="940950" cy="1441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Прямоугольник 36"/>
          <p:cNvSpPr/>
          <p:nvPr/>
        </p:nvSpPr>
        <p:spPr bwMode="auto">
          <a:xfrm>
            <a:off x="1571604" y="228599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Прямоугольник 37"/>
          <p:cNvSpPr/>
          <p:nvPr/>
        </p:nvSpPr>
        <p:spPr bwMode="auto">
          <a:xfrm>
            <a:off x="1571604" y="328612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0.5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Прямоугольник 38"/>
          <p:cNvSpPr/>
          <p:nvPr/>
        </p:nvSpPr>
        <p:spPr bwMode="auto">
          <a:xfrm>
            <a:off x="2857488" y="264318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0.5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(0.5)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0" name="Прямоугольник 39"/>
          <p:cNvSpPr/>
          <p:nvPr/>
        </p:nvSpPr>
        <p:spPr bwMode="auto">
          <a:xfrm>
            <a:off x="3071802" y="200024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Прямоугольник 40"/>
          <p:cNvSpPr/>
          <p:nvPr/>
        </p:nvSpPr>
        <p:spPr bwMode="auto">
          <a:xfrm>
            <a:off x="4643438" y="228599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0.5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2" name="Прямоугольник 41"/>
          <p:cNvSpPr/>
          <p:nvPr/>
        </p:nvSpPr>
        <p:spPr bwMode="auto">
          <a:xfrm>
            <a:off x="4714876" y="328612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Прямоугольник 42"/>
          <p:cNvSpPr/>
          <p:nvPr/>
        </p:nvSpPr>
        <p:spPr bwMode="auto">
          <a:xfrm>
            <a:off x="3071802" y="357187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1357290" y="4143380"/>
          <a:ext cx="608044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594043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[1]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[2]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[3]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[4]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[t]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sz="18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0.5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Прямоугольник 44"/>
          <p:cNvSpPr/>
          <p:nvPr/>
        </p:nvSpPr>
        <p:spPr>
          <a:xfrm>
            <a:off x="5500694" y="371475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latin typeface="+mj-lt"/>
                <a:cs typeface="Times New Roman" pitchFamily="18" charset="0"/>
                <a:sym typeface="Symbol"/>
              </a:rPr>
              <a:t>ОТЕЦ</a:t>
            </a:r>
            <a:endParaRPr lang="ru-RU" b="1" i="1" dirty="0">
              <a:latin typeface="+mj-lt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643702" y="2071678"/>
            <a:ext cx="1208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latin typeface="+mj-lt"/>
              </a:rPr>
              <a:t>ОЧЕРЕДЬ</a:t>
            </a:r>
          </a:p>
          <a:p>
            <a:r>
              <a:rPr lang="en-US" i="1" dirty="0" smtClean="0">
                <a:latin typeface="+mj-lt"/>
              </a:rPr>
              <a:t>s 1 2 4</a:t>
            </a:r>
            <a:r>
              <a:rPr lang="ru-RU" i="1" dirty="0" smtClean="0">
                <a:latin typeface="+mj-lt"/>
              </a:rPr>
              <a:t> 3</a:t>
            </a:r>
            <a:r>
              <a:rPr lang="en-US" i="1" dirty="0" smtClean="0">
                <a:latin typeface="+mj-lt"/>
              </a:rPr>
              <a:t> t </a:t>
            </a:r>
            <a:endParaRPr lang="ru-RU" i="1" dirty="0">
              <a:latin typeface="+mj-lt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929322" y="2857496"/>
            <a:ext cx="2797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+mj-lt"/>
              </a:rPr>
              <a:t>f</a:t>
            </a:r>
            <a:r>
              <a:rPr lang="ru-RU" i="1" dirty="0" smtClean="0">
                <a:latin typeface="+mj-lt"/>
              </a:rPr>
              <a:t>-дополняющая цепь</a:t>
            </a:r>
          </a:p>
          <a:p>
            <a:r>
              <a:rPr lang="en-US" i="1" dirty="0" smtClean="0">
                <a:latin typeface="+mj-lt"/>
              </a:rPr>
              <a:t>s</a:t>
            </a:r>
            <a:r>
              <a:rPr lang="ru-RU" i="1" dirty="0" smtClean="0">
                <a:latin typeface="+mj-lt"/>
              </a:rPr>
              <a:t>-</a:t>
            </a:r>
            <a:r>
              <a:rPr lang="en-US" i="1" dirty="0" smtClean="0">
                <a:latin typeface="+mj-lt"/>
              </a:rPr>
              <a:t>1- </a:t>
            </a:r>
            <a:r>
              <a:rPr lang="ru-RU" i="1" dirty="0" smtClean="0">
                <a:latin typeface="+mj-lt"/>
              </a:rPr>
              <a:t>4</a:t>
            </a:r>
            <a:r>
              <a:rPr lang="en-US" i="1" dirty="0" smtClean="0">
                <a:latin typeface="+mj-lt"/>
              </a:rPr>
              <a:t>- t </a:t>
            </a:r>
            <a:endParaRPr lang="ru-RU" i="1" dirty="0">
              <a:latin typeface="+mj-lt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714876" y="1643050"/>
            <a:ext cx="1002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+mj-lt"/>
                <a:cs typeface="Times New Roman" pitchFamily="18" charset="0"/>
              </a:rPr>
              <a:t>||f|| =</a:t>
            </a:r>
            <a:r>
              <a:rPr lang="ru-RU" b="1" i="1" dirty="0" smtClean="0">
                <a:latin typeface="+mj-lt"/>
                <a:cs typeface="Times New Roman" pitchFamily="18" charset="0"/>
              </a:rPr>
              <a:t> </a:t>
            </a:r>
            <a:r>
              <a:rPr lang="en-US" b="1" i="1" dirty="0" smtClean="0">
                <a:latin typeface="+mj-lt"/>
                <a:cs typeface="Times New Roman" pitchFamily="18" charset="0"/>
              </a:rPr>
              <a:t>0</a:t>
            </a:r>
            <a:r>
              <a:rPr lang="ru-RU" b="1" i="1" dirty="0" smtClean="0">
                <a:latin typeface="+mj-lt"/>
                <a:cs typeface="Times New Roman" pitchFamily="18" charset="0"/>
              </a:rPr>
              <a:t>.5</a:t>
            </a:r>
            <a:endParaRPr lang="ru-RU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2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81</a:t>
            </a:fld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14348" y="1643050"/>
            <a:ext cx="1785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/>
            <a:r>
              <a:rPr lang="ru-RU" sz="2400" dirty="0" smtClean="0">
                <a:latin typeface="+mj-lt"/>
                <a:cs typeface="Times New Roman" pitchFamily="18" charset="0"/>
              </a:rPr>
              <a:t>Итерация 3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7" name="Блок-схема: узел 6"/>
          <p:cNvSpPr/>
          <p:nvPr/>
        </p:nvSpPr>
        <p:spPr bwMode="auto">
          <a:xfrm>
            <a:off x="1285852" y="278605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2285984" y="221455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5000628" y="285749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Блок-схема: узел 9"/>
          <p:cNvSpPr/>
          <p:nvPr/>
        </p:nvSpPr>
        <p:spPr bwMode="auto">
          <a:xfrm>
            <a:off x="3929058" y="335756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4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3929058" y="221455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Блок-схема: узел 11"/>
          <p:cNvSpPr/>
          <p:nvPr/>
        </p:nvSpPr>
        <p:spPr bwMode="auto">
          <a:xfrm>
            <a:off x="2285984" y="335756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7" name="Прямая со стрелкой 16"/>
          <p:cNvCxnSpPr>
            <a:stCxn id="7" idx="7"/>
            <a:endCxn id="8" idx="2"/>
          </p:cNvCxnSpPr>
          <p:nvPr/>
        </p:nvCxnSpPr>
        <p:spPr bwMode="auto">
          <a:xfrm rot="5400000" flipH="1" flipV="1">
            <a:off x="1672633" y="2214555"/>
            <a:ext cx="470475" cy="756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Прямая со стрелкой 18"/>
          <p:cNvCxnSpPr>
            <a:stCxn id="8" idx="6"/>
          </p:cNvCxnSpPr>
          <p:nvPr/>
        </p:nvCxnSpPr>
        <p:spPr bwMode="auto">
          <a:xfrm>
            <a:off x="2571736" y="2357430"/>
            <a:ext cx="136957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Прямая со стрелкой 23"/>
          <p:cNvCxnSpPr>
            <a:stCxn id="7" idx="5"/>
            <a:endCxn id="12" idx="2"/>
          </p:cNvCxnSpPr>
          <p:nvPr/>
        </p:nvCxnSpPr>
        <p:spPr bwMode="auto">
          <a:xfrm rot="16200000" flipH="1">
            <a:off x="1672633" y="2887086"/>
            <a:ext cx="470475" cy="756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Прямая со стрелкой 25"/>
          <p:cNvCxnSpPr>
            <a:stCxn id="12" idx="6"/>
            <a:endCxn id="10" idx="2"/>
          </p:cNvCxnSpPr>
          <p:nvPr/>
        </p:nvCxnSpPr>
        <p:spPr bwMode="auto">
          <a:xfrm>
            <a:off x="2571736" y="3500438"/>
            <a:ext cx="135732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Прямая со стрелкой 29"/>
          <p:cNvCxnSpPr>
            <a:stCxn id="11" idx="6"/>
            <a:endCxn id="9" idx="1"/>
          </p:cNvCxnSpPr>
          <p:nvPr/>
        </p:nvCxnSpPr>
        <p:spPr bwMode="auto">
          <a:xfrm>
            <a:off x="4214810" y="2357430"/>
            <a:ext cx="827665" cy="541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Прямая со стрелкой 31"/>
          <p:cNvCxnSpPr>
            <a:stCxn id="10" idx="6"/>
            <a:endCxn id="9" idx="3"/>
          </p:cNvCxnSpPr>
          <p:nvPr/>
        </p:nvCxnSpPr>
        <p:spPr bwMode="auto">
          <a:xfrm flipV="1">
            <a:off x="4214810" y="3101401"/>
            <a:ext cx="827665" cy="399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Прямая со стрелкой 33"/>
          <p:cNvCxnSpPr>
            <a:stCxn id="12" idx="7"/>
            <a:endCxn id="11" idx="3"/>
          </p:cNvCxnSpPr>
          <p:nvPr/>
        </p:nvCxnSpPr>
        <p:spPr bwMode="auto">
          <a:xfrm rot="5400000" flipH="1" flipV="1">
            <a:off x="2779922" y="2208426"/>
            <a:ext cx="940950" cy="1441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Прямоугольник 36"/>
          <p:cNvSpPr/>
          <p:nvPr/>
        </p:nvSpPr>
        <p:spPr bwMode="auto">
          <a:xfrm>
            <a:off x="1571604" y="228599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Прямоугольник 37"/>
          <p:cNvSpPr/>
          <p:nvPr/>
        </p:nvSpPr>
        <p:spPr bwMode="auto">
          <a:xfrm>
            <a:off x="1571604" y="328612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Прямоугольник 38"/>
          <p:cNvSpPr/>
          <p:nvPr/>
        </p:nvSpPr>
        <p:spPr bwMode="auto">
          <a:xfrm>
            <a:off x="2857488" y="264318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0.5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(0.5)</a:t>
            </a:r>
            <a:endParaRPr kumimoji="0" 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0" name="Прямоугольник 39"/>
          <p:cNvSpPr/>
          <p:nvPr/>
        </p:nvSpPr>
        <p:spPr bwMode="auto">
          <a:xfrm>
            <a:off x="3071802" y="200024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Прямоугольник 40"/>
          <p:cNvSpPr/>
          <p:nvPr/>
        </p:nvSpPr>
        <p:spPr bwMode="auto">
          <a:xfrm>
            <a:off x="4643438" y="228599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0.5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2" name="Прямоугольник 41"/>
          <p:cNvSpPr/>
          <p:nvPr/>
        </p:nvSpPr>
        <p:spPr bwMode="auto">
          <a:xfrm>
            <a:off x="4714876" y="328612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0.5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Прямоугольник 42"/>
          <p:cNvSpPr/>
          <p:nvPr/>
        </p:nvSpPr>
        <p:spPr bwMode="auto">
          <a:xfrm>
            <a:off x="3071802" y="357187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0.5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1357290" y="4143380"/>
          <a:ext cx="608044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594043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[1]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[2]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[3]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[4]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[t]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ru-RU" sz="1800" b="0" i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Прямоугольник 44"/>
          <p:cNvSpPr/>
          <p:nvPr/>
        </p:nvSpPr>
        <p:spPr>
          <a:xfrm>
            <a:off x="5500694" y="371475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latin typeface="+mj-lt"/>
                <a:cs typeface="Times New Roman" pitchFamily="18" charset="0"/>
                <a:sym typeface="Symbol"/>
              </a:rPr>
              <a:t>ОТЕЦ</a:t>
            </a:r>
            <a:endParaRPr lang="ru-RU" b="1" i="1" dirty="0">
              <a:latin typeface="+mj-lt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643702" y="2071678"/>
            <a:ext cx="1208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latin typeface="+mj-lt"/>
              </a:rPr>
              <a:t>ОЧЕРЕДЬ</a:t>
            </a:r>
          </a:p>
          <a:p>
            <a:r>
              <a:rPr lang="en-US" i="1" dirty="0" smtClean="0">
                <a:latin typeface="+mj-lt"/>
              </a:rPr>
              <a:t>s 2 3 t 1 </a:t>
            </a:r>
            <a:r>
              <a:rPr lang="ru-RU" i="1" dirty="0" smtClean="0">
                <a:latin typeface="+mj-lt"/>
              </a:rPr>
              <a:t> </a:t>
            </a:r>
            <a:endParaRPr lang="ru-RU" i="1" dirty="0">
              <a:latin typeface="+mj-lt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929322" y="2857496"/>
            <a:ext cx="2797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+mj-lt"/>
              </a:rPr>
              <a:t>f</a:t>
            </a:r>
            <a:r>
              <a:rPr lang="ru-RU" i="1" dirty="0" smtClean="0">
                <a:latin typeface="+mj-lt"/>
              </a:rPr>
              <a:t>-дополняющая цепь</a:t>
            </a:r>
          </a:p>
          <a:p>
            <a:r>
              <a:rPr lang="en-US" i="1" dirty="0" smtClean="0">
                <a:latin typeface="+mj-lt"/>
              </a:rPr>
              <a:t>s</a:t>
            </a:r>
            <a:r>
              <a:rPr lang="ru-RU" i="1" dirty="0" smtClean="0">
                <a:latin typeface="+mj-lt"/>
              </a:rPr>
              <a:t>-</a:t>
            </a:r>
            <a:r>
              <a:rPr lang="en-US" i="1" dirty="0" smtClean="0">
                <a:latin typeface="+mj-lt"/>
              </a:rPr>
              <a:t>2-3- t </a:t>
            </a:r>
            <a:endParaRPr lang="ru-RU" i="1" dirty="0">
              <a:latin typeface="+mj-lt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714876" y="1643050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+mj-lt"/>
                <a:cs typeface="Times New Roman" pitchFamily="18" charset="0"/>
              </a:rPr>
              <a:t>||f|| =</a:t>
            </a:r>
            <a:r>
              <a:rPr lang="ru-RU" b="1" i="1" dirty="0" smtClean="0">
                <a:latin typeface="+mj-lt"/>
                <a:cs typeface="Times New Roman" pitchFamily="18" charset="0"/>
              </a:rPr>
              <a:t> 1</a:t>
            </a:r>
            <a:endParaRPr lang="ru-RU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2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82</a:t>
            </a:fld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14348" y="1643050"/>
            <a:ext cx="1785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/>
            <a:r>
              <a:rPr lang="ru-RU" sz="2400" dirty="0" smtClean="0">
                <a:latin typeface="+mj-lt"/>
                <a:cs typeface="Times New Roman" pitchFamily="18" charset="0"/>
              </a:rPr>
              <a:t>Итерация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4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7" name="Блок-схема: узел 6"/>
          <p:cNvSpPr/>
          <p:nvPr/>
        </p:nvSpPr>
        <p:spPr bwMode="auto">
          <a:xfrm>
            <a:off x="1285852" y="278605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2285984" y="221455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5000628" y="285749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Блок-схема: узел 9"/>
          <p:cNvSpPr/>
          <p:nvPr/>
        </p:nvSpPr>
        <p:spPr bwMode="auto">
          <a:xfrm>
            <a:off x="3929058" y="335756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4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3929058" y="221455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Блок-схема: узел 11"/>
          <p:cNvSpPr/>
          <p:nvPr/>
        </p:nvSpPr>
        <p:spPr bwMode="auto">
          <a:xfrm>
            <a:off x="2285984" y="335756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7" name="Прямая со стрелкой 16"/>
          <p:cNvCxnSpPr>
            <a:stCxn id="7" idx="7"/>
            <a:endCxn id="8" idx="2"/>
          </p:cNvCxnSpPr>
          <p:nvPr/>
        </p:nvCxnSpPr>
        <p:spPr bwMode="auto">
          <a:xfrm rot="5400000" flipH="1" flipV="1">
            <a:off x="1672633" y="2214555"/>
            <a:ext cx="470475" cy="756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Прямая со стрелкой 18"/>
          <p:cNvCxnSpPr>
            <a:stCxn id="8" idx="6"/>
          </p:cNvCxnSpPr>
          <p:nvPr/>
        </p:nvCxnSpPr>
        <p:spPr bwMode="auto">
          <a:xfrm>
            <a:off x="2571736" y="2357430"/>
            <a:ext cx="136957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Прямая со стрелкой 23"/>
          <p:cNvCxnSpPr>
            <a:stCxn id="7" idx="5"/>
            <a:endCxn id="12" idx="2"/>
          </p:cNvCxnSpPr>
          <p:nvPr/>
        </p:nvCxnSpPr>
        <p:spPr bwMode="auto">
          <a:xfrm rot="16200000" flipH="1">
            <a:off x="1672633" y="2887086"/>
            <a:ext cx="470475" cy="756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Прямая со стрелкой 25"/>
          <p:cNvCxnSpPr>
            <a:stCxn id="12" idx="6"/>
            <a:endCxn id="10" idx="2"/>
          </p:cNvCxnSpPr>
          <p:nvPr/>
        </p:nvCxnSpPr>
        <p:spPr bwMode="auto">
          <a:xfrm>
            <a:off x="2571736" y="3500438"/>
            <a:ext cx="135732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Прямая со стрелкой 29"/>
          <p:cNvCxnSpPr>
            <a:stCxn id="11" idx="6"/>
            <a:endCxn id="9" idx="1"/>
          </p:cNvCxnSpPr>
          <p:nvPr/>
        </p:nvCxnSpPr>
        <p:spPr bwMode="auto">
          <a:xfrm>
            <a:off x="4214810" y="2357430"/>
            <a:ext cx="827665" cy="541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Прямая со стрелкой 31"/>
          <p:cNvCxnSpPr>
            <a:stCxn id="10" idx="6"/>
            <a:endCxn id="9" idx="3"/>
          </p:cNvCxnSpPr>
          <p:nvPr/>
        </p:nvCxnSpPr>
        <p:spPr bwMode="auto">
          <a:xfrm flipV="1">
            <a:off x="4214810" y="3101401"/>
            <a:ext cx="827665" cy="399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Прямая со стрелкой 33"/>
          <p:cNvCxnSpPr>
            <a:stCxn id="12" idx="7"/>
            <a:endCxn id="11" idx="3"/>
          </p:cNvCxnSpPr>
          <p:nvPr/>
        </p:nvCxnSpPr>
        <p:spPr bwMode="auto">
          <a:xfrm rot="5400000" flipH="1" flipV="1">
            <a:off x="2779922" y="2208426"/>
            <a:ext cx="940950" cy="1441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Прямоугольник 36"/>
          <p:cNvSpPr/>
          <p:nvPr/>
        </p:nvSpPr>
        <p:spPr bwMode="auto">
          <a:xfrm>
            <a:off x="1571604" y="228599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.5(1)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Прямоугольник 37"/>
          <p:cNvSpPr/>
          <p:nvPr/>
        </p:nvSpPr>
        <p:spPr bwMode="auto">
          <a:xfrm>
            <a:off x="1571604" y="328612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Прямоугольник 38"/>
          <p:cNvSpPr/>
          <p:nvPr/>
        </p:nvSpPr>
        <p:spPr bwMode="auto">
          <a:xfrm>
            <a:off x="2857488" y="264318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0.5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(0.5)</a:t>
            </a:r>
            <a:endParaRPr kumimoji="0" 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0" name="Прямоугольник 39"/>
          <p:cNvSpPr/>
          <p:nvPr/>
        </p:nvSpPr>
        <p:spPr bwMode="auto">
          <a:xfrm>
            <a:off x="3071802" y="200024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.5(1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Прямоугольник 40"/>
          <p:cNvSpPr/>
          <p:nvPr/>
        </p:nvSpPr>
        <p:spPr bwMode="auto">
          <a:xfrm>
            <a:off x="4643438" y="228599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1(1)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2" name="Прямоугольник 41"/>
          <p:cNvSpPr/>
          <p:nvPr/>
        </p:nvSpPr>
        <p:spPr bwMode="auto">
          <a:xfrm>
            <a:off x="4714876" y="328612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0.5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Прямоугольник 42"/>
          <p:cNvSpPr/>
          <p:nvPr/>
        </p:nvSpPr>
        <p:spPr bwMode="auto">
          <a:xfrm>
            <a:off x="3071802" y="357187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0.5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1357290" y="4143380"/>
          <a:ext cx="608044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594043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[1]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[2]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[3]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[4]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[t]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0.5</a:t>
                      </a:r>
                      <a:endParaRPr lang="ru-RU" sz="1800" b="0" i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Прямоугольник 44"/>
          <p:cNvSpPr/>
          <p:nvPr/>
        </p:nvSpPr>
        <p:spPr>
          <a:xfrm>
            <a:off x="5500694" y="371475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latin typeface="+mj-lt"/>
                <a:cs typeface="Times New Roman" pitchFamily="18" charset="0"/>
                <a:sym typeface="Symbol"/>
              </a:rPr>
              <a:t>ОТЕЦ</a:t>
            </a:r>
            <a:endParaRPr lang="ru-RU" b="1" i="1" dirty="0">
              <a:latin typeface="+mj-lt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643702" y="2071678"/>
            <a:ext cx="12082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latin typeface="+mj-lt"/>
              </a:rPr>
              <a:t>ОЧЕРЕДЬ</a:t>
            </a:r>
            <a:endParaRPr lang="en-US" i="1" dirty="0" smtClean="0">
              <a:latin typeface="+mj-lt"/>
            </a:endParaRPr>
          </a:p>
          <a:p>
            <a:r>
              <a:rPr lang="en-US" i="1" dirty="0" smtClean="0">
                <a:latin typeface="+mj-lt"/>
              </a:rPr>
              <a:t>s 2 3 1 4 t</a:t>
            </a:r>
            <a:endParaRPr lang="ru-RU" i="1" dirty="0" smtClean="0">
              <a:latin typeface="+mj-lt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929322" y="2857496"/>
            <a:ext cx="2797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+mj-lt"/>
              </a:rPr>
              <a:t>f</a:t>
            </a:r>
            <a:r>
              <a:rPr lang="ru-RU" i="1" dirty="0" smtClean="0">
                <a:latin typeface="+mj-lt"/>
              </a:rPr>
              <a:t>-дополняющая цепь</a:t>
            </a:r>
            <a:endParaRPr lang="en-US" i="1" dirty="0" smtClean="0">
              <a:latin typeface="+mj-lt"/>
            </a:endParaRPr>
          </a:p>
          <a:p>
            <a:r>
              <a:rPr lang="en-US" i="1" dirty="0" smtClean="0">
                <a:latin typeface="+mj-lt"/>
              </a:rPr>
              <a:t>s-2-3-1-4-t</a:t>
            </a:r>
            <a:endParaRPr lang="ru-RU" i="1" dirty="0" smtClean="0">
              <a:latin typeface="+mj-lt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714876" y="1643050"/>
            <a:ext cx="1002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+mj-lt"/>
                <a:cs typeface="Times New Roman" pitchFamily="18" charset="0"/>
              </a:rPr>
              <a:t>||f|| =</a:t>
            </a:r>
            <a:r>
              <a:rPr lang="ru-RU" b="1" i="1" dirty="0" smtClean="0">
                <a:latin typeface="+mj-lt"/>
                <a:cs typeface="Times New Roman" pitchFamily="18" charset="0"/>
              </a:rPr>
              <a:t> 1</a:t>
            </a:r>
            <a:r>
              <a:rPr lang="en-US" b="1" i="1" dirty="0" smtClean="0">
                <a:latin typeface="+mj-lt"/>
                <a:cs typeface="Times New Roman" pitchFamily="18" charset="0"/>
              </a:rPr>
              <a:t>.5</a:t>
            </a:r>
            <a:endParaRPr lang="ru-RU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2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Потоки в сетях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83</a:t>
            </a:fld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14348" y="1643050"/>
            <a:ext cx="1785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/>
            <a:r>
              <a:rPr lang="ru-RU" sz="2400" dirty="0" smtClean="0">
                <a:latin typeface="+mj-lt"/>
                <a:cs typeface="Times New Roman" pitchFamily="18" charset="0"/>
              </a:rPr>
              <a:t>Итерация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5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7" name="Блок-схема: узел 6"/>
          <p:cNvSpPr/>
          <p:nvPr/>
        </p:nvSpPr>
        <p:spPr bwMode="auto">
          <a:xfrm>
            <a:off x="1285852" y="2786058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</a:rPr>
              <a:t>s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 bwMode="auto">
          <a:xfrm>
            <a:off x="2285984" y="221455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Блок-схема: узел 8"/>
          <p:cNvSpPr/>
          <p:nvPr/>
        </p:nvSpPr>
        <p:spPr bwMode="auto">
          <a:xfrm>
            <a:off x="5000628" y="2857496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Блок-схема: узел 9"/>
          <p:cNvSpPr/>
          <p:nvPr/>
        </p:nvSpPr>
        <p:spPr bwMode="auto">
          <a:xfrm>
            <a:off x="3929058" y="335756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4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Блок-схема: узел 10"/>
          <p:cNvSpPr/>
          <p:nvPr/>
        </p:nvSpPr>
        <p:spPr bwMode="auto">
          <a:xfrm>
            <a:off x="3929058" y="2214554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Блок-схема: узел 11"/>
          <p:cNvSpPr/>
          <p:nvPr/>
        </p:nvSpPr>
        <p:spPr bwMode="auto">
          <a:xfrm>
            <a:off x="2285984" y="3357562"/>
            <a:ext cx="285752" cy="285752"/>
          </a:xfrm>
          <a:prstGeom prst="flowChartConnector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ru-RU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7" name="Прямая со стрелкой 16"/>
          <p:cNvCxnSpPr>
            <a:stCxn id="7" idx="7"/>
            <a:endCxn id="8" idx="2"/>
          </p:cNvCxnSpPr>
          <p:nvPr/>
        </p:nvCxnSpPr>
        <p:spPr bwMode="auto">
          <a:xfrm rot="5400000" flipH="1" flipV="1">
            <a:off x="1672633" y="2214555"/>
            <a:ext cx="470475" cy="756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Прямая со стрелкой 18"/>
          <p:cNvCxnSpPr>
            <a:stCxn id="8" idx="6"/>
          </p:cNvCxnSpPr>
          <p:nvPr/>
        </p:nvCxnSpPr>
        <p:spPr bwMode="auto">
          <a:xfrm>
            <a:off x="2571736" y="2357430"/>
            <a:ext cx="136957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Прямая со стрелкой 23"/>
          <p:cNvCxnSpPr>
            <a:stCxn id="7" idx="5"/>
            <a:endCxn id="12" idx="2"/>
          </p:cNvCxnSpPr>
          <p:nvPr/>
        </p:nvCxnSpPr>
        <p:spPr bwMode="auto">
          <a:xfrm rot="16200000" flipH="1">
            <a:off x="1672633" y="2887086"/>
            <a:ext cx="470475" cy="756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Прямая со стрелкой 25"/>
          <p:cNvCxnSpPr>
            <a:stCxn id="12" idx="6"/>
            <a:endCxn id="10" idx="2"/>
          </p:cNvCxnSpPr>
          <p:nvPr/>
        </p:nvCxnSpPr>
        <p:spPr bwMode="auto">
          <a:xfrm>
            <a:off x="2571736" y="3500438"/>
            <a:ext cx="135732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Прямая со стрелкой 29"/>
          <p:cNvCxnSpPr>
            <a:stCxn id="11" idx="6"/>
            <a:endCxn id="9" idx="1"/>
          </p:cNvCxnSpPr>
          <p:nvPr/>
        </p:nvCxnSpPr>
        <p:spPr bwMode="auto">
          <a:xfrm>
            <a:off x="4214810" y="2357430"/>
            <a:ext cx="827665" cy="541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Прямая со стрелкой 31"/>
          <p:cNvCxnSpPr>
            <a:stCxn id="10" idx="6"/>
            <a:endCxn id="9" idx="3"/>
          </p:cNvCxnSpPr>
          <p:nvPr/>
        </p:nvCxnSpPr>
        <p:spPr bwMode="auto">
          <a:xfrm flipV="1">
            <a:off x="4214810" y="3101401"/>
            <a:ext cx="827665" cy="399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Прямая со стрелкой 33"/>
          <p:cNvCxnSpPr>
            <a:stCxn id="12" idx="7"/>
            <a:endCxn id="11" idx="3"/>
          </p:cNvCxnSpPr>
          <p:nvPr/>
        </p:nvCxnSpPr>
        <p:spPr bwMode="auto">
          <a:xfrm rot="5400000" flipH="1" flipV="1">
            <a:off x="2779922" y="2208426"/>
            <a:ext cx="940950" cy="1441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Прямоугольник 36"/>
          <p:cNvSpPr/>
          <p:nvPr/>
        </p:nvSpPr>
        <p:spPr bwMode="auto">
          <a:xfrm>
            <a:off x="1571604" y="228599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1(1)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Прямоугольник 37"/>
          <p:cNvSpPr/>
          <p:nvPr/>
        </p:nvSpPr>
        <p:spPr bwMode="auto">
          <a:xfrm>
            <a:off x="1571604" y="328612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(1)</a:t>
            </a:r>
            <a:endParaRPr kumimoji="0" 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Прямоугольник 38"/>
          <p:cNvSpPr/>
          <p:nvPr/>
        </p:nvSpPr>
        <p:spPr bwMode="auto">
          <a:xfrm>
            <a:off x="2857488" y="264318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0(0.5)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0" name="Прямоугольник 39"/>
          <p:cNvSpPr/>
          <p:nvPr/>
        </p:nvSpPr>
        <p:spPr bwMode="auto">
          <a:xfrm>
            <a:off x="3071802" y="2000240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1(1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Прямоугольник 40"/>
          <p:cNvSpPr/>
          <p:nvPr/>
        </p:nvSpPr>
        <p:spPr bwMode="auto">
          <a:xfrm>
            <a:off x="4643438" y="2285992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1(1)</a:t>
            </a:r>
            <a:endParaRPr kumimoji="0" 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2" name="Прямоугольник 41"/>
          <p:cNvSpPr/>
          <p:nvPr/>
        </p:nvSpPr>
        <p:spPr bwMode="auto">
          <a:xfrm>
            <a:off x="4714876" y="3286124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1(1)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Прямоугольник 42"/>
          <p:cNvSpPr/>
          <p:nvPr/>
        </p:nvSpPr>
        <p:spPr bwMode="auto">
          <a:xfrm>
            <a:off x="3071802" y="3571876"/>
            <a:ext cx="357190" cy="285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1(1)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1357290" y="4143380"/>
          <a:ext cx="60804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594043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[1]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[2]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[3]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[4]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[t]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endParaRPr lang="ru-RU" b="1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itchFamily="18" charset="0"/>
                          <a:sym typeface="Symbol"/>
                        </a:rPr>
                        <a:t>+</a:t>
                      </a: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0" i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Прямоугольник 44"/>
          <p:cNvSpPr/>
          <p:nvPr/>
        </p:nvSpPr>
        <p:spPr>
          <a:xfrm>
            <a:off x="5500694" y="371475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latin typeface="+mj-lt"/>
                <a:cs typeface="Times New Roman" pitchFamily="18" charset="0"/>
                <a:sym typeface="Symbol"/>
              </a:rPr>
              <a:t>ОТЕЦ</a:t>
            </a:r>
            <a:endParaRPr lang="ru-RU" b="1" i="1" dirty="0">
              <a:latin typeface="+mj-lt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643702" y="2071678"/>
            <a:ext cx="12082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latin typeface="+mj-lt"/>
              </a:rPr>
              <a:t>ОЧЕРЕДЬ</a:t>
            </a:r>
            <a:endParaRPr lang="en-US" i="1" dirty="0" smtClean="0">
              <a:latin typeface="+mj-lt"/>
            </a:endParaRPr>
          </a:p>
          <a:p>
            <a:r>
              <a:rPr lang="en-US" i="1" dirty="0" smtClean="0">
                <a:latin typeface="+mj-lt"/>
              </a:rPr>
              <a:t>s</a:t>
            </a:r>
            <a:endParaRPr lang="ru-RU" i="1" dirty="0" smtClean="0">
              <a:latin typeface="+mj-lt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929322" y="2857496"/>
            <a:ext cx="27972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+mj-lt"/>
              </a:rPr>
              <a:t>f</a:t>
            </a:r>
            <a:r>
              <a:rPr lang="ru-RU" i="1" dirty="0" smtClean="0">
                <a:latin typeface="+mj-lt"/>
              </a:rPr>
              <a:t>-дополняющая цепь</a:t>
            </a:r>
            <a:endParaRPr lang="en-US" i="1" dirty="0" smtClean="0">
              <a:latin typeface="+mj-lt"/>
            </a:endParaRPr>
          </a:p>
          <a:p>
            <a:r>
              <a:rPr lang="ru-RU" i="1" dirty="0" smtClean="0">
                <a:latin typeface="+mj-lt"/>
              </a:rPr>
              <a:t>не существует </a:t>
            </a:r>
            <a:r>
              <a:rPr lang="ru-RU" i="1" dirty="0" smtClean="0">
                <a:latin typeface="+mj-lt"/>
                <a:sym typeface="Symbol"/>
              </a:rPr>
              <a:t> </a:t>
            </a:r>
            <a:r>
              <a:rPr lang="ru-RU" i="1" dirty="0" smtClean="0">
                <a:latin typeface="+mj-lt"/>
              </a:rPr>
              <a:t>поток максимальный</a:t>
            </a:r>
            <a:endParaRPr lang="en-US" i="1" dirty="0" smtClean="0">
              <a:latin typeface="+mj-lt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714876" y="1643050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+mj-lt"/>
                <a:cs typeface="Times New Roman" pitchFamily="18" charset="0"/>
              </a:rPr>
              <a:t>||f|| =</a:t>
            </a:r>
            <a:r>
              <a:rPr lang="ru-RU" b="1" i="1" dirty="0" smtClean="0">
                <a:latin typeface="+mj-lt"/>
                <a:cs typeface="Times New Roman" pitchFamily="18" charset="0"/>
              </a:rPr>
              <a:t> </a:t>
            </a:r>
            <a:r>
              <a:rPr lang="en-US" b="1" i="1" dirty="0" smtClean="0">
                <a:latin typeface="+mj-lt"/>
                <a:cs typeface="Times New Roman" pitchFamily="18" charset="0"/>
              </a:rPr>
              <a:t>2</a:t>
            </a:r>
            <a:endParaRPr lang="ru-RU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cs typeface="Times New Roman" pitchFamily="18" charset="0"/>
              </a:rPr>
              <a:t>Задача о </a:t>
            </a:r>
            <a:r>
              <a:rPr lang="en-US" sz="2400" b="1" dirty="0">
                <a:cs typeface="Times New Roman" pitchFamily="18" charset="0"/>
              </a:rPr>
              <a:t>MAXMIN </a:t>
            </a:r>
            <a:r>
              <a:rPr lang="ru-RU" sz="2400" b="1" dirty="0">
                <a:cs typeface="Times New Roman" pitchFamily="18" charset="0"/>
              </a:rPr>
              <a:t>пути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9C7B1-2458-4272-844C-269754166D1D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85786" y="1714488"/>
            <a:ext cx="7929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+mj-lt"/>
                <a:cs typeface="Times New Roman" pitchFamily="18" charset="0"/>
              </a:rPr>
              <a:t>Модификация алгоритма </a:t>
            </a:r>
            <a:r>
              <a:rPr lang="ru-RU" sz="2400" dirty="0" err="1">
                <a:latin typeface="+mj-lt"/>
                <a:cs typeface="Times New Roman" pitchFamily="18" charset="0"/>
              </a:rPr>
              <a:t>Дейкстры</a:t>
            </a:r>
            <a:r>
              <a:rPr lang="ru-RU" sz="2400" dirty="0">
                <a:latin typeface="+mj-lt"/>
                <a:cs typeface="Times New Roman" pitchFamily="18" charset="0"/>
              </a:rPr>
              <a:t> для задачи </a:t>
            </a:r>
            <a:r>
              <a:rPr lang="en-US" sz="2400" dirty="0">
                <a:latin typeface="+mj-lt"/>
                <a:cs typeface="Times New Roman" pitchFamily="18" charset="0"/>
              </a:rPr>
              <a:t>MAXMIN</a:t>
            </a:r>
            <a:endParaRPr lang="ru-RU" sz="24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5786" y="2357430"/>
            <a:ext cx="7643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+mj-lt"/>
                <a:sym typeface="Symbol"/>
              </a:rPr>
              <a:t>Будем вычислять последовательно расстояния </a:t>
            </a:r>
            <a:r>
              <a:rPr lang="en-US" sz="2400" dirty="0">
                <a:latin typeface="+mj-lt"/>
                <a:sym typeface="Symbol"/>
              </a:rPr>
              <a:t>MAXMIN </a:t>
            </a:r>
            <a:r>
              <a:rPr lang="ru-RU" sz="2400" dirty="0">
                <a:latin typeface="+mj-lt"/>
                <a:sym typeface="Symbol"/>
              </a:rPr>
              <a:t>до наиболее далекого узла от </a:t>
            </a:r>
            <a:r>
              <a:rPr lang="en-US" sz="2400" dirty="0">
                <a:latin typeface="+mj-lt"/>
                <a:sym typeface="Symbol"/>
              </a:rPr>
              <a:t>s </a:t>
            </a:r>
            <a:r>
              <a:rPr lang="ru-RU" sz="2400" dirty="0">
                <a:latin typeface="+mj-lt"/>
                <a:sym typeface="Symbol"/>
              </a:rPr>
              <a:t>среди всех тех узлов, до которых расстояние </a:t>
            </a:r>
            <a:r>
              <a:rPr lang="en-US" sz="2400" dirty="0">
                <a:latin typeface="+mj-lt"/>
                <a:sym typeface="Symbol"/>
              </a:rPr>
              <a:t>MAXMIN </a:t>
            </a:r>
            <a:r>
              <a:rPr lang="ru-RU" sz="2400" dirty="0">
                <a:latin typeface="+mj-lt"/>
                <a:sym typeface="Symbol"/>
              </a:rPr>
              <a:t>еще не вычислено.  </a:t>
            </a:r>
            <a:endParaRPr lang="ru-RU" sz="2400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3714752"/>
            <a:ext cx="75724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buNone/>
              <a:defRPr/>
            </a:pPr>
            <a:r>
              <a:rPr lang="ru-RU" sz="2400" i="1" dirty="0">
                <a:latin typeface="+mj-lt"/>
              </a:rPr>
              <a:t>Пусть </a:t>
            </a:r>
            <a:r>
              <a:rPr lang="en-US" sz="2400" i="1" dirty="0">
                <a:latin typeface="+mj-lt"/>
              </a:rPr>
              <a:t>dm(</a:t>
            </a:r>
            <a:r>
              <a:rPr lang="en-US" sz="2400" i="1" dirty="0" err="1">
                <a:latin typeface="+mj-lt"/>
              </a:rPr>
              <a:t>s,v</a:t>
            </a:r>
            <a:r>
              <a:rPr lang="en-US" sz="2400" i="1" dirty="0">
                <a:latin typeface="+mj-lt"/>
              </a:rPr>
              <a:t>) – MAXMIN </a:t>
            </a:r>
            <a:r>
              <a:rPr lang="ru-RU" sz="2400" i="1" dirty="0">
                <a:latin typeface="+mj-lt"/>
              </a:rPr>
              <a:t>расстояние от </a:t>
            </a:r>
            <a:r>
              <a:rPr lang="en-US" sz="2400" i="1" dirty="0">
                <a:latin typeface="+mj-lt"/>
              </a:rPr>
              <a:t>s</a:t>
            </a:r>
            <a:r>
              <a:rPr lang="ru-RU" sz="2400" i="1" dirty="0">
                <a:latin typeface="+mj-lt"/>
              </a:rPr>
              <a:t> до </a:t>
            </a:r>
            <a:r>
              <a:rPr lang="en-US" sz="2400" i="1" dirty="0">
                <a:latin typeface="+mj-lt"/>
              </a:rPr>
              <a:t>v</a:t>
            </a:r>
            <a:endParaRPr lang="ru-RU" sz="2400" i="1" dirty="0">
              <a:latin typeface="+mj-lt"/>
            </a:endParaRPr>
          </a:p>
          <a:p>
            <a:pPr algn="just" eaLnBrk="1" hangingPunct="1">
              <a:buNone/>
              <a:defRPr/>
            </a:pPr>
            <a:r>
              <a:rPr lang="en-US" sz="2400" i="1" dirty="0">
                <a:latin typeface="+mj-lt"/>
              </a:rPr>
              <a:t>S=</a:t>
            </a:r>
            <a:r>
              <a:rPr lang="en-US" sz="2400" i="1" dirty="0">
                <a:latin typeface="+mj-lt"/>
                <a:sym typeface="Symbol"/>
              </a:rPr>
              <a:t> s</a:t>
            </a:r>
            <a:r>
              <a:rPr lang="en-US" sz="2400" i="1" dirty="0">
                <a:latin typeface="+mj-lt"/>
                <a:cs typeface="Times New Roman" pitchFamily="18" charset="0"/>
                <a:sym typeface="Symbol"/>
              </a:rPr>
              <a:t></a:t>
            </a:r>
            <a:r>
              <a:rPr lang="ru-RU" sz="2400" i="1" dirty="0">
                <a:latin typeface="+mj-lt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+mj-lt"/>
              </a:rPr>
              <a:t>dm(</a:t>
            </a:r>
            <a:r>
              <a:rPr lang="en-US" sz="2400" i="1" dirty="0" err="1">
                <a:latin typeface="+mj-lt"/>
              </a:rPr>
              <a:t>s,s</a:t>
            </a:r>
            <a:r>
              <a:rPr lang="en-US" sz="2400" i="1" dirty="0">
                <a:latin typeface="+mj-lt"/>
              </a:rPr>
              <a:t>) =</a:t>
            </a:r>
            <a:r>
              <a:rPr lang="ru-RU" sz="2400" i="1" dirty="0">
                <a:latin typeface="+mj-lt"/>
              </a:rPr>
              <a:t> +</a:t>
            </a:r>
            <a:r>
              <a:rPr lang="ru-RU" sz="2400" i="1" dirty="0">
                <a:latin typeface="+mj-lt"/>
                <a:sym typeface="Symbol"/>
              </a:rPr>
              <a:t></a:t>
            </a:r>
            <a:endParaRPr lang="en-US" sz="2400" i="1" dirty="0">
              <a:latin typeface="+mj-lt"/>
              <a:sym typeface="Symbol"/>
            </a:endParaRPr>
          </a:p>
          <a:p>
            <a:pPr algn="just" eaLnBrk="1" hangingPunct="1">
              <a:buNone/>
              <a:defRPr/>
            </a:pPr>
            <a:r>
              <a:rPr lang="en-US" sz="2400" i="1" dirty="0">
                <a:latin typeface="+mj-lt"/>
                <a:sym typeface="Symbol"/>
              </a:rPr>
              <a:t>S – </a:t>
            </a:r>
            <a:r>
              <a:rPr lang="ru-RU" sz="2400" i="1" dirty="0">
                <a:latin typeface="+mj-lt"/>
                <a:sym typeface="Symbol"/>
              </a:rPr>
              <a:t>множество узлов, до которых вычислено </a:t>
            </a:r>
            <a:r>
              <a:rPr lang="en-US" sz="2400" i="1" dirty="0">
                <a:latin typeface="+mj-lt"/>
                <a:sym typeface="Symbol"/>
              </a:rPr>
              <a:t>MAXMIN </a:t>
            </a:r>
            <a:r>
              <a:rPr lang="ru-RU" sz="2400" i="1" dirty="0">
                <a:latin typeface="+mj-lt"/>
                <a:sym typeface="Symbol"/>
              </a:rPr>
              <a:t>расстояние</a:t>
            </a:r>
            <a:endParaRPr lang="en-US" sz="2400" i="1" dirty="0">
              <a:latin typeface="+mj-lt"/>
              <a:sym typeface="Symbol"/>
            </a:endParaRPr>
          </a:p>
          <a:p>
            <a:pPr algn="just" eaLnBrk="1" hangingPunct="1">
              <a:buNone/>
              <a:defRPr/>
            </a:pPr>
            <a:r>
              <a:rPr lang="en-US" sz="2400" i="1" dirty="0">
                <a:latin typeface="+mj-lt"/>
                <a:sym typeface="Symbol"/>
              </a:rPr>
              <a:t>T = V \ S</a:t>
            </a:r>
            <a:r>
              <a:rPr lang="en-US" sz="2400" i="1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лои">
  <a:themeElements>
    <a:clrScheme name="Слои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Слои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Слои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14467</TotalTime>
  <Words>5824</Words>
  <Application>Microsoft Office PowerPoint</Application>
  <PresentationFormat>Экран (4:3)</PresentationFormat>
  <Paragraphs>1327</Paragraphs>
  <Slides>83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83</vt:i4>
      </vt:variant>
    </vt:vector>
  </HeadingPairs>
  <TitlesOfParts>
    <vt:vector size="86" baseType="lpstr">
      <vt:lpstr>Слои</vt:lpstr>
      <vt:lpstr>Формула</vt:lpstr>
      <vt:lpstr>Microsoft Equation 3.0</vt:lpstr>
      <vt:lpstr>Слайд 1</vt:lpstr>
      <vt:lpstr>Задача о MAXMIN пути</vt:lpstr>
      <vt:lpstr>Задача о MAXMIN пути</vt:lpstr>
      <vt:lpstr>Задача о MAXMIN пути</vt:lpstr>
      <vt:lpstr>Задача о MAXMIN пути</vt:lpstr>
      <vt:lpstr>Задача о MAXMIN пути</vt:lpstr>
      <vt:lpstr>Задача о MAXMIN пути</vt:lpstr>
      <vt:lpstr>Задача о MAXMIN пути</vt:lpstr>
      <vt:lpstr>Задача о MAXMIN пути</vt:lpstr>
      <vt:lpstr>Задача о MAXMIN пути</vt:lpstr>
      <vt:lpstr>Задача о MAXMIN пути</vt:lpstr>
      <vt:lpstr>Задача о MAXMIN пути</vt:lpstr>
      <vt:lpstr>Задача о MAXMIN пути</vt:lpstr>
      <vt:lpstr>Задача о MAXMIN пути</vt:lpstr>
      <vt:lpstr>Слайд 15</vt:lpstr>
      <vt:lpstr>Алгоритм Флойда</vt:lpstr>
      <vt:lpstr>Алгоритм Флойда</vt:lpstr>
      <vt:lpstr>Алгоритм Флойда</vt:lpstr>
      <vt:lpstr>Алгоритм Флойда</vt:lpstr>
      <vt:lpstr>Алгоритм Флойда</vt:lpstr>
      <vt:lpstr>Алгоритм Флойда</vt:lpstr>
      <vt:lpstr>Алгоритм Флойда</vt:lpstr>
      <vt:lpstr>Алгоритм Флойда</vt:lpstr>
      <vt:lpstr>Алгоритм Флойда</vt:lpstr>
      <vt:lpstr>Алгоритм Флойда</vt:lpstr>
      <vt:lpstr>Алгоритм Флойда</vt:lpstr>
      <vt:lpstr>Алгоритм Флойда</vt:lpstr>
      <vt:lpstr>Алгоритм Флойда</vt:lpstr>
      <vt:lpstr>Слайд 29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  <vt:lpstr>Потоки в сетях</vt:lpstr>
    </vt:vector>
  </TitlesOfParts>
  <Company>my 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«Имитационное моделирование в экономике»</dc:title>
  <dc:creator>Berezin</dc:creator>
  <cp:lastModifiedBy>User</cp:lastModifiedBy>
  <cp:revision>1150</cp:revision>
  <dcterms:created xsi:type="dcterms:W3CDTF">2008-04-21T17:43:02Z</dcterms:created>
  <dcterms:modified xsi:type="dcterms:W3CDTF">2018-04-19T12:58:58Z</dcterms:modified>
</cp:coreProperties>
</file>