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IKUaDzduDBd24VCQW9gQYhOh2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8ce00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58ce00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08c791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1508c791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8c791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1508c791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08c7913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508c791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08c791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508c791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08c7913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1508c791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08c791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508c791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508c791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1508c791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8ce00f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58ce00f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508c791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1508c791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08c79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1508c79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08c791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1508c791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08c791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1508c791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08c791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1508c791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08c791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508c791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r4ds.had.co.nz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r4ds.had.co.nz/" TargetMode="External"/><Relationship Id="rId9" Type="http://schemas.openxmlformats.org/officeDocument/2006/relationships/hyperlink" Target="https://statisticsglobe.com/r-functions-list/" TargetMode="External"/><Relationship Id="rId5" Type="http://schemas.openxmlformats.org/officeDocument/2006/relationships/hyperlink" Target="https://cdr.ibpad.com.br/introdu%C3%A7%C3%A3o.html" TargetMode="External"/><Relationship Id="rId6" Type="http://schemas.openxmlformats.org/officeDocument/2006/relationships/hyperlink" Target="https://statsandr.com/blog/graphics-in-r-with-ggplot2/" TargetMode="External"/><Relationship Id="rId7" Type="http://schemas.openxmlformats.org/officeDocument/2006/relationships/hyperlink" Target="https://rstudio-education.github.io/hopr/" TargetMode="External"/><Relationship Id="rId8" Type="http://schemas.openxmlformats.org/officeDocument/2006/relationships/hyperlink" Target="https://www.kaggle.com/adaoduque/campeonato-brasileiro-de-futebo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58ce00f20_1_0"/>
          <p:cNvSpPr txBox="1"/>
          <p:nvPr/>
        </p:nvSpPr>
        <p:spPr>
          <a:xfrm>
            <a:off x="439850" y="2199275"/>
            <a:ext cx="83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INTRODUÇÃO À R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08c7913f_0_49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15: Explicando o projeto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11508c7913f_0_49"/>
          <p:cNvSpPr txBox="1"/>
          <p:nvPr/>
        </p:nvSpPr>
        <p:spPr>
          <a:xfrm>
            <a:off x="120300" y="905375"/>
            <a:ext cx="88824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Construção da tabela final do campeonato brasileiro de futebol 2018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Inspiração: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0" name="Google Shape;110;g11508c7913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88" y="1628975"/>
            <a:ext cx="6777026" cy="32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508c7913f_0_56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16: </a:t>
            </a: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Conhecendo o dataset do projeto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6" name="Google Shape;116;g11508c7913f_0_56"/>
          <p:cNvSpPr txBox="1"/>
          <p:nvPr/>
        </p:nvSpPr>
        <p:spPr>
          <a:xfrm>
            <a:off x="120300" y="905375"/>
            <a:ext cx="8882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Conjunto de dados para elaboração do projeto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7" name="Google Shape;117;g11508c7913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775"/>
            <a:ext cx="8882400" cy="27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08c7913f_0_71"/>
          <p:cNvSpPr txBox="1"/>
          <p:nvPr/>
        </p:nvSpPr>
        <p:spPr>
          <a:xfrm>
            <a:off x="439850" y="2199275"/>
            <a:ext cx="837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MÓDULO 6: PROJETO PARTE FINAL - CONCLUSÃO DO PROJETO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08c7913f_0_65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21: </a:t>
            </a: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Overview e próximos passos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8" name="Google Shape;128;g11508c7913f_0_65"/>
          <p:cNvSpPr txBox="1"/>
          <p:nvPr/>
        </p:nvSpPr>
        <p:spPr>
          <a:xfrm>
            <a:off x="120300" y="905375"/>
            <a:ext cx="88824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Próximos passos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Aplicar o que foi estudado em novas bases de dados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Conhecer projetos já desenvolvidos por outras pessoas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Kaggle - </a:t>
            </a: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https://www.kaggle.com/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Aprofundar na linguagem com aplicações diversas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■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Machine Learning;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■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Inteligência artificial;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■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Estatística;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■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Mining;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■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Aplicações específicas e muito mais.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Livro R para Ciência de Dados - </a:t>
            </a: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https://r4ds.had.co.nz/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Novas linguagens - Python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Aprender sobre versionamento - GIT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508c7913f_0_76"/>
          <p:cNvSpPr txBox="1"/>
          <p:nvPr/>
        </p:nvSpPr>
        <p:spPr>
          <a:xfrm>
            <a:off x="253825" y="459975"/>
            <a:ext cx="83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BIBLIOGRAFIA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4" name="Google Shape;134;g11508c7913f_0_76"/>
          <p:cNvSpPr txBox="1"/>
          <p:nvPr/>
        </p:nvSpPr>
        <p:spPr>
          <a:xfrm>
            <a:off x="130800" y="1203000"/>
            <a:ext cx="8882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https://cran.r-project.org/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https://r4ds.had.co.nz/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5"/>
              </a:rPr>
              <a:t>https://cdr.ibpad.com.br/introdu%C3%A7%C3%A3o.html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6"/>
              </a:rPr>
              <a:t>https://statsandr.com/blog/graphics-in-r-with-ggplot2/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7"/>
              </a:rPr>
              <a:t>https://rstudio-education.github.io/hopr/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8"/>
              </a:rPr>
              <a:t>https://www.kaggle.com/adaoduque/campeonato-brasileiro-de-futebol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9"/>
              </a:rPr>
              <a:t>https://statisticsglobe.com/r-functions-list/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08c7913f_0_80"/>
          <p:cNvSpPr txBox="1"/>
          <p:nvPr/>
        </p:nvSpPr>
        <p:spPr>
          <a:xfrm>
            <a:off x="439850" y="2199275"/>
            <a:ext cx="83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OBRIGADO!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08c7913f_0_10"/>
          <p:cNvSpPr txBox="1"/>
          <p:nvPr/>
        </p:nvSpPr>
        <p:spPr>
          <a:xfrm>
            <a:off x="439850" y="2199275"/>
            <a:ext cx="83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MÓDULO 1: APRESENTAÇÃO E INTRODUÇÃO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8ce00f20_1_23"/>
          <p:cNvSpPr txBox="1"/>
          <p:nvPr/>
        </p:nvSpPr>
        <p:spPr>
          <a:xfrm>
            <a:off x="130800" y="215350"/>
            <a:ext cx="8882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1: Introdução ao curso e apresentação do projeto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5" name="Google Shape;65;g1058ce00f20_1_23"/>
          <p:cNvSpPr txBox="1"/>
          <p:nvPr/>
        </p:nvSpPr>
        <p:spPr>
          <a:xfrm>
            <a:off x="199025" y="1669025"/>
            <a:ext cx="88824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Apresentação pessoal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Apresentação do curso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 que esperar?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Primeiros passos na linguagem, com foco em um projeto de dados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 que será abordado?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Principais </a:t>
            </a: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aspectos</a:t>
            </a: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da linguagem e suas características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Dicas para o desenvolvimento de forma fluida e eficaz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Importação/exportar de bases de dados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Diagnóstico de dados 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Análise exploratória de dados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Funções para manejo de dados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Construção de um projeto final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08c7913f_0_14"/>
          <p:cNvSpPr txBox="1"/>
          <p:nvPr/>
        </p:nvSpPr>
        <p:spPr>
          <a:xfrm>
            <a:off x="439850" y="2199275"/>
            <a:ext cx="83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MÓDULO 2: INSTALAÇÃO DOS SOFTWARES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08c7913f_0_4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2: Instalação do R e do RStudio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6" name="Google Shape;76;g11508c7913f_0_4"/>
          <p:cNvSpPr txBox="1"/>
          <p:nvPr/>
        </p:nvSpPr>
        <p:spPr>
          <a:xfrm>
            <a:off x="208325" y="1165650"/>
            <a:ext cx="8882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Instalação do R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Seguir passo a passo mostrado no script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Instalação do RStudio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Seguir passo a passo mostrado no script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08c7913f_0_25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3: </a:t>
            </a: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Conhecendo o RStudio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2" name="Google Shape;82;g11508c7913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25" y="1022100"/>
            <a:ext cx="7100524" cy="39039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1508c7913f_0_25"/>
          <p:cNvSpPr/>
          <p:nvPr/>
        </p:nvSpPr>
        <p:spPr>
          <a:xfrm>
            <a:off x="2511400" y="1879150"/>
            <a:ext cx="809100" cy="7485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1</a:t>
            </a:r>
            <a:endParaRPr sz="2600"/>
          </a:p>
        </p:txBody>
      </p:sp>
      <p:sp>
        <p:nvSpPr>
          <p:cNvPr id="84" name="Google Shape;84;g11508c7913f_0_25"/>
          <p:cNvSpPr/>
          <p:nvPr/>
        </p:nvSpPr>
        <p:spPr>
          <a:xfrm>
            <a:off x="6179625" y="1879150"/>
            <a:ext cx="809100" cy="7485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3</a:t>
            </a:r>
            <a:endParaRPr sz="2600"/>
          </a:p>
        </p:txBody>
      </p:sp>
      <p:sp>
        <p:nvSpPr>
          <p:cNvPr id="85" name="Google Shape;85;g11508c7913f_0_25"/>
          <p:cNvSpPr/>
          <p:nvPr/>
        </p:nvSpPr>
        <p:spPr>
          <a:xfrm>
            <a:off x="6179625" y="3845275"/>
            <a:ext cx="809100" cy="7485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4</a:t>
            </a:r>
            <a:endParaRPr sz="2600"/>
          </a:p>
        </p:txBody>
      </p:sp>
      <p:sp>
        <p:nvSpPr>
          <p:cNvPr id="86" name="Google Shape;86;g11508c7913f_0_25"/>
          <p:cNvSpPr/>
          <p:nvPr/>
        </p:nvSpPr>
        <p:spPr>
          <a:xfrm>
            <a:off x="2511400" y="3845275"/>
            <a:ext cx="809100" cy="7485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2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08c7913f_0_19"/>
          <p:cNvSpPr txBox="1"/>
          <p:nvPr/>
        </p:nvSpPr>
        <p:spPr>
          <a:xfrm>
            <a:off x="158225" y="243600"/>
            <a:ext cx="8882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4: O que é o R e características da linguagem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2" name="Google Shape;92;g11508c7913f_0_19"/>
          <p:cNvSpPr txBox="1"/>
          <p:nvPr/>
        </p:nvSpPr>
        <p:spPr>
          <a:xfrm>
            <a:off x="109200" y="1442700"/>
            <a:ext cx="88824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 que é o R?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 R é uma linguagem de programação orientada a objetos.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Origem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Essa linguagem tem como origem a linguagem S, criada em 1995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Características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É uma linguagem interpretada, o que quer dizer que a sua saída é referente ao input dado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Foco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 linguagem R foi desenvolvida por estatísticos para estatísticos.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Foco principal na trabalhabilidade com dados estatísticos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Vantagens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Open source e completamente livre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Tem ampla comunidade global, que só cresce, facilitando ajudas e debates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Considerada uma linguagem rápida e eficiente quando comparada com outras ferramentas populares de análise gráfica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Há uma ampla quantidade de pacotes liberados a todos com ampla aplicação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08c7913f_0_38"/>
          <p:cNvSpPr txBox="1"/>
          <p:nvPr/>
        </p:nvSpPr>
        <p:spPr>
          <a:xfrm>
            <a:off x="158225" y="243600"/>
            <a:ext cx="8882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Aula 5: </a:t>
            </a:r>
            <a:r>
              <a:rPr lang="es" sz="3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Dicas para um bom código</a:t>
            </a:r>
            <a:endParaRPr b="0" i="0" sz="3500" u="none" cap="none" strike="noStrike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g11508c7913f_0_38"/>
          <p:cNvSpPr txBox="1"/>
          <p:nvPr/>
        </p:nvSpPr>
        <p:spPr>
          <a:xfrm>
            <a:off x="109200" y="1442700"/>
            <a:ext cx="88824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Indentação</a:t>
            </a: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é essencial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Veja como a estrutura de um texto, o qual tem parágrafos, </a:t>
            </a: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distâncias</a:t>
            </a: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próprias e etc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Clareza e objetividade no código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Mais vale várias linhas de código com o passo a passo, do que uma linha só com tudo junto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Atribuição de objetos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Ideal - "&lt;-"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Não ideal - "="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Não ideal - "&lt;-"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Sinal de casas decimais é o ponto "."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Procure escrever seu código com letras minúsculas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 R é case sensitive. Ou seja, há diferença entre A e a, por exemplo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●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Evite uso de acentos e caracteres especiais como: "ç", "á", "ã", "à", etc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Char char="○"/>
            </a:pPr>
            <a:r>
              <a:rPr lang="es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Isso evita dor de cabeça futura com relação a fluidez do código e problemas com encoding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B3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08c7913f_0_44"/>
          <p:cNvSpPr txBox="1"/>
          <p:nvPr/>
        </p:nvSpPr>
        <p:spPr>
          <a:xfrm>
            <a:off x="439850" y="2199275"/>
            <a:ext cx="837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>
                <a:solidFill>
                  <a:srgbClr val="0BD4C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MÓDULO 6: PROJETO PARTE 1: ENTENDENDO E DESENVOLVENDO O PROJETO</a:t>
            </a:r>
            <a:endParaRPr sz="3000">
              <a:solidFill>
                <a:srgbClr val="0BD4C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