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  <p:embeddedFont>
      <p:font typeface="Proxima Nova Extrabold"/>
      <p:bold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PpFxpokt+ZaGCaBeEtRvVjvxj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Extrabold-bold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4B22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2">
            <a:alphaModFix/>
          </a:blip>
          <a:srcRect b="0" l="999" r="988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3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  <a:defRPr sz="4400">
                <a:solidFill>
                  <a:srgbClr val="FCFC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/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3">
            <a:alphaModFix/>
          </a:blip>
          <a:srcRect b="0" l="999" r="988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CFCF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2" type="body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Dark mode">
  <p:cSld name="TITLE_AND_BODY_1">
    <p:bg>
      <p:bgPr>
        <a:solidFill>
          <a:srgbClr val="FCFCF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181B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2" type="body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2400">
                <a:solidFill>
                  <a:srgbClr val="0BD4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3 Divisiones">
  <p:cSld name="TITLE_AND_BODY_1_1_1">
    <p:bg>
      <p:bgPr>
        <a:solidFill>
          <a:srgbClr val="FCFCFC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274650" y="2272575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3197000" y="2272575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3" type="body"/>
          </p:nvPr>
        </p:nvSpPr>
        <p:spPr>
          <a:xfrm>
            <a:off x="6119350" y="2272575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4" type="subTitle"/>
          </p:nvPr>
        </p:nvSpPr>
        <p:spPr>
          <a:xfrm>
            <a:off x="274650" y="1637300"/>
            <a:ext cx="2417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5" type="subTitle"/>
          </p:nvPr>
        </p:nvSpPr>
        <p:spPr>
          <a:xfrm>
            <a:off x="3197000" y="1637300"/>
            <a:ext cx="2417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4" name="Google Shape;34;p22"/>
          <p:cNvCxnSpPr/>
          <p:nvPr/>
        </p:nvCxnSpPr>
        <p:spPr>
          <a:xfrm>
            <a:off x="3017425" y="2383650"/>
            <a:ext cx="0" cy="2334900"/>
          </a:xfrm>
          <a:prstGeom prst="straightConnector1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2"/>
          <p:cNvSpPr txBox="1"/>
          <p:nvPr>
            <p:ph idx="6" type="subTitle"/>
          </p:nvPr>
        </p:nvSpPr>
        <p:spPr>
          <a:xfrm>
            <a:off x="6119350" y="1637300"/>
            <a:ext cx="2417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6" name="Google Shape;36;p22"/>
          <p:cNvCxnSpPr/>
          <p:nvPr/>
        </p:nvCxnSpPr>
        <p:spPr>
          <a:xfrm>
            <a:off x="5960400" y="2383650"/>
            <a:ext cx="0" cy="2334900"/>
          </a:xfrm>
          <a:prstGeom prst="straightConnector1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2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USTOM_2">
    <p:bg>
      <p:bgPr>
        <a:solidFill>
          <a:srgbClr val="FCFCF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3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2400">
                <a:solidFill>
                  <a:srgbClr val="4B22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rk mode">
  <p:cSld name="CUSTOM_1_1">
    <p:bg>
      <p:bgPr>
        <a:solidFill>
          <a:srgbClr val="181B3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b="1" sz="2400">
                <a:solidFill>
                  <a:srgbClr val="0BD4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solidFill>
                  <a:srgbClr val="0BD4C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45" name="Google Shape;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4 Dark mode 2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5"/>
          <p:cNvPicPr preferRelativeResize="0"/>
          <p:nvPr/>
        </p:nvPicPr>
        <p:blipFill rotWithShape="1">
          <a:blip r:embed="rId3">
            <a:alphaModFix/>
          </a:blip>
          <a:srcRect b="0" l="999" r="988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5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3 Grises 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  <a:defRPr sz="4400">
                <a:solidFill>
                  <a:srgbClr val="4B22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C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Proxima Nova"/>
              <a:buNone/>
              <a:defRPr b="1" i="0" sz="5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r4ds.had.co.nz/" TargetMode="External"/><Relationship Id="rId9" Type="http://schemas.openxmlformats.org/officeDocument/2006/relationships/hyperlink" Target="https://statisticsglobe.com/r-functions-list/" TargetMode="External"/><Relationship Id="rId5" Type="http://schemas.openxmlformats.org/officeDocument/2006/relationships/hyperlink" Target="https://cdr.ibpad.com.br/introdu%C3%A7%C3%A3o.html" TargetMode="External"/><Relationship Id="rId6" Type="http://schemas.openxmlformats.org/officeDocument/2006/relationships/hyperlink" Target="https://statsandr.com/blog/graphics-in-r-with-ggplot2/" TargetMode="External"/><Relationship Id="rId7" Type="http://schemas.openxmlformats.org/officeDocument/2006/relationships/hyperlink" Target="https://rstudio-education.github.io/hopr/" TargetMode="External"/><Relationship Id="rId8" Type="http://schemas.openxmlformats.org/officeDocument/2006/relationships/hyperlink" Target="https://www.kaggle.com/adaoduque/campeonato-brasileiro-de-futebo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 sz="3600"/>
              <a:t>Curso introdução à R</a:t>
            </a:r>
            <a:endParaRPr sz="36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-US"/>
              <a:t>Felipe Barreto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15 – Explicando o projeto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5571882" y="2150090"/>
            <a:ext cx="3023478" cy="2553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Contrução da tabela final do campeonato brasileiro de futebol 2018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none" cap="none" strike="noStrike">
                <a:solidFill>
                  <a:srgbClr val="181B32"/>
                </a:solidFill>
                <a:latin typeface="Nunito"/>
                <a:ea typeface="Nunito"/>
                <a:cs typeface="Nunito"/>
                <a:sym typeface="Nunito"/>
              </a:rPr>
              <a:t>Inspiração:</a:t>
            </a:r>
            <a:endParaRPr b="0" i="0" sz="1200" u="none" cap="none" strike="noStrike">
              <a:solidFill>
                <a:srgbClr val="181B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668" y="1212415"/>
            <a:ext cx="5126212" cy="30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0" lang="en-US" sz="2000"/>
              <a:t>Aula 16 – Conhecendo o dataset do projeto</a:t>
            </a:r>
            <a:endParaRPr sz="2000"/>
          </a:p>
        </p:txBody>
      </p:sp>
      <p:sp>
        <p:nvSpPr>
          <p:cNvPr id="129" name="Google Shape;129;p11"/>
          <p:cNvSpPr txBox="1"/>
          <p:nvPr/>
        </p:nvSpPr>
        <p:spPr>
          <a:xfrm>
            <a:off x="133487" y="653559"/>
            <a:ext cx="4773793" cy="21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Conjunto de dados para elaboração do projeto</a:t>
            </a:r>
            <a:endParaRPr b="0" i="0" sz="12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" y="1560536"/>
            <a:ext cx="8412480" cy="262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284706" y="808788"/>
            <a:ext cx="4601451" cy="1724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3200"/>
              <a:t>Módulo 06 – Projeto parte final. Conclusão do curso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idx="2" type="body"/>
          </p:nvPr>
        </p:nvSpPr>
        <p:spPr>
          <a:xfrm>
            <a:off x="274650" y="1467320"/>
            <a:ext cx="776191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Próximos passos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Aplicar o que foi estudado em novas bases de dados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Conhecer projetos já desenvolvidos por outras pessoas</a:t>
            </a:r>
            <a:br>
              <a:rPr lang="en-US"/>
            </a:br>
            <a:r>
              <a:rPr lang="en-US"/>
              <a:t>-	Kaggle - https://www.kaggle.com/</a:t>
            </a:r>
            <a:br>
              <a:rPr lang="en-US"/>
            </a:br>
            <a:r>
              <a:rPr lang="en-US"/>
              <a:t>-	Aprofundar na linguagem com aplicações diversas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Machine Learning;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Inteligência artificial;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Estatística;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Data Mining;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Aplicações específicas e muito mais.</a:t>
            </a:r>
            <a:br>
              <a:rPr lang="en-US"/>
            </a:br>
            <a:r>
              <a:rPr lang="en-US"/>
              <a:t>-	Livro R para Ciência de Dados - https://r4ds.had.co.nz/</a:t>
            </a:r>
            <a:br>
              <a:rPr lang="en-US"/>
            </a:br>
            <a:r>
              <a:rPr lang="en-US"/>
              <a:t>-	Novas linguagens – Python</a:t>
            </a:r>
            <a:br>
              <a:rPr lang="en-US"/>
            </a:br>
            <a:r>
              <a:rPr lang="en-US"/>
              <a:t>-	Aprender sobre versionamento - GIT</a:t>
            </a:r>
            <a:endParaRPr/>
          </a:p>
        </p:txBody>
      </p:sp>
      <p:sp>
        <p:nvSpPr>
          <p:cNvPr id="141" name="Google Shape;141;p13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21 – Overview e próximos passos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</a:pPr>
            <a:r>
              <a:rPr lang="en-US" sz="2400"/>
              <a:t>Bibliografia</a:t>
            </a:r>
            <a:endParaRPr sz="2400"/>
          </a:p>
        </p:txBody>
      </p:sp>
      <p:sp>
        <p:nvSpPr>
          <p:cNvPr id="147" name="Google Shape;147;p14"/>
          <p:cNvSpPr txBox="1"/>
          <p:nvPr/>
        </p:nvSpPr>
        <p:spPr>
          <a:xfrm>
            <a:off x="191373" y="2014959"/>
            <a:ext cx="4728916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https://r4ds.had.co.nz/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https://cdr.ibpad.com.br/introdu%C3%A7%C3%A3o.html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https://statsandr.com/blog/graphics-in-r-with-ggplot2/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https://rstudio-education.github.io/hopr/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https://www.kaggle.com/adaoduque/campeonato-brasileiro-de-futebol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Char char="●"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https://statisticsglobe.com/r-functions-list/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unito"/>
              <a:buNone/>
            </a:pPr>
            <a:r>
              <a:t/>
            </a:r>
            <a:endParaRPr b="0" i="0" sz="1200" u="none" cap="none" strike="noStrike">
              <a:solidFill>
                <a:srgbClr val="181B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199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1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Obrigado!</a:t>
            </a:r>
            <a:endParaRPr sz="4700">
              <a:solidFill>
                <a:srgbClr val="4B22F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298075" y="183700"/>
            <a:ext cx="6285872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</a:pPr>
            <a:r>
              <a:rPr lang="en-US" sz="4000"/>
              <a:t>Apresentação e Introdução</a:t>
            </a:r>
            <a:endParaRPr sz="4000"/>
          </a:p>
        </p:txBody>
      </p:sp>
      <p:sp>
        <p:nvSpPr>
          <p:cNvPr id="66" name="Google Shape;66;p2"/>
          <p:cNvSpPr txBox="1"/>
          <p:nvPr/>
        </p:nvSpPr>
        <p:spPr>
          <a:xfrm>
            <a:off x="291391" y="1643075"/>
            <a:ext cx="455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01</a:t>
            </a:r>
            <a:endParaRPr b="0" i="0" sz="1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74649" y="1446075"/>
            <a:ext cx="5284097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Introdução ao curso e apresentação do projeto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2" type="body"/>
          </p:nvPr>
        </p:nvSpPr>
        <p:spPr>
          <a:xfrm>
            <a:off x="274649" y="2056600"/>
            <a:ext cx="7238403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Apresentação pessoal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Apresentação do curso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O que esperar?</a:t>
            </a:r>
            <a:br>
              <a:rPr b="1" lang="en-US"/>
            </a:br>
            <a:r>
              <a:rPr b="1" lang="en-US"/>
              <a:t>-	Primeiros passos na linguagem, com foco em um projeto de dados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O que será abordado?</a:t>
            </a:r>
            <a:br>
              <a:rPr b="1" lang="en-US"/>
            </a:br>
            <a:r>
              <a:rPr b="1" lang="en-US"/>
              <a:t>-	Principais aspectos da linguagem e suas características</a:t>
            </a:r>
            <a:br>
              <a:rPr b="1" lang="en-US"/>
            </a:br>
            <a:r>
              <a:rPr b="1" lang="en-US"/>
              <a:t>-	Dicas para o desenvolvimento de forma fluida e eficaz</a:t>
            </a:r>
            <a:br>
              <a:rPr b="1" lang="en-US"/>
            </a:br>
            <a:r>
              <a:rPr b="1" lang="en-US"/>
              <a:t>-	Importação/exportar de bases de dados</a:t>
            </a:r>
            <a:br>
              <a:rPr b="1" lang="en-US"/>
            </a:br>
            <a:r>
              <a:rPr b="1" lang="en-US"/>
              <a:t>-	Diagnóstico de dados </a:t>
            </a:r>
            <a:br>
              <a:rPr b="1" lang="en-US"/>
            </a:br>
            <a:r>
              <a:rPr b="1" lang="en-US"/>
              <a:t>-	Análise exploratória de dados</a:t>
            </a:r>
            <a:br>
              <a:rPr b="1" lang="en-US"/>
            </a:br>
            <a:r>
              <a:rPr b="1" lang="en-US"/>
              <a:t>-	Funções para manejo de dados</a:t>
            </a:r>
            <a:br>
              <a:rPr b="1" lang="en-US"/>
            </a:br>
            <a:r>
              <a:rPr b="1" lang="en-US"/>
              <a:t>-	Construção de um projeto final</a:t>
            </a:r>
            <a:endParaRPr b="1"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298074" y="183700"/>
            <a:ext cx="5704347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</a:pPr>
            <a:r>
              <a:rPr lang="en-US" sz="4000"/>
              <a:t>Instalação de Softwares</a:t>
            </a:r>
            <a:endParaRPr sz="4000"/>
          </a:p>
        </p:txBody>
      </p:sp>
      <p:sp>
        <p:nvSpPr>
          <p:cNvPr id="79" name="Google Shape;79;p4"/>
          <p:cNvSpPr txBox="1"/>
          <p:nvPr/>
        </p:nvSpPr>
        <p:spPr>
          <a:xfrm>
            <a:off x="291391" y="1643075"/>
            <a:ext cx="455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02</a:t>
            </a:r>
            <a:endParaRPr b="0" i="0" sz="1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02 – Instalação do R e do Rstudio</a:t>
            </a:r>
            <a:endParaRPr/>
          </a:p>
        </p:txBody>
      </p:sp>
      <p:sp>
        <p:nvSpPr>
          <p:cNvPr id="85" name="Google Shape;85;p5"/>
          <p:cNvSpPr txBox="1"/>
          <p:nvPr>
            <p:ph idx="2" type="body"/>
          </p:nvPr>
        </p:nvSpPr>
        <p:spPr>
          <a:xfrm>
            <a:off x="274650" y="1957816"/>
            <a:ext cx="40524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Instalação do R</a:t>
            </a:r>
            <a:br>
              <a:rPr b="1" lang="en-US"/>
            </a:br>
            <a:r>
              <a:rPr b="1" lang="en-US"/>
              <a:t>-	Seguir passo a passo mostrado no script</a:t>
            </a:r>
            <a:br>
              <a:rPr b="1" lang="en-US"/>
            </a:b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/>
              <a:t>Instalação do Rstudio</a:t>
            </a:r>
            <a:br>
              <a:rPr b="1" lang="en-US"/>
            </a:br>
            <a:r>
              <a:rPr b="1" lang="en-US"/>
              <a:t>-	Seguir passo a passo mostrado no script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/>
            </a:br>
            <a:endParaRPr/>
          </a:p>
        </p:txBody>
      </p:sp>
      <p:pic>
        <p:nvPicPr>
          <p:cNvPr descr="rstudio-desktop-screen.png"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1142645"/>
            <a:ext cx="3597642" cy="380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03 - Conhecendo o RStudio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53" y="1166587"/>
            <a:ext cx="6424699" cy="35323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/>
          <p:nvPr/>
        </p:nvSpPr>
        <p:spPr>
          <a:xfrm>
            <a:off x="2533316" y="2112210"/>
            <a:ext cx="501316" cy="5013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5780506" y="2110873"/>
            <a:ext cx="501316" cy="5013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552032" y="3735137"/>
            <a:ext cx="501316" cy="5013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799222" y="3733800"/>
            <a:ext cx="501316" cy="5013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280849" y="95525"/>
            <a:ext cx="7633255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0" lang="en-US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04: O que é o R e características da linguagem</a:t>
            </a:r>
            <a:endParaRPr b="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280849" y="1473414"/>
            <a:ext cx="64029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que é o R?</a:t>
            </a:r>
            <a:endParaRPr/>
          </a:p>
          <a:p>
            <a:pPr indent="-304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O R é uma linguagem de programação orientada a objetos.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Origem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Essa linguagem tem como origem a linguagem S, criada em 1995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Características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É uma linguagem interpretada, o que quer dizer que a sua saída é referente 	ao input dado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Foco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A linguagem R foi desenvolvida por estatísticos para estatísticos.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Foco principal na trabalhabilidade com dados estatísticos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Vantagens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Open source e completamente livre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Tem ampla comunidade global, que só cresce, facilitando ajudas e debates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Considerada uma linguagem rápida e eficiente quando comparada com 	outras ferramentas populares de análise gráfica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Há uma ampla quantidade de pacotes liberados a todos com ampla aplicação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2" type="body"/>
          </p:nvPr>
        </p:nvSpPr>
        <p:spPr>
          <a:xfrm>
            <a:off x="3197000" y="2265891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</a:pPr>
            <a:r>
              <a:rPr lang="en-US"/>
              <a:t>Atribuição de objetos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Ideal - "&lt;-”</a:t>
            </a:r>
            <a:br>
              <a:rPr lang="en-US"/>
            </a:br>
            <a:r>
              <a:rPr lang="en-US"/>
              <a:t>-	Não ideal - "=”</a:t>
            </a:r>
            <a:br>
              <a:rPr lang="en-US"/>
            </a:br>
            <a:r>
              <a:rPr lang="en-US"/>
              <a:t>-	Não ideal - "&lt;-"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</a:pPr>
            <a:r>
              <a:rPr lang="en-US"/>
              <a:t>Sinal de casas decimais é o ponto "."</a:t>
            </a:r>
            <a:endParaRPr/>
          </a:p>
        </p:txBody>
      </p:sp>
      <p:sp>
        <p:nvSpPr>
          <p:cNvPr id="108" name="Google Shape;108;p8"/>
          <p:cNvSpPr txBox="1"/>
          <p:nvPr>
            <p:ph idx="3" type="body"/>
          </p:nvPr>
        </p:nvSpPr>
        <p:spPr>
          <a:xfrm>
            <a:off x="6119350" y="2265891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Procure escrever seu código com letras minúsculas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O R é case sensitive. Ou seja, há diferença entre A e a, por exemplo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Evite uso de acentos e caracteres especiais como: "ç", "á", "ã", "à", etc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Isso evita dor de cabeça futura com relação a fluidez do código e problemas com encoding</a:t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Aula 05 – Dicas para um bom código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274650" y="2265891"/>
            <a:ext cx="25872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</a:pPr>
            <a:r>
              <a:rPr lang="en-US"/>
              <a:t>Indentação é essencial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Veja como a estrutura de um texto, o qual tem parágrafos, distâncias próprias e etc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</a:pPr>
            <a:r>
              <a:rPr lang="en-US"/>
              <a:t>Clareza e objetividade no código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	-	Mais vale várias linhas de código com o passo a passo, do que uma linha só com tudo junto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98075" y="183700"/>
            <a:ext cx="6479714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</a:pPr>
            <a:r>
              <a:rPr lang="en-US" sz="3200"/>
              <a:t>Projeto parte 01: Entendendo</a:t>
            </a:r>
            <a:br>
              <a:rPr lang="en-US" sz="3200"/>
            </a:br>
            <a:r>
              <a:rPr lang="en-US" sz="3200"/>
              <a:t>e desenvolvendo o projeto</a:t>
            </a:r>
            <a:endParaRPr sz="3200"/>
          </a:p>
        </p:txBody>
      </p:sp>
      <p:sp>
        <p:nvSpPr>
          <p:cNvPr id="116" name="Google Shape;116;p9"/>
          <p:cNvSpPr txBox="1"/>
          <p:nvPr/>
        </p:nvSpPr>
        <p:spPr>
          <a:xfrm>
            <a:off x="291391" y="1643075"/>
            <a:ext cx="455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06</a:t>
            </a:r>
            <a:endParaRPr b="0" i="0" sz="1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 PPT Crehana">
  <a:themeElements>
    <a:clrScheme name="Simple Light">
      <a:dk1>
        <a:srgbClr val="4B22F4"/>
      </a:dk1>
      <a:lt1>
        <a:srgbClr val="0BD4C1"/>
      </a:lt1>
      <a:dk2>
        <a:srgbClr val="181B32"/>
      </a:dk2>
      <a:lt2>
        <a:srgbClr val="F0F0F0"/>
      </a:lt2>
      <a:accent1>
        <a:srgbClr val="4B22F4"/>
      </a:accent1>
      <a:accent2>
        <a:srgbClr val="0BD4C1"/>
      </a:accent2>
      <a:accent3>
        <a:srgbClr val="6F4EF6"/>
      </a:accent3>
      <a:accent4>
        <a:srgbClr val="49F2D2"/>
      </a:accent4>
      <a:accent5>
        <a:srgbClr val="3417AA"/>
      </a:accent5>
      <a:accent6>
        <a:srgbClr val="0B756F"/>
      </a:accent6>
      <a:hlink>
        <a:srgbClr val="0BD4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2022-02-15T22:21:23Z</dcterms:created>
</cp:coreProperties>
</file>