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6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702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967D-CA16-B440-9CF9-CD35FBD9B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6A9D9-1CAD-EC42-D3FC-153E72DF4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700AD-411A-F3AE-A57D-D7E133F3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E076-4625-43CC-A5E1-10541E90A13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E238-169D-7956-98B3-91B4E1E8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9AE6F-2142-3EE2-D2ED-BBFD7375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916-E136-41AD-BDF0-0888DD3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001F-209F-266A-27F6-2665932A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B5ED7-BA0E-B99F-AF70-A8687ED85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28DF-42E5-72A8-86F6-0113E5F7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E076-4625-43CC-A5E1-10541E90A13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9DAFF-DD3D-674B-B6E4-1BAEE509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5FB3-E0FD-3416-D75B-C92E3018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916-E136-41AD-BDF0-0888DD3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169C8-94BC-DF5F-63B8-D63A0C5E3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B0FD8-B69A-19FD-E5E3-A965801A8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7FE07-F299-FF4E-E23A-C2D65F90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E076-4625-43CC-A5E1-10541E90A13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AC090-7D70-4583-5C17-831AD45E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14E73-E74F-300F-6693-078DC717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916-E136-41AD-BDF0-0888DD3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C2BE-955B-184A-C8BA-0086D560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BA70B-74CC-2A82-4A57-4BAC12B09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811AC-4C26-5513-C3DF-453AF1A6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E076-4625-43CC-A5E1-10541E90A13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B85A9-3211-1091-6F08-1B4BB302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CECF0-1CFB-A224-9E86-CED600A0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916-E136-41AD-BDF0-0888DD3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7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7A51-5957-360F-E381-967D9265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E188A-C8A2-5634-6D37-0F8D38DA3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E2732-26D5-3CDE-D866-4B435536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E076-4625-43CC-A5E1-10541E90A13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EEF7-F534-29F6-668F-487690E2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CDA93-01AD-161A-936D-EB715DC6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916-E136-41AD-BDF0-0888DD3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88EF-A3D5-C881-8ECD-09E5F9DB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C6C8-F7F0-AB20-EC35-B90F6868C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713CD-25E4-DC73-842D-147F59C47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A991D-B77A-EB66-4D49-A251F2DC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E076-4625-43CC-A5E1-10541E90A13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AE04E-1C9B-89B4-F1EB-F4C0C66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5B991-537E-9C85-F10C-8C0E658F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916-E136-41AD-BDF0-0888DD3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0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D8AB-9B7C-7ECC-6D5C-B15E21A8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F1329-4FE6-69FE-DEB8-46BACC7D4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0E547-EAE1-9FB2-10A0-CA62916A3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D705B-C4EA-C552-0B23-5D42E7C46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4CEB4-E976-3474-B82F-87C4FB447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5A2E5-1618-B84C-3520-841DDC83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E076-4625-43CC-A5E1-10541E90A13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DD473-151E-2687-EDB0-72B86D17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5A851-7258-CE90-7111-FD0D4FB3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916-E136-41AD-BDF0-0888DD3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EA56-9C6A-F65F-A7A5-F746A0F9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24E87-F97F-9DC7-5B9F-B8569999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E076-4625-43CC-A5E1-10541E90A13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512E7-2697-035B-EDFF-C821D612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F26C6-BE5C-D7F8-C683-3DA145A7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916-E136-41AD-BDF0-0888DD3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7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71DF5-F2F5-08B8-9A9B-7EAF5C96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E076-4625-43CC-A5E1-10541E90A13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260E-E0A4-90F4-DA1A-AD9CE23C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FEED2-3139-C531-5FD9-EF4BCBB3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916-E136-41AD-BDF0-0888DD3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73FC-242E-882B-F1BB-352A04E8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D74C9-B460-70EE-FD96-C1E6BB504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164B9-4C3D-336E-A31B-BEF2B18F0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B01D9-7919-3F41-9272-E86D2488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E076-4625-43CC-A5E1-10541E90A13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E6CC2-912E-8292-A126-F4BD6898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1FE64-3EA2-4C45-5C23-F7412E68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916-E136-41AD-BDF0-0888DD3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9966-1C49-E1F1-ADBA-AB03D2A6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50775-59B8-64B5-A610-1CA7C2F96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4B6C1-7EF0-E3D9-2D0A-81F516CA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E3560-6C8C-3B6B-98DA-C64D0903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E076-4625-43CC-A5E1-10541E90A13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54E00-A828-AE57-77C5-15B93DA0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A70BD-3245-D0D5-23D0-BB5EEC09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A916-E136-41AD-BDF0-0888DD3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7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BD824-E2A4-4EC6-49DD-CFC84048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00D8E-06D1-7D23-F46B-F1DC2CF9A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08CC-F8E9-A0F0-E14C-D73004976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79E076-4625-43CC-A5E1-10541E90A13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D6C4F-0CE6-F608-3E4C-C5D57734C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C939-E25E-6D95-F34A-5AEF2C0BD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F7A916-E136-41AD-BDF0-0888DD3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5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067A25-D7A2-2EA5-7B3B-526123E2D149}"/>
              </a:ext>
            </a:extLst>
          </p:cNvPr>
          <p:cNvSpPr/>
          <p:nvPr/>
        </p:nvSpPr>
        <p:spPr>
          <a:xfrm>
            <a:off x="2753924" y="710796"/>
            <a:ext cx="5766473" cy="27083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126707-DD9B-5D67-6828-872C793FF4CB}"/>
              </a:ext>
            </a:extLst>
          </p:cNvPr>
          <p:cNvGraphicFramePr>
            <a:graphicFrameLocks noGrp="1"/>
          </p:cNvGraphicFramePr>
          <p:nvPr/>
        </p:nvGraphicFramePr>
        <p:xfrm>
          <a:off x="812800" y="3692968"/>
          <a:ext cx="10706100" cy="3165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050">
                  <a:extLst>
                    <a:ext uri="{9D8B030D-6E8A-4147-A177-3AD203B41FA5}">
                      <a16:colId xmlns:a16="http://schemas.microsoft.com/office/drawing/2014/main" val="3385738266"/>
                    </a:ext>
                  </a:extLst>
                </a:gridCol>
                <a:gridCol w="5353050">
                  <a:extLst>
                    <a:ext uri="{9D8B030D-6E8A-4147-A177-3AD203B41FA5}">
                      <a16:colId xmlns:a16="http://schemas.microsoft.com/office/drawing/2014/main" val="3027102150"/>
                    </a:ext>
                  </a:extLst>
                </a:gridCol>
              </a:tblGrid>
              <a:tr h="36055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Level 0</a:t>
                      </a:r>
                    </a:p>
                  </a:txBody>
                  <a:tcPr marL="83857" marR="83857" marT="41929" marB="4192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854510"/>
                  </a:ext>
                </a:extLst>
              </a:tr>
              <a:tr h="360556">
                <a:tc>
                  <a:txBody>
                    <a:bodyPr/>
                    <a:lstStyle/>
                    <a:p>
                      <a:r>
                        <a:rPr lang="en-US" sz="1700" dirty="0"/>
                        <a:t>Module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ChargeGuard Pro+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435892215"/>
                  </a:ext>
                </a:extLst>
              </a:tr>
              <a:tr h="797047">
                <a:tc>
                  <a:txBody>
                    <a:bodyPr/>
                    <a:lstStyle/>
                    <a:p>
                      <a:r>
                        <a:rPr lang="en-US" sz="1700" dirty="0"/>
                        <a:t>Inputs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Power 12V, Lithium-ion Button, Alkaline button, reset button, Temperature sensor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551207119"/>
                  </a:ext>
                </a:extLst>
              </a:tr>
              <a:tr h="610712">
                <a:tc>
                  <a:txBody>
                    <a:bodyPr/>
                    <a:lstStyle/>
                    <a:p>
                      <a:r>
                        <a:rPr lang="en-US" sz="1700" dirty="0"/>
                        <a:t>Output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AA Alkaline battery, Lithium-ion button cell (2032 or 2025)</a:t>
                      </a:r>
                    </a:p>
                    <a:p>
                      <a:r>
                        <a:rPr lang="en-US" sz="1700" dirty="0"/>
                        <a:t>, 12V Fan, LCD indicator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30392665"/>
                  </a:ext>
                </a:extLst>
              </a:tr>
              <a:tr h="1036161">
                <a:tc>
                  <a:txBody>
                    <a:bodyPr/>
                    <a:lstStyle/>
                    <a:p>
                      <a:r>
                        <a:rPr lang="en-US" sz="1700" dirty="0"/>
                        <a:t>Functionality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Uses 12V power source to charge either a lithium-ion button cell or Alkaline AA batteries. Should include an LCD indicator to display temperature.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1087853602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2BA840-95A8-C62A-097A-9B7B5FB08919}"/>
              </a:ext>
            </a:extLst>
          </p:cNvPr>
          <p:cNvCxnSpPr>
            <a:cxnSpLocks/>
          </p:cNvCxnSpPr>
          <p:nvPr/>
        </p:nvCxnSpPr>
        <p:spPr>
          <a:xfrm flipV="1">
            <a:off x="8520397" y="2947471"/>
            <a:ext cx="136655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94DA24-581A-55D0-29D6-BC0FAE8E3333}"/>
              </a:ext>
            </a:extLst>
          </p:cNvPr>
          <p:cNvSpPr txBox="1"/>
          <p:nvPr/>
        </p:nvSpPr>
        <p:spPr>
          <a:xfrm>
            <a:off x="581277" y="1180344"/>
            <a:ext cx="22578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Power 12V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79FD7-4B4B-1319-726E-05093568F7CE}"/>
              </a:ext>
            </a:extLst>
          </p:cNvPr>
          <p:cNvSpPr txBox="1"/>
          <p:nvPr/>
        </p:nvSpPr>
        <p:spPr>
          <a:xfrm>
            <a:off x="1027813" y="1776913"/>
            <a:ext cx="20520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Reset Button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D827F-BCEE-295D-5FED-BA6C7C851507}"/>
              </a:ext>
            </a:extLst>
          </p:cNvPr>
          <p:cNvSpPr txBox="1"/>
          <p:nvPr/>
        </p:nvSpPr>
        <p:spPr>
          <a:xfrm>
            <a:off x="8966739" y="1914342"/>
            <a:ext cx="82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D9BBF6-D378-2E13-5D1E-A4D662906420}"/>
              </a:ext>
            </a:extLst>
          </p:cNvPr>
          <p:cNvCxnSpPr>
            <a:cxnSpLocks/>
          </p:cNvCxnSpPr>
          <p:nvPr/>
        </p:nvCxnSpPr>
        <p:spPr>
          <a:xfrm flipV="1">
            <a:off x="1387372" y="986998"/>
            <a:ext cx="136655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056066-EBE7-F021-C533-698C9DFB74B4}"/>
              </a:ext>
            </a:extLst>
          </p:cNvPr>
          <p:cNvSpPr txBox="1"/>
          <p:nvPr/>
        </p:nvSpPr>
        <p:spPr>
          <a:xfrm>
            <a:off x="5293292" y="174955"/>
            <a:ext cx="139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D0C6B2-25EA-6F5B-5FC1-3D503693E0CF}"/>
              </a:ext>
            </a:extLst>
          </p:cNvPr>
          <p:cNvCxnSpPr>
            <a:cxnSpLocks/>
          </p:cNvCxnSpPr>
          <p:nvPr/>
        </p:nvCxnSpPr>
        <p:spPr>
          <a:xfrm flipV="1">
            <a:off x="8520397" y="986998"/>
            <a:ext cx="136655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F4DA45-1DCD-E084-9051-8D7024887B3B}"/>
              </a:ext>
            </a:extLst>
          </p:cNvPr>
          <p:cNvSpPr txBox="1"/>
          <p:nvPr/>
        </p:nvSpPr>
        <p:spPr>
          <a:xfrm>
            <a:off x="8638055" y="1244656"/>
            <a:ext cx="187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indicator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B578EA-969E-C1D3-BADE-4052E1C29ED7}"/>
              </a:ext>
            </a:extLst>
          </p:cNvPr>
          <p:cNvCxnSpPr>
            <a:cxnSpLocks/>
          </p:cNvCxnSpPr>
          <p:nvPr/>
        </p:nvCxnSpPr>
        <p:spPr>
          <a:xfrm flipV="1">
            <a:off x="8520397" y="1640489"/>
            <a:ext cx="136655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05E958-B967-77F9-30BF-FC495F029FF4}"/>
              </a:ext>
            </a:extLst>
          </p:cNvPr>
          <p:cNvSpPr txBox="1"/>
          <p:nvPr/>
        </p:nvSpPr>
        <p:spPr>
          <a:xfrm>
            <a:off x="4565546" y="1674075"/>
            <a:ext cx="258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ChargeGuard Pro+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0D0DB2-CCD6-21C7-0891-72074F7B23D5}"/>
              </a:ext>
            </a:extLst>
          </p:cNvPr>
          <p:cNvSpPr txBox="1"/>
          <p:nvPr/>
        </p:nvSpPr>
        <p:spPr>
          <a:xfrm>
            <a:off x="8520397" y="2566828"/>
            <a:ext cx="380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Lithium-ion button cell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2032/2025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06280-BF10-DB45-EC05-B2087DEF43BE}"/>
              </a:ext>
            </a:extLst>
          </p:cNvPr>
          <p:cNvSpPr txBox="1"/>
          <p:nvPr/>
        </p:nvSpPr>
        <p:spPr>
          <a:xfrm>
            <a:off x="-166963" y="620240"/>
            <a:ext cx="30750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Lithium-Ion charge Button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FC49B4-AA66-093A-5347-DDBC7BA71259}"/>
              </a:ext>
            </a:extLst>
          </p:cNvPr>
          <p:cNvCxnSpPr>
            <a:cxnSpLocks/>
          </p:cNvCxnSpPr>
          <p:nvPr/>
        </p:nvCxnSpPr>
        <p:spPr>
          <a:xfrm flipV="1">
            <a:off x="1370571" y="2703421"/>
            <a:ext cx="136655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CD5C25-DFD6-87E9-F595-9FD6E35F612E}"/>
              </a:ext>
            </a:extLst>
          </p:cNvPr>
          <p:cNvSpPr txBox="1"/>
          <p:nvPr/>
        </p:nvSpPr>
        <p:spPr>
          <a:xfrm>
            <a:off x="812800" y="2382162"/>
            <a:ext cx="22162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Alkaline Button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8C22F9-186D-66E0-4BD5-E0D6E41E0D2C}"/>
              </a:ext>
            </a:extLst>
          </p:cNvPr>
          <p:cNvCxnSpPr>
            <a:cxnSpLocks/>
          </p:cNvCxnSpPr>
          <p:nvPr/>
        </p:nvCxnSpPr>
        <p:spPr>
          <a:xfrm flipV="1">
            <a:off x="1370571" y="3275561"/>
            <a:ext cx="136655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161AEA-BA4D-0AA3-CFF5-40093A26E44D}"/>
              </a:ext>
            </a:extLst>
          </p:cNvPr>
          <p:cNvSpPr txBox="1"/>
          <p:nvPr/>
        </p:nvSpPr>
        <p:spPr>
          <a:xfrm>
            <a:off x="424732" y="2936160"/>
            <a:ext cx="23984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Temperature sensor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562D38-0C2C-BF5F-4366-F1A7774D3A38}"/>
              </a:ext>
            </a:extLst>
          </p:cNvPr>
          <p:cNvCxnSpPr>
            <a:cxnSpLocks/>
          </p:cNvCxnSpPr>
          <p:nvPr/>
        </p:nvCxnSpPr>
        <p:spPr>
          <a:xfrm flipV="1">
            <a:off x="8533097" y="2293980"/>
            <a:ext cx="136655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4E4609-DEF0-BE2A-558C-52B5D0238DED}"/>
              </a:ext>
            </a:extLst>
          </p:cNvPr>
          <p:cNvSpPr txBox="1"/>
          <p:nvPr/>
        </p:nvSpPr>
        <p:spPr>
          <a:xfrm>
            <a:off x="8638055" y="674887"/>
            <a:ext cx="233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 Alkaline battery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821ECB-939D-9D90-A4D9-B0E9B279A32D}"/>
              </a:ext>
            </a:extLst>
          </p:cNvPr>
          <p:cNvCxnSpPr>
            <a:cxnSpLocks/>
          </p:cNvCxnSpPr>
          <p:nvPr/>
        </p:nvCxnSpPr>
        <p:spPr>
          <a:xfrm flipV="1">
            <a:off x="1370571" y="1559139"/>
            <a:ext cx="136655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42C7BA-DC81-E31C-5BF8-2C322D88890F}"/>
              </a:ext>
            </a:extLst>
          </p:cNvPr>
          <p:cNvCxnSpPr>
            <a:cxnSpLocks/>
          </p:cNvCxnSpPr>
          <p:nvPr/>
        </p:nvCxnSpPr>
        <p:spPr>
          <a:xfrm flipV="1">
            <a:off x="1370571" y="2131280"/>
            <a:ext cx="136655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61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37880-1A09-2BE1-13F4-5A74D92FE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1074">
            <a:extLst>
              <a:ext uri="{FF2B5EF4-FFF2-40B4-BE49-F238E27FC236}">
                <a16:creationId xmlns:a16="http://schemas.microsoft.com/office/drawing/2014/main" id="{3CA8A763-D6F5-8794-FDA4-68D15452CAF1}"/>
              </a:ext>
            </a:extLst>
          </p:cNvPr>
          <p:cNvSpPr/>
          <p:nvPr/>
        </p:nvSpPr>
        <p:spPr>
          <a:xfrm>
            <a:off x="3706715" y="1172942"/>
            <a:ext cx="4120550" cy="23025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AA Charge Module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B29DFFDC-9FAB-7692-332F-DC690A74279B}"/>
              </a:ext>
            </a:extLst>
          </p:cNvPr>
          <p:cNvSpPr txBox="1"/>
          <p:nvPr/>
        </p:nvSpPr>
        <p:spPr>
          <a:xfrm>
            <a:off x="4174181" y="743874"/>
            <a:ext cx="318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AA Charge Module: Level 1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1C0152C4-8EEB-38B1-3842-6489CAE9B15E}"/>
              </a:ext>
            </a:extLst>
          </p:cNvPr>
          <p:cNvCxnSpPr>
            <a:cxnSpLocks/>
          </p:cNvCxnSpPr>
          <p:nvPr/>
        </p:nvCxnSpPr>
        <p:spPr>
          <a:xfrm>
            <a:off x="1727040" y="2374948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80" name="Table 1079">
            <a:extLst>
              <a:ext uri="{FF2B5EF4-FFF2-40B4-BE49-F238E27FC236}">
                <a16:creationId xmlns:a16="http://schemas.microsoft.com/office/drawing/2014/main" id="{C78039C8-6AC6-57F2-3826-796B791AC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39663"/>
              </p:ext>
            </p:extLst>
          </p:nvPr>
        </p:nvGraphicFramePr>
        <p:xfrm>
          <a:off x="742950" y="4141418"/>
          <a:ext cx="10706100" cy="204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050">
                  <a:extLst>
                    <a:ext uri="{9D8B030D-6E8A-4147-A177-3AD203B41FA5}">
                      <a16:colId xmlns:a16="http://schemas.microsoft.com/office/drawing/2014/main" val="1290837876"/>
                    </a:ext>
                  </a:extLst>
                </a:gridCol>
                <a:gridCol w="5353050">
                  <a:extLst>
                    <a:ext uri="{9D8B030D-6E8A-4147-A177-3AD203B41FA5}">
                      <a16:colId xmlns:a16="http://schemas.microsoft.com/office/drawing/2014/main" val="4005834732"/>
                    </a:ext>
                  </a:extLst>
                </a:gridCol>
              </a:tblGrid>
              <a:tr h="2927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Level 1</a:t>
                      </a:r>
                    </a:p>
                  </a:txBody>
                  <a:tcPr marL="83857" marR="83857" marT="41929" marB="4192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8130"/>
                  </a:ext>
                </a:extLst>
              </a:tr>
              <a:tr h="292715">
                <a:tc>
                  <a:txBody>
                    <a:bodyPr/>
                    <a:lstStyle/>
                    <a:p>
                      <a:r>
                        <a:rPr lang="en-US" sz="1700" dirty="0"/>
                        <a:t>Module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AA Charging Module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3291193283"/>
                  </a:ext>
                </a:extLst>
              </a:tr>
              <a:tr h="410389">
                <a:tc>
                  <a:txBody>
                    <a:bodyPr/>
                    <a:lstStyle/>
                    <a:p>
                      <a:r>
                        <a:rPr lang="en-US" sz="1700" dirty="0"/>
                        <a:t>Inputs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Start Charging Signal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4206126370"/>
                  </a:ext>
                </a:extLst>
              </a:tr>
              <a:tr h="314448">
                <a:tc>
                  <a:txBody>
                    <a:bodyPr/>
                    <a:lstStyle/>
                    <a:p>
                      <a:r>
                        <a:rPr lang="en-US" sz="1700" dirty="0"/>
                        <a:t>Output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(1.3 – 1.6) VDC Charging Voltage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4113219132"/>
                  </a:ext>
                </a:extLst>
              </a:tr>
              <a:tr h="533505">
                <a:tc>
                  <a:txBody>
                    <a:bodyPr/>
                    <a:lstStyle/>
                    <a:p>
                      <a:r>
                        <a:rPr lang="en-US" sz="1700" dirty="0"/>
                        <a:t>Functionality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Starts charging AA battery when a start signal comes from the Huzzah_ESP32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3745955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2BD3BF-0042-0F90-8D27-8995A9A0A66F}"/>
              </a:ext>
            </a:extLst>
          </p:cNvPr>
          <p:cNvSpPr txBox="1"/>
          <p:nvPr/>
        </p:nvSpPr>
        <p:spPr>
          <a:xfrm>
            <a:off x="742950" y="2083015"/>
            <a:ext cx="33224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GPIO Pin Start Signal (From Huzzah_ESP32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F5767F-7428-C60F-62FB-B4FD08474E8E}"/>
              </a:ext>
            </a:extLst>
          </p:cNvPr>
          <p:cNvCxnSpPr>
            <a:cxnSpLocks/>
          </p:cNvCxnSpPr>
          <p:nvPr/>
        </p:nvCxnSpPr>
        <p:spPr>
          <a:xfrm>
            <a:off x="7827265" y="2374948"/>
            <a:ext cx="164058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CD7025-4186-393B-880A-736CFAB701CF}"/>
              </a:ext>
            </a:extLst>
          </p:cNvPr>
          <p:cNvSpPr txBox="1"/>
          <p:nvPr/>
        </p:nvSpPr>
        <p:spPr>
          <a:xfrm>
            <a:off x="8041925" y="2097949"/>
            <a:ext cx="16405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(1.3 – 1.6) VDC</a:t>
            </a:r>
          </a:p>
        </p:txBody>
      </p:sp>
    </p:spTree>
    <p:extLst>
      <p:ext uri="{BB962C8B-B14F-4D97-AF65-F5344CB8AC3E}">
        <p14:creationId xmlns:p14="http://schemas.microsoft.com/office/powerpoint/2010/main" val="324929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75D0B-1148-228B-9539-FDF841FF5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1074">
            <a:extLst>
              <a:ext uri="{FF2B5EF4-FFF2-40B4-BE49-F238E27FC236}">
                <a16:creationId xmlns:a16="http://schemas.microsoft.com/office/drawing/2014/main" id="{5A4B79C5-B300-EEB8-049B-49E2C18A2393}"/>
              </a:ext>
            </a:extLst>
          </p:cNvPr>
          <p:cNvSpPr/>
          <p:nvPr/>
        </p:nvSpPr>
        <p:spPr>
          <a:xfrm>
            <a:off x="3706715" y="1172942"/>
            <a:ext cx="4120550" cy="23025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BC Charge Module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E487B3DA-C330-D5DD-6919-DCE0CE739E03}"/>
              </a:ext>
            </a:extLst>
          </p:cNvPr>
          <p:cNvSpPr txBox="1"/>
          <p:nvPr/>
        </p:nvSpPr>
        <p:spPr>
          <a:xfrm>
            <a:off x="4174181" y="743874"/>
            <a:ext cx="318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BC</a:t>
            </a:r>
            <a:r>
              <a:rPr lang="en-US" sz="1800" b="1" dirty="0"/>
              <a:t> Charge Module: Level 1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126118B7-3B33-6CEA-8C82-121A17F0C92B}"/>
              </a:ext>
            </a:extLst>
          </p:cNvPr>
          <p:cNvCxnSpPr>
            <a:cxnSpLocks/>
          </p:cNvCxnSpPr>
          <p:nvPr/>
        </p:nvCxnSpPr>
        <p:spPr>
          <a:xfrm>
            <a:off x="1727040" y="2374948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80" name="Table 1079">
            <a:extLst>
              <a:ext uri="{FF2B5EF4-FFF2-40B4-BE49-F238E27FC236}">
                <a16:creationId xmlns:a16="http://schemas.microsoft.com/office/drawing/2014/main" id="{AEBB53AC-167D-F6F3-9C69-3F687C512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21455"/>
              </p:ext>
            </p:extLst>
          </p:nvPr>
        </p:nvGraphicFramePr>
        <p:xfrm>
          <a:off x="742950" y="4141418"/>
          <a:ext cx="10706100" cy="204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050">
                  <a:extLst>
                    <a:ext uri="{9D8B030D-6E8A-4147-A177-3AD203B41FA5}">
                      <a16:colId xmlns:a16="http://schemas.microsoft.com/office/drawing/2014/main" val="1290837876"/>
                    </a:ext>
                  </a:extLst>
                </a:gridCol>
                <a:gridCol w="5353050">
                  <a:extLst>
                    <a:ext uri="{9D8B030D-6E8A-4147-A177-3AD203B41FA5}">
                      <a16:colId xmlns:a16="http://schemas.microsoft.com/office/drawing/2014/main" val="4005834732"/>
                    </a:ext>
                  </a:extLst>
                </a:gridCol>
              </a:tblGrid>
              <a:tr h="2927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Level 1</a:t>
                      </a:r>
                    </a:p>
                  </a:txBody>
                  <a:tcPr marL="83857" marR="83857" marT="41929" marB="4192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8130"/>
                  </a:ext>
                </a:extLst>
              </a:tr>
              <a:tr h="292715">
                <a:tc>
                  <a:txBody>
                    <a:bodyPr/>
                    <a:lstStyle/>
                    <a:p>
                      <a:r>
                        <a:rPr lang="en-US" sz="1700" dirty="0"/>
                        <a:t>Module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BC Charging Module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3291193283"/>
                  </a:ext>
                </a:extLst>
              </a:tr>
              <a:tr h="410389">
                <a:tc>
                  <a:txBody>
                    <a:bodyPr/>
                    <a:lstStyle/>
                    <a:p>
                      <a:r>
                        <a:rPr lang="en-US" sz="1700" dirty="0"/>
                        <a:t>Inputs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Start Charging Signal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4206126370"/>
                  </a:ext>
                </a:extLst>
              </a:tr>
              <a:tr h="314448">
                <a:tc>
                  <a:txBody>
                    <a:bodyPr/>
                    <a:lstStyle/>
                    <a:p>
                      <a:r>
                        <a:rPr lang="en-US" sz="1700" dirty="0"/>
                        <a:t>Output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4.2 VDC Charging Voltage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4113219132"/>
                  </a:ext>
                </a:extLst>
              </a:tr>
              <a:tr h="533505">
                <a:tc>
                  <a:txBody>
                    <a:bodyPr/>
                    <a:lstStyle/>
                    <a:p>
                      <a:r>
                        <a:rPr lang="en-US" sz="1700" dirty="0"/>
                        <a:t>Functionality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Starts charging BC battery when a start signal comes from the Huzzah_ESP32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3745955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CCF4B49-6AE3-F5A3-8827-8784FF288BF2}"/>
              </a:ext>
            </a:extLst>
          </p:cNvPr>
          <p:cNvSpPr txBox="1"/>
          <p:nvPr/>
        </p:nvSpPr>
        <p:spPr>
          <a:xfrm>
            <a:off x="742950" y="2083015"/>
            <a:ext cx="33224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GPIO Pin Start Signal (From Huzzah_ESP32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518849-41E4-98DE-1095-48926591313C}"/>
              </a:ext>
            </a:extLst>
          </p:cNvPr>
          <p:cNvCxnSpPr>
            <a:cxnSpLocks/>
          </p:cNvCxnSpPr>
          <p:nvPr/>
        </p:nvCxnSpPr>
        <p:spPr>
          <a:xfrm>
            <a:off x="7827265" y="2374948"/>
            <a:ext cx="164058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B40052-DA8A-0113-F4AC-EFBFB9D63527}"/>
              </a:ext>
            </a:extLst>
          </p:cNvPr>
          <p:cNvSpPr txBox="1"/>
          <p:nvPr/>
        </p:nvSpPr>
        <p:spPr>
          <a:xfrm>
            <a:off x="8041925" y="2097949"/>
            <a:ext cx="16405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4.2 VDC</a:t>
            </a:r>
          </a:p>
        </p:txBody>
      </p:sp>
    </p:spTree>
    <p:extLst>
      <p:ext uri="{BB962C8B-B14F-4D97-AF65-F5344CB8AC3E}">
        <p14:creationId xmlns:p14="http://schemas.microsoft.com/office/powerpoint/2010/main" val="5989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E4D497-E736-26DA-C90F-2B3983A9E142}"/>
              </a:ext>
            </a:extLst>
          </p:cNvPr>
          <p:cNvSpPr/>
          <p:nvPr/>
        </p:nvSpPr>
        <p:spPr>
          <a:xfrm>
            <a:off x="3112153" y="1524690"/>
            <a:ext cx="5972919" cy="32567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07C6A-8135-DAD4-B127-FC672CFFED88}"/>
              </a:ext>
            </a:extLst>
          </p:cNvPr>
          <p:cNvSpPr/>
          <p:nvPr/>
        </p:nvSpPr>
        <p:spPr>
          <a:xfrm>
            <a:off x="5771523" y="2428467"/>
            <a:ext cx="1376993" cy="144923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Huzzah_ESP32 Module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1B4752-078A-17B2-23A3-62EF8983338F}"/>
              </a:ext>
            </a:extLst>
          </p:cNvPr>
          <p:cNvCxnSpPr>
            <a:cxnSpLocks/>
          </p:cNvCxnSpPr>
          <p:nvPr/>
        </p:nvCxnSpPr>
        <p:spPr>
          <a:xfrm>
            <a:off x="2120604" y="4476090"/>
            <a:ext cx="101546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504689-3BAC-BC89-35BE-CD0DB5266380}"/>
              </a:ext>
            </a:extLst>
          </p:cNvPr>
          <p:cNvSpPr txBox="1"/>
          <p:nvPr/>
        </p:nvSpPr>
        <p:spPr>
          <a:xfrm>
            <a:off x="2097438" y="4255180"/>
            <a:ext cx="1058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Power (12V)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37E6D9-8FA0-74A9-5EAD-7B624EF3A96E}"/>
              </a:ext>
            </a:extLst>
          </p:cNvPr>
          <p:cNvCxnSpPr>
            <a:cxnSpLocks/>
          </p:cNvCxnSpPr>
          <p:nvPr/>
        </p:nvCxnSpPr>
        <p:spPr>
          <a:xfrm>
            <a:off x="2423783" y="4229827"/>
            <a:ext cx="712286" cy="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F983E8-D437-C9E7-532F-EEF740214C0D}"/>
              </a:ext>
            </a:extLst>
          </p:cNvPr>
          <p:cNvSpPr txBox="1"/>
          <p:nvPr/>
        </p:nvSpPr>
        <p:spPr>
          <a:xfrm>
            <a:off x="2494463" y="3996534"/>
            <a:ext cx="570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Reset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E61473-CB3D-A14F-C5A3-DC3A979C0A64}"/>
              </a:ext>
            </a:extLst>
          </p:cNvPr>
          <p:cNvCxnSpPr>
            <a:cxnSpLocks/>
          </p:cNvCxnSpPr>
          <p:nvPr/>
        </p:nvCxnSpPr>
        <p:spPr>
          <a:xfrm>
            <a:off x="1545751" y="1835270"/>
            <a:ext cx="1576689" cy="413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A1311-ED37-8EF1-BA18-9A42C9D443B1}"/>
              </a:ext>
            </a:extLst>
          </p:cNvPr>
          <p:cNvSpPr txBox="1"/>
          <p:nvPr/>
        </p:nvSpPr>
        <p:spPr>
          <a:xfrm>
            <a:off x="1453166" y="1583095"/>
            <a:ext cx="1622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Start/Stop Switch (AA)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B05FBD-3978-1DB7-8D98-9C968EFF9220}"/>
              </a:ext>
            </a:extLst>
          </p:cNvPr>
          <p:cNvSpPr/>
          <p:nvPr/>
        </p:nvSpPr>
        <p:spPr>
          <a:xfrm>
            <a:off x="3625462" y="4145112"/>
            <a:ext cx="1155940" cy="5348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Voltage Regulator (5V out)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55F222-D463-1B22-F22F-5AE6E3FEA23C}"/>
              </a:ext>
            </a:extLst>
          </p:cNvPr>
          <p:cNvSpPr/>
          <p:nvPr/>
        </p:nvSpPr>
        <p:spPr>
          <a:xfrm>
            <a:off x="3632697" y="3017818"/>
            <a:ext cx="1155940" cy="5348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Temperature Sensor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54DC32-7693-C706-BB56-E04A1857F23E}"/>
              </a:ext>
            </a:extLst>
          </p:cNvPr>
          <p:cNvSpPr/>
          <p:nvPr/>
        </p:nvSpPr>
        <p:spPr>
          <a:xfrm>
            <a:off x="7653262" y="1827454"/>
            <a:ext cx="1155940" cy="5348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OLED 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E451F6-C5E2-114B-1370-3F2E0217E456}"/>
              </a:ext>
            </a:extLst>
          </p:cNvPr>
          <p:cNvCxnSpPr>
            <a:cxnSpLocks/>
          </p:cNvCxnSpPr>
          <p:nvPr/>
        </p:nvCxnSpPr>
        <p:spPr>
          <a:xfrm>
            <a:off x="1545751" y="2125525"/>
            <a:ext cx="1583067" cy="840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CCAE4A-BF50-039E-7D05-53CB5BBEED1E}"/>
              </a:ext>
            </a:extLst>
          </p:cNvPr>
          <p:cNvSpPr txBox="1"/>
          <p:nvPr/>
        </p:nvSpPr>
        <p:spPr>
          <a:xfrm>
            <a:off x="1502245" y="1903457"/>
            <a:ext cx="16533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Start/Stop Switch (BC)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D82280-19AF-C4B3-B6DA-B32C3A122DB2}"/>
              </a:ext>
            </a:extLst>
          </p:cNvPr>
          <p:cNvCxnSpPr>
            <a:cxnSpLocks/>
          </p:cNvCxnSpPr>
          <p:nvPr/>
        </p:nvCxnSpPr>
        <p:spPr>
          <a:xfrm>
            <a:off x="2028503" y="2428467"/>
            <a:ext cx="1095554" cy="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C1D6B6-C0BD-B7D1-9BEC-AB86F36622FC}"/>
              </a:ext>
            </a:extLst>
          </p:cNvPr>
          <p:cNvCxnSpPr>
            <a:cxnSpLocks/>
          </p:cNvCxnSpPr>
          <p:nvPr/>
        </p:nvCxnSpPr>
        <p:spPr>
          <a:xfrm>
            <a:off x="2040515" y="2719913"/>
            <a:ext cx="1095554" cy="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A830DE-C9C0-B885-BCD1-A4F7144E2E65}"/>
              </a:ext>
            </a:extLst>
          </p:cNvPr>
          <p:cNvSpPr txBox="1"/>
          <p:nvPr/>
        </p:nvSpPr>
        <p:spPr>
          <a:xfrm>
            <a:off x="2120606" y="2211038"/>
            <a:ext cx="9208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Voltage (AA)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6C9F65-D3B1-7030-5668-412B20DD837C}"/>
              </a:ext>
            </a:extLst>
          </p:cNvPr>
          <p:cNvSpPr txBox="1"/>
          <p:nvPr/>
        </p:nvSpPr>
        <p:spPr>
          <a:xfrm>
            <a:off x="2120604" y="2505868"/>
            <a:ext cx="9208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Voltage (BC)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2CE4932-17F1-2C0B-81DF-FFF8758DB1AB}"/>
              </a:ext>
            </a:extLst>
          </p:cNvPr>
          <p:cNvSpPr/>
          <p:nvPr/>
        </p:nvSpPr>
        <p:spPr>
          <a:xfrm>
            <a:off x="3632697" y="2328891"/>
            <a:ext cx="1376992" cy="2321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AA Voltage Divider 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6882FE9-D8A6-920A-589F-700B7C1830F0}"/>
              </a:ext>
            </a:extLst>
          </p:cNvPr>
          <p:cNvSpPr/>
          <p:nvPr/>
        </p:nvSpPr>
        <p:spPr>
          <a:xfrm>
            <a:off x="3632697" y="2592564"/>
            <a:ext cx="1376992" cy="2321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BC Voltage Divider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2D4C242-2192-1A53-49E5-20C8A9A72EC1}"/>
              </a:ext>
            </a:extLst>
          </p:cNvPr>
          <p:cNvCxnSpPr>
            <a:cxnSpLocks/>
          </p:cNvCxnSpPr>
          <p:nvPr/>
        </p:nvCxnSpPr>
        <p:spPr>
          <a:xfrm>
            <a:off x="2138612" y="3027820"/>
            <a:ext cx="998471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851F3AF-FD8A-22B5-D8E8-23DFE1ED11C6}"/>
              </a:ext>
            </a:extLst>
          </p:cNvPr>
          <p:cNvSpPr txBox="1"/>
          <p:nvPr/>
        </p:nvSpPr>
        <p:spPr>
          <a:xfrm>
            <a:off x="2063587" y="2808113"/>
            <a:ext cx="10579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Battery Temp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D9474AD-EFC7-C3F9-0CB7-D1550ECC4EBC}"/>
              </a:ext>
            </a:extLst>
          </p:cNvPr>
          <p:cNvCxnSpPr>
            <a:cxnSpLocks/>
          </p:cNvCxnSpPr>
          <p:nvPr/>
        </p:nvCxnSpPr>
        <p:spPr>
          <a:xfrm>
            <a:off x="3114641" y="2436725"/>
            <a:ext cx="5108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F87A308-B1E8-4C78-C5BA-E59E8E542FFE}"/>
              </a:ext>
            </a:extLst>
          </p:cNvPr>
          <p:cNvCxnSpPr>
            <a:cxnSpLocks/>
          </p:cNvCxnSpPr>
          <p:nvPr/>
        </p:nvCxnSpPr>
        <p:spPr>
          <a:xfrm>
            <a:off x="3121498" y="2708617"/>
            <a:ext cx="5039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72A5A84-EC18-137A-543E-813486FC626F}"/>
              </a:ext>
            </a:extLst>
          </p:cNvPr>
          <p:cNvCxnSpPr>
            <a:cxnSpLocks/>
          </p:cNvCxnSpPr>
          <p:nvPr/>
        </p:nvCxnSpPr>
        <p:spPr>
          <a:xfrm>
            <a:off x="3121498" y="3027819"/>
            <a:ext cx="2040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EF0D2BD-8585-25C4-D538-AD0CB18A5946}"/>
              </a:ext>
            </a:extLst>
          </p:cNvPr>
          <p:cNvCxnSpPr>
            <a:cxnSpLocks/>
          </p:cNvCxnSpPr>
          <p:nvPr/>
        </p:nvCxnSpPr>
        <p:spPr>
          <a:xfrm>
            <a:off x="3325586" y="3027819"/>
            <a:ext cx="0" cy="257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ECDA8C0-ABF3-1B97-5F5E-30BDA28AD68E}"/>
              </a:ext>
            </a:extLst>
          </p:cNvPr>
          <p:cNvCxnSpPr/>
          <p:nvPr/>
        </p:nvCxnSpPr>
        <p:spPr>
          <a:xfrm>
            <a:off x="3325586" y="3285234"/>
            <a:ext cx="2998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8A9398-EDD8-D0FA-821B-7AF331802910}"/>
              </a:ext>
            </a:extLst>
          </p:cNvPr>
          <p:cNvCxnSpPr/>
          <p:nvPr/>
        </p:nvCxnSpPr>
        <p:spPr>
          <a:xfrm>
            <a:off x="3128818" y="4476090"/>
            <a:ext cx="4966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A8AAD0E-015D-D04E-827E-4645FA8E143A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781402" y="4412529"/>
            <a:ext cx="11839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08A5726-4D17-002C-4AAC-AC3C1430B708}"/>
              </a:ext>
            </a:extLst>
          </p:cNvPr>
          <p:cNvCxnSpPr/>
          <p:nvPr/>
        </p:nvCxnSpPr>
        <p:spPr>
          <a:xfrm flipV="1">
            <a:off x="5965350" y="3877705"/>
            <a:ext cx="0" cy="534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05D86FA-75B2-1EA5-0558-0A0CA2CB4408}"/>
              </a:ext>
            </a:extLst>
          </p:cNvPr>
          <p:cNvCxnSpPr>
            <a:stCxn id="24" idx="3"/>
          </p:cNvCxnSpPr>
          <p:nvPr/>
        </p:nvCxnSpPr>
        <p:spPr>
          <a:xfrm flipV="1">
            <a:off x="4788637" y="3285234"/>
            <a:ext cx="98288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C6D350E-6514-F78F-B84A-70301F2ECDC9}"/>
              </a:ext>
            </a:extLst>
          </p:cNvPr>
          <p:cNvCxnSpPr>
            <a:stCxn id="101" idx="3"/>
          </p:cNvCxnSpPr>
          <p:nvPr/>
        </p:nvCxnSpPr>
        <p:spPr>
          <a:xfrm>
            <a:off x="5009689" y="2708617"/>
            <a:ext cx="2628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472CC13-08CF-28BC-3C4B-F4A84A1F551D}"/>
              </a:ext>
            </a:extLst>
          </p:cNvPr>
          <p:cNvCxnSpPr>
            <a:cxnSpLocks/>
          </p:cNvCxnSpPr>
          <p:nvPr/>
        </p:nvCxnSpPr>
        <p:spPr>
          <a:xfrm>
            <a:off x="5273201" y="2708617"/>
            <a:ext cx="0" cy="3092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2C19BF3-1AF9-5631-CA3D-63E385376817}"/>
              </a:ext>
            </a:extLst>
          </p:cNvPr>
          <p:cNvCxnSpPr/>
          <p:nvPr/>
        </p:nvCxnSpPr>
        <p:spPr>
          <a:xfrm>
            <a:off x="5272581" y="3017818"/>
            <a:ext cx="4989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E9447BA-4EC0-A9D4-BB18-0AA9D0D5A736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5009689" y="2444943"/>
            <a:ext cx="35161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9E6710B-1982-C9A3-A50F-3CAED44F6D33}"/>
              </a:ext>
            </a:extLst>
          </p:cNvPr>
          <p:cNvCxnSpPr/>
          <p:nvPr/>
        </p:nvCxnSpPr>
        <p:spPr>
          <a:xfrm>
            <a:off x="5361306" y="2444943"/>
            <a:ext cx="0" cy="3619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8DF8FF5-5149-FAC7-BDD6-BD97BEFD0C88}"/>
              </a:ext>
            </a:extLst>
          </p:cNvPr>
          <p:cNvCxnSpPr/>
          <p:nvPr/>
        </p:nvCxnSpPr>
        <p:spPr>
          <a:xfrm>
            <a:off x="5361306" y="2812764"/>
            <a:ext cx="410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5BA9B17-117F-C559-8F5F-BC35BE34C1CC}"/>
              </a:ext>
            </a:extLst>
          </p:cNvPr>
          <p:cNvCxnSpPr/>
          <p:nvPr/>
        </p:nvCxnSpPr>
        <p:spPr>
          <a:xfrm>
            <a:off x="3136069" y="2133933"/>
            <a:ext cx="28292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0833DCA-F65B-ED6A-CD11-3D99BDE79FF2}"/>
              </a:ext>
            </a:extLst>
          </p:cNvPr>
          <p:cNvCxnSpPr/>
          <p:nvPr/>
        </p:nvCxnSpPr>
        <p:spPr>
          <a:xfrm>
            <a:off x="5965350" y="2133933"/>
            <a:ext cx="0" cy="294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96C2DB4-5AA0-CB6A-F5BD-E4EC6B14511E}"/>
              </a:ext>
            </a:extLst>
          </p:cNvPr>
          <p:cNvCxnSpPr/>
          <p:nvPr/>
        </p:nvCxnSpPr>
        <p:spPr>
          <a:xfrm>
            <a:off x="3121498" y="1839399"/>
            <a:ext cx="30851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314FBA0-AF70-EA32-002D-1F2E47F29C40}"/>
              </a:ext>
            </a:extLst>
          </p:cNvPr>
          <p:cNvCxnSpPr>
            <a:cxnSpLocks/>
          </p:cNvCxnSpPr>
          <p:nvPr/>
        </p:nvCxnSpPr>
        <p:spPr>
          <a:xfrm>
            <a:off x="6206651" y="1839399"/>
            <a:ext cx="0" cy="589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538A9F5-EFE8-5CD5-D338-36E3CE92466B}"/>
              </a:ext>
            </a:extLst>
          </p:cNvPr>
          <p:cNvCxnSpPr/>
          <p:nvPr/>
        </p:nvCxnSpPr>
        <p:spPr>
          <a:xfrm>
            <a:off x="3121498" y="4229827"/>
            <a:ext cx="2040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057AC2F-CF1C-BE86-6703-959E28612C25}"/>
              </a:ext>
            </a:extLst>
          </p:cNvPr>
          <p:cNvCxnSpPr>
            <a:cxnSpLocks/>
          </p:cNvCxnSpPr>
          <p:nvPr/>
        </p:nvCxnSpPr>
        <p:spPr>
          <a:xfrm flipV="1">
            <a:off x="3325586" y="3783166"/>
            <a:ext cx="0" cy="4466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C61946C-72DB-2361-4B02-33C56AD297B2}"/>
              </a:ext>
            </a:extLst>
          </p:cNvPr>
          <p:cNvCxnSpPr/>
          <p:nvPr/>
        </p:nvCxnSpPr>
        <p:spPr>
          <a:xfrm>
            <a:off x="3325586" y="3783166"/>
            <a:ext cx="2445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CAFEF25-E690-D3CD-BAA0-079DDE2E6ACA}"/>
              </a:ext>
            </a:extLst>
          </p:cNvPr>
          <p:cNvSpPr/>
          <p:nvPr/>
        </p:nvSpPr>
        <p:spPr>
          <a:xfrm>
            <a:off x="7818066" y="3643936"/>
            <a:ext cx="839270" cy="46753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BC Charge module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A4D6C3A-B551-6D19-80C3-7F5E19516483}"/>
              </a:ext>
            </a:extLst>
          </p:cNvPr>
          <p:cNvSpPr/>
          <p:nvPr/>
        </p:nvSpPr>
        <p:spPr>
          <a:xfrm>
            <a:off x="7799275" y="2999214"/>
            <a:ext cx="876852" cy="46753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AA Charge module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590A213-162F-AD27-B06D-C9116801BC46}"/>
              </a:ext>
            </a:extLst>
          </p:cNvPr>
          <p:cNvSpPr/>
          <p:nvPr/>
        </p:nvSpPr>
        <p:spPr>
          <a:xfrm>
            <a:off x="7291928" y="4353666"/>
            <a:ext cx="722668" cy="3570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Solenoid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ACA6F5A-3C57-7238-2982-F48FE897E3D2}"/>
              </a:ext>
            </a:extLst>
          </p:cNvPr>
          <p:cNvCxnSpPr/>
          <p:nvPr/>
        </p:nvCxnSpPr>
        <p:spPr>
          <a:xfrm flipV="1">
            <a:off x="6917851" y="2094870"/>
            <a:ext cx="0" cy="3335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779E8D9-C9C2-8917-6BE1-A250425552A7}"/>
              </a:ext>
            </a:extLst>
          </p:cNvPr>
          <p:cNvCxnSpPr/>
          <p:nvPr/>
        </p:nvCxnSpPr>
        <p:spPr>
          <a:xfrm>
            <a:off x="6917851" y="2094870"/>
            <a:ext cx="7354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ADE05CF-C157-AB63-34A6-E1784ECBBC81}"/>
              </a:ext>
            </a:extLst>
          </p:cNvPr>
          <p:cNvCxnSpPr>
            <a:cxnSpLocks/>
          </p:cNvCxnSpPr>
          <p:nvPr/>
        </p:nvCxnSpPr>
        <p:spPr>
          <a:xfrm>
            <a:off x="7148516" y="3232983"/>
            <a:ext cx="6507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CFAE3BD-AEEB-1124-2400-88E720AF7967}"/>
              </a:ext>
            </a:extLst>
          </p:cNvPr>
          <p:cNvCxnSpPr>
            <a:cxnSpLocks/>
          </p:cNvCxnSpPr>
          <p:nvPr/>
        </p:nvCxnSpPr>
        <p:spPr>
          <a:xfrm>
            <a:off x="7148516" y="3643936"/>
            <a:ext cx="2138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555F8AF-DF3F-9A9E-4762-D40A1050E4FE}"/>
              </a:ext>
            </a:extLst>
          </p:cNvPr>
          <p:cNvCxnSpPr/>
          <p:nvPr/>
        </p:nvCxnSpPr>
        <p:spPr>
          <a:xfrm>
            <a:off x="7362351" y="3643936"/>
            <a:ext cx="0" cy="233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9283313-C14A-A5E5-3167-4075239E9377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7356001" y="3877705"/>
            <a:ext cx="4620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FCB327C-B946-A6B8-F3A0-5C1FE9326128}"/>
              </a:ext>
            </a:extLst>
          </p:cNvPr>
          <p:cNvCxnSpPr>
            <a:stCxn id="25" idx="3"/>
          </p:cNvCxnSpPr>
          <p:nvPr/>
        </p:nvCxnSpPr>
        <p:spPr>
          <a:xfrm flipV="1">
            <a:off x="8809202" y="2094870"/>
            <a:ext cx="2612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6C01760-F2AD-27E0-9D8E-233AEE2B6317}"/>
              </a:ext>
            </a:extLst>
          </p:cNvPr>
          <p:cNvCxnSpPr>
            <a:cxnSpLocks/>
          </p:cNvCxnSpPr>
          <p:nvPr/>
        </p:nvCxnSpPr>
        <p:spPr>
          <a:xfrm>
            <a:off x="8676127" y="3232983"/>
            <a:ext cx="4134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F14D0CE-826B-940D-55A5-F9E069313B75}"/>
              </a:ext>
            </a:extLst>
          </p:cNvPr>
          <p:cNvCxnSpPr>
            <a:cxnSpLocks/>
          </p:cNvCxnSpPr>
          <p:nvPr/>
        </p:nvCxnSpPr>
        <p:spPr>
          <a:xfrm>
            <a:off x="8656128" y="3877705"/>
            <a:ext cx="4134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B300817-7B89-7C2F-6B81-929635053DC8}"/>
              </a:ext>
            </a:extLst>
          </p:cNvPr>
          <p:cNvCxnSpPr/>
          <p:nvPr/>
        </p:nvCxnSpPr>
        <p:spPr>
          <a:xfrm>
            <a:off x="6828951" y="3877705"/>
            <a:ext cx="0" cy="6544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EC6F6BF-DD65-21F2-CCE1-B7BC9D2BC75D}"/>
              </a:ext>
            </a:extLst>
          </p:cNvPr>
          <p:cNvCxnSpPr/>
          <p:nvPr/>
        </p:nvCxnSpPr>
        <p:spPr>
          <a:xfrm>
            <a:off x="6835301" y="4532178"/>
            <a:ext cx="4502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90F1756-A874-EFD3-F421-4FC10A901F03}"/>
              </a:ext>
            </a:extLst>
          </p:cNvPr>
          <p:cNvCxnSpPr>
            <a:stCxn id="191" idx="3"/>
          </p:cNvCxnSpPr>
          <p:nvPr/>
        </p:nvCxnSpPr>
        <p:spPr>
          <a:xfrm flipV="1">
            <a:off x="8014596" y="4532178"/>
            <a:ext cx="105495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9CABBF37-6ED7-43BC-4055-EF112E2C6D23}"/>
              </a:ext>
            </a:extLst>
          </p:cNvPr>
          <p:cNvCxnSpPr>
            <a:cxnSpLocks/>
          </p:cNvCxnSpPr>
          <p:nvPr/>
        </p:nvCxnSpPr>
        <p:spPr>
          <a:xfrm>
            <a:off x="9069552" y="2094870"/>
            <a:ext cx="1264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959A3A04-4019-80A6-40FE-AB0990CAAC83}"/>
              </a:ext>
            </a:extLst>
          </p:cNvPr>
          <p:cNvCxnSpPr>
            <a:cxnSpLocks/>
          </p:cNvCxnSpPr>
          <p:nvPr/>
        </p:nvCxnSpPr>
        <p:spPr>
          <a:xfrm>
            <a:off x="9048312" y="3232983"/>
            <a:ext cx="1177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74C4D14-E47A-7AFC-CC93-F2496037E149}"/>
              </a:ext>
            </a:extLst>
          </p:cNvPr>
          <p:cNvCxnSpPr>
            <a:cxnSpLocks/>
          </p:cNvCxnSpPr>
          <p:nvPr/>
        </p:nvCxnSpPr>
        <p:spPr>
          <a:xfrm>
            <a:off x="9089551" y="3877705"/>
            <a:ext cx="1136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DCD9E19-69E0-B45F-AB86-02130E3AE0FB}"/>
              </a:ext>
            </a:extLst>
          </p:cNvPr>
          <p:cNvCxnSpPr>
            <a:cxnSpLocks/>
          </p:cNvCxnSpPr>
          <p:nvPr/>
        </p:nvCxnSpPr>
        <p:spPr>
          <a:xfrm>
            <a:off x="9069552" y="4532178"/>
            <a:ext cx="11566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6B53259-8FFE-D21F-5CAB-0628AF5EE868}"/>
              </a:ext>
            </a:extLst>
          </p:cNvPr>
          <p:cNvSpPr txBox="1"/>
          <p:nvPr/>
        </p:nvSpPr>
        <p:spPr>
          <a:xfrm>
            <a:off x="9126610" y="1854964"/>
            <a:ext cx="1115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User Feedback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86D1E15-E22F-13E2-0D33-90FB4850A9A9}"/>
              </a:ext>
            </a:extLst>
          </p:cNvPr>
          <p:cNvSpPr txBox="1"/>
          <p:nvPr/>
        </p:nvSpPr>
        <p:spPr>
          <a:xfrm>
            <a:off x="9076850" y="4281723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Eject AA battery 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AD83DD6-0819-8DA2-8DB1-DB3E3096091A}"/>
              </a:ext>
            </a:extLst>
          </p:cNvPr>
          <p:cNvSpPr txBox="1"/>
          <p:nvPr/>
        </p:nvSpPr>
        <p:spPr>
          <a:xfrm>
            <a:off x="9101303" y="3002761"/>
            <a:ext cx="1066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Battery Charge 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0A92AC7-9EE5-BADD-F123-0E46C3653350}"/>
              </a:ext>
            </a:extLst>
          </p:cNvPr>
          <p:cNvSpPr txBox="1"/>
          <p:nvPr/>
        </p:nvSpPr>
        <p:spPr>
          <a:xfrm>
            <a:off x="9076850" y="3650171"/>
            <a:ext cx="1122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Battery Charge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3B4DE0A-C449-C0C2-1607-F781C22CC943}"/>
              </a:ext>
            </a:extLst>
          </p:cNvPr>
          <p:cNvSpPr txBox="1"/>
          <p:nvPr/>
        </p:nvSpPr>
        <p:spPr>
          <a:xfrm>
            <a:off x="4009762" y="932320"/>
            <a:ext cx="4172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Level 1 - </a:t>
            </a:r>
            <a:r>
              <a:rPr lang="en-US" sz="2400" b="1" dirty="0" err="1"/>
              <a:t>ChargeGuard</a:t>
            </a:r>
            <a:r>
              <a:rPr lang="en-US" sz="2400" b="1" dirty="0"/>
              <a:t> Pro+</a:t>
            </a:r>
          </a:p>
          <a:p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07FC7-A0C2-B123-294B-3EF4D1C69816}"/>
              </a:ext>
            </a:extLst>
          </p:cNvPr>
          <p:cNvSpPr txBox="1"/>
          <p:nvPr/>
        </p:nvSpPr>
        <p:spPr>
          <a:xfrm>
            <a:off x="4977671" y="2263193"/>
            <a:ext cx="9176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Current AA Voltage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195D0-411E-82B8-71EA-53A4C908909F}"/>
              </a:ext>
            </a:extLst>
          </p:cNvPr>
          <p:cNvSpPr txBox="1"/>
          <p:nvPr/>
        </p:nvSpPr>
        <p:spPr>
          <a:xfrm>
            <a:off x="5279925" y="2806854"/>
            <a:ext cx="636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Current BC Voltage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4672B-23D9-736E-9A6B-DC089B534CC7}"/>
              </a:ext>
            </a:extLst>
          </p:cNvPr>
          <p:cNvSpPr txBox="1"/>
          <p:nvPr/>
        </p:nvSpPr>
        <p:spPr>
          <a:xfrm>
            <a:off x="5081277" y="4253638"/>
            <a:ext cx="4794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5VDC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8191E-D9E1-0DA8-4153-D57B7EDC6AEA}"/>
              </a:ext>
            </a:extLst>
          </p:cNvPr>
          <p:cNvSpPr txBox="1"/>
          <p:nvPr/>
        </p:nvSpPr>
        <p:spPr>
          <a:xfrm>
            <a:off x="4783844" y="3126963"/>
            <a:ext cx="9176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SDA/SCL Signal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CB26E-79BE-CAB9-8240-A07D33258A7B}"/>
              </a:ext>
            </a:extLst>
          </p:cNvPr>
          <p:cNvSpPr txBox="1"/>
          <p:nvPr/>
        </p:nvSpPr>
        <p:spPr>
          <a:xfrm>
            <a:off x="7158612" y="2847260"/>
            <a:ext cx="6659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GPIO Charge Start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A1BB1-9296-2947-16AF-8F0E4A31F8F0}"/>
              </a:ext>
            </a:extLst>
          </p:cNvPr>
          <p:cNvSpPr txBox="1"/>
          <p:nvPr/>
        </p:nvSpPr>
        <p:spPr>
          <a:xfrm>
            <a:off x="7297013" y="3388561"/>
            <a:ext cx="53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GPIO Charge Start Signal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4282D1-7C80-8D27-6D66-F52ACBF0E4C3}"/>
              </a:ext>
            </a:extLst>
          </p:cNvPr>
          <p:cNvSpPr txBox="1"/>
          <p:nvPr/>
        </p:nvSpPr>
        <p:spPr>
          <a:xfrm>
            <a:off x="6835301" y="4003508"/>
            <a:ext cx="53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GPIO Battery Eject Signal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BBC8C8-6058-2589-BBC0-A555604BA762}"/>
              </a:ext>
            </a:extLst>
          </p:cNvPr>
          <p:cNvSpPr txBox="1"/>
          <p:nvPr/>
        </p:nvSpPr>
        <p:spPr>
          <a:xfrm>
            <a:off x="6825966" y="1922833"/>
            <a:ext cx="9176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SDA/SCL Signal </a:t>
            </a:r>
          </a:p>
        </p:txBody>
      </p:sp>
    </p:spTree>
    <p:extLst>
      <p:ext uri="{BB962C8B-B14F-4D97-AF65-F5344CB8AC3E}">
        <p14:creationId xmlns:p14="http://schemas.microsoft.com/office/powerpoint/2010/main" val="38302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1074">
            <a:extLst>
              <a:ext uri="{FF2B5EF4-FFF2-40B4-BE49-F238E27FC236}">
                <a16:creationId xmlns:a16="http://schemas.microsoft.com/office/drawing/2014/main" id="{B4C898EA-8C3F-5BD3-B539-6D22599FCE54}"/>
              </a:ext>
            </a:extLst>
          </p:cNvPr>
          <p:cNvSpPr/>
          <p:nvPr/>
        </p:nvSpPr>
        <p:spPr>
          <a:xfrm>
            <a:off x="3706715" y="1126408"/>
            <a:ext cx="4120550" cy="23025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AA Voltage Divider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B3A591BE-AB8F-466E-A14E-EA9F3E46A4FB}"/>
              </a:ext>
            </a:extLst>
          </p:cNvPr>
          <p:cNvSpPr txBox="1"/>
          <p:nvPr/>
        </p:nvSpPr>
        <p:spPr>
          <a:xfrm>
            <a:off x="4167933" y="675361"/>
            <a:ext cx="314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AA Voltage Divider: Level 1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5609146F-CBC4-76E3-9E07-E931BF0D2DB6}"/>
              </a:ext>
            </a:extLst>
          </p:cNvPr>
          <p:cNvCxnSpPr>
            <a:cxnSpLocks/>
          </p:cNvCxnSpPr>
          <p:nvPr/>
        </p:nvCxnSpPr>
        <p:spPr>
          <a:xfrm>
            <a:off x="2130026" y="2127878"/>
            <a:ext cx="1576689" cy="413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C0B0BBC0-51FF-CA94-9D25-B07B52ED6E87}"/>
              </a:ext>
            </a:extLst>
          </p:cNvPr>
          <p:cNvCxnSpPr>
            <a:cxnSpLocks/>
          </p:cNvCxnSpPr>
          <p:nvPr/>
        </p:nvCxnSpPr>
        <p:spPr>
          <a:xfrm>
            <a:off x="7827265" y="2123748"/>
            <a:ext cx="1576689" cy="413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80" name="Table 1079">
            <a:extLst>
              <a:ext uri="{FF2B5EF4-FFF2-40B4-BE49-F238E27FC236}">
                <a16:creationId xmlns:a16="http://schemas.microsoft.com/office/drawing/2014/main" id="{F7BB27F8-3392-E6DA-FF8E-5AA080DD7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65019"/>
              </p:ext>
            </p:extLst>
          </p:nvPr>
        </p:nvGraphicFramePr>
        <p:xfrm>
          <a:off x="742950" y="4141418"/>
          <a:ext cx="10706100" cy="204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050">
                  <a:extLst>
                    <a:ext uri="{9D8B030D-6E8A-4147-A177-3AD203B41FA5}">
                      <a16:colId xmlns:a16="http://schemas.microsoft.com/office/drawing/2014/main" val="1290837876"/>
                    </a:ext>
                  </a:extLst>
                </a:gridCol>
                <a:gridCol w="5353050">
                  <a:extLst>
                    <a:ext uri="{9D8B030D-6E8A-4147-A177-3AD203B41FA5}">
                      <a16:colId xmlns:a16="http://schemas.microsoft.com/office/drawing/2014/main" val="4005834732"/>
                    </a:ext>
                  </a:extLst>
                </a:gridCol>
              </a:tblGrid>
              <a:tr h="2927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Level 1</a:t>
                      </a:r>
                    </a:p>
                  </a:txBody>
                  <a:tcPr marL="83857" marR="83857" marT="41929" marB="4192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8130"/>
                  </a:ext>
                </a:extLst>
              </a:tr>
              <a:tr h="292715">
                <a:tc>
                  <a:txBody>
                    <a:bodyPr/>
                    <a:lstStyle/>
                    <a:p>
                      <a:r>
                        <a:rPr lang="en-US" sz="1700" dirty="0"/>
                        <a:t>Module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AA Voltage Divider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3291193283"/>
                  </a:ext>
                </a:extLst>
              </a:tr>
              <a:tr h="410389">
                <a:tc>
                  <a:txBody>
                    <a:bodyPr/>
                    <a:lstStyle/>
                    <a:p>
                      <a:r>
                        <a:rPr lang="en-US" sz="1700" dirty="0"/>
                        <a:t>Inputs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AA Battey Voltage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4206126370"/>
                  </a:ext>
                </a:extLst>
              </a:tr>
              <a:tr h="314448">
                <a:tc>
                  <a:txBody>
                    <a:bodyPr/>
                    <a:lstStyle/>
                    <a:p>
                      <a:r>
                        <a:rPr lang="en-US" sz="1700" dirty="0"/>
                        <a:t>Output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AA Battery Voltage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4113219132"/>
                  </a:ext>
                </a:extLst>
              </a:tr>
              <a:tr h="533505">
                <a:tc>
                  <a:txBody>
                    <a:bodyPr/>
                    <a:lstStyle/>
                    <a:p>
                      <a:r>
                        <a:rPr lang="en-US" sz="1700" dirty="0"/>
                        <a:t>Functionality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Use a voltage divider to measure current value of AA battery voltage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374595541"/>
                  </a:ext>
                </a:extLst>
              </a:tr>
            </a:tbl>
          </a:graphicData>
        </a:graphic>
      </p:graphicFrame>
      <p:sp>
        <p:nvSpPr>
          <p:cNvPr id="1082" name="TextBox 1081">
            <a:extLst>
              <a:ext uri="{FF2B5EF4-FFF2-40B4-BE49-F238E27FC236}">
                <a16:creationId xmlns:a16="http://schemas.microsoft.com/office/drawing/2014/main" id="{D8D39F39-3E01-02F3-FD59-3ADEB4566DCF}"/>
              </a:ext>
            </a:extLst>
          </p:cNvPr>
          <p:cNvSpPr txBox="1"/>
          <p:nvPr/>
        </p:nvSpPr>
        <p:spPr>
          <a:xfrm>
            <a:off x="2317152" y="1829474"/>
            <a:ext cx="1488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Voltage (AA)</a:t>
            </a:r>
            <a:endParaRPr lang="en-US" sz="1600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14DA3B3B-75DE-5B90-E00C-FFFA7011DDD2}"/>
              </a:ext>
            </a:extLst>
          </p:cNvPr>
          <p:cNvSpPr txBox="1"/>
          <p:nvPr/>
        </p:nvSpPr>
        <p:spPr>
          <a:xfrm>
            <a:off x="8082008" y="1598642"/>
            <a:ext cx="1488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Voltage (AA) ADC (to Huzzah_ESP32)</a:t>
            </a:r>
          </a:p>
        </p:txBody>
      </p:sp>
    </p:spTree>
    <p:extLst>
      <p:ext uri="{BB962C8B-B14F-4D97-AF65-F5344CB8AC3E}">
        <p14:creationId xmlns:p14="http://schemas.microsoft.com/office/powerpoint/2010/main" val="61041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75B60-C292-E4AD-3420-F44FB98D1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1074">
            <a:extLst>
              <a:ext uri="{FF2B5EF4-FFF2-40B4-BE49-F238E27FC236}">
                <a16:creationId xmlns:a16="http://schemas.microsoft.com/office/drawing/2014/main" id="{34D64C2B-6B9B-2F4F-28E5-8427B5CE4FCD}"/>
              </a:ext>
            </a:extLst>
          </p:cNvPr>
          <p:cNvSpPr/>
          <p:nvPr/>
        </p:nvSpPr>
        <p:spPr>
          <a:xfrm>
            <a:off x="3706715" y="1126408"/>
            <a:ext cx="4120550" cy="23025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BC Voltage Divider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0FB2D0E0-7680-5ACF-728F-38B51175730B}"/>
              </a:ext>
            </a:extLst>
          </p:cNvPr>
          <p:cNvSpPr txBox="1"/>
          <p:nvPr/>
        </p:nvSpPr>
        <p:spPr>
          <a:xfrm>
            <a:off x="4195365" y="675361"/>
            <a:ext cx="314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BC Voltage Divider: Level 1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3681B0E9-3ED6-4948-8B49-20DD8EE59583}"/>
              </a:ext>
            </a:extLst>
          </p:cNvPr>
          <p:cNvCxnSpPr>
            <a:cxnSpLocks/>
          </p:cNvCxnSpPr>
          <p:nvPr/>
        </p:nvCxnSpPr>
        <p:spPr>
          <a:xfrm>
            <a:off x="2130026" y="2127878"/>
            <a:ext cx="1576689" cy="413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8ACFDEF4-60CD-ECA3-CF97-A14CAF2DF338}"/>
              </a:ext>
            </a:extLst>
          </p:cNvPr>
          <p:cNvCxnSpPr>
            <a:cxnSpLocks/>
          </p:cNvCxnSpPr>
          <p:nvPr/>
        </p:nvCxnSpPr>
        <p:spPr>
          <a:xfrm>
            <a:off x="7827265" y="2123748"/>
            <a:ext cx="1576689" cy="413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80" name="Table 1079">
            <a:extLst>
              <a:ext uri="{FF2B5EF4-FFF2-40B4-BE49-F238E27FC236}">
                <a16:creationId xmlns:a16="http://schemas.microsoft.com/office/drawing/2014/main" id="{B552C1D6-F742-BD7E-8F0D-CFB5B2040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614867"/>
              </p:ext>
            </p:extLst>
          </p:nvPr>
        </p:nvGraphicFramePr>
        <p:xfrm>
          <a:off x="742950" y="4141418"/>
          <a:ext cx="10706100" cy="204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050">
                  <a:extLst>
                    <a:ext uri="{9D8B030D-6E8A-4147-A177-3AD203B41FA5}">
                      <a16:colId xmlns:a16="http://schemas.microsoft.com/office/drawing/2014/main" val="1290837876"/>
                    </a:ext>
                  </a:extLst>
                </a:gridCol>
                <a:gridCol w="5353050">
                  <a:extLst>
                    <a:ext uri="{9D8B030D-6E8A-4147-A177-3AD203B41FA5}">
                      <a16:colId xmlns:a16="http://schemas.microsoft.com/office/drawing/2014/main" val="4005834732"/>
                    </a:ext>
                  </a:extLst>
                </a:gridCol>
              </a:tblGrid>
              <a:tr h="2927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Level 1</a:t>
                      </a:r>
                    </a:p>
                  </a:txBody>
                  <a:tcPr marL="83857" marR="83857" marT="41929" marB="4192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8130"/>
                  </a:ext>
                </a:extLst>
              </a:tr>
              <a:tr h="292715">
                <a:tc>
                  <a:txBody>
                    <a:bodyPr/>
                    <a:lstStyle/>
                    <a:p>
                      <a:r>
                        <a:rPr lang="en-US" sz="1700" dirty="0"/>
                        <a:t>Module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BC Voltage Divider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3291193283"/>
                  </a:ext>
                </a:extLst>
              </a:tr>
              <a:tr h="410389">
                <a:tc>
                  <a:txBody>
                    <a:bodyPr/>
                    <a:lstStyle/>
                    <a:p>
                      <a:r>
                        <a:rPr lang="en-US" sz="1700" dirty="0"/>
                        <a:t>Inputs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BC Battey Voltage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4206126370"/>
                  </a:ext>
                </a:extLst>
              </a:tr>
              <a:tr h="314448">
                <a:tc>
                  <a:txBody>
                    <a:bodyPr/>
                    <a:lstStyle/>
                    <a:p>
                      <a:r>
                        <a:rPr lang="en-US" sz="1700" dirty="0"/>
                        <a:t>Output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BC Battery Voltage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4113219132"/>
                  </a:ext>
                </a:extLst>
              </a:tr>
              <a:tr h="533505">
                <a:tc>
                  <a:txBody>
                    <a:bodyPr/>
                    <a:lstStyle/>
                    <a:p>
                      <a:r>
                        <a:rPr lang="en-US" sz="1700" dirty="0"/>
                        <a:t>Functionality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Use a voltage divider to measure current value of BC battery voltage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3745955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AF02CDA-0117-086D-1790-A9AD5899D168}"/>
              </a:ext>
            </a:extLst>
          </p:cNvPr>
          <p:cNvSpPr txBox="1"/>
          <p:nvPr/>
        </p:nvSpPr>
        <p:spPr>
          <a:xfrm>
            <a:off x="2311001" y="1810021"/>
            <a:ext cx="1488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Voltage (BC)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86BEB-9030-6185-C7FD-781D187B5C00}"/>
              </a:ext>
            </a:extLst>
          </p:cNvPr>
          <p:cNvSpPr txBox="1"/>
          <p:nvPr/>
        </p:nvSpPr>
        <p:spPr>
          <a:xfrm>
            <a:off x="8033621" y="1683266"/>
            <a:ext cx="1488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Voltage (BC) (to Huzzah_ESP32</a:t>
            </a:r>
          </a:p>
        </p:txBody>
      </p:sp>
    </p:spTree>
    <p:extLst>
      <p:ext uri="{BB962C8B-B14F-4D97-AF65-F5344CB8AC3E}">
        <p14:creationId xmlns:p14="http://schemas.microsoft.com/office/powerpoint/2010/main" val="340164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919BB-DD59-6B61-2098-B0300F6B7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1074">
            <a:extLst>
              <a:ext uri="{FF2B5EF4-FFF2-40B4-BE49-F238E27FC236}">
                <a16:creationId xmlns:a16="http://schemas.microsoft.com/office/drawing/2014/main" id="{075FC6E4-2264-0A08-F39A-31ECE4F31D8C}"/>
              </a:ext>
            </a:extLst>
          </p:cNvPr>
          <p:cNvSpPr/>
          <p:nvPr/>
        </p:nvSpPr>
        <p:spPr>
          <a:xfrm>
            <a:off x="3706715" y="1172942"/>
            <a:ext cx="4120550" cy="23025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Temperature Sensor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42A7C225-1241-A165-4467-9E04AC34CC1A}"/>
              </a:ext>
            </a:extLst>
          </p:cNvPr>
          <p:cNvSpPr txBox="1"/>
          <p:nvPr/>
        </p:nvSpPr>
        <p:spPr>
          <a:xfrm>
            <a:off x="4195365" y="675361"/>
            <a:ext cx="314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Temperature Sensor: Level 1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C0677DF5-0F02-06B4-F36E-2AE38A902CEC}"/>
              </a:ext>
            </a:extLst>
          </p:cNvPr>
          <p:cNvCxnSpPr>
            <a:cxnSpLocks/>
          </p:cNvCxnSpPr>
          <p:nvPr/>
        </p:nvCxnSpPr>
        <p:spPr>
          <a:xfrm>
            <a:off x="2130026" y="2123748"/>
            <a:ext cx="1576689" cy="413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D23BD922-A9A6-C042-8234-B8B8AD3674F4}"/>
              </a:ext>
            </a:extLst>
          </p:cNvPr>
          <p:cNvCxnSpPr>
            <a:cxnSpLocks/>
          </p:cNvCxnSpPr>
          <p:nvPr/>
        </p:nvCxnSpPr>
        <p:spPr>
          <a:xfrm>
            <a:off x="7827265" y="2123748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80" name="Table 1079">
            <a:extLst>
              <a:ext uri="{FF2B5EF4-FFF2-40B4-BE49-F238E27FC236}">
                <a16:creationId xmlns:a16="http://schemas.microsoft.com/office/drawing/2014/main" id="{D8DE44F7-2E63-C945-9913-C68597940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61982"/>
              </p:ext>
            </p:extLst>
          </p:nvPr>
        </p:nvGraphicFramePr>
        <p:xfrm>
          <a:off x="742950" y="4141418"/>
          <a:ext cx="10706100" cy="2248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050">
                  <a:extLst>
                    <a:ext uri="{9D8B030D-6E8A-4147-A177-3AD203B41FA5}">
                      <a16:colId xmlns:a16="http://schemas.microsoft.com/office/drawing/2014/main" val="1290837876"/>
                    </a:ext>
                  </a:extLst>
                </a:gridCol>
                <a:gridCol w="5353050">
                  <a:extLst>
                    <a:ext uri="{9D8B030D-6E8A-4147-A177-3AD203B41FA5}">
                      <a16:colId xmlns:a16="http://schemas.microsoft.com/office/drawing/2014/main" val="4005834732"/>
                    </a:ext>
                  </a:extLst>
                </a:gridCol>
              </a:tblGrid>
              <a:tr h="2927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Level 1</a:t>
                      </a:r>
                    </a:p>
                  </a:txBody>
                  <a:tcPr marL="83857" marR="83857" marT="41929" marB="4192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8130"/>
                  </a:ext>
                </a:extLst>
              </a:tr>
              <a:tr h="292715">
                <a:tc>
                  <a:txBody>
                    <a:bodyPr/>
                    <a:lstStyle/>
                    <a:p>
                      <a:r>
                        <a:rPr lang="en-US" sz="1700" dirty="0"/>
                        <a:t>Module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Temperature Sensor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3291193283"/>
                  </a:ext>
                </a:extLst>
              </a:tr>
              <a:tr h="410389">
                <a:tc>
                  <a:txBody>
                    <a:bodyPr/>
                    <a:lstStyle/>
                    <a:p>
                      <a:r>
                        <a:rPr lang="en-US" sz="1700" dirty="0"/>
                        <a:t>Inputs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5VDC (power supply), Battery Temperature measured in </a:t>
                      </a:r>
                      <a:r>
                        <a:rPr lang="en-US" sz="1800" dirty="0"/>
                        <a:t>°C</a:t>
                      </a:r>
                      <a:endParaRPr lang="en-US" sz="1700" dirty="0"/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4206126370"/>
                  </a:ext>
                </a:extLst>
              </a:tr>
              <a:tr h="314448">
                <a:tc>
                  <a:txBody>
                    <a:bodyPr/>
                    <a:lstStyle/>
                    <a:p>
                      <a:r>
                        <a:rPr lang="en-US" sz="1700" dirty="0"/>
                        <a:t>Output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SDA/SCL to the Huzzah_ESP32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4113219132"/>
                  </a:ext>
                </a:extLst>
              </a:tr>
              <a:tr h="533505">
                <a:tc>
                  <a:txBody>
                    <a:bodyPr/>
                    <a:lstStyle/>
                    <a:p>
                      <a:r>
                        <a:rPr lang="en-US" sz="1700" dirty="0"/>
                        <a:t>Functionality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Measure temperature of battery that is currently being charged, read using the ESP32 I</a:t>
                      </a:r>
                      <a:r>
                        <a:rPr lang="en-US" sz="1700" baseline="0" dirty="0"/>
                        <a:t>2</a:t>
                      </a:r>
                      <a:r>
                        <a:rPr lang="en-US" sz="1700" dirty="0"/>
                        <a:t>C bus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3745955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22D2675-A242-65E2-8A32-FC1AAA25A123}"/>
              </a:ext>
            </a:extLst>
          </p:cNvPr>
          <p:cNvSpPr txBox="1"/>
          <p:nvPr/>
        </p:nvSpPr>
        <p:spPr>
          <a:xfrm>
            <a:off x="2385060" y="1853678"/>
            <a:ext cx="858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5VDC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DE6B3-DB1E-8AA3-0A48-7FA09BC734CF}"/>
              </a:ext>
            </a:extLst>
          </p:cNvPr>
          <p:cNvSpPr txBox="1"/>
          <p:nvPr/>
        </p:nvSpPr>
        <p:spPr>
          <a:xfrm>
            <a:off x="7827265" y="1816906"/>
            <a:ext cx="27201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SDA (to Huzzah_ESP32)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1D5012-A1C5-2693-C7CE-27286B921B4B}"/>
              </a:ext>
            </a:extLst>
          </p:cNvPr>
          <p:cNvCxnSpPr>
            <a:cxnSpLocks/>
          </p:cNvCxnSpPr>
          <p:nvPr/>
        </p:nvCxnSpPr>
        <p:spPr>
          <a:xfrm>
            <a:off x="7827265" y="2689172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C5D0A0-4D91-D046-6132-3484B9346D74}"/>
              </a:ext>
            </a:extLst>
          </p:cNvPr>
          <p:cNvCxnSpPr>
            <a:cxnSpLocks/>
          </p:cNvCxnSpPr>
          <p:nvPr/>
        </p:nvCxnSpPr>
        <p:spPr>
          <a:xfrm>
            <a:off x="2108589" y="2685042"/>
            <a:ext cx="1576689" cy="413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2481CF-BA30-834D-E125-492848621E27}"/>
              </a:ext>
            </a:extLst>
          </p:cNvPr>
          <p:cNvSpPr txBox="1"/>
          <p:nvPr/>
        </p:nvSpPr>
        <p:spPr>
          <a:xfrm>
            <a:off x="7870139" y="2324238"/>
            <a:ext cx="27201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SCL (to Huzzah_ESP32)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666E02-6B32-C88F-8456-4A45A8E83391}"/>
              </a:ext>
            </a:extLst>
          </p:cNvPr>
          <p:cNvSpPr txBox="1"/>
          <p:nvPr/>
        </p:nvSpPr>
        <p:spPr>
          <a:xfrm>
            <a:off x="1935204" y="2397948"/>
            <a:ext cx="18922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Battery Temperature (°C)</a:t>
            </a:r>
          </a:p>
        </p:txBody>
      </p:sp>
    </p:spTree>
    <p:extLst>
      <p:ext uri="{BB962C8B-B14F-4D97-AF65-F5344CB8AC3E}">
        <p14:creationId xmlns:p14="http://schemas.microsoft.com/office/powerpoint/2010/main" val="334245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CA5AE-9D20-CBE1-2669-4DB0EE146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1074">
            <a:extLst>
              <a:ext uri="{FF2B5EF4-FFF2-40B4-BE49-F238E27FC236}">
                <a16:creationId xmlns:a16="http://schemas.microsoft.com/office/drawing/2014/main" id="{F06F9982-587F-A088-F75C-72F92881E8E1}"/>
              </a:ext>
            </a:extLst>
          </p:cNvPr>
          <p:cNvSpPr/>
          <p:nvPr/>
        </p:nvSpPr>
        <p:spPr>
          <a:xfrm>
            <a:off x="3706715" y="1172942"/>
            <a:ext cx="4120550" cy="23025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OLED Screen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3B3CA864-BE2E-6A80-D272-13F2F4757C26}"/>
              </a:ext>
            </a:extLst>
          </p:cNvPr>
          <p:cNvSpPr txBox="1"/>
          <p:nvPr/>
        </p:nvSpPr>
        <p:spPr>
          <a:xfrm>
            <a:off x="4573785" y="655334"/>
            <a:ext cx="2386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OLED Screen: Level 1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07C90AC1-2629-BE45-9289-A7232BD96A04}"/>
              </a:ext>
            </a:extLst>
          </p:cNvPr>
          <p:cNvCxnSpPr>
            <a:cxnSpLocks/>
          </p:cNvCxnSpPr>
          <p:nvPr/>
        </p:nvCxnSpPr>
        <p:spPr>
          <a:xfrm>
            <a:off x="1727039" y="1785792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4A990EE5-8465-0597-95DD-6CDAAA2D8684}"/>
              </a:ext>
            </a:extLst>
          </p:cNvPr>
          <p:cNvCxnSpPr>
            <a:cxnSpLocks/>
          </p:cNvCxnSpPr>
          <p:nvPr/>
        </p:nvCxnSpPr>
        <p:spPr>
          <a:xfrm>
            <a:off x="1727040" y="2389882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80" name="Table 1079">
            <a:extLst>
              <a:ext uri="{FF2B5EF4-FFF2-40B4-BE49-F238E27FC236}">
                <a16:creationId xmlns:a16="http://schemas.microsoft.com/office/drawing/2014/main" id="{F062D734-2E2A-5061-E187-B9BC5982F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5427"/>
              </p:ext>
            </p:extLst>
          </p:nvPr>
        </p:nvGraphicFramePr>
        <p:xfrm>
          <a:off x="742950" y="4141418"/>
          <a:ext cx="10706100" cy="204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050">
                  <a:extLst>
                    <a:ext uri="{9D8B030D-6E8A-4147-A177-3AD203B41FA5}">
                      <a16:colId xmlns:a16="http://schemas.microsoft.com/office/drawing/2014/main" val="1290837876"/>
                    </a:ext>
                  </a:extLst>
                </a:gridCol>
                <a:gridCol w="5353050">
                  <a:extLst>
                    <a:ext uri="{9D8B030D-6E8A-4147-A177-3AD203B41FA5}">
                      <a16:colId xmlns:a16="http://schemas.microsoft.com/office/drawing/2014/main" val="4005834732"/>
                    </a:ext>
                  </a:extLst>
                </a:gridCol>
              </a:tblGrid>
              <a:tr h="2927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Level 1</a:t>
                      </a:r>
                    </a:p>
                  </a:txBody>
                  <a:tcPr marL="83857" marR="83857" marT="41929" marB="4192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8130"/>
                  </a:ext>
                </a:extLst>
              </a:tr>
              <a:tr h="292715">
                <a:tc>
                  <a:txBody>
                    <a:bodyPr/>
                    <a:lstStyle/>
                    <a:p>
                      <a:r>
                        <a:rPr lang="en-US" sz="1700" dirty="0"/>
                        <a:t>Module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OLED Screen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3291193283"/>
                  </a:ext>
                </a:extLst>
              </a:tr>
              <a:tr h="410389">
                <a:tc>
                  <a:txBody>
                    <a:bodyPr/>
                    <a:lstStyle/>
                    <a:p>
                      <a:r>
                        <a:rPr lang="en-US" sz="1700" dirty="0"/>
                        <a:t>Inputs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5VDC (power supply), SDA/SCL from the Huzzah_ESP32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4206126370"/>
                  </a:ext>
                </a:extLst>
              </a:tr>
              <a:tr h="314448">
                <a:tc>
                  <a:txBody>
                    <a:bodyPr/>
                    <a:lstStyle/>
                    <a:p>
                      <a:r>
                        <a:rPr lang="en-US" sz="1700" dirty="0"/>
                        <a:t>Output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Battery temperature, battery voltage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4113219132"/>
                  </a:ext>
                </a:extLst>
              </a:tr>
              <a:tr h="533505">
                <a:tc>
                  <a:txBody>
                    <a:bodyPr/>
                    <a:lstStyle/>
                    <a:p>
                      <a:r>
                        <a:rPr lang="en-US" sz="1700" dirty="0"/>
                        <a:t>Functionality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Display current system information to user via OLED Screen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3745955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10379E5-3B56-CFFA-B9D6-70CF103819A9}"/>
              </a:ext>
            </a:extLst>
          </p:cNvPr>
          <p:cNvSpPr txBox="1"/>
          <p:nvPr/>
        </p:nvSpPr>
        <p:spPr>
          <a:xfrm>
            <a:off x="2287806" y="1529210"/>
            <a:ext cx="858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5VDC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8B36ED-911D-0B67-3C92-147E41B96248}"/>
              </a:ext>
            </a:extLst>
          </p:cNvPr>
          <p:cNvSpPr txBox="1"/>
          <p:nvPr/>
        </p:nvSpPr>
        <p:spPr>
          <a:xfrm>
            <a:off x="1727037" y="2125719"/>
            <a:ext cx="197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SDA (from Huzzah_ESP32)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4DA0D7-A75C-7880-C6E9-606EC0EC7DB2}"/>
              </a:ext>
            </a:extLst>
          </p:cNvPr>
          <p:cNvCxnSpPr>
            <a:cxnSpLocks/>
          </p:cNvCxnSpPr>
          <p:nvPr/>
        </p:nvCxnSpPr>
        <p:spPr>
          <a:xfrm>
            <a:off x="1727040" y="2993972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01D297-3533-24A6-F169-B78BDAAD886F}"/>
              </a:ext>
            </a:extLst>
          </p:cNvPr>
          <p:cNvSpPr txBox="1"/>
          <p:nvPr/>
        </p:nvSpPr>
        <p:spPr>
          <a:xfrm>
            <a:off x="1727036" y="2699441"/>
            <a:ext cx="197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SDL (from Huzzah_ESP32)</a:t>
            </a:r>
            <a:endParaRPr lang="en-US" sz="1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6E54B4-D029-F6BA-E71F-BEA4295B18A7}"/>
              </a:ext>
            </a:extLst>
          </p:cNvPr>
          <p:cNvCxnSpPr>
            <a:cxnSpLocks/>
          </p:cNvCxnSpPr>
          <p:nvPr/>
        </p:nvCxnSpPr>
        <p:spPr>
          <a:xfrm>
            <a:off x="7827268" y="1785792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135FBD-296E-37EA-3879-C9A30F3D5DD3}"/>
              </a:ext>
            </a:extLst>
          </p:cNvPr>
          <p:cNvCxnSpPr>
            <a:cxnSpLocks/>
          </p:cNvCxnSpPr>
          <p:nvPr/>
        </p:nvCxnSpPr>
        <p:spPr>
          <a:xfrm>
            <a:off x="7827269" y="2389882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EA2CCE-74A3-0361-2A6D-CE72BFCC41E9}"/>
              </a:ext>
            </a:extLst>
          </p:cNvPr>
          <p:cNvSpPr txBox="1"/>
          <p:nvPr/>
        </p:nvSpPr>
        <p:spPr>
          <a:xfrm>
            <a:off x="8064185" y="1529210"/>
            <a:ext cx="1660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Battery Temperature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01CABD-4FB8-2690-ECFC-A0DAF55CE4CA}"/>
              </a:ext>
            </a:extLst>
          </p:cNvPr>
          <p:cNvSpPr txBox="1"/>
          <p:nvPr/>
        </p:nvSpPr>
        <p:spPr>
          <a:xfrm>
            <a:off x="8188613" y="2124811"/>
            <a:ext cx="14119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Battery Voltage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BA87D0-F8E7-0DBA-EC2B-BA87F3EDDD27}"/>
              </a:ext>
            </a:extLst>
          </p:cNvPr>
          <p:cNvCxnSpPr>
            <a:cxnSpLocks/>
          </p:cNvCxnSpPr>
          <p:nvPr/>
        </p:nvCxnSpPr>
        <p:spPr>
          <a:xfrm>
            <a:off x="7827269" y="2993972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F4C2CA8-39EC-3E57-DC74-5F02D2A8E34C}"/>
              </a:ext>
            </a:extLst>
          </p:cNvPr>
          <p:cNvSpPr txBox="1"/>
          <p:nvPr/>
        </p:nvSpPr>
        <p:spPr>
          <a:xfrm>
            <a:off x="8064185" y="2708912"/>
            <a:ext cx="18977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Current System State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574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17AD3-653E-1EEE-8C32-6FEE8B3F9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1074">
            <a:extLst>
              <a:ext uri="{FF2B5EF4-FFF2-40B4-BE49-F238E27FC236}">
                <a16:creationId xmlns:a16="http://schemas.microsoft.com/office/drawing/2014/main" id="{7C9DB1E5-F7C3-25E3-F4D4-FEEE2C7CFC5F}"/>
              </a:ext>
            </a:extLst>
          </p:cNvPr>
          <p:cNvSpPr/>
          <p:nvPr/>
        </p:nvSpPr>
        <p:spPr>
          <a:xfrm>
            <a:off x="3706715" y="1172942"/>
            <a:ext cx="4120550" cy="23025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Solenoid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974498BB-2868-0068-C72B-E6BBAD669255}"/>
              </a:ext>
            </a:extLst>
          </p:cNvPr>
          <p:cNvSpPr txBox="1"/>
          <p:nvPr/>
        </p:nvSpPr>
        <p:spPr>
          <a:xfrm>
            <a:off x="4573785" y="655334"/>
            <a:ext cx="2386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Solenoid: Level 1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34D0028B-0319-0515-6B4B-F6AC4892A52A}"/>
              </a:ext>
            </a:extLst>
          </p:cNvPr>
          <p:cNvCxnSpPr>
            <a:cxnSpLocks/>
          </p:cNvCxnSpPr>
          <p:nvPr/>
        </p:nvCxnSpPr>
        <p:spPr>
          <a:xfrm>
            <a:off x="1727040" y="2389882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80" name="Table 1079">
            <a:extLst>
              <a:ext uri="{FF2B5EF4-FFF2-40B4-BE49-F238E27FC236}">
                <a16:creationId xmlns:a16="http://schemas.microsoft.com/office/drawing/2014/main" id="{BEC97410-1DF7-2F2E-44EE-D2A9A3495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763799"/>
              </p:ext>
            </p:extLst>
          </p:nvPr>
        </p:nvGraphicFramePr>
        <p:xfrm>
          <a:off x="742950" y="4141418"/>
          <a:ext cx="10706100" cy="204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050">
                  <a:extLst>
                    <a:ext uri="{9D8B030D-6E8A-4147-A177-3AD203B41FA5}">
                      <a16:colId xmlns:a16="http://schemas.microsoft.com/office/drawing/2014/main" val="1290837876"/>
                    </a:ext>
                  </a:extLst>
                </a:gridCol>
                <a:gridCol w="5353050">
                  <a:extLst>
                    <a:ext uri="{9D8B030D-6E8A-4147-A177-3AD203B41FA5}">
                      <a16:colId xmlns:a16="http://schemas.microsoft.com/office/drawing/2014/main" val="4005834732"/>
                    </a:ext>
                  </a:extLst>
                </a:gridCol>
              </a:tblGrid>
              <a:tr h="2927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Level 1</a:t>
                      </a:r>
                    </a:p>
                  </a:txBody>
                  <a:tcPr marL="83857" marR="83857" marT="41929" marB="4192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8130"/>
                  </a:ext>
                </a:extLst>
              </a:tr>
              <a:tr h="292715">
                <a:tc>
                  <a:txBody>
                    <a:bodyPr/>
                    <a:lstStyle/>
                    <a:p>
                      <a:r>
                        <a:rPr lang="en-US" sz="1700" dirty="0"/>
                        <a:t>Module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Solenoid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3291193283"/>
                  </a:ext>
                </a:extLst>
              </a:tr>
              <a:tr h="410389">
                <a:tc>
                  <a:txBody>
                    <a:bodyPr/>
                    <a:lstStyle/>
                    <a:p>
                      <a:r>
                        <a:rPr lang="en-US" sz="1700" dirty="0"/>
                        <a:t>Inputs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5VDC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4206126370"/>
                  </a:ext>
                </a:extLst>
              </a:tr>
              <a:tr h="314448">
                <a:tc>
                  <a:txBody>
                    <a:bodyPr/>
                    <a:lstStyle/>
                    <a:p>
                      <a:r>
                        <a:rPr lang="en-US" sz="1700" dirty="0"/>
                        <a:t>Output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Actuating Armature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4113219132"/>
                  </a:ext>
                </a:extLst>
              </a:tr>
              <a:tr h="533505">
                <a:tc>
                  <a:txBody>
                    <a:bodyPr/>
                    <a:lstStyle/>
                    <a:p>
                      <a:r>
                        <a:rPr lang="en-US" sz="1700" dirty="0"/>
                        <a:t>Functionality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When the battery is done charging, using the armature to eject the charged battery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3745955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6723FD6-AA8B-9FC7-0C94-8BC3CFA9C39E}"/>
              </a:ext>
            </a:extLst>
          </p:cNvPr>
          <p:cNvSpPr txBox="1"/>
          <p:nvPr/>
        </p:nvSpPr>
        <p:spPr>
          <a:xfrm>
            <a:off x="2142836" y="1528771"/>
            <a:ext cx="162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GPIO Start Signal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44F7B6-0D22-3FE0-09FF-B7357925777D}"/>
              </a:ext>
            </a:extLst>
          </p:cNvPr>
          <p:cNvCxnSpPr>
            <a:cxnSpLocks/>
          </p:cNvCxnSpPr>
          <p:nvPr/>
        </p:nvCxnSpPr>
        <p:spPr>
          <a:xfrm>
            <a:off x="7827265" y="2401810"/>
            <a:ext cx="164058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840C0EC-57DA-92CE-76BF-1A746447375C}"/>
              </a:ext>
            </a:extLst>
          </p:cNvPr>
          <p:cNvSpPr txBox="1"/>
          <p:nvPr/>
        </p:nvSpPr>
        <p:spPr>
          <a:xfrm>
            <a:off x="7956200" y="2124811"/>
            <a:ext cx="16405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Actuating Armature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EC2DE7-FAD0-4028-CF0F-2D5B81BABA8C}"/>
              </a:ext>
            </a:extLst>
          </p:cNvPr>
          <p:cNvCxnSpPr>
            <a:cxnSpLocks/>
          </p:cNvCxnSpPr>
          <p:nvPr/>
        </p:nvCxnSpPr>
        <p:spPr>
          <a:xfrm>
            <a:off x="1727039" y="1799332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7FD27D-7B44-371C-7368-88671FB35091}"/>
              </a:ext>
            </a:extLst>
          </p:cNvPr>
          <p:cNvSpPr txBox="1"/>
          <p:nvPr/>
        </p:nvSpPr>
        <p:spPr>
          <a:xfrm>
            <a:off x="2419506" y="2124811"/>
            <a:ext cx="858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5VDC</a:t>
            </a:r>
          </a:p>
        </p:txBody>
      </p:sp>
    </p:spTree>
    <p:extLst>
      <p:ext uri="{BB962C8B-B14F-4D97-AF65-F5344CB8AC3E}">
        <p14:creationId xmlns:p14="http://schemas.microsoft.com/office/powerpoint/2010/main" val="331262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DAF59-7E58-7D18-0EEE-850C5830B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1074">
            <a:extLst>
              <a:ext uri="{FF2B5EF4-FFF2-40B4-BE49-F238E27FC236}">
                <a16:creationId xmlns:a16="http://schemas.microsoft.com/office/drawing/2014/main" id="{5EBEC12F-22A9-5B26-6E04-23F907C86612}"/>
              </a:ext>
            </a:extLst>
          </p:cNvPr>
          <p:cNvSpPr/>
          <p:nvPr/>
        </p:nvSpPr>
        <p:spPr>
          <a:xfrm>
            <a:off x="2912593" y="596129"/>
            <a:ext cx="5608735" cy="307099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Huzzah_ESP32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ABF278EC-77DC-037E-35BD-985FE1A2D038}"/>
              </a:ext>
            </a:extLst>
          </p:cNvPr>
          <p:cNvSpPr txBox="1"/>
          <p:nvPr/>
        </p:nvSpPr>
        <p:spPr>
          <a:xfrm>
            <a:off x="4191495" y="0"/>
            <a:ext cx="315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Huzzah_ESP32: Level 1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BCB1DC96-2A44-47C7-6387-68321D53E059}"/>
              </a:ext>
            </a:extLst>
          </p:cNvPr>
          <p:cNvCxnSpPr>
            <a:cxnSpLocks/>
          </p:cNvCxnSpPr>
          <p:nvPr/>
        </p:nvCxnSpPr>
        <p:spPr>
          <a:xfrm>
            <a:off x="941149" y="906780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C984995B-7976-65BA-E547-17FD8C8FD163}"/>
              </a:ext>
            </a:extLst>
          </p:cNvPr>
          <p:cNvCxnSpPr>
            <a:cxnSpLocks/>
          </p:cNvCxnSpPr>
          <p:nvPr/>
        </p:nvCxnSpPr>
        <p:spPr>
          <a:xfrm>
            <a:off x="941149" y="1345133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80" name="Table 1079">
            <a:extLst>
              <a:ext uri="{FF2B5EF4-FFF2-40B4-BE49-F238E27FC236}">
                <a16:creationId xmlns:a16="http://schemas.microsoft.com/office/drawing/2014/main" id="{C50FB25B-6D66-FC3C-5F86-D0679E31E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96281"/>
              </p:ext>
            </p:extLst>
          </p:nvPr>
        </p:nvGraphicFramePr>
        <p:xfrm>
          <a:off x="219075" y="3727792"/>
          <a:ext cx="11887200" cy="2991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236">
                  <a:extLst>
                    <a:ext uri="{9D8B030D-6E8A-4147-A177-3AD203B41FA5}">
                      <a16:colId xmlns:a16="http://schemas.microsoft.com/office/drawing/2014/main" val="1290837876"/>
                    </a:ext>
                  </a:extLst>
                </a:gridCol>
                <a:gridCol w="10479964">
                  <a:extLst>
                    <a:ext uri="{9D8B030D-6E8A-4147-A177-3AD203B41FA5}">
                      <a16:colId xmlns:a16="http://schemas.microsoft.com/office/drawing/2014/main" val="4005834732"/>
                    </a:ext>
                  </a:extLst>
                </a:gridCol>
              </a:tblGrid>
              <a:tr h="34127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Level 1</a:t>
                      </a:r>
                    </a:p>
                  </a:txBody>
                  <a:tcPr marL="83857" marR="83857" marT="41929" marB="4192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8130"/>
                  </a:ext>
                </a:extLst>
              </a:tr>
              <a:tr h="341270">
                <a:tc>
                  <a:txBody>
                    <a:bodyPr/>
                    <a:lstStyle/>
                    <a:p>
                      <a:r>
                        <a:rPr lang="en-US" sz="1700" dirty="0"/>
                        <a:t>Module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Huzzah_ESP32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3291193283"/>
                  </a:ext>
                </a:extLst>
              </a:tr>
              <a:tr h="599089">
                <a:tc>
                  <a:txBody>
                    <a:bodyPr/>
                    <a:lstStyle/>
                    <a:p>
                      <a:r>
                        <a:rPr lang="en-US" sz="1700" dirty="0"/>
                        <a:t>Inputs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Start/Stop Charge Button (Qty. (1) for each AA and BC batteries), BC/AA Current Voltage, SDA/SCL from temp sensor, Reset, 5VDC from regulator to power </a:t>
                      </a:r>
                      <a:r>
                        <a:rPr lang="en-US" sz="1700" dirty="0" err="1"/>
                        <a:t>uC</a:t>
                      </a:r>
                      <a:endParaRPr lang="en-US" sz="1700" dirty="0"/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4206126370"/>
                  </a:ext>
                </a:extLst>
              </a:tr>
              <a:tr h="599089">
                <a:tc>
                  <a:txBody>
                    <a:bodyPr/>
                    <a:lstStyle/>
                    <a:p>
                      <a:r>
                        <a:rPr lang="en-US" sz="1700" dirty="0"/>
                        <a:t>Output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Solenoid start/stop signal, BC and AA charge module Start/Stop charging signal, SDA/SCL to user OLED display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4113219132"/>
                  </a:ext>
                </a:extLst>
              </a:tr>
              <a:tr h="1030413">
                <a:tc>
                  <a:txBody>
                    <a:bodyPr/>
                    <a:lstStyle/>
                    <a:p>
                      <a:r>
                        <a:rPr lang="en-US" sz="1700" dirty="0"/>
                        <a:t>Functionality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Continuously read and store current values for temperature, voltage, and button states. Send signals to start/stop charging based on input thresholds and system state. Display real-time system status: temperature, voltage, charging state, and errors. </a:t>
                      </a:r>
                      <a:r>
                        <a:rPr lang="en-US" sz="1600" dirty="0"/>
                        <a:t>Transition between states (e.g., charging, waiting, error) based on input conditions and thresholds.</a:t>
                      </a:r>
                      <a:endParaRPr lang="en-US" sz="1700" dirty="0"/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3745955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A039C7B-FAA2-4B8A-2922-BE1079F86537}"/>
              </a:ext>
            </a:extLst>
          </p:cNvPr>
          <p:cNvSpPr txBox="1"/>
          <p:nvPr/>
        </p:nvSpPr>
        <p:spPr>
          <a:xfrm>
            <a:off x="1537691" y="3289861"/>
            <a:ext cx="858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5 VDC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0C777-30DF-9CC1-52D5-42EE94F22DFF}"/>
              </a:ext>
            </a:extLst>
          </p:cNvPr>
          <p:cNvSpPr txBox="1"/>
          <p:nvPr/>
        </p:nvSpPr>
        <p:spPr>
          <a:xfrm>
            <a:off x="814159" y="2393040"/>
            <a:ext cx="23310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SDA/SCL From Temp Sensor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499F40-D31E-F397-CC56-9CEBB258CF9F}"/>
              </a:ext>
            </a:extLst>
          </p:cNvPr>
          <p:cNvCxnSpPr>
            <a:cxnSpLocks/>
          </p:cNvCxnSpPr>
          <p:nvPr/>
        </p:nvCxnSpPr>
        <p:spPr>
          <a:xfrm>
            <a:off x="941149" y="3536897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4DB7B5-B635-04F9-244C-EA4E83258A66}"/>
              </a:ext>
            </a:extLst>
          </p:cNvPr>
          <p:cNvSpPr txBox="1"/>
          <p:nvPr/>
        </p:nvSpPr>
        <p:spPr>
          <a:xfrm>
            <a:off x="858750" y="1055560"/>
            <a:ext cx="197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Start/Stop Button (BC)</a:t>
            </a:r>
            <a:endParaRPr lang="en-US" sz="1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1A7CAD-BE21-B3FB-DABB-EE6A69F47209}"/>
              </a:ext>
            </a:extLst>
          </p:cNvPr>
          <p:cNvCxnSpPr>
            <a:cxnSpLocks/>
          </p:cNvCxnSpPr>
          <p:nvPr/>
        </p:nvCxnSpPr>
        <p:spPr>
          <a:xfrm>
            <a:off x="8521328" y="1055560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5CC60C-3EF2-11A3-4B97-981CB8E9C846}"/>
              </a:ext>
            </a:extLst>
          </p:cNvPr>
          <p:cNvCxnSpPr>
            <a:cxnSpLocks/>
          </p:cNvCxnSpPr>
          <p:nvPr/>
        </p:nvCxnSpPr>
        <p:spPr>
          <a:xfrm>
            <a:off x="922861" y="1783486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F40A98-2C26-7D51-2A12-863089420E84}"/>
              </a:ext>
            </a:extLst>
          </p:cNvPr>
          <p:cNvCxnSpPr>
            <a:cxnSpLocks/>
          </p:cNvCxnSpPr>
          <p:nvPr/>
        </p:nvCxnSpPr>
        <p:spPr>
          <a:xfrm>
            <a:off x="922861" y="2221839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F10CAC-7B66-83E4-DBA6-6256F2434606}"/>
              </a:ext>
            </a:extLst>
          </p:cNvPr>
          <p:cNvCxnSpPr>
            <a:cxnSpLocks/>
          </p:cNvCxnSpPr>
          <p:nvPr/>
        </p:nvCxnSpPr>
        <p:spPr>
          <a:xfrm>
            <a:off x="941149" y="2660192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519870-6A29-BCD5-DF41-1DD366277AE7}"/>
              </a:ext>
            </a:extLst>
          </p:cNvPr>
          <p:cNvCxnSpPr>
            <a:cxnSpLocks/>
          </p:cNvCxnSpPr>
          <p:nvPr/>
        </p:nvCxnSpPr>
        <p:spPr>
          <a:xfrm>
            <a:off x="941149" y="3098545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3A9EE8-5BDE-B689-1D4E-1E048AA1F0E7}"/>
              </a:ext>
            </a:extLst>
          </p:cNvPr>
          <p:cNvSpPr txBox="1"/>
          <p:nvPr/>
        </p:nvSpPr>
        <p:spPr>
          <a:xfrm>
            <a:off x="1501916" y="2841662"/>
            <a:ext cx="858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RESET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A61664-3B51-BB5D-80C4-8D9B6CE6709A}"/>
              </a:ext>
            </a:extLst>
          </p:cNvPr>
          <p:cNvSpPr txBox="1"/>
          <p:nvPr/>
        </p:nvSpPr>
        <p:spPr>
          <a:xfrm>
            <a:off x="1089399" y="1964534"/>
            <a:ext cx="16465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AA Battery Voltage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3C4CEC-262C-C0A0-E114-109DF4AAE633}"/>
              </a:ext>
            </a:extLst>
          </p:cNvPr>
          <p:cNvSpPr txBox="1"/>
          <p:nvPr/>
        </p:nvSpPr>
        <p:spPr>
          <a:xfrm>
            <a:off x="1089399" y="1526181"/>
            <a:ext cx="16465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BC Battery Voltage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1ABAF9-8FE4-6C9F-14A0-C2D65C0EF6D8}"/>
              </a:ext>
            </a:extLst>
          </p:cNvPr>
          <p:cNvSpPr txBox="1"/>
          <p:nvPr/>
        </p:nvSpPr>
        <p:spPr>
          <a:xfrm>
            <a:off x="876701" y="637324"/>
            <a:ext cx="197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Start/Stop Button (AA)</a:t>
            </a:r>
            <a:endParaRPr lang="en-US" sz="1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F82F99-A0CD-C1A6-F4F1-C3E4EFB1D54F}"/>
              </a:ext>
            </a:extLst>
          </p:cNvPr>
          <p:cNvCxnSpPr>
            <a:cxnSpLocks/>
          </p:cNvCxnSpPr>
          <p:nvPr/>
        </p:nvCxnSpPr>
        <p:spPr>
          <a:xfrm>
            <a:off x="8521328" y="2172710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DF8986-DA64-19B1-B47E-86646F4F6B87}"/>
              </a:ext>
            </a:extLst>
          </p:cNvPr>
          <p:cNvCxnSpPr>
            <a:cxnSpLocks/>
          </p:cNvCxnSpPr>
          <p:nvPr/>
        </p:nvCxnSpPr>
        <p:spPr>
          <a:xfrm>
            <a:off x="8521328" y="2731285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2CA5B7-4458-1F16-8BD1-D970318940A1}"/>
              </a:ext>
            </a:extLst>
          </p:cNvPr>
          <p:cNvCxnSpPr>
            <a:cxnSpLocks/>
          </p:cNvCxnSpPr>
          <p:nvPr/>
        </p:nvCxnSpPr>
        <p:spPr>
          <a:xfrm>
            <a:off x="8521328" y="1614135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F0F4DC5-8FF8-AEE3-85EB-8448FDD64249}"/>
              </a:ext>
            </a:extLst>
          </p:cNvPr>
          <p:cNvSpPr txBox="1"/>
          <p:nvPr/>
        </p:nvSpPr>
        <p:spPr>
          <a:xfrm>
            <a:off x="8821205" y="2481936"/>
            <a:ext cx="18977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SDA/SDL to OLED</a:t>
            </a:r>
            <a:endParaRPr lang="en-US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FE8ED2-E88F-83D1-F5D6-23F8068A6346}"/>
              </a:ext>
            </a:extLst>
          </p:cNvPr>
          <p:cNvSpPr txBox="1"/>
          <p:nvPr/>
        </p:nvSpPr>
        <p:spPr>
          <a:xfrm>
            <a:off x="8668682" y="1900139"/>
            <a:ext cx="28604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AA Charge Module Start/Stop Signal</a:t>
            </a:r>
            <a:endParaRPr lang="en-US" sz="1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D65A3E-5315-ADB2-CBE0-FE2987636517}"/>
              </a:ext>
            </a:extLst>
          </p:cNvPr>
          <p:cNvSpPr txBox="1"/>
          <p:nvPr/>
        </p:nvSpPr>
        <p:spPr>
          <a:xfrm>
            <a:off x="8668681" y="1366269"/>
            <a:ext cx="28604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BC Charge Module Start/Stop Signal</a:t>
            </a:r>
            <a:endParaRPr lang="en-US" sz="1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BEB450-AD44-D6B6-C34D-14D6D3CDEA9D}"/>
              </a:ext>
            </a:extLst>
          </p:cNvPr>
          <p:cNvSpPr txBox="1"/>
          <p:nvPr/>
        </p:nvSpPr>
        <p:spPr>
          <a:xfrm>
            <a:off x="8668680" y="784472"/>
            <a:ext cx="28604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Solenoid Start/Stop Signal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378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08643-1C9C-E4AF-645C-06D1355A4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1074">
            <a:extLst>
              <a:ext uri="{FF2B5EF4-FFF2-40B4-BE49-F238E27FC236}">
                <a16:creationId xmlns:a16="http://schemas.microsoft.com/office/drawing/2014/main" id="{71BB718C-E44C-4DFB-C178-76A810B72FAE}"/>
              </a:ext>
            </a:extLst>
          </p:cNvPr>
          <p:cNvSpPr/>
          <p:nvPr/>
        </p:nvSpPr>
        <p:spPr>
          <a:xfrm>
            <a:off x="3706715" y="1172942"/>
            <a:ext cx="4120550" cy="23025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Voltage Regulator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ABEE5B6D-BA5F-A74D-4318-ABD87C9F4E36}"/>
              </a:ext>
            </a:extLst>
          </p:cNvPr>
          <p:cNvSpPr txBox="1"/>
          <p:nvPr/>
        </p:nvSpPr>
        <p:spPr>
          <a:xfrm>
            <a:off x="4310557" y="655334"/>
            <a:ext cx="2912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Voltage Regulator : Level 1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B79EA2E3-C140-3F3C-9108-9CE9543D5D20}"/>
              </a:ext>
            </a:extLst>
          </p:cNvPr>
          <p:cNvCxnSpPr>
            <a:cxnSpLocks/>
          </p:cNvCxnSpPr>
          <p:nvPr/>
        </p:nvCxnSpPr>
        <p:spPr>
          <a:xfrm>
            <a:off x="1727040" y="2389882"/>
            <a:ext cx="197967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80" name="Table 1079">
            <a:extLst>
              <a:ext uri="{FF2B5EF4-FFF2-40B4-BE49-F238E27FC236}">
                <a16:creationId xmlns:a16="http://schemas.microsoft.com/office/drawing/2014/main" id="{76D1944A-E4BC-7637-9963-4C40971E7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12509"/>
              </p:ext>
            </p:extLst>
          </p:nvPr>
        </p:nvGraphicFramePr>
        <p:xfrm>
          <a:off x="742950" y="4141418"/>
          <a:ext cx="10706100" cy="1972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050">
                  <a:extLst>
                    <a:ext uri="{9D8B030D-6E8A-4147-A177-3AD203B41FA5}">
                      <a16:colId xmlns:a16="http://schemas.microsoft.com/office/drawing/2014/main" val="1290837876"/>
                    </a:ext>
                  </a:extLst>
                </a:gridCol>
                <a:gridCol w="5353050">
                  <a:extLst>
                    <a:ext uri="{9D8B030D-6E8A-4147-A177-3AD203B41FA5}">
                      <a16:colId xmlns:a16="http://schemas.microsoft.com/office/drawing/2014/main" val="4005834732"/>
                    </a:ext>
                  </a:extLst>
                </a:gridCol>
              </a:tblGrid>
              <a:tr h="2927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Level 1</a:t>
                      </a:r>
                    </a:p>
                  </a:txBody>
                  <a:tcPr marL="83857" marR="83857" marT="41929" marB="4192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8130"/>
                  </a:ext>
                </a:extLst>
              </a:tr>
              <a:tr h="292715">
                <a:tc>
                  <a:txBody>
                    <a:bodyPr/>
                    <a:lstStyle/>
                    <a:p>
                      <a:r>
                        <a:rPr lang="en-US" sz="1700" dirty="0"/>
                        <a:t>Module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Voltage Regulator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3291193283"/>
                  </a:ext>
                </a:extLst>
              </a:tr>
              <a:tr h="410389">
                <a:tc>
                  <a:txBody>
                    <a:bodyPr/>
                    <a:lstStyle/>
                    <a:p>
                      <a:r>
                        <a:rPr lang="en-US" sz="1700" dirty="0"/>
                        <a:t>Inputs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12 VDC (from 12VDC wall wart)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4206126370"/>
                  </a:ext>
                </a:extLst>
              </a:tr>
              <a:tr h="314448">
                <a:tc>
                  <a:txBody>
                    <a:bodyPr/>
                    <a:lstStyle/>
                    <a:p>
                      <a:r>
                        <a:rPr lang="en-US" sz="1700" dirty="0"/>
                        <a:t>Output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5 VDC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4113219132"/>
                  </a:ext>
                </a:extLst>
              </a:tr>
              <a:tr h="533505">
                <a:tc>
                  <a:txBody>
                    <a:bodyPr/>
                    <a:lstStyle/>
                    <a:p>
                      <a:r>
                        <a:rPr lang="en-US" sz="1700" dirty="0"/>
                        <a:t>Functionality</a:t>
                      </a:r>
                    </a:p>
                  </a:txBody>
                  <a:tcPr marL="83857" marR="83857" marT="41929" marB="41929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Steps down 12VDC input to a stable 5VDC output. </a:t>
                      </a:r>
                    </a:p>
                  </a:txBody>
                  <a:tcPr marL="83857" marR="83857" marT="41929" marB="41929"/>
                </a:tc>
                <a:extLst>
                  <a:ext uri="{0D108BD9-81ED-4DB2-BD59-A6C34878D82A}">
                    <a16:rowId xmlns:a16="http://schemas.microsoft.com/office/drawing/2014/main" val="3745955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49A307-4D3F-FCA0-B086-80A2A5C6F6EE}"/>
              </a:ext>
            </a:extLst>
          </p:cNvPr>
          <p:cNvSpPr txBox="1"/>
          <p:nvPr/>
        </p:nvSpPr>
        <p:spPr>
          <a:xfrm>
            <a:off x="2287808" y="2124811"/>
            <a:ext cx="858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12 VDC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C7C26B-5BED-478A-E7AF-5E3B33CC5D23}"/>
              </a:ext>
            </a:extLst>
          </p:cNvPr>
          <p:cNvCxnSpPr>
            <a:cxnSpLocks/>
          </p:cNvCxnSpPr>
          <p:nvPr/>
        </p:nvCxnSpPr>
        <p:spPr>
          <a:xfrm>
            <a:off x="7827265" y="2401810"/>
            <a:ext cx="164058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BC47286-184C-DF2B-4D04-939365786618}"/>
              </a:ext>
            </a:extLst>
          </p:cNvPr>
          <p:cNvSpPr txBox="1"/>
          <p:nvPr/>
        </p:nvSpPr>
        <p:spPr>
          <a:xfrm>
            <a:off x="7956200" y="2124811"/>
            <a:ext cx="16405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5 VDC</a:t>
            </a:r>
          </a:p>
        </p:txBody>
      </p:sp>
    </p:spTree>
    <p:extLst>
      <p:ext uri="{BB962C8B-B14F-4D97-AF65-F5344CB8AC3E}">
        <p14:creationId xmlns:p14="http://schemas.microsoft.com/office/powerpoint/2010/main" val="173640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809</Words>
  <Application>Microsoft Office PowerPoint</Application>
  <PresentationFormat>Widescreen</PresentationFormat>
  <Paragraphs>183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Cody Reid</dc:creator>
  <cp:lastModifiedBy>Cody Reid</cp:lastModifiedBy>
  <cp:revision>2</cp:revision>
  <dcterms:created xsi:type="dcterms:W3CDTF">2024-11-09T18:16:00Z</dcterms:created>
  <dcterms:modified xsi:type="dcterms:W3CDTF">2024-11-09T20:11:15Z</dcterms:modified>
</cp:coreProperties>
</file>