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65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6" autoAdjust="0"/>
    <p:restoredTop sz="93901" autoAdjust="0"/>
  </p:normalViewPr>
  <p:slideViewPr>
    <p:cSldViewPr>
      <p:cViewPr>
        <p:scale>
          <a:sx n="150" d="100"/>
          <a:sy n="150" d="100"/>
        </p:scale>
        <p:origin x="270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69F4FDD5-C72B-4F45-8090-6B70747CE7B7}" type="datetimeFigureOut">
              <a:rPr lang="en-US" smtClean="0"/>
              <a:t>8/22/2014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DD57422B-A7C3-415B-BB70-8617BE6C7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9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7422B-A7C3-415B-BB70-8617BE6C7C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05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7422B-A7C3-415B-BB70-8617BE6C7CC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05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7422B-A7C3-415B-BB70-8617BE6C7CC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05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7422B-A7C3-415B-BB70-8617BE6C7CC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05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DDE7-E0AC-4C08-9400-A11F1AA9DB05}" type="datetimeFigureOut">
              <a:rPr lang="en-US" smtClean="0"/>
              <a:t>8/22/2014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253C-1CA0-46EE-A035-A7266BECC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24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DDE7-E0AC-4C08-9400-A11F1AA9DB05}" type="datetimeFigureOut">
              <a:rPr lang="en-US" smtClean="0"/>
              <a:t>8/22/2014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253C-1CA0-46EE-A035-A7266BECC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8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DDE7-E0AC-4C08-9400-A11F1AA9DB05}" type="datetimeFigureOut">
              <a:rPr lang="en-US" smtClean="0"/>
              <a:t>8/22/2014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253C-1CA0-46EE-A035-A7266BECC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78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DDE7-E0AC-4C08-9400-A11F1AA9DB05}" type="datetimeFigureOut">
              <a:rPr lang="en-US" smtClean="0"/>
              <a:t>8/22/2014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253C-1CA0-46EE-A035-A7266BECC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05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DDE7-E0AC-4C08-9400-A11F1AA9DB05}" type="datetimeFigureOut">
              <a:rPr lang="en-US" smtClean="0"/>
              <a:t>8/22/2014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253C-1CA0-46EE-A035-A7266BECC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41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DDE7-E0AC-4C08-9400-A11F1AA9DB05}" type="datetimeFigureOut">
              <a:rPr lang="en-US" smtClean="0"/>
              <a:t>8/22/2014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253C-1CA0-46EE-A035-A7266BECC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59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DDE7-E0AC-4C08-9400-A11F1AA9DB05}" type="datetimeFigureOut">
              <a:rPr lang="en-US" smtClean="0"/>
              <a:t>8/22/2014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253C-1CA0-46EE-A035-A7266BECC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62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DDE7-E0AC-4C08-9400-A11F1AA9DB05}" type="datetimeFigureOut">
              <a:rPr lang="en-US" smtClean="0"/>
              <a:t>8/22/2014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253C-1CA0-46EE-A035-A7266BECC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67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DDE7-E0AC-4C08-9400-A11F1AA9DB05}" type="datetimeFigureOut">
              <a:rPr lang="en-US" smtClean="0"/>
              <a:t>8/22/2014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253C-1CA0-46EE-A035-A7266BECC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37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DDE7-E0AC-4C08-9400-A11F1AA9DB05}" type="datetimeFigureOut">
              <a:rPr lang="en-US" smtClean="0"/>
              <a:t>8/22/2014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253C-1CA0-46EE-A035-A7266BECC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94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DDE7-E0AC-4C08-9400-A11F1AA9DB05}" type="datetimeFigureOut">
              <a:rPr lang="en-US" smtClean="0"/>
              <a:t>8/22/2014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253C-1CA0-46EE-A035-A7266BECC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76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ADDE7-E0AC-4C08-9400-A11F1AA9DB05}" type="datetimeFigureOut">
              <a:rPr lang="en-US" smtClean="0"/>
              <a:t>8/22/2014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F253C-1CA0-46EE-A035-A7266BECC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92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/>
          <p:cNvSpPr/>
          <p:nvPr/>
        </p:nvSpPr>
        <p:spPr>
          <a:xfrm>
            <a:off x="99145" y="302275"/>
            <a:ext cx="967655" cy="969496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0" rIns="0" bIns="0" rtlCol="0" anchor="ctr">
            <a:spAutoFit/>
          </a:bodyPr>
          <a:lstStyle/>
          <a:p>
            <a:r>
              <a:rPr lang="en-US" sz="1050" dirty="0" smtClean="0">
                <a:solidFill>
                  <a:schemeClr val="tx1"/>
                </a:solidFill>
              </a:rPr>
              <a:t>DDGs: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>
                <a:solidFill>
                  <a:schemeClr val="tx1"/>
                </a:solidFill>
              </a:rPr>
              <a:t>Nozzle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>
                <a:solidFill>
                  <a:schemeClr val="tx1"/>
                </a:solidFill>
              </a:rPr>
              <a:t>Pump Lamps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>
                <a:solidFill>
                  <a:schemeClr val="tx1"/>
                </a:solidFill>
              </a:rPr>
              <a:t>Pump </a:t>
            </a:r>
            <a:r>
              <a:rPr lang="en-US" sz="1050" dirty="0" err="1" smtClean="0">
                <a:solidFill>
                  <a:schemeClr val="tx1"/>
                </a:solidFill>
              </a:rPr>
              <a:t>QSw</a:t>
            </a:r>
            <a:endParaRPr lang="en-US" sz="105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>
                <a:solidFill>
                  <a:schemeClr val="tx1"/>
                </a:solidFill>
              </a:rPr>
              <a:t>Probe Lamps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>
                <a:solidFill>
                  <a:schemeClr val="tx1"/>
                </a:solidFill>
              </a:rPr>
              <a:t>Probe </a:t>
            </a:r>
            <a:r>
              <a:rPr lang="en-US" sz="1050" dirty="0" err="1" smtClean="0">
                <a:solidFill>
                  <a:schemeClr val="tx1"/>
                </a:solidFill>
              </a:rPr>
              <a:t>QSw</a:t>
            </a:r>
            <a:endParaRPr lang="en-US" sz="1050" dirty="0" smtClean="0">
              <a:solidFill>
                <a:schemeClr val="tx1"/>
              </a:solidFill>
            </a:endParaRPr>
          </a:p>
        </p:txBody>
      </p:sp>
      <p:sp>
        <p:nvSpPr>
          <p:cNvPr id="3" name="Flowchart: Process 2"/>
          <p:cNvSpPr/>
          <p:nvPr/>
        </p:nvSpPr>
        <p:spPr>
          <a:xfrm>
            <a:off x="3112754" y="1607417"/>
            <a:ext cx="4319473" cy="161583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NI-Card 6024e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475388" y="5757844"/>
            <a:ext cx="733662" cy="490556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Delay Generator GUI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74277" y="43729"/>
            <a:ext cx="32077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SitzLabExpControl</a:t>
            </a:r>
            <a:endParaRPr lang="en-US" sz="3200" dirty="0" smtClean="0"/>
          </a:p>
        </p:txBody>
      </p:sp>
      <p:sp>
        <p:nvSpPr>
          <p:cNvPr id="25" name="Flowchart: Process 24"/>
          <p:cNvSpPr/>
          <p:nvPr/>
        </p:nvSpPr>
        <p:spPr>
          <a:xfrm>
            <a:off x="1222899" y="1607417"/>
            <a:ext cx="1520301" cy="161583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NI-Card 6602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245311" y="1621202"/>
            <a:ext cx="677808" cy="161583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Arduinos (5)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>
            <a:stCxn id="2" idx="2"/>
            <a:endCxn id="26" idx="0"/>
          </p:cNvCxnSpPr>
          <p:nvPr/>
        </p:nvCxnSpPr>
        <p:spPr>
          <a:xfrm>
            <a:off x="582973" y="1271771"/>
            <a:ext cx="1242" cy="349431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Process 39"/>
          <p:cNvSpPr/>
          <p:nvPr/>
        </p:nvSpPr>
        <p:spPr>
          <a:xfrm>
            <a:off x="1269481" y="381370"/>
            <a:ext cx="879688" cy="646331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0" rIns="0" bIns="0" rtlCol="0" anchor="ctr">
            <a:spAutoFit/>
          </a:bodyPr>
          <a:lstStyle/>
          <a:p>
            <a:r>
              <a:rPr lang="en-US" sz="1050" dirty="0" smtClean="0">
                <a:solidFill>
                  <a:schemeClr val="tx1"/>
                </a:solidFill>
              </a:rPr>
              <a:t>SMs: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>
                <a:solidFill>
                  <a:schemeClr val="tx1"/>
                </a:solidFill>
              </a:rPr>
              <a:t>KDP (R/W)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>
                <a:solidFill>
                  <a:schemeClr val="tx1"/>
                </a:solidFill>
              </a:rPr>
              <a:t>BBO (R/W)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>
                <a:solidFill>
                  <a:schemeClr val="tx1"/>
                </a:solidFill>
              </a:rPr>
              <a:t>PDL (W)</a:t>
            </a:r>
          </a:p>
        </p:txBody>
      </p:sp>
      <p:sp>
        <p:nvSpPr>
          <p:cNvPr id="42" name="Flowchart: Process 41"/>
          <p:cNvSpPr/>
          <p:nvPr/>
        </p:nvSpPr>
        <p:spPr>
          <a:xfrm>
            <a:off x="6533088" y="366920"/>
            <a:ext cx="1391712" cy="807913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0" rIns="0" bIns="0" rtlCol="0" anchor="ctr">
            <a:spAutoFit/>
          </a:bodyPr>
          <a:lstStyle/>
          <a:p>
            <a:r>
              <a:rPr lang="en-US" sz="1050" dirty="0" smtClean="0">
                <a:solidFill>
                  <a:schemeClr val="tx1"/>
                </a:solidFill>
              </a:rPr>
              <a:t>Analog Inputs: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>
                <a:solidFill>
                  <a:schemeClr val="tx1"/>
                </a:solidFill>
              </a:rPr>
              <a:t>MCP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>
                <a:solidFill>
                  <a:schemeClr val="tx1"/>
                </a:solidFill>
              </a:rPr>
              <a:t>Photodiode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err="1" smtClean="0">
                <a:solidFill>
                  <a:schemeClr val="tx1"/>
                </a:solidFill>
              </a:rPr>
              <a:t>Xtals</a:t>
            </a:r>
            <a:r>
              <a:rPr lang="en-US" sz="1050" dirty="0" smtClean="0">
                <a:solidFill>
                  <a:schemeClr val="tx1"/>
                </a:solidFill>
              </a:rPr>
              <a:t> </a:t>
            </a:r>
            <a:r>
              <a:rPr lang="en-US" sz="1050" dirty="0" err="1" smtClean="0">
                <a:solidFill>
                  <a:schemeClr val="tx1"/>
                </a:solidFill>
              </a:rPr>
              <a:t>Powermeter</a:t>
            </a:r>
            <a:endParaRPr lang="en-US" sz="105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>
                <a:solidFill>
                  <a:schemeClr val="tx1"/>
                </a:solidFill>
              </a:rPr>
              <a:t>Dye </a:t>
            </a:r>
            <a:r>
              <a:rPr lang="en-US" sz="1050" dirty="0" err="1" smtClean="0">
                <a:solidFill>
                  <a:schemeClr val="tx1"/>
                </a:solidFill>
              </a:rPr>
              <a:t>Powermeter</a:t>
            </a:r>
            <a:endParaRPr lang="en-US" sz="1050" dirty="0" smtClean="0">
              <a:solidFill>
                <a:schemeClr val="tx1"/>
              </a:solidFill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 flipH="1" flipV="1">
            <a:off x="3318155" y="1312900"/>
            <a:ext cx="4471" cy="294517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7086600" y="1181744"/>
            <a:ext cx="0" cy="425673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Flowchart: Process 123"/>
          <p:cNvSpPr/>
          <p:nvPr/>
        </p:nvSpPr>
        <p:spPr>
          <a:xfrm>
            <a:off x="1624620" y="2726448"/>
            <a:ext cx="1923052" cy="164131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Stepper Motor Server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25" name="Straight Connector 124"/>
          <p:cNvCxnSpPr/>
          <p:nvPr/>
        </p:nvCxnSpPr>
        <p:spPr>
          <a:xfrm>
            <a:off x="2491515" y="1762281"/>
            <a:ext cx="0" cy="962521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3313608" y="1769000"/>
            <a:ext cx="0" cy="955802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Flowchart: Process 128"/>
          <p:cNvSpPr/>
          <p:nvPr/>
        </p:nvSpPr>
        <p:spPr>
          <a:xfrm>
            <a:off x="106120" y="2726448"/>
            <a:ext cx="1388847" cy="161007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Delay Generator Server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30" name="Straight Connector 129"/>
          <p:cNvCxnSpPr>
            <a:stCxn id="26" idx="2"/>
          </p:cNvCxnSpPr>
          <p:nvPr/>
        </p:nvCxnSpPr>
        <p:spPr>
          <a:xfrm flipH="1">
            <a:off x="582973" y="1782785"/>
            <a:ext cx="1242" cy="937643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Flowchart: Process 133"/>
          <p:cNvSpPr/>
          <p:nvPr/>
        </p:nvSpPr>
        <p:spPr>
          <a:xfrm>
            <a:off x="4631551" y="2724802"/>
            <a:ext cx="2587281" cy="161583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Voltmeter Server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35" name="Straight Connector 134"/>
          <p:cNvCxnSpPr/>
          <p:nvPr/>
        </p:nvCxnSpPr>
        <p:spPr>
          <a:xfrm>
            <a:off x="7086600" y="1769000"/>
            <a:ext cx="0" cy="955802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Flowchart: Process 144"/>
          <p:cNvSpPr/>
          <p:nvPr/>
        </p:nvSpPr>
        <p:spPr>
          <a:xfrm>
            <a:off x="6596459" y="5744148"/>
            <a:ext cx="868169" cy="161583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Voltmeter GUI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75" name="Flowchart: Process 174"/>
          <p:cNvSpPr/>
          <p:nvPr/>
        </p:nvSpPr>
        <p:spPr>
          <a:xfrm>
            <a:off x="8024162" y="1018419"/>
            <a:ext cx="1043637" cy="2791581"/>
          </a:xfrm>
          <a:prstGeom prst="flowChartProcess">
            <a:avLst/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</a:t>
            </a:r>
            <a:r>
              <a:rPr lang="en-US" sz="1050" dirty="0" smtClean="0">
                <a:solidFill>
                  <a:schemeClr val="tx1"/>
                </a:solidFill>
              </a:rPr>
              <a:t>ibraries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80" name="Flowchart: Process 179"/>
          <p:cNvSpPr/>
          <p:nvPr/>
        </p:nvSpPr>
        <p:spPr>
          <a:xfrm>
            <a:off x="1066800" y="1566288"/>
            <a:ext cx="7772400" cy="243840"/>
          </a:xfrm>
          <a:prstGeom prst="flowChartProcess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91440" bIns="0" rtlCol="0" anchor="ctr">
            <a:noAutofit/>
          </a:bodyPr>
          <a:lstStyle/>
          <a:p>
            <a:pPr algn="r"/>
            <a:r>
              <a:rPr lang="en-US" sz="1050" dirty="0" err="1" smtClean="0">
                <a:solidFill>
                  <a:schemeClr val="tx1"/>
                </a:solidFill>
              </a:rPr>
              <a:t>Daqmx</a:t>
            </a:r>
            <a:r>
              <a:rPr lang="en-US" sz="1050" dirty="0" smtClean="0">
                <a:solidFill>
                  <a:schemeClr val="tx1"/>
                </a:solidFill>
              </a:rPr>
              <a:t>/</a:t>
            </a:r>
            <a:r>
              <a:rPr lang="en-US" sz="1050" dirty="0" err="1" smtClean="0">
                <a:solidFill>
                  <a:schemeClr val="tx1"/>
                </a:solidFill>
              </a:rPr>
              <a:t>sitz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90" name="Flowchart: Process 189"/>
          <p:cNvSpPr/>
          <p:nvPr/>
        </p:nvSpPr>
        <p:spPr>
          <a:xfrm>
            <a:off x="2177314" y="5769728"/>
            <a:ext cx="365623" cy="323985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SM GUI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01" name="Flowchart: Process 200"/>
          <p:cNvSpPr/>
          <p:nvPr/>
        </p:nvSpPr>
        <p:spPr>
          <a:xfrm>
            <a:off x="83175" y="2610228"/>
            <a:ext cx="8790003" cy="968460"/>
          </a:xfrm>
          <a:prstGeom prst="flowChartProcess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91440" bIns="0" rtlCol="0" anchor="t">
            <a:noAutofit/>
          </a:bodyPr>
          <a:lstStyle/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Autobahn/</a:t>
            </a:r>
          </a:p>
          <a:p>
            <a:pPr algn="r"/>
            <a:r>
              <a:rPr lang="en-US" sz="1050" dirty="0" err="1" smtClean="0">
                <a:solidFill>
                  <a:schemeClr val="tx1"/>
                </a:solidFill>
              </a:rPr>
              <a:t>config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05" name="Flowchart: Process 204"/>
          <p:cNvSpPr/>
          <p:nvPr/>
        </p:nvSpPr>
        <p:spPr>
          <a:xfrm>
            <a:off x="3081473" y="3151258"/>
            <a:ext cx="728527" cy="323165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Wavelength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Server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31" name="Straight Connector 230"/>
          <p:cNvCxnSpPr>
            <a:endCxn id="205" idx="0"/>
          </p:cNvCxnSpPr>
          <p:nvPr/>
        </p:nvCxnSpPr>
        <p:spPr>
          <a:xfrm>
            <a:off x="3445737" y="2886385"/>
            <a:ext cx="0" cy="264873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Flowchart: Process 233"/>
          <p:cNvSpPr/>
          <p:nvPr/>
        </p:nvSpPr>
        <p:spPr>
          <a:xfrm>
            <a:off x="3001686" y="3088137"/>
            <a:ext cx="5871491" cy="490551"/>
          </a:xfrm>
          <a:prstGeom prst="flowChartProcess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91440" bIns="0" rtlCol="0" anchor="ctr">
            <a:noAutofit/>
          </a:bodyPr>
          <a:lstStyle/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Crystal </a:t>
            </a:r>
          </a:p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calibrator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35" name="Flowchart: Process 234"/>
          <p:cNvSpPr/>
          <p:nvPr/>
        </p:nvSpPr>
        <p:spPr>
          <a:xfrm>
            <a:off x="381000" y="5562600"/>
            <a:ext cx="8458200" cy="838200"/>
          </a:xfrm>
          <a:prstGeom prst="flowChartProcess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91440" bIns="0" rtlCol="0" anchor="ctr">
            <a:noAutofit/>
          </a:bodyPr>
          <a:lstStyle/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Apps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37" name="Flowchart: Process 236"/>
          <p:cNvSpPr/>
          <p:nvPr/>
        </p:nvSpPr>
        <p:spPr>
          <a:xfrm>
            <a:off x="2910655" y="5757844"/>
            <a:ext cx="1145201" cy="490555"/>
          </a:xfrm>
          <a:prstGeom prst="flowChartProcess">
            <a:avLst/>
          </a:prstGeom>
          <a:solidFill>
            <a:srgbClr val="00B050"/>
          </a:solidFill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050" dirty="0" err="1" smtClean="0">
                <a:solidFill>
                  <a:schemeClr val="tx1"/>
                </a:solidFill>
              </a:rPr>
              <a:t>SmartScan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49" name="Elbow Connector 248"/>
          <p:cNvCxnSpPr/>
          <p:nvPr/>
        </p:nvCxnSpPr>
        <p:spPr>
          <a:xfrm rot="5400000">
            <a:off x="2837171" y="3855024"/>
            <a:ext cx="2865028" cy="92775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Elbow Connector 276"/>
          <p:cNvCxnSpPr/>
          <p:nvPr/>
        </p:nvCxnSpPr>
        <p:spPr>
          <a:xfrm rot="16200000" flipH="1">
            <a:off x="-940782" y="4048295"/>
            <a:ext cx="2864370" cy="54268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Flowchart: Process 107"/>
          <p:cNvSpPr/>
          <p:nvPr/>
        </p:nvSpPr>
        <p:spPr>
          <a:xfrm>
            <a:off x="2579836" y="649069"/>
            <a:ext cx="1467544" cy="646331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0" rIns="0" bIns="0" rtlCol="0" anchor="ctr">
            <a:spAutoFit/>
          </a:bodyPr>
          <a:lstStyle/>
          <a:p>
            <a:r>
              <a:rPr lang="en-US" sz="1050" dirty="0" smtClean="0">
                <a:solidFill>
                  <a:schemeClr val="tx1"/>
                </a:solidFill>
              </a:rPr>
              <a:t>SMs: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>
                <a:solidFill>
                  <a:schemeClr val="tx1"/>
                </a:solidFill>
              </a:rPr>
              <a:t>PDL (R)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>
                <a:solidFill>
                  <a:schemeClr val="tx1"/>
                </a:solidFill>
              </a:rPr>
              <a:t>Lid (R/W/Relay)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>
                <a:solidFill>
                  <a:schemeClr val="tx1"/>
                </a:solidFill>
              </a:rPr>
              <a:t>Polarizer (R/W/Relay)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31" name="Elbow Connector 130"/>
          <p:cNvCxnSpPr/>
          <p:nvPr/>
        </p:nvCxnSpPr>
        <p:spPr>
          <a:xfrm rot="16200000" flipH="1">
            <a:off x="525314" y="3301526"/>
            <a:ext cx="2866678" cy="20331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Flowchart: Process 139"/>
          <p:cNvSpPr/>
          <p:nvPr/>
        </p:nvSpPr>
        <p:spPr>
          <a:xfrm>
            <a:off x="4662616" y="5753274"/>
            <a:ext cx="750664" cy="161583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Tracking GUI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47" name="Elbow Connector 146"/>
          <p:cNvCxnSpPr>
            <a:endCxn id="140" idx="0"/>
          </p:cNvCxnSpPr>
          <p:nvPr/>
        </p:nvCxnSpPr>
        <p:spPr>
          <a:xfrm rot="16200000" flipH="1">
            <a:off x="3231540" y="3946865"/>
            <a:ext cx="2278849" cy="1333968"/>
          </a:xfrm>
          <a:prstGeom prst="bentConnector3">
            <a:avLst>
              <a:gd name="adj1" fmla="val 25479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endCxn id="190" idx="0"/>
          </p:cNvCxnSpPr>
          <p:nvPr/>
        </p:nvCxnSpPr>
        <p:spPr>
          <a:xfrm>
            <a:off x="2358642" y="2886385"/>
            <a:ext cx="1484" cy="2883343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3445737" y="3474423"/>
            <a:ext cx="0" cy="2277399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Elbow Connector 160"/>
          <p:cNvCxnSpPr/>
          <p:nvPr/>
        </p:nvCxnSpPr>
        <p:spPr>
          <a:xfrm rot="16200000" flipH="1">
            <a:off x="1475810" y="3874842"/>
            <a:ext cx="2863960" cy="889183"/>
          </a:xfrm>
          <a:prstGeom prst="bentConnector3">
            <a:avLst>
              <a:gd name="adj1" fmla="val 42816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6895364" y="2886385"/>
            <a:ext cx="0" cy="2865029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flipH="1">
            <a:off x="3313608" y="1602811"/>
            <a:ext cx="168" cy="170793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H="1">
            <a:off x="7086600" y="1607417"/>
            <a:ext cx="1" cy="161583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/>
          <p:nvPr/>
        </p:nvCxnSpPr>
        <p:spPr>
          <a:xfrm rot="16200000" flipH="1">
            <a:off x="1978530" y="1117307"/>
            <a:ext cx="606946" cy="43575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Process 51"/>
          <p:cNvSpPr/>
          <p:nvPr/>
        </p:nvSpPr>
        <p:spPr>
          <a:xfrm>
            <a:off x="1561985" y="3122397"/>
            <a:ext cx="728527" cy="323165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Polarizer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Server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2064057" y="2886385"/>
            <a:ext cx="69" cy="236012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owchart: Process 57"/>
          <p:cNvSpPr/>
          <p:nvPr/>
        </p:nvSpPr>
        <p:spPr>
          <a:xfrm>
            <a:off x="1530712" y="5758254"/>
            <a:ext cx="516271" cy="323165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Polarizer GUI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59" name="Straight Connector 58"/>
          <p:cNvCxnSpPr>
            <a:endCxn id="58" idx="0"/>
          </p:cNvCxnSpPr>
          <p:nvPr/>
        </p:nvCxnSpPr>
        <p:spPr>
          <a:xfrm flipH="1">
            <a:off x="1788848" y="3445562"/>
            <a:ext cx="5024" cy="2312692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 rot="16200000" flipH="1">
            <a:off x="1448256" y="3999197"/>
            <a:ext cx="2305854" cy="1198579"/>
          </a:xfrm>
          <a:prstGeom prst="bentConnector3">
            <a:avLst>
              <a:gd name="adj1" fmla="val 33146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Process 47"/>
          <p:cNvSpPr/>
          <p:nvPr/>
        </p:nvSpPr>
        <p:spPr>
          <a:xfrm>
            <a:off x="74553" y="4566904"/>
            <a:ext cx="597030" cy="484748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Delay Generator Client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569269" y="5051652"/>
            <a:ext cx="0" cy="706192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Process 53"/>
          <p:cNvSpPr/>
          <p:nvPr/>
        </p:nvSpPr>
        <p:spPr>
          <a:xfrm>
            <a:off x="1109129" y="4564994"/>
            <a:ext cx="597030" cy="323165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Polarizer Client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1624620" y="4888159"/>
            <a:ext cx="0" cy="869685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owchart: Process 59"/>
          <p:cNvSpPr/>
          <p:nvPr/>
        </p:nvSpPr>
        <p:spPr>
          <a:xfrm>
            <a:off x="1905904" y="4564994"/>
            <a:ext cx="365025" cy="323165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SM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Client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2209800" y="4888159"/>
            <a:ext cx="0" cy="881569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lowchart: Process 62"/>
          <p:cNvSpPr/>
          <p:nvPr/>
        </p:nvSpPr>
        <p:spPr>
          <a:xfrm>
            <a:off x="4372221" y="4567664"/>
            <a:ext cx="525324" cy="323165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Tracking Client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4800600" y="4888159"/>
            <a:ext cx="0" cy="863255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Process 66"/>
          <p:cNvSpPr/>
          <p:nvPr/>
        </p:nvSpPr>
        <p:spPr>
          <a:xfrm>
            <a:off x="6248400" y="4568970"/>
            <a:ext cx="586159" cy="323165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Voltmeter Client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6737614" y="4889465"/>
            <a:ext cx="0" cy="855989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owchart: Process 68"/>
          <p:cNvSpPr/>
          <p:nvPr/>
        </p:nvSpPr>
        <p:spPr>
          <a:xfrm>
            <a:off x="45075" y="4489553"/>
            <a:ext cx="9022724" cy="623865"/>
          </a:xfrm>
          <a:prstGeom prst="flowChartProcess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91440" bIns="0" rtlCol="0" anchor="ctr">
            <a:noAutofit/>
          </a:bodyPr>
          <a:lstStyle/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Suite-Specific</a:t>
            </a:r>
          </a:p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Mini-libraries</a:t>
            </a:r>
            <a:endParaRPr 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72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914400" y="1890951"/>
            <a:ext cx="1828800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609600" y="1663542"/>
            <a:ext cx="304800" cy="457201"/>
            <a:chOff x="609600" y="5257799"/>
            <a:chExt cx="304800" cy="457201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609600" y="5257800"/>
              <a:ext cx="152400" cy="228600"/>
            </a:xfrm>
            <a:prstGeom prst="line">
              <a:avLst/>
            </a:prstGeom>
            <a:ln w="317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762000" y="5486400"/>
              <a:ext cx="152400" cy="228600"/>
            </a:xfrm>
            <a:prstGeom prst="line">
              <a:avLst/>
            </a:prstGeom>
            <a:ln w="317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762000" y="5257799"/>
              <a:ext cx="0" cy="454819"/>
            </a:xfrm>
            <a:prstGeom prst="line">
              <a:avLst/>
            </a:prstGeom>
            <a:ln w="317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Arrow Connector 10"/>
          <p:cNvCxnSpPr/>
          <p:nvPr/>
        </p:nvCxnSpPr>
        <p:spPr>
          <a:xfrm>
            <a:off x="76200" y="1890951"/>
            <a:ext cx="533400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2743199" y="1663542"/>
            <a:ext cx="304800" cy="457201"/>
            <a:chOff x="609600" y="5257799"/>
            <a:chExt cx="304800" cy="457201"/>
          </a:xfrm>
        </p:grpSpPr>
        <p:cxnSp>
          <p:nvCxnSpPr>
            <p:cNvPr id="16" name="Straight Connector 15"/>
            <p:cNvCxnSpPr/>
            <p:nvPr/>
          </p:nvCxnSpPr>
          <p:spPr>
            <a:xfrm flipV="1">
              <a:off x="609600" y="5257800"/>
              <a:ext cx="152400" cy="228600"/>
            </a:xfrm>
            <a:prstGeom prst="line">
              <a:avLst/>
            </a:prstGeom>
            <a:ln w="317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762000" y="5486400"/>
              <a:ext cx="152400" cy="228600"/>
            </a:xfrm>
            <a:prstGeom prst="line">
              <a:avLst/>
            </a:prstGeom>
            <a:ln w="317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762000" y="5257799"/>
              <a:ext cx="0" cy="454819"/>
            </a:xfrm>
            <a:prstGeom prst="line">
              <a:avLst/>
            </a:prstGeom>
            <a:ln w="317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/>
          <p:cNvCxnSpPr/>
          <p:nvPr/>
        </p:nvCxnSpPr>
        <p:spPr>
          <a:xfrm>
            <a:off x="3047999" y="1890951"/>
            <a:ext cx="4724401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810001" y="1889760"/>
            <a:ext cx="134002" cy="1615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vert270" wrap="square" rtlCol="0">
            <a:noAutofit/>
          </a:bodyPr>
          <a:lstStyle/>
          <a:p>
            <a:r>
              <a:rPr lang="en-US" dirty="0" smtClean="0"/>
              <a:t>Probe Lamps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0" y="160766"/>
            <a:ext cx="685800" cy="1730185"/>
            <a:chOff x="0" y="3755023"/>
            <a:chExt cx="685800" cy="1730185"/>
          </a:xfrm>
        </p:grpSpPr>
        <p:sp>
          <p:nvSpPr>
            <p:cNvPr id="21" name="TextBox 20"/>
            <p:cNvSpPr txBox="1"/>
            <p:nvPr/>
          </p:nvSpPr>
          <p:spPr>
            <a:xfrm>
              <a:off x="76200" y="4038600"/>
              <a:ext cx="461665" cy="1446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vert270" wrap="square" rtlCol="0">
              <a:spAutoFit/>
            </a:bodyPr>
            <a:lstStyle/>
            <a:p>
              <a:r>
                <a:rPr lang="en-US" dirty="0" smtClean="0"/>
                <a:t>Chopper Sync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0" y="3755023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width: 20</a:t>
              </a:r>
              <a:r>
                <a:rPr lang="el-GR" sz="800" dirty="0" smtClean="0"/>
                <a:t>μ</a:t>
              </a:r>
              <a:r>
                <a:rPr lang="en-US" sz="800" dirty="0" smtClean="0"/>
                <a:t>s</a:t>
              </a:r>
            </a:p>
            <a:p>
              <a:r>
                <a:rPr lang="en-US" sz="800" dirty="0" smtClean="0"/>
                <a:t>t=0s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078234" y="139543"/>
            <a:ext cx="1288430" cy="1751408"/>
            <a:chOff x="1078234" y="3733800"/>
            <a:chExt cx="1288430" cy="1751408"/>
          </a:xfrm>
        </p:grpSpPr>
        <p:sp>
          <p:nvSpPr>
            <p:cNvPr id="22" name="TextBox 21"/>
            <p:cNvSpPr txBox="1"/>
            <p:nvPr/>
          </p:nvSpPr>
          <p:spPr>
            <a:xfrm>
              <a:off x="1169013" y="4038600"/>
              <a:ext cx="1197651" cy="1446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vert270" wrap="square" rtlCol="0">
              <a:noAutofit/>
            </a:bodyPr>
            <a:lstStyle/>
            <a:p>
              <a:r>
                <a:rPr lang="en-US" dirty="0" smtClean="0"/>
                <a:t>Nozzle Open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78234" y="3733800"/>
              <a:ext cx="7505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width: 600</a:t>
              </a:r>
              <a:r>
                <a:rPr lang="el-GR" sz="800" dirty="0" smtClean="0"/>
                <a:t>μ</a:t>
              </a:r>
              <a:r>
                <a:rPr lang="en-US" sz="800" dirty="0" smtClean="0"/>
                <a:t>s</a:t>
              </a:r>
            </a:p>
            <a:p>
              <a:r>
                <a:rPr lang="en-US" sz="800" dirty="0" smtClean="0"/>
                <a:t>t=4.1ms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657600" y="-7914"/>
            <a:ext cx="685800" cy="1897674"/>
            <a:chOff x="3320416" y="-6723"/>
            <a:chExt cx="685800" cy="1897674"/>
          </a:xfrm>
        </p:grpSpPr>
        <p:sp>
          <p:nvSpPr>
            <p:cNvPr id="23" name="TextBox 22"/>
            <p:cNvSpPr txBox="1"/>
            <p:nvPr/>
          </p:nvSpPr>
          <p:spPr>
            <a:xfrm>
              <a:off x="3406138" y="291943"/>
              <a:ext cx="156212" cy="1599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vert270" wrap="square" rtlCol="0">
              <a:noAutofit/>
            </a:bodyPr>
            <a:lstStyle/>
            <a:p>
              <a:r>
                <a:rPr lang="en-US" dirty="0" smtClean="0"/>
                <a:t>Pump Lamps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320416" y="-6723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width: 14</a:t>
              </a:r>
              <a:r>
                <a:rPr lang="el-GR" sz="800" dirty="0" smtClean="0"/>
                <a:t>μ</a:t>
              </a:r>
              <a:r>
                <a:rPr lang="en-US" sz="800" dirty="0" smtClean="0"/>
                <a:t>s</a:t>
              </a:r>
            </a:p>
            <a:p>
              <a:r>
                <a:rPr lang="en-US" sz="800" dirty="0" smtClean="0"/>
                <a:t>t=5.454ms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902766" y="-23154"/>
            <a:ext cx="685800" cy="1897674"/>
            <a:chOff x="4922518" y="-6723"/>
            <a:chExt cx="685800" cy="1897674"/>
          </a:xfrm>
        </p:grpSpPr>
        <p:sp>
          <p:nvSpPr>
            <p:cNvPr id="24" name="TextBox 23"/>
            <p:cNvSpPr txBox="1"/>
            <p:nvPr/>
          </p:nvSpPr>
          <p:spPr>
            <a:xfrm>
              <a:off x="4956805" y="291943"/>
              <a:ext cx="134002" cy="1599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vert270" wrap="square" rtlCol="0">
              <a:noAutofit/>
            </a:bodyPr>
            <a:lstStyle/>
            <a:p>
              <a:r>
                <a:rPr lang="en-US" dirty="0" smtClean="0"/>
                <a:t>Pump Q-Switch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922518" y="-6723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width: 14</a:t>
              </a:r>
              <a:r>
                <a:rPr lang="el-GR" sz="800" dirty="0"/>
                <a:t>μ</a:t>
              </a:r>
              <a:r>
                <a:rPr lang="en-US" sz="800" dirty="0"/>
                <a:t>s</a:t>
              </a:r>
            </a:p>
            <a:p>
              <a:r>
                <a:rPr lang="en-US" sz="800" dirty="0"/>
                <a:t>t=5.681ms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3733800" y="344888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width: 14</a:t>
            </a:r>
            <a:r>
              <a:rPr lang="el-GR" sz="800" dirty="0"/>
              <a:t>μ</a:t>
            </a:r>
            <a:r>
              <a:rPr lang="en-US" sz="800" dirty="0"/>
              <a:t>s</a:t>
            </a:r>
          </a:p>
          <a:p>
            <a:r>
              <a:rPr lang="en-US" sz="800" dirty="0" smtClean="0"/>
              <a:t>t=5.449ms</a:t>
            </a:r>
            <a:endParaRPr lang="en-US" sz="800" dirty="0"/>
          </a:p>
        </p:txBody>
      </p:sp>
      <p:grpSp>
        <p:nvGrpSpPr>
          <p:cNvPr id="44" name="Group 43"/>
          <p:cNvGrpSpPr/>
          <p:nvPr/>
        </p:nvGrpSpPr>
        <p:grpSpPr>
          <a:xfrm>
            <a:off x="6884368" y="1907383"/>
            <a:ext cx="685800" cy="1880051"/>
            <a:chOff x="5334000" y="1907383"/>
            <a:chExt cx="685800" cy="1880051"/>
          </a:xfrm>
        </p:grpSpPr>
        <p:sp>
          <p:nvSpPr>
            <p:cNvPr id="26" name="TextBox 25"/>
            <p:cNvSpPr txBox="1"/>
            <p:nvPr/>
          </p:nvSpPr>
          <p:spPr>
            <a:xfrm>
              <a:off x="5410201" y="1907383"/>
              <a:ext cx="134002" cy="15978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vert="vert270" wrap="square" rtlCol="0">
              <a:noAutofit/>
            </a:bodyPr>
            <a:lstStyle/>
            <a:p>
              <a:r>
                <a:rPr lang="en-US" dirty="0" smtClean="0"/>
                <a:t>Probe Q-Switch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334000" y="3448880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width: 14</a:t>
              </a:r>
              <a:r>
                <a:rPr lang="el-GR" sz="800" dirty="0"/>
                <a:t>μ</a:t>
              </a:r>
              <a:r>
                <a:rPr lang="en-US" sz="800" dirty="0"/>
                <a:t>s</a:t>
              </a:r>
            </a:p>
            <a:p>
              <a:r>
                <a:rPr lang="en-US" sz="800" dirty="0"/>
                <a:t>t=5.681ms</a:t>
              </a:r>
            </a:p>
          </p:txBody>
        </p:sp>
      </p:grpSp>
      <p:cxnSp>
        <p:nvCxnSpPr>
          <p:cNvPr id="41" name="Straight Arrow Connector 40"/>
          <p:cNvCxnSpPr/>
          <p:nvPr/>
        </p:nvCxnSpPr>
        <p:spPr>
          <a:xfrm>
            <a:off x="3899533" y="474497"/>
            <a:ext cx="301752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943346" y="2120418"/>
            <a:ext cx="301752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128256" y="444343"/>
            <a:ext cx="685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800" dirty="0" smtClean="0"/>
              <a:t>Δ</a:t>
            </a:r>
            <a:r>
              <a:rPr lang="en-US" sz="800" dirty="0" smtClean="0"/>
              <a:t>t=227</a:t>
            </a:r>
            <a:r>
              <a:rPr lang="el-GR" sz="800" dirty="0" smtClean="0"/>
              <a:t>μ</a:t>
            </a:r>
            <a:r>
              <a:rPr lang="en-US" sz="800" dirty="0" smtClean="0"/>
              <a:t>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152697" y="2076240"/>
            <a:ext cx="685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800" dirty="0" smtClean="0"/>
              <a:t>Δ</a:t>
            </a:r>
            <a:r>
              <a:rPr lang="en-US" sz="800" dirty="0" smtClean="0"/>
              <a:t>t=232</a:t>
            </a:r>
            <a:r>
              <a:rPr lang="el-GR" sz="800" dirty="0" smtClean="0"/>
              <a:t>μ</a:t>
            </a:r>
            <a:r>
              <a:rPr lang="en-US" sz="800" dirty="0" smtClean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508093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Isosceles Triangle 40"/>
          <p:cNvSpPr/>
          <p:nvPr/>
        </p:nvSpPr>
        <p:spPr>
          <a:xfrm rot="16200000">
            <a:off x="2558099" y="892272"/>
            <a:ext cx="600087" cy="1187251"/>
          </a:xfrm>
          <a:prstGeom prst="triangle">
            <a:avLst/>
          </a:prstGeom>
          <a:solidFill>
            <a:srgbClr val="92D050">
              <a:alpha val="5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09800" y="979625"/>
            <a:ext cx="1384136" cy="99060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93936" y="979625"/>
            <a:ext cx="586368" cy="99060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69897" y="762000"/>
            <a:ext cx="1981200" cy="152400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 rot="5400000">
            <a:off x="4267200" y="1295400"/>
            <a:ext cx="228600" cy="381000"/>
            <a:chOff x="2438400" y="3082158"/>
            <a:chExt cx="228600" cy="381000"/>
          </a:xfrm>
        </p:grpSpPr>
        <p:sp>
          <p:nvSpPr>
            <p:cNvPr id="5" name="Isosceles Triangle 4"/>
            <p:cNvSpPr/>
            <p:nvPr/>
          </p:nvSpPr>
          <p:spPr>
            <a:xfrm>
              <a:off x="2514600" y="3255579"/>
              <a:ext cx="152400" cy="131379"/>
            </a:xfrm>
            <a:prstGeom prst="triangl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6" name="Isosceles Triangle 5"/>
            <p:cNvSpPr/>
            <p:nvPr/>
          </p:nvSpPr>
          <p:spPr>
            <a:xfrm flipV="1">
              <a:off x="2514600" y="3124200"/>
              <a:ext cx="152400" cy="131379"/>
            </a:xfrm>
            <a:prstGeom prst="triangl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/>
            <p:cNvCxnSpPr>
              <a:stCxn id="6" idx="0"/>
            </p:cNvCxnSpPr>
            <p:nvPr/>
          </p:nvCxnSpPr>
          <p:spPr>
            <a:xfrm flipH="1">
              <a:off x="2438400" y="3255579"/>
              <a:ext cx="1524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6" idx="3"/>
            </p:cNvCxnSpPr>
            <p:nvPr/>
          </p:nvCxnSpPr>
          <p:spPr>
            <a:xfrm rot="16200000" flipV="1">
              <a:off x="2569780" y="3103178"/>
              <a:ext cx="42041" cy="1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>
              <a:off x="2552700" y="3425058"/>
              <a:ext cx="762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451766" y="1466848"/>
            <a:ext cx="152400" cy="76201"/>
            <a:chOff x="3139472" y="1481137"/>
            <a:chExt cx="152400" cy="76201"/>
          </a:xfrm>
        </p:grpSpPr>
        <p:sp>
          <p:nvSpPr>
            <p:cNvPr id="18" name="Isosceles Triangle 17"/>
            <p:cNvSpPr/>
            <p:nvPr/>
          </p:nvSpPr>
          <p:spPr>
            <a:xfrm rot="16200000">
              <a:off x="3177572" y="1443037"/>
              <a:ext cx="76200" cy="152400"/>
            </a:xfrm>
            <a:prstGeom prst="triangl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>
              <a:off x="3200400" y="1481137"/>
              <a:ext cx="76200" cy="19050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 flipV="1">
              <a:off x="3200400" y="1538287"/>
              <a:ext cx="76200" cy="19051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588894" y="1438273"/>
            <a:ext cx="85657" cy="419101"/>
            <a:chOff x="3291872" y="1452562"/>
            <a:chExt cx="85657" cy="419101"/>
          </a:xfrm>
        </p:grpSpPr>
        <p:sp>
          <p:nvSpPr>
            <p:cNvPr id="25" name="Rectangle 24"/>
            <p:cNvSpPr/>
            <p:nvPr/>
          </p:nvSpPr>
          <p:spPr>
            <a:xfrm>
              <a:off x="3331810" y="1452562"/>
              <a:ext cx="45719" cy="419101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Connector 26"/>
            <p:cNvCxnSpPr>
              <a:stCxn id="25" idx="1"/>
            </p:cNvCxnSpPr>
            <p:nvPr/>
          </p:nvCxnSpPr>
          <p:spPr>
            <a:xfrm flipH="1" flipV="1">
              <a:off x="3291872" y="1662112"/>
              <a:ext cx="39938" cy="1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Isosceles Triangle 28"/>
          <p:cNvSpPr/>
          <p:nvPr/>
        </p:nvSpPr>
        <p:spPr>
          <a:xfrm rot="5400000">
            <a:off x="2221473" y="1440662"/>
            <a:ext cx="76200" cy="90487"/>
          </a:xfrm>
          <a:prstGeom prst="triangl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83082" y="924243"/>
            <a:ext cx="5581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source</a:t>
            </a:r>
            <a:endParaRPr lang="en-US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3635509" y="932739"/>
            <a:ext cx="5309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buffer</a:t>
            </a:r>
            <a:endParaRPr lang="en-US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5298564" y="728990"/>
            <a:ext cx="473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main</a:t>
            </a:r>
            <a:endParaRPr lang="en-US" i="1" dirty="0"/>
          </a:p>
        </p:txBody>
      </p:sp>
      <p:grpSp>
        <p:nvGrpSpPr>
          <p:cNvPr id="35" name="Group 34"/>
          <p:cNvGrpSpPr/>
          <p:nvPr/>
        </p:nvGrpSpPr>
        <p:grpSpPr>
          <a:xfrm>
            <a:off x="6365294" y="1462086"/>
            <a:ext cx="587824" cy="114300"/>
            <a:chOff x="6365294" y="1462086"/>
            <a:chExt cx="587824" cy="114300"/>
          </a:xfrm>
        </p:grpSpPr>
        <p:sp>
          <p:nvSpPr>
            <p:cNvPr id="33" name="Rectangle 32"/>
            <p:cNvSpPr/>
            <p:nvPr/>
          </p:nvSpPr>
          <p:spPr>
            <a:xfrm>
              <a:off x="6551097" y="1462086"/>
              <a:ext cx="402021" cy="11430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365294" y="1481136"/>
              <a:ext cx="402021" cy="76199"/>
            </a:xfrm>
            <a:prstGeom prst="rect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159218" y="1471618"/>
            <a:ext cx="41229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 smtClean="0"/>
              <a:t>nozzle</a:t>
            </a:r>
            <a:endParaRPr lang="en-US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3176553" y="1514080"/>
            <a:ext cx="49564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 smtClean="0"/>
              <a:t>skimmer</a:t>
            </a:r>
            <a:endParaRPr lang="en-US" i="1" dirty="0"/>
          </a:p>
        </p:txBody>
      </p:sp>
      <p:sp>
        <p:nvSpPr>
          <p:cNvPr id="38" name="TextBox 37"/>
          <p:cNvSpPr txBox="1"/>
          <p:nvPr/>
        </p:nvSpPr>
        <p:spPr>
          <a:xfrm>
            <a:off x="3537351" y="1809747"/>
            <a:ext cx="4812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 smtClean="0"/>
              <a:t>chopper</a:t>
            </a:r>
            <a:endParaRPr lang="en-US" i="1" dirty="0"/>
          </a:p>
        </p:txBody>
      </p:sp>
      <p:sp>
        <p:nvSpPr>
          <p:cNvPr id="39" name="TextBox 38"/>
          <p:cNvSpPr txBox="1"/>
          <p:nvPr/>
        </p:nvSpPr>
        <p:spPr>
          <a:xfrm>
            <a:off x="4131021" y="1557010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/>
              <a:t>i</a:t>
            </a:r>
            <a:r>
              <a:rPr lang="en-US" sz="700" i="1" dirty="0" smtClean="0"/>
              <a:t>solation</a:t>
            </a:r>
          </a:p>
          <a:p>
            <a:r>
              <a:rPr lang="en-US" sz="700" i="1" dirty="0" smtClean="0"/>
              <a:t>valve</a:t>
            </a:r>
            <a:endParaRPr lang="en-US" i="1" dirty="0"/>
          </a:p>
        </p:txBody>
      </p:sp>
      <p:sp>
        <p:nvSpPr>
          <p:cNvPr id="40" name="TextBox 39"/>
          <p:cNvSpPr txBox="1"/>
          <p:nvPr/>
        </p:nvSpPr>
        <p:spPr>
          <a:xfrm>
            <a:off x="6561169" y="1419207"/>
            <a:ext cx="36099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 smtClean="0"/>
              <a:t>QMS</a:t>
            </a:r>
            <a:endParaRPr lang="en-US" i="1" dirty="0"/>
          </a:p>
        </p:txBody>
      </p:sp>
      <p:sp>
        <p:nvSpPr>
          <p:cNvPr id="43" name="Rectangle 42"/>
          <p:cNvSpPr/>
          <p:nvPr/>
        </p:nvSpPr>
        <p:spPr>
          <a:xfrm>
            <a:off x="3892283" y="1478270"/>
            <a:ext cx="98771" cy="45719"/>
          </a:xfrm>
          <a:prstGeom prst="rect">
            <a:avLst/>
          </a:prstGeom>
          <a:solidFill>
            <a:srgbClr val="92D050">
              <a:alpha val="5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810740" y="1497475"/>
            <a:ext cx="98771" cy="45719"/>
          </a:xfrm>
          <a:prstGeom prst="rect">
            <a:avLst/>
          </a:prstGeom>
          <a:solidFill>
            <a:srgbClr val="92D050">
              <a:alpha val="5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48" name="Straight Connector 47"/>
          <p:cNvCxnSpPr>
            <a:endCxn id="50" idx="1"/>
          </p:cNvCxnSpPr>
          <p:nvPr/>
        </p:nvCxnSpPr>
        <p:spPr>
          <a:xfrm>
            <a:off x="4953000" y="762000"/>
            <a:ext cx="0" cy="776296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endCxn id="50" idx="3"/>
          </p:cNvCxnSpPr>
          <p:nvPr/>
        </p:nvCxnSpPr>
        <p:spPr>
          <a:xfrm>
            <a:off x="5029200" y="761999"/>
            <a:ext cx="0" cy="776297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953000" y="1504947"/>
            <a:ext cx="76200" cy="6669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821682" y="1533523"/>
            <a:ext cx="45076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 smtClean="0"/>
              <a:t>surface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05586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/>
          <p:cNvSpPr/>
          <p:nvPr/>
        </p:nvSpPr>
        <p:spPr>
          <a:xfrm>
            <a:off x="3698213" y="62125"/>
            <a:ext cx="592215" cy="159197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2783155" y="247571"/>
            <a:ext cx="592215" cy="108115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73703" y="305688"/>
            <a:ext cx="1384136" cy="99060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57839" y="305688"/>
            <a:ext cx="586368" cy="9906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33800" y="88063"/>
            <a:ext cx="1981200" cy="1524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 rot="5400000">
            <a:off x="3431103" y="621463"/>
            <a:ext cx="228600" cy="381000"/>
            <a:chOff x="2438400" y="3082158"/>
            <a:chExt cx="228600" cy="381000"/>
          </a:xfrm>
        </p:grpSpPr>
        <p:sp>
          <p:nvSpPr>
            <p:cNvPr id="5" name="Isosceles Triangle 4"/>
            <p:cNvSpPr/>
            <p:nvPr/>
          </p:nvSpPr>
          <p:spPr>
            <a:xfrm>
              <a:off x="2514600" y="3255579"/>
              <a:ext cx="152400" cy="131379"/>
            </a:xfrm>
            <a:prstGeom prst="triangl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6" name="Isosceles Triangle 5"/>
            <p:cNvSpPr/>
            <p:nvPr/>
          </p:nvSpPr>
          <p:spPr>
            <a:xfrm flipV="1">
              <a:off x="2514600" y="3124200"/>
              <a:ext cx="152400" cy="131379"/>
            </a:xfrm>
            <a:prstGeom prst="triangl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/>
            <p:cNvCxnSpPr>
              <a:stCxn id="6" idx="0"/>
            </p:cNvCxnSpPr>
            <p:nvPr/>
          </p:nvCxnSpPr>
          <p:spPr>
            <a:xfrm flipH="1">
              <a:off x="2438400" y="3255579"/>
              <a:ext cx="1524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6" idx="3"/>
            </p:cNvCxnSpPr>
            <p:nvPr/>
          </p:nvCxnSpPr>
          <p:spPr>
            <a:xfrm rot="16200000" flipV="1">
              <a:off x="2569780" y="3103178"/>
              <a:ext cx="42041" cy="1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>
              <a:off x="2552700" y="3425058"/>
              <a:ext cx="762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615669" y="792911"/>
            <a:ext cx="152400" cy="76201"/>
            <a:chOff x="3139472" y="1481137"/>
            <a:chExt cx="152400" cy="76201"/>
          </a:xfrm>
        </p:grpSpPr>
        <p:sp>
          <p:nvSpPr>
            <p:cNvPr id="18" name="Isosceles Triangle 17"/>
            <p:cNvSpPr/>
            <p:nvPr/>
          </p:nvSpPr>
          <p:spPr>
            <a:xfrm rot="16200000">
              <a:off x="3177572" y="1443037"/>
              <a:ext cx="76200" cy="152400"/>
            </a:xfrm>
            <a:prstGeom prst="triangl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>
              <a:off x="3200400" y="1481137"/>
              <a:ext cx="76200" cy="19050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 flipV="1">
              <a:off x="3200400" y="1538287"/>
              <a:ext cx="76200" cy="19051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Isosceles Triangle 28"/>
          <p:cNvSpPr/>
          <p:nvPr/>
        </p:nvSpPr>
        <p:spPr>
          <a:xfrm rot="5400000">
            <a:off x="1385376" y="766725"/>
            <a:ext cx="76200" cy="90487"/>
          </a:xfrm>
          <a:prstGeom prst="triangl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46985" y="250306"/>
            <a:ext cx="5581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source</a:t>
            </a:r>
            <a:endParaRPr lang="en-US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2799412" y="258802"/>
            <a:ext cx="5309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buffer</a:t>
            </a:r>
            <a:endParaRPr lang="en-US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4462467" y="55053"/>
            <a:ext cx="473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main</a:t>
            </a:r>
            <a:endParaRPr lang="en-US" i="1" dirty="0"/>
          </a:p>
        </p:txBody>
      </p:sp>
      <p:grpSp>
        <p:nvGrpSpPr>
          <p:cNvPr id="35" name="Group 34"/>
          <p:cNvGrpSpPr/>
          <p:nvPr/>
        </p:nvGrpSpPr>
        <p:grpSpPr>
          <a:xfrm>
            <a:off x="5529197" y="788149"/>
            <a:ext cx="587824" cy="114300"/>
            <a:chOff x="6365294" y="1462086"/>
            <a:chExt cx="587824" cy="114300"/>
          </a:xfrm>
        </p:grpSpPr>
        <p:sp>
          <p:nvSpPr>
            <p:cNvPr id="33" name="Rectangle 32"/>
            <p:cNvSpPr/>
            <p:nvPr/>
          </p:nvSpPr>
          <p:spPr>
            <a:xfrm>
              <a:off x="6551097" y="1462086"/>
              <a:ext cx="402021" cy="11430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365294" y="1481136"/>
              <a:ext cx="402021" cy="76199"/>
            </a:xfrm>
            <a:prstGeom prst="rect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400281" y="869848"/>
            <a:ext cx="292388" cy="61811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700" i="1" dirty="0" smtClean="0"/>
              <a:t>isolation valve</a:t>
            </a:r>
            <a:endParaRPr lang="en-US" i="1" dirty="0"/>
          </a:p>
        </p:txBody>
      </p:sp>
      <p:cxnSp>
        <p:nvCxnSpPr>
          <p:cNvPr id="48" name="Straight Connector 47"/>
          <p:cNvCxnSpPr>
            <a:endCxn id="50" idx="1"/>
          </p:cNvCxnSpPr>
          <p:nvPr/>
        </p:nvCxnSpPr>
        <p:spPr>
          <a:xfrm>
            <a:off x="4116903" y="88063"/>
            <a:ext cx="0" cy="776296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endCxn id="50" idx="3"/>
          </p:cNvCxnSpPr>
          <p:nvPr/>
        </p:nvCxnSpPr>
        <p:spPr>
          <a:xfrm>
            <a:off x="4193103" y="88062"/>
            <a:ext cx="0" cy="776297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116903" y="831010"/>
            <a:ext cx="76200" cy="6669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765733" y="1296287"/>
            <a:ext cx="609600" cy="130637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814432" y="1276061"/>
            <a:ext cx="558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diffusion</a:t>
            </a:r>
          </a:p>
          <a:p>
            <a:r>
              <a:rPr lang="en-US" sz="800" i="1" dirty="0" smtClean="0"/>
              <a:t>pump</a:t>
            </a:r>
          </a:p>
          <a:p>
            <a:r>
              <a:rPr lang="en-US" sz="800" i="1" dirty="0" smtClean="0"/>
              <a:t>(HS-10)</a:t>
            </a:r>
            <a:endParaRPr lang="en-US" sz="800" i="1" dirty="0"/>
          </a:p>
        </p:txBody>
      </p:sp>
      <p:sp>
        <p:nvSpPr>
          <p:cNvPr id="46" name="Rectangle 45"/>
          <p:cNvSpPr/>
          <p:nvPr/>
        </p:nvSpPr>
        <p:spPr>
          <a:xfrm>
            <a:off x="2851733" y="1296287"/>
            <a:ext cx="422168" cy="849176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794802" y="1276062"/>
            <a:ext cx="548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d</a:t>
            </a:r>
            <a:r>
              <a:rPr lang="en-US" sz="800" i="1" dirty="0" smtClean="0"/>
              <a:t>iffusion</a:t>
            </a:r>
          </a:p>
          <a:p>
            <a:r>
              <a:rPr lang="en-US" sz="800" i="1" dirty="0" smtClean="0"/>
              <a:t>pump</a:t>
            </a:r>
          </a:p>
          <a:p>
            <a:r>
              <a:rPr lang="en-US" sz="800" i="1" dirty="0" smtClean="0"/>
              <a:t>(VHS-6)</a:t>
            </a:r>
            <a:endParaRPr lang="en-US" sz="800" i="1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3050103" y="2145463"/>
            <a:ext cx="0" cy="76200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059503" y="2602663"/>
            <a:ext cx="0" cy="30480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1526103" y="2907463"/>
            <a:ext cx="1531494" cy="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731518" y="2907463"/>
            <a:ext cx="457200" cy="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 rot="5400000">
            <a:off x="1226818" y="2678863"/>
            <a:ext cx="228600" cy="381000"/>
            <a:chOff x="2438400" y="3082158"/>
            <a:chExt cx="228600" cy="381000"/>
          </a:xfrm>
        </p:grpSpPr>
        <p:sp>
          <p:nvSpPr>
            <p:cNvPr id="56" name="Isosceles Triangle 55"/>
            <p:cNvSpPr/>
            <p:nvPr/>
          </p:nvSpPr>
          <p:spPr>
            <a:xfrm>
              <a:off x="2514600" y="3255579"/>
              <a:ext cx="152400" cy="131379"/>
            </a:xfrm>
            <a:prstGeom prst="triangl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57" name="Isosceles Triangle 56"/>
            <p:cNvSpPr/>
            <p:nvPr/>
          </p:nvSpPr>
          <p:spPr>
            <a:xfrm flipV="1">
              <a:off x="2514600" y="3124200"/>
              <a:ext cx="152400" cy="131379"/>
            </a:xfrm>
            <a:prstGeom prst="triangl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58" name="Straight Connector 57"/>
            <p:cNvCxnSpPr>
              <a:stCxn id="57" idx="0"/>
            </p:cNvCxnSpPr>
            <p:nvPr/>
          </p:nvCxnSpPr>
          <p:spPr>
            <a:xfrm flipH="1">
              <a:off x="2438400" y="3255579"/>
              <a:ext cx="1524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57" idx="3"/>
            </p:cNvCxnSpPr>
            <p:nvPr/>
          </p:nvCxnSpPr>
          <p:spPr>
            <a:xfrm rot="16200000" flipV="1">
              <a:off x="2569780" y="3103178"/>
              <a:ext cx="42041" cy="1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>
              <a:off x="2552700" y="3425058"/>
              <a:ext cx="762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Rectangle 60"/>
          <p:cNvSpPr/>
          <p:nvPr/>
        </p:nvSpPr>
        <p:spPr>
          <a:xfrm>
            <a:off x="42599" y="2676630"/>
            <a:ext cx="687564" cy="46166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5275" y="2676630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r</a:t>
            </a:r>
            <a:r>
              <a:rPr lang="en-US" sz="800" i="1" dirty="0" smtClean="0"/>
              <a:t>oughing</a:t>
            </a:r>
          </a:p>
          <a:p>
            <a:r>
              <a:rPr lang="en-US" sz="800" i="1" dirty="0" smtClean="0"/>
              <a:t>pump 1</a:t>
            </a:r>
          </a:p>
          <a:p>
            <a:endParaRPr lang="en-US" sz="800" i="1" dirty="0"/>
          </a:p>
        </p:txBody>
      </p:sp>
      <p:cxnSp>
        <p:nvCxnSpPr>
          <p:cNvPr id="64" name="Straight Connector 63"/>
          <p:cNvCxnSpPr/>
          <p:nvPr/>
        </p:nvCxnSpPr>
        <p:spPr>
          <a:xfrm>
            <a:off x="4806933" y="1988299"/>
            <a:ext cx="0" cy="919164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73" idx="3"/>
          </p:cNvCxnSpPr>
          <p:nvPr/>
        </p:nvCxnSpPr>
        <p:spPr>
          <a:xfrm flipH="1" flipV="1">
            <a:off x="4623158" y="2907464"/>
            <a:ext cx="184835" cy="1438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4654533" y="1612063"/>
            <a:ext cx="228600" cy="381000"/>
            <a:chOff x="2438400" y="3082158"/>
            <a:chExt cx="228600" cy="381000"/>
          </a:xfrm>
        </p:grpSpPr>
        <p:sp>
          <p:nvSpPr>
            <p:cNvPr id="68" name="Isosceles Triangle 67"/>
            <p:cNvSpPr/>
            <p:nvPr/>
          </p:nvSpPr>
          <p:spPr>
            <a:xfrm>
              <a:off x="2514600" y="3255579"/>
              <a:ext cx="152400" cy="131379"/>
            </a:xfrm>
            <a:prstGeom prst="triangl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69" name="Isosceles Triangle 68"/>
            <p:cNvSpPr/>
            <p:nvPr/>
          </p:nvSpPr>
          <p:spPr>
            <a:xfrm flipV="1">
              <a:off x="2514600" y="3124200"/>
              <a:ext cx="152400" cy="131379"/>
            </a:xfrm>
            <a:prstGeom prst="triangl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70" name="Straight Connector 69"/>
            <p:cNvCxnSpPr>
              <a:stCxn id="69" idx="0"/>
            </p:cNvCxnSpPr>
            <p:nvPr/>
          </p:nvCxnSpPr>
          <p:spPr>
            <a:xfrm flipH="1">
              <a:off x="2438400" y="3255579"/>
              <a:ext cx="1524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69" idx="3"/>
            </p:cNvCxnSpPr>
            <p:nvPr/>
          </p:nvCxnSpPr>
          <p:spPr>
            <a:xfrm rot="16200000" flipV="1">
              <a:off x="2569780" y="3103178"/>
              <a:ext cx="42041" cy="1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>
              <a:off x="2552700" y="3425058"/>
              <a:ext cx="762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Rectangle 72"/>
          <p:cNvSpPr/>
          <p:nvPr/>
        </p:nvSpPr>
        <p:spPr>
          <a:xfrm>
            <a:off x="3935594" y="2676631"/>
            <a:ext cx="687564" cy="46166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980623" y="2676630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r</a:t>
            </a:r>
            <a:r>
              <a:rPr lang="en-US" sz="800" i="1" dirty="0" smtClean="0"/>
              <a:t>oughing</a:t>
            </a:r>
          </a:p>
          <a:p>
            <a:r>
              <a:rPr lang="en-US" sz="800" i="1" dirty="0" smtClean="0"/>
              <a:t>pump 2</a:t>
            </a:r>
          </a:p>
          <a:p>
            <a:endParaRPr lang="en-US" sz="800" i="1" dirty="0"/>
          </a:p>
        </p:txBody>
      </p:sp>
      <p:grpSp>
        <p:nvGrpSpPr>
          <p:cNvPr id="76" name="Group 75"/>
          <p:cNvGrpSpPr/>
          <p:nvPr/>
        </p:nvGrpSpPr>
        <p:grpSpPr>
          <a:xfrm rot="5400000">
            <a:off x="4911813" y="1885792"/>
            <a:ext cx="228600" cy="438359"/>
            <a:chOff x="2438400" y="3082158"/>
            <a:chExt cx="228600" cy="438359"/>
          </a:xfrm>
        </p:grpSpPr>
        <p:sp>
          <p:nvSpPr>
            <p:cNvPr id="77" name="Isosceles Triangle 76"/>
            <p:cNvSpPr/>
            <p:nvPr/>
          </p:nvSpPr>
          <p:spPr>
            <a:xfrm>
              <a:off x="2514600" y="3255579"/>
              <a:ext cx="152400" cy="131379"/>
            </a:xfrm>
            <a:prstGeom prst="triangl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78" name="Isosceles Triangle 77"/>
            <p:cNvSpPr/>
            <p:nvPr/>
          </p:nvSpPr>
          <p:spPr>
            <a:xfrm flipV="1">
              <a:off x="2514600" y="3124200"/>
              <a:ext cx="152400" cy="131379"/>
            </a:xfrm>
            <a:prstGeom prst="triangl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79" name="Straight Connector 78"/>
            <p:cNvCxnSpPr>
              <a:stCxn id="78" idx="0"/>
            </p:cNvCxnSpPr>
            <p:nvPr/>
          </p:nvCxnSpPr>
          <p:spPr>
            <a:xfrm flipH="1">
              <a:off x="2438400" y="3255579"/>
              <a:ext cx="1524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78" idx="3"/>
            </p:cNvCxnSpPr>
            <p:nvPr/>
          </p:nvCxnSpPr>
          <p:spPr>
            <a:xfrm rot="16200000" flipV="1">
              <a:off x="2569780" y="3103178"/>
              <a:ext cx="42041" cy="1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>
              <a:off x="2524021" y="3453738"/>
              <a:ext cx="133559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Rectangle 81"/>
          <p:cNvSpPr/>
          <p:nvPr/>
        </p:nvSpPr>
        <p:spPr>
          <a:xfrm>
            <a:off x="5238881" y="1997914"/>
            <a:ext cx="529585" cy="290357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302651" y="1971632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t</a:t>
            </a:r>
            <a:r>
              <a:rPr lang="en-US" sz="800" i="1" dirty="0" smtClean="0"/>
              <a:t>urbo</a:t>
            </a:r>
          </a:p>
          <a:p>
            <a:r>
              <a:rPr lang="en-US" sz="800" i="1" dirty="0" smtClean="0"/>
              <a:t>pump</a:t>
            </a:r>
          </a:p>
          <a:p>
            <a:endParaRPr lang="en-US" sz="800" i="1" dirty="0"/>
          </a:p>
        </p:txBody>
      </p:sp>
      <p:grpSp>
        <p:nvGrpSpPr>
          <p:cNvPr id="84" name="Group 83"/>
          <p:cNvGrpSpPr/>
          <p:nvPr/>
        </p:nvGrpSpPr>
        <p:grpSpPr>
          <a:xfrm>
            <a:off x="5351274" y="1612063"/>
            <a:ext cx="228600" cy="381000"/>
            <a:chOff x="2438400" y="3082158"/>
            <a:chExt cx="228600" cy="381000"/>
          </a:xfrm>
        </p:grpSpPr>
        <p:sp>
          <p:nvSpPr>
            <p:cNvPr id="85" name="Isosceles Triangle 84"/>
            <p:cNvSpPr/>
            <p:nvPr/>
          </p:nvSpPr>
          <p:spPr>
            <a:xfrm>
              <a:off x="2514600" y="3255579"/>
              <a:ext cx="152400" cy="131379"/>
            </a:xfrm>
            <a:prstGeom prst="triangl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86" name="Isosceles Triangle 85"/>
            <p:cNvSpPr/>
            <p:nvPr/>
          </p:nvSpPr>
          <p:spPr>
            <a:xfrm flipV="1">
              <a:off x="2514600" y="3124200"/>
              <a:ext cx="152400" cy="131379"/>
            </a:xfrm>
            <a:prstGeom prst="triangl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87" name="Straight Connector 86"/>
            <p:cNvCxnSpPr>
              <a:stCxn id="86" idx="0"/>
            </p:cNvCxnSpPr>
            <p:nvPr/>
          </p:nvCxnSpPr>
          <p:spPr>
            <a:xfrm flipH="1">
              <a:off x="2438400" y="3255579"/>
              <a:ext cx="1524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86" idx="3"/>
            </p:cNvCxnSpPr>
            <p:nvPr/>
          </p:nvCxnSpPr>
          <p:spPr>
            <a:xfrm rot="16200000" flipV="1">
              <a:off x="2569780" y="3103178"/>
              <a:ext cx="42041" cy="1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16200000">
              <a:off x="2552700" y="3425058"/>
              <a:ext cx="762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/>
          <p:cNvSpPr txBox="1"/>
          <p:nvPr/>
        </p:nvSpPr>
        <p:spPr>
          <a:xfrm>
            <a:off x="4052739" y="1675564"/>
            <a:ext cx="64633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 smtClean="0"/>
              <a:t>bypass valve</a:t>
            </a:r>
            <a:endParaRPr lang="en-US" i="1" dirty="0"/>
          </a:p>
        </p:txBody>
      </p:sp>
      <p:sp>
        <p:nvSpPr>
          <p:cNvPr id="97" name="TextBox 96"/>
          <p:cNvSpPr txBox="1"/>
          <p:nvPr/>
        </p:nvSpPr>
        <p:spPr>
          <a:xfrm>
            <a:off x="5538367" y="1684691"/>
            <a:ext cx="56297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 smtClean="0"/>
              <a:t>gate valve</a:t>
            </a:r>
            <a:endParaRPr lang="en-US" i="1" dirty="0"/>
          </a:p>
        </p:txBody>
      </p:sp>
      <p:grpSp>
        <p:nvGrpSpPr>
          <p:cNvPr id="100" name="Group 99"/>
          <p:cNvGrpSpPr/>
          <p:nvPr/>
        </p:nvGrpSpPr>
        <p:grpSpPr>
          <a:xfrm rot="5400000">
            <a:off x="5874828" y="1888271"/>
            <a:ext cx="228600" cy="438359"/>
            <a:chOff x="2438400" y="3082158"/>
            <a:chExt cx="228600" cy="438359"/>
          </a:xfrm>
        </p:grpSpPr>
        <p:sp>
          <p:nvSpPr>
            <p:cNvPr id="101" name="Isosceles Triangle 100"/>
            <p:cNvSpPr/>
            <p:nvPr/>
          </p:nvSpPr>
          <p:spPr>
            <a:xfrm>
              <a:off x="2514600" y="3255579"/>
              <a:ext cx="152400" cy="131379"/>
            </a:xfrm>
            <a:prstGeom prst="triangl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2" name="Isosceles Triangle 101"/>
            <p:cNvSpPr/>
            <p:nvPr/>
          </p:nvSpPr>
          <p:spPr>
            <a:xfrm flipV="1">
              <a:off x="2514600" y="3124200"/>
              <a:ext cx="152400" cy="131379"/>
            </a:xfrm>
            <a:prstGeom prst="triangl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03" name="Straight Connector 102"/>
            <p:cNvCxnSpPr>
              <a:stCxn id="102" idx="0"/>
            </p:cNvCxnSpPr>
            <p:nvPr/>
          </p:nvCxnSpPr>
          <p:spPr>
            <a:xfrm flipH="1">
              <a:off x="2438400" y="3255579"/>
              <a:ext cx="1524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>
              <a:stCxn id="102" idx="3"/>
            </p:cNvCxnSpPr>
            <p:nvPr/>
          </p:nvCxnSpPr>
          <p:spPr>
            <a:xfrm rot="16200000" flipV="1">
              <a:off x="2569780" y="3103178"/>
              <a:ext cx="42041" cy="1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16200000">
              <a:off x="2524021" y="3453738"/>
              <a:ext cx="133559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TextBox 106"/>
          <p:cNvSpPr txBox="1"/>
          <p:nvPr/>
        </p:nvSpPr>
        <p:spPr>
          <a:xfrm>
            <a:off x="5836391" y="218824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 smtClean="0"/>
              <a:t>braking </a:t>
            </a:r>
          </a:p>
          <a:p>
            <a:r>
              <a:rPr lang="en-US" sz="700" i="1" dirty="0" smtClean="0"/>
              <a:t>valve</a:t>
            </a:r>
            <a:endParaRPr lang="en-US" i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3195932" y="-12700"/>
            <a:ext cx="4651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seals</a:t>
            </a:r>
            <a:endParaRPr lang="en-US" i="1" dirty="0"/>
          </a:p>
        </p:txBody>
      </p:sp>
      <p:cxnSp>
        <p:nvCxnSpPr>
          <p:cNvPr id="111" name="Straight Connector 110"/>
          <p:cNvCxnSpPr/>
          <p:nvPr/>
        </p:nvCxnSpPr>
        <p:spPr>
          <a:xfrm>
            <a:off x="3885128" y="1654104"/>
            <a:ext cx="0" cy="384315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endCxn id="113" idx="3"/>
          </p:cNvCxnSpPr>
          <p:nvPr/>
        </p:nvCxnSpPr>
        <p:spPr>
          <a:xfrm flipH="1">
            <a:off x="3827770" y="2038419"/>
            <a:ext cx="60534" cy="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3337671" y="1905865"/>
            <a:ext cx="490099" cy="26510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293464" y="1859902"/>
            <a:ext cx="7358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/>
              <a:t>r</a:t>
            </a:r>
            <a:r>
              <a:rPr lang="en-US" sz="800" i="1" dirty="0" smtClean="0"/>
              <a:t>oughing</a:t>
            </a:r>
          </a:p>
          <a:p>
            <a:r>
              <a:rPr lang="en-US" sz="800" i="1" dirty="0" smtClean="0"/>
              <a:t>pump 3</a:t>
            </a:r>
          </a:p>
        </p:txBody>
      </p:sp>
      <p:cxnSp>
        <p:nvCxnSpPr>
          <p:cNvPr id="121" name="Straight Connector 120"/>
          <p:cNvCxnSpPr/>
          <p:nvPr/>
        </p:nvCxnSpPr>
        <p:spPr>
          <a:xfrm>
            <a:off x="3344207" y="1335479"/>
            <a:ext cx="0" cy="384315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>
            <a:off x="3344208" y="1719794"/>
            <a:ext cx="540920" cy="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469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/>
          <p:cNvSpPr/>
          <p:nvPr/>
        </p:nvSpPr>
        <p:spPr>
          <a:xfrm>
            <a:off x="3733800" y="1371600"/>
            <a:ext cx="1371600" cy="4572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KDP Stepper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</a:t>
            </a:r>
            <a:r>
              <a:rPr lang="en-US" sz="1100" dirty="0" err="1" smtClean="0">
                <a:solidFill>
                  <a:schemeClr val="tx1"/>
                </a:solidFill>
              </a:rPr>
              <a:t>InRAD</a:t>
            </a:r>
            <a:r>
              <a:rPr lang="en-US" sz="1100" dirty="0" smtClean="0">
                <a:solidFill>
                  <a:schemeClr val="tx1"/>
                </a:solidFill>
              </a:rPr>
              <a:t> channels #-#)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" name="Flowchart: Process 2"/>
          <p:cNvSpPr/>
          <p:nvPr/>
        </p:nvSpPr>
        <p:spPr>
          <a:xfrm>
            <a:off x="3733800" y="2133600"/>
            <a:ext cx="1371600" cy="4572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NI-Card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>
            <a:stCxn id="2" idx="2"/>
            <a:endCxn id="3" idx="0"/>
          </p:cNvCxnSpPr>
          <p:nvPr/>
        </p:nvCxnSpPr>
        <p:spPr>
          <a:xfrm>
            <a:off x="4419600" y="1828800"/>
            <a:ext cx="0" cy="304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Process 7"/>
          <p:cNvSpPr/>
          <p:nvPr/>
        </p:nvSpPr>
        <p:spPr>
          <a:xfrm>
            <a:off x="6019800" y="4038600"/>
            <a:ext cx="1371600" cy="4572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kdpserver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118369" y="5791200"/>
            <a:ext cx="1487566" cy="6096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steppermotorconsoleclient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6019800" y="5390037"/>
            <a:ext cx="1371600" cy="4572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trackinggui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06001" y="398031"/>
            <a:ext cx="6027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Stepper Motor Process (except lid)</a:t>
            </a:r>
          </a:p>
        </p:txBody>
      </p:sp>
      <p:sp>
        <p:nvSpPr>
          <p:cNvPr id="18" name="Flowchart: Process 17"/>
          <p:cNvSpPr/>
          <p:nvPr/>
        </p:nvSpPr>
        <p:spPr>
          <a:xfrm>
            <a:off x="2209800" y="1371600"/>
            <a:ext cx="1371600" cy="4572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PDL Stepper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/>
          <p:cNvCxnSpPr>
            <a:stCxn id="18" idx="2"/>
            <a:endCxn id="3" idx="0"/>
          </p:cNvCxnSpPr>
          <p:nvPr/>
        </p:nvCxnSpPr>
        <p:spPr>
          <a:xfrm>
            <a:off x="2895600" y="1828800"/>
            <a:ext cx="1524000" cy="304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Process 20"/>
          <p:cNvSpPr/>
          <p:nvPr/>
        </p:nvSpPr>
        <p:spPr>
          <a:xfrm>
            <a:off x="5250402" y="1371600"/>
            <a:ext cx="1371600" cy="4572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BBOStepper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</a:t>
            </a:r>
            <a:r>
              <a:rPr lang="en-US" sz="1100" dirty="0" err="1" smtClean="0">
                <a:solidFill>
                  <a:schemeClr val="tx1"/>
                </a:solidFill>
              </a:rPr>
              <a:t>InRAD</a:t>
            </a:r>
            <a:r>
              <a:rPr lang="en-US" sz="1100" dirty="0" smtClean="0">
                <a:solidFill>
                  <a:schemeClr val="tx1"/>
                </a:solidFill>
              </a:rPr>
              <a:t> channels #-#)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>
            <a:stCxn id="21" idx="2"/>
            <a:endCxn id="3" idx="0"/>
          </p:cNvCxnSpPr>
          <p:nvPr/>
        </p:nvCxnSpPr>
        <p:spPr>
          <a:xfrm flipH="1">
            <a:off x="4419600" y="1828800"/>
            <a:ext cx="1516602" cy="304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Process 28"/>
          <p:cNvSpPr/>
          <p:nvPr/>
        </p:nvSpPr>
        <p:spPr>
          <a:xfrm>
            <a:off x="6019800" y="4724400"/>
            <a:ext cx="1371600" cy="4572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bboserver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lowchart: Process 29"/>
          <p:cNvSpPr/>
          <p:nvPr/>
        </p:nvSpPr>
        <p:spPr>
          <a:xfrm>
            <a:off x="640672" y="3603956"/>
            <a:ext cx="2206101" cy="4572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pdlserver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1" name="Flowchart: Process 30"/>
          <p:cNvSpPr/>
          <p:nvPr/>
        </p:nvSpPr>
        <p:spPr>
          <a:xfrm>
            <a:off x="6699682" y="2781300"/>
            <a:ext cx="1524000" cy="5334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steppermotorserverconfig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Flowchart: Data 63"/>
          <p:cNvSpPr/>
          <p:nvPr/>
        </p:nvSpPr>
        <p:spPr>
          <a:xfrm>
            <a:off x="955460" y="5181600"/>
            <a:ext cx="1576525" cy="381000"/>
          </a:xfrm>
          <a:prstGeom prst="flowChartInputOutpu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Server choice</a:t>
            </a:r>
          </a:p>
        </p:txBody>
      </p:sp>
      <p:cxnSp>
        <p:nvCxnSpPr>
          <p:cNvPr id="74" name="Straight Connector 73"/>
          <p:cNvCxnSpPr>
            <a:stCxn id="64" idx="4"/>
            <a:endCxn id="10" idx="0"/>
          </p:cNvCxnSpPr>
          <p:nvPr/>
        </p:nvCxnSpPr>
        <p:spPr>
          <a:xfrm flipH="1">
            <a:off x="862152" y="5562600"/>
            <a:ext cx="881571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lowchart: Decision 85"/>
          <p:cNvSpPr/>
          <p:nvPr/>
        </p:nvSpPr>
        <p:spPr>
          <a:xfrm>
            <a:off x="5943600" y="6019800"/>
            <a:ext cx="1531398" cy="609600"/>
          </a:xfrm>
          <a:prstGeom prst="flowChartDecision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Tracking?</a:t>
            </a:r>
          </a:p>
        </p:txBody>
      </p:sp>
      <p:cxnSp>
        <p:nvCxnSpPr>
          <p:cNvPr id="87" name="Elbow Connector 86"/>
          <p:cNvCxnSpPr>
            <a:stCxn id="86" idx="3"/>
          </p:cNvCxnSpPr>
          <p:nvPr/>
        </p:nvCxnSpPr>
        <p:spPr>
          <a:xfrm flipV="1">
            <a:off x="7474998" y="4267200"/>
            <a:ext cx="495300" cy="2057400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86" idx="0"/>
            <a:endCxn id="12" idx="2"/>
          </p:cNvCxnSpPr>
          <p:nvPr/>
        </p:nvCxnSpPr>
        <p:spPr>
          <a:xfrm flipH="1" flipV="1">
            <a:off x="6705600" y="5847237"/>
            <a:ext cx="3699" cy="172563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7239000" y="6109156"/>
            <a:ext cx="3806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yes</a:t>
            </a:r>
            <a:endParaRPr lang="en-US" sz="800" dirty="0"/>
          </a:p>
        </p:txBody>
      </p:sp>
      <p:sp>
        <p:nvSpPr>
          <p:cNvPr id="107" name="Flowchart: Process 106"/>
          <p:cNvSpPr/>
          <p:nvPr/>
        </p:nvSpPr>
        <p:spPr>
          <a:xfrm>
            <a:off x="4333043" y="2819400"/>
            <a:ext cx="2206101" cy="4572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steppermotorserver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09" name="Straight Connector 108"/>
          <p:cNvCxnSpPr>
            <a:stCxn id="3" idx="2"/>
            <a:endCxn id="30" idx="0"/>
          </p:cNvCxnSpPr>
          <p:nvPr/>
        </p:nvCxnSpPr>
        <p:spPr>
          <a:xfrm flipH="1">
            <a:off x="1743723" y="2590800"/>
            <a:ext cx="2675877" cy="10131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Flowchart: Decision 124"/>
          <p:cNvSpPr/>
          <p:nvPr/>
        </p:nvSpPr>
        <p:spPr>
          <a:xfrm>
            <a:off x="5943600" y="3555794"/>
            <a:ext cx="1524000" cy="361048"/>
          </a:xfrm>
          <a:prstGeom prst="flowChartDecision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KDP/BBO</a:t>
            </a:r>
          </a:p>
        </p:txBody>
      </p:sp>
      <p:cxnSp>
        <p:nvCxnSpPr>
          <p:cNvPr id="130" name="Straight Connector 129"/>
          <p:cNvCxnSpPr>
            <a:stCxn id="8" idx="0"/>
            <a:endCxn id="125" idx="2"/>
          </p:cNvCxnSpPr>
          <p:nvPr/>
        </p:nvCxnSpPr>
        <p:spPr>
          <a:xfrm flipV="1">
            <a:off x="6705600" y="3916842"/>
            <a:ext cx="0" cy="1217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125" idx="0"/>
            <a:endCxn id="31" idx="2"/>
          </p:cNvCxnSpPr>
          <p:nvPr/>
        </p:nvCxnSpPr>
        <p:spPr>
          <a:xfrm flipV="1">
            <a:off x="6705600" y="3314700"/>
            <a:ext cx="756082" cy="2410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25" idx="0"/>
            <a:endCxn id="107" idx="2"/>
          </p:cNvCxnSpPr>
          <p:nvPr/>
        </p:nvCxnSpPr>
        <p:spPr>
          <a:xfrm flipH="1" flipV="1">
            <a:off x="5436094" y="3276600"/>
            <a:ext cx="1269506" cy="2791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Flowchart: Process 142"/>
          <p:cNvSpPr/>
          <p:nvPr/>
        </p:nvSpPr>
        <p:spPr>
          <a:xfrm>
            <a:off x="1913878" y="5811450"/>
            <a:ext cx="1556921" cy="569099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steppermotorclient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1" name="Straight Connector 150"/>
          <p:cNvCxnSpPr>
            <a:stCxn id="64" idx="4"/>
            <a:endCxn id="143" idx="0"/>
          </p:cNvCxnSpPr>
          <p:nvPr/>
        </p:nvCxnSpPr>
        <p:spPr>
          <a:xfrm>
            <a:off x="1743723" y="5562600"/>
            <a:ext cx="948616" cy="2488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Elbow Connector 167"/>
          <p:cNvCxnSpPr>
            <a:stCxn id="29" idx="0"/>
          </p:cNvCxnSpPr>
          <p:nvPr/>
        </p:nvCxnSpPr>
        <p:spPr>
          <a:xfrm rot="5400000" flipH="1" flipV="1">
            <a:off x="6688179" y="3753739"/>
            <a:ext cx="988082" cy="953240"/>
          </a:xfrm>
          <a:prstGeom prst="bentConnector3">
            <a:avLst>
              <a:gd name="adj1" fmla="val 1406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7475183" y="3736318"/>
            <a:ext cx="1836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>
            <a:stCxn id="8" idx="3"/>
          </p:cNvCxnSpPr>
          <p:nvPr/>
        </p:nvCxnSpPr>
        <p:spPr>
          <a:xfrm>
            <a:off x="7391400" y="4267200"/>
            <a:ext cx="578898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>
            <a:stCxn id="29" idx="3"/>
          </p:cNvCxnSpPr>
          <p:nvPr/>
        </p:nvCxnSpPr>
        <p:spPr>
          <a:xfrm>
            <a:off x="7391400" y="4953000"/>
            <a:ext cx="578898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>
            <a:stCxn id="3" idx="2"/>
            <a:endCxn id="107" idx="0"/>
          </p:cNvCxnSpPr>
          <p:nvPr/>
        </p:nvCxnSpPr>
        <p:spPr>
          <a:xfrm>
            <a:off x="4419600" y="2590800"/>
            <a:ext cx="1016494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>
            <a:stCxn id="12" idx="1"/>
            <a:endCxn id="30" idx="2"/>
          </p:cNvCxnSpPr>
          <p:nvPr/>
        </p:nvCxnSpPr>
        <p:spPr>
          <a:xfrm flipH="1" flipV="1">
            <a:off x="1743723" y="4061156"/>
            <a:ext cx="4276077" cy="1557481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Elbow Connector 202"/>
          <p:cNvCxnSpPr>
            <a:stCxn id="12" idx="1"/>
          </p:cNvCxnSpPr>
          <p:nvPr/>
        </p:nvCxnSpPr>
        <p:spPr>
          <a:xfrm rot="10800000">
            <a:off x="5498052" y="4267201"/>
            <a:ext cx="521749" cy="1351437"/>
          </a:xfrm>
          <a:prstGeom prst="bentConnector2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stCxn id="8" idx="1"/>
          </p:cNvCxnSpPr>
          <p:nvPr/>
        </p:nvCxnSpPr>
        <p:spPr>
          <a:xfrm flipH="1">
            <a:off x="5498051" y="4267200"/>
            <a:ext cx="5217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29" idx="1"/>
          </p:cNvCxnSpPr>
          <p:nvPr/>
        </p:nvCxnSpPr>
        <p:spPr>
          <a:xfrm flipH="1">
            <a:off x="5498052" y="4953000"/>
            <a:ext cx="5217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Elbow Connector 214"/>
          <p:cNvCxnSpPr>
            <a:stCxn id="64" idx="1"/>
          </p:cNvCxnSpPr>
          <p:nvPr/>
        </p:nvCxnSpPr>
        <p:spPr>
          <a:xfrm rot="5400000" flipH="1" flipV="1">
            <a:off x="3163688" y="2847237"/>
            <a:ext cx="914399" cy="3754329"/>
          </a:xfrm>
          <a:prstGeom prst="bentConnector2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Elbow Connector 218"/>
          <p:cNvCxnSpPr>
            <a:stCxn id="64" idx="1"/>
          </p:cNvCxnSpPr>
          <p:nvPr/>
        </p:nvCxnSpPr>
        <p:spPr>
          <a:xfrm rot="5400000" flipH="1" flipV="1">
            <a:off x="3506587" y="3190136"/>
            <a:ext cx="228600" cy="3754328"/>
          </a:xfrm>
          <a:prstGeom prst="bentConnector2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>
            <a:stCxn id="64" idx="1"/>
            <a:endCxn id="30" idx="2"/>
          </p:cNvCxnSpPr>
          <p:nvPr/>
        </p:nvCxnSpPr>
        <p:spPr>
          <a:xfrm flipV="1">
            <a:off x="1743723" y="4061156"/>
            <a:ext cx="0" cy="1120444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84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/>
          <p:cNvSpPr/>
          <p:nvPr/>
        </p:nvSpPr>
        <p:spPr>
          <a:xfrm>
            <a:off x="3733800" y="1371600"/>
            <a:ext cx="1371600" cy="4572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KDP Stepper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</a:t>
            </a:r>
            <a:r>
              <a:rPr lang="en-US" sz="1100" dirty="0" err="1" smtClean="0">
                <a:solidFill>
                  <a:schemeClr val="tx1"/>
                </a:solidFill>
              </a:rPr>
              <a:t>InRAD</a:t>
            </a:r>
            <a:r>
              <a:rPr lang="en-US" sz="1100" dirty="0" smtClean="0">
                <a:solidFill>
                  <a:schemeClr val="tx1"/>
                </a:solidFill>
              </a:rPr>
              <a:t> channels #-#)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" name="Flowchart: Process 2"/>
          <p:cNvSpPr/>
          <p:nvPr/>
        </p:nvSpPr>
        <p:spPr>
          <a:xfrm>
            <a:off x="3733800" y="2133600"/>
            <a:ext cx="1371600" cy="4572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NI-Card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>
            <a:stCxn id="2" idx="2"/>
            <a:endCxn id="3" idx="0"/>
          </p:cNvCxnSpPr>
          <p:nvPr/>
        </p:nvCxnSpPr>
        <p:spPr>
          <a:xfrm>
            <a:off x="4419600" y="1828800"/>
            <a:ext cx="0" cy="304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370918" y="5638800"/>
            <a:ext cx="1487566" cy="6096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steppermotorconsoleclient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2369341" y="5257800"/>
            <a:ext cx="1371600" cy="4572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Tracking </a:t>
            </a:r>
            <a:r>
              <a:rPr lang="en-US" dirty="0" err="1" smtClean="0">
                <a:solidFill>
                  <a:schemeClr val="tx1"/>
                </a:solidFill>
              </a:rPr>
              <a:t>gui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69865" y="416928"/>
            <a:ext cx="594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Stepper Motor Process (except lid)</a:t>
            </a:r>
          </a:p>
        </p:txBody>
      </p:sp>
      <p:sp>
        <p:nvSpPr>
          <p:cNvPr id="18" name="Flowchart: Process 17"/>
          <p:cNvSpPr/>
          <p:nvPr/>
        </p:nvSpPr>
        <p:spPr>
          <a:xfrm>
            <a:off x="2209800" y="1371600"/>
            <a:ext cx="1371600" cy="4572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PDL Stepper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/>
          <p:cNvCxnSpPr>
            <a:stCxn id="18" idx="2"/>
            <a:endCxn id="3" idx="0"/>
          </p:cNvCxnSpPr>
          <p:nvPr/>
        </p:nvCxnSpPr>
        <p:spPr>
          <a:xfrm>
            <a:off x="2895600" y="1828800"/>
            <a:ext cx="1524000" cy="304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Process 20"/>
          <p:cNvSpPr/>
          <p:nvPr/>
        </p:nvSpPr>
        <p:spPr>
          <a:xfrm>
            <a:off x="5250402" y="1371600"/>
            <a:ext cx="1371600" cy="4572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BBOStepper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</a:t>
            </a:r>
            <a:r>
              <a:rPr lang="en-US" sz="1100" dirty="0" err="1" smtClean="0">
                <a:solidFill>
                  <a:schemeClr val="tx1"/>
                </a:solidFill>
              </a:rPr>
              <a:t>InRAD</a:t>
            </a:r>
            <a:r>
              <a:rPr lang="en-US" sz="1100" dirty="0" smtClean="0">
                <a:solidFill>
                  <a:schemeClr val="tx1"/>
                </a:solidFill>
              </a:rPr>
              <a:t> channels #-#)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>
            <a:stCxn id="21" idx="2"/>
            <a:endCxn id="3" idx="0"/>
          </p:cNvCxnSpPr>
          <p:nvPr/>
        </p:nvCxnSpPr>
        <p:spPr>
          <a:xfrm flipH="1">
            <a:off x="4419600" y="1828800"/>
            <a:ext cx="1516602" cy="304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ocess 30"/>
          <p:cNvSpPr/>
          <p:nvPr/>
        </p:nvSpPr>
        <p:spPr>
          <a:xfrm>
            <a:off x="6219363" y="2024849"/>
            <a:ext cx="1524000" cy="5334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steppermotorserverconfig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Flowchart: Decision 85"/>
          <p:cNvSpPr/>
          <p:nvPr/>
        </p:nvSpPr>
        <p:spPr>
          <a:xfrm>
            <a:off x="2289442" y="5867400"/>
            <a:ext cx="1531398" cy="609600"/>
          </a:xfrm>
          <a:prstGeom prst="flowChartDecision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Tracking?</a:t>
            </a:r>
          </a:p>
        </p:txBody>
      </p:sp>
      <p:cxnSp>
        <p:nvCxnSpPr>
          <p:cNvPr id="102" name="Straight Connector 101"/>
          <p:cNvCxnSpPr>
            <a:stCxn id="86" idx="0"/>
            <a:endCxn id="12" idx="2"/>
          </p:cNvCxnSpPr>
          <p:nvPr/>
        </p:nvCxnSpPr>
        <p:spPr>
          <a:xfrm flipV="1">
            <a:off x="3055141" y="5715000"/>
            <a:ext cx="0" cy="15240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2164158" y="5956756"/>
            <a:ext cx="3806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yes</a:t>
            </a:r>
            <a:endParaRPr lang="en-US" sz="800" dirty="0"/>
          </a:p>
        </p:txBody>
      </p:sp>
      <p:sp>
        <p:nvSpPr>
          <p:cNvPr id="107" name="Flowchart: Process 106"/>
          <p:cNvSpPr/>
          <p:nvPr/>
        </p:nvSpPr>
        <p:spPr>
          <a:xfrm>
            <a:off x="3316549" y="2743200"/>
            <a:ext cx="2206101" cy="3048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steppermotor</a:t>
            </a:r>
            <a:r>
              <a:rPr lang="en-US" dirty="0" smtClean="0">
                <a:solidFill>
                  <a:schemeClr val="tx1"/>
                </a:solidFill>
              </a:rPr>
              <a:t> server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37" name="Straight Connector 136"/>
          <p:cNvCxnSpPr>
            <a:stCxn id="107" idx="3"/>
            <a:endCxn id="31" idx="2"/>
          </p:cNvCxnSpPr>
          <p:nvPr/>
        </p:nvCxnSpPr>
        <p:spPr>
          <a:xfrm flipV="1">
            <a:off x="5522650" y="2558249"/>
            <a:ext cx="1458713" cy="337351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Flowchart: Process 142"/>
          <p:cNvSpPr/>
          <p:nvPr/>
        </p:nvSpPr>
        <p:spPr>
          <a:xfrm>
            <a:off x="336241" y="4834962"/>
            <a:ext cx="1556921" cy="569099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steppermotorclient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4" name="Straight Connector 193"/>
          <p:cNvCxnSpPr>
            <a:stCxn id="3" idx="2"/>
            <a:endCxn id="107" idx="0"/>
          </p:cNvCxnSpPr>
          <p:nvPr/>
        </p:nvCxnSpPr>
        <p:spPr>
          <a:xfrm>
            <a:off x="4419600" y="2590800"/>
            <a:ext cx="0" cy="152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352799" y="3048000"/>
            <a:ext cx="2145251" cy="1905000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0" name="Flowchart: Process 69"/>
          <p:cNvSpPr/>
          <p:nvPr/>
        </p:nvSpPr>
        <p:spPr>
          <a:xfrm>
            <a:off x="3762395" y="4297082"/>
            <a:ext cx="1358541" cy="53788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bbosteppermotor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1" name="Flowchart: Process 70"/>
          <p:cNvSpPr/>
          <p:nvPr/>
        </p:nvSpPr>
        <p:spPr>
          <a:xfrm>
            <a:off x="3762395" y="3718420"/>
            <a:ext cx="1358541" cy="53788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kdpsteppermotor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2" name="Flowchart: Process 71"/>
          <p:cNvSpPr/>
          <p:nvPr/>
        </p:nvSpPr>
        <p:spPr>
          <a:xfrm>
            <a:off x="3765354" y="3112210"/>
            <a:ext cx="1358541" cy="53788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pdlsteppermotor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75" name="Elbow Connector 74"/>
          <p:cNvCxnSpPr>
            <a:stCxn id="12" idx="0"/>
          </p:cNvCxnSpPr>
          <p:nvPr/>
        </p:nvCxnSpPr>
        <p:spPr>
          <a:xfrm rot="16200000" flipV="1">
            <a:off x="2321752" y="4524410"/>
            <a:ext cx="304800" cy="1161979"/>
          </a:xfrm>
          <a:prstGeom prst="bentConnector2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143" idx="0"/>
            <a:endCxn id="71" idx="1"/>
          </p:cNvCxnSpPr>
          <p:nvPr/>
        </p:nvCxnSpPr>
        <p:spPr>
          <a:xfrm rot="5400000" flipH="1" flipV="1">
            <a:off x="2014747" y="3087315"/>
            <a:ext cx="847602" cy="2647693"/>
          </a:xfrm>
          <a:prstGeom prst="bentConnector2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143" idx="0"/>
            <a:endCxn id="70" idx="1"/>
          </p:cNvCxnSpPr>
          <p:nvPr/>
        </p:nvCxnSpPr>
        <p:spPr>
          <a:xfrm rot="5400000" flipH="1" flipV="1">
            <a:off x="2304078" y="3376646"/>
            <a:ext cx="268940" cy="2647693"/>
          </a:xfrm>
          <a:prstGeom prst="bentConnector2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Flowchart: Process 112"/>
          <p:cNvSpPr/>
          <p:nvPr/>
        </p:nvSpPr>
        <p:spPr>
          <a:xfrm>
            <a:off x="920319" y="2819400"/>
            <a:ext cx="1975281" cy="3048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wavelength server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18" name="Elbow Connector 117"/>
          <p:cNvCxnSpPr>
            <a:endCxn id="113" idx="1"/>
          </p:cNvCxnSpPr>
          <p:nvPr/>
        </p:nvCxnSpPr>
        <p:spPr>
          <a:xfrm rot="5400000" flipH="1" flipV="1">
            <a:off x="-166625" y="3748027"/>
            <a:ext cx="1863170" cy="310717"/>
          </a:xfrm>
          <a:prstGeom prst="bentConnector2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72" idx="1"/>
            <a:endCxn id="113" idx="3"/>
          </p:cNvCxnSpPr>
          <p:nvPr/>
        </p:nvCxnSpPr>
        <p:spPr>
          <a:xfrm rot="10800000">
            <a:off x="2895600" y="2971800"/>
            <a:ext cx="869754" cy="409350"/>
          </a:xfrm>
          <a:prstGeom prst="bentConnector3">
            <a:avLst>
              <a:gd name="adj1" fmla="val 67185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Elbow Connector 169"/>
          <p:cNvCxnSpPr>
            <a:stCxn id="10" idx="0"/>
            <a:endCxn id="143" idx="2"/>
          </p:cNvCxnSpPr>
          <p:nvPr/>
        </p:nvCxnSpPr>
        <p:spPr>
          <a:xfrm rot="5400000" flipH="1" flipV="1">
            <a:off x="997332" y="5521431"/>
            <a:ext cx="234739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Elbow Connector 201"/>
          <p:cNvCxnSpPr>
            <a:stCxn id="86" idx="1"/>
            <a:endCxn id="143" idx="3"/>
          </p:cNvCxnSpPr>
          <p:nvPr/>
        </p:nvCxnSpPr>
        <p:spPr>
          <a:xfrm rot="10800000">
            <a:off x="1893162" y="5119512"/>
            <a:ext cx="396280" cy="10526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39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/>
          <p:cNvSpPr/>
          <p:nvPr/>
        </p:nvSpPr>
        <p:spPr>
          <a:xfrm>
            <a:off x="2123612" y="1109709"/>
            <a:ext cx="1615551" cy="56669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KDP Thermocouple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" name="Flowchart: Process 2"/>
          <p:cNvSpPr/>
          <p:nvPr/>
        </p:nvSpPr>
        <p:spPr>
          <a:xfrm>
            <a:off x="3810000" y="2133600"/>
            <a:ext cx="1371600" cy="4572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NI-Card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>
            <a:stCxn id="2" idx="2"/>
            <a:endCxn id="3" idx="0"/>
          </p:cNvCxnSpPr>
          <p:nvPr/>
        </p:nvCxnSpPr>
        <p:spPr>
          <a:xfrm>
            <a:off x="2931388" y="1676399"/>
            <a:ext cx="1564412" cy="4572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Process 7"/>
          <p:cNvSpPr/>
          <p:nvPr/>
        </p:nvSpPr>
        <p:spPr>
          <a:xfrm>
            <a:off x="3661299" y="2971800"/>
            <a:ext cx="1672701" cy="4572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voltmeterserver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74952" y="381000"/>
            <a:ext cx="3664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Analog Input Process</a:t>
            </a:r>
          </a:p>
        </p:txBody>
      </p:sp>
      <p:sp>
        <p:nvSpPr>
          <p:cNvPr id="18" name="Flowchart: Process 17"/>
          <p:cNvSpPr/>
          <p:nvPr/>
        </p:nvSpPr>
        <p:spPr>
          <a:xfrm>
            <a:off x="548009" y="1109709"/>
            <a:ext cx="1433191" cy="56669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Xtals</a:t>
            </a:r>
            <a:r>
              <a:rPr lang="en-US" dirty="0" smtClean="0">
                <a:solidFill>
                  <a:schemeClr val="tx1"/>
                </a:solidFill>
              </a:rPr>
              <a:t> Power Meter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/>
          <p:cNvCxnSpPr>
            <a:stCxn id="18" idx="2"/>
            <a:endCxn id="3" idx="0"/>
          </p:cNvCxnSpPr>
          <p:nvPr/>
        </p:nvCxnSpPr>
        <p:spPr>
          <a:xfrm>
            <a:off x="1264605" y="1676399"/>
            <a:ext cx="3231195" cy="4572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Process 20"/>
          <p:cNvSpPr/>
          <p:nvPr/>
        </p:nvSpPr>
        <p:spPr>
          <a:xfrm>
            <a:off x="3830344" y="1109708"/>
            <a:ext cx="1732255" cy="566691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Gated Integrator (Dye Power)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>
            <a:stCxn id="21" idx="2"/>
            <a:endCxn id="3" idx="0"/>
          </p:cNvCxnSpPr>
          <p:nvPr/>
        </p:nvCxnSpPr>
        <p:spPr>
          <a:xfrm flipH="1">
            <a:off x="4495800" y="1676399"/>
            <a:ext cx="200672" cy="4572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" idx="2"/>
            <a:endCxn id="8" idx="0"/>
          </p:cNvCxnSpPr>
          <p:nvPr/>
        </p:nvCxnSpPr>
        <p:spPr>
          <a:xfrm>
            <a:off x="4495800" y="2590800"/>
            <a:ext cx="185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Process 39"/>
          <p:cNvSpPr/>
          <p:nvPr/>
        </p:nvSpPr>
        <p:spPr>
          <a:xfrm>
            <a:off x="5638800" y="1109709"/>
            <a:ext cx="1732256" cy="56669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Gated Integrator (Ions)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6" name="Flowchart: Process 45"/>
          <p:cNvSpPr/>
          <p:nvPr/>
        </p:nvSpPr>
        <p:spPr>
          <a:xfrm>
            <a:off x="7315200" y="1905000"/>
            <a:ext cx="1732255" cy="566691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Gated Integrator (Ions)</a:t>
            </a:r>
            <a:endParaRPr lang="en-US" sz="1100" dirty="0">
              <a:solidFill>
                <a:schemeClr val="tx1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5105400" y="1994356"/>
            <a:ext cx="2209800" cy="538610"/>
            <a:chOff x="5105400" y="1994356"/>
            <a:chExt cx="2209800" cy="538610"/>
          </a:xfrm>
        </p:grpSpPr>
        <p:sp>
          <p:nvSpPr>
            <p:cNvPr id="32" name="TextBox 31"/>
            <p:cNvSpPr txBox="1"/>
            <p:nvPr/>
          </p:nvSpPr>
          <p:spPr>
            <a:xfrm>
              <a:off x="6905718" y="1994356"/>
              <a:ext cx="38063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busy</a:t>
              </a:r>
              <a:endParaRPr lang="en-US" sz="800" dirty="0"/>
            </a:p>
          </p:txBody>
        </p:sp>
        <p:cxnSp>
          <p:nvCxnSpPr>
            <p:cNvPr id="49" name="Straight Connector 48"/>
            <p:cNvCxnSpPr>
              <a:stCxn id="46" idx="1"/>
              <a:endCxn id="3" idx="3"/>
            </p:cNvCxnSpPr>
            <p:nvPr/>
          </p:nvCxnSpPr>
          <p:spPr>
            <a:xfrm flipH="1">
              <a:off x="5181600" y="2188346"/>
              <a:ext cx="2133600" cy="1738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5105400" y="2317522"/>
              <a:ext cx="63789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extTrigger</a:t>
              </a:r>
              <a:endParaRPr lang="en-US" sz="800" dirty="0"/>
            </a:p>
          </p:txBody>
        </p:sp>
      </p:grpSp>
      <p:cxnSp>
        <p:nvCxnSpPr>
          <p:cNvPr id="53" name="Straight Connector 52"/>
          <p:cNvCxnSpPr>
            <a:stCxn id="40" idx="2"/>
            <a:endCxn id="3" idx="0"/>
          </p:cNvCxnSpPr>
          <p:nvPr/>
        </p:nvCxnSpPr>
        <p:spPr>
          <a:xfrm flipH="1">
            <a:off x="4495800" y="1676399"/>
            <a:ext cx="2009128" cy="4572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lowchart: Process 64"/>
          <p:cNvSpPr/>
          <p:nvPr/>
        </p:nvSpPr>
        <p:spPr>
          <a:xfrm>
            <a:off x="3613350" y="3820357"/>
            <a:ext cx="1764900" cy="4572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voltmeterguiplus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6" name="Straight Connector 65"/>
          <p:cNvCxnSpPr>
            <a:stCxn id="8" idx="2"/>
            <a:endCxn id="65" idx="0"/>
          </p:cNvCxnSpPr>
          <p:nvPr/>
        </p:nvCxnSpPr>
        <p:spPr>
          <a:xfrm flipH="1">
            <a:off x="4495800" y="3429000"/>
            <a:ext cx="1850" cy="3913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33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/>
          <p:cNvSpPr/>
          <p:nvPr/>
        </p:nvSpPr>
        <p:spPr>
          <a:xfrm>
            <a:off x="1066800" y="937661"/>
            <a:ext cx="3048000" cy="726901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Hardware for </a:t>
            </a:r>
            <a:r>
              <a:rPr lang="en-US" dirty="0" err="1" smtClean="0">
                <a:solidFill>
                  <a:schemeClr val="tx1"/>
                </a:solidFill>
              </a:rPr>
              <a:t>Indep</a:t>
            </a:r>
            <a:r>
              <a:rPr lang="en-US" dirty="0" smtClean="0">
                <a:solidFill>
                  <a:schemeClr val="tx1"/>
                </a:solidFill>
              </a:rPr>
              <a:t>. Var.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eg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r>
              <a:rPr lang="en-US" dirty="0" err="1" smtClean="0">
                <a:solidFill>
                  <a:schemeClr val="tx1"/>
                </a:solidFill>
              </a:rPr>
              <a:t>StepperMotor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DelayGen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lowchart: Process 2"/>
          <p:cNvSpPr/>
          <p:nvPr/>
        </p:nvSpPr>
        <p:spPr>
          <a:xfrm>
            <a:off x="3726402" y="1905000"/>
            <a:ext cx="1371600" cy="4572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NI-Card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>
            <a:stCxn id="2" idx="2"/>
            <a:endCxn id="3" idx="0"/>
          </p:cNvCxnSpPr>
          <p:nvPr/>
        </p:nvCxnSpPr>
        <p:spPr>
          <a:xfrm>
            <a:off x="2590800" y="1664562"/>
            <a:ext cx="1821402" cy="2404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Process 7"/>
          <p:cNvSpPr/>
          <p:nvPr/>
        </p:nvSpPr>
        <p:spPr>
          <a:xfrm>
            <a:off x="1905000" y="2581922"/>
            <a:ext cx="1371600" cy="5334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Server(s) for </a:t>
            </a:r>
            <a:r>
              <a:rPr lang="en-US" dirty="0" err="1" smtClean="0">
                <a:solidFill>
                  <a:schemeClr val="tx1"/>
                </a:solidFill>
              </a:rPr>
              <a:t>Indep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4" name="Flowchart: Process 13"/>
          <p:cNvSpPr/>
          <p:nvPr/>
        </p:nvSpPr>
        <p:spPr>
          <a:xfrm>
            <a:off x="3733800" y="6019800"/>
            <a:ext cx="1371600" cy="4572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Scan GUI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54802" y="381000"/>
            <a:ext cx="411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General Scan Process</a:t>
            </a:r>
            <a:endParaRPr lang="en-US" sz="3200" dirty="0"/>
          </a:p>
        </p:txBody>
      </p:sp>
      <p:sp>
        <p:nvSpPr>
          <p:cNvPr id="21" name="Flowchart: Process 20"/>
          <p:cNvSpPr/>
          <p:nvPr/>
        </p:nvSpPr>
        <p:spPr>
          <a:xfrm>
            <a:off x="4648200" y="937661"/>
            <a:ext cx="3048000" cy="726901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Hardware for Dep. Var.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eg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r>
              <a:rPr lang="en-US" dirty="0" err="1" smtClean="0">
                <a:solidFill>
                  <a:schemeClr val="tx1"/>
                </a:solidFill>
              </a:rPr>
              <a:t>PowerMeter</a:t>
            </a:r>
            <a:r>
              <a:rPr lang="en-US" dirty="0" smtClean="0">
                <a:solidFill>
                  <a:schemeClr val="tx1"/>
                </a:solidFill>
              </a:rPr>
              <a:t>, Gated </a:t>
            </a:r>
            <a:r>
              <a:rPr lang="en-US" dirty="0" err="1" smtClean="0">
                <a:solidFill>
                  <a:schemeClr val="tx1"/>
                </a:solidFill>
              </a:rPr>
              <a:t>Integ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/>
          <p:cNvCxnSpPr>
            <a:stCxn id="21" idx="2"/>
            <a:endCxn id="3" idx="0"/>
          </p:cNvCxnSpPr>
          <p:nvPr/>
        </p:nvCxnSpPr>
        <p:spPr>
          <a:xfrm flipH="1">
            <a:off x="4412202" y="1664562"/>
            <a:ext cx="1759998" cy="2404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ocess 30"/>
          <p:cNvSpPr/>
          <p:nvPr/>
        </p:nvSpPr>
        <p:spPr>
          <a:xfrm>
            <a:off x="5486400" y="2581922"/>
            <a:ext cx="1371600" cy="5334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Server(s) for Dep.</a:t>
            </a:r>
          </a:p>
        </p:txBody>
      </p:sp>
      <p:sp>
        <p:nvSpPr>
          <p:cNvPr id="32" name="Flowchart: Process 31"/>
          <p:cNvSpPr/>
          <p:nvPr/>
        </p:nvSpPr>
        <p:spPr>
          <a:xfrm>
            <a:off x="3726402" y="3200400"/>
            <a:ext cx="1371600" cy="2286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ScanObject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lowchart: Process 32"/>
          <p:cNvSpPr/>
          <p:nvPr/>
        </p:nvSpPr>
        <p:spPr>
          <a:xfrm>
            <a:off x="3843291" y="3733800"/>
            <a:ext cx="1137821" cy="2286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ScanInput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lowchart: Process 33"/>
          <p:cNvSpPr/>
          <p:nvPr/>
        </p:nvSpPr>
        <p:spPr>
          <a:xfrm>
            <a:off x="3767090" y="4114800"/>
            <a:ext cx="1290221" cy="189637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ScanOutput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34"/>
          <p:cNvCxnSpPr>
            <a:stCxn id="8" idx="0"/>
            <a:endCxn id="3" idx="2"/>
          </p:cNvCxnSpPr>
          <p:nvPr/>
        </p:nvCxnSpPr>
        <p:spPr>
          <a:xfrm flipV="1">
            <a:off x="2590800" y="2362200"/>
            <a:ext cx="1821402" cy="2197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1" idx="0"/>
            <a:endCxn id="3" idx="2"/>
          </p:cNvCxnSpPr>
          <p:nvPr/>
        </p:nvCxnSpPr>
        <p:spPr>
          <a:xfrm flipH="1" flipV="1">
            <a:off x="4412202" y="2362200"/>
            <a:ext cx="1759998" cy="2197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Decision 52"/>
          <p:cNvSpPr/>
          <p:nvPr/>
        </p:nvSpPr>
        <p:spPr>
          <a:xfrm>
            <a:off x="3810000" y="4495800"/>
            <a:ext cx="1219200" cy="457200"/>
          </a:xfrm>
          <a:prstGeom prst="flowChartDecision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Acquired y-value(s)?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099634" y="4851036"/>
            <a:ext cx="3806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yes</a:t>
            </a:r>
            <a:endParaRPr lang="en-US" sz="800" dirty="0"/>
          </a:p>
        </p:txBody>
      </p:sp>
      <p:sp>
        <p:nvSpPr>
          <p:cNvPr id="36" name="Rectangle 35"/>
          <p:cNvSpPr/>
          <p:nvPr/>
        </p:nvSpPr>
        <p:spPr>
          <a:xfrm>
            <a:off x="3352800" y="3429000"/>
            <a:ext cx="2133600" cy="2286000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7" name="Flowchart: Decision 36"/>
          <p:cNvSpPr/>
          <p:nvPr/>
        </p:nvSpPr>
        <p:spPr>
          <a:xfrm>
            <a:off x="3810000" y="5105400"/>
            <a:ext cx="1219200" cy="457200"/>
          </a:xfrm>
          <a:prstGeom prst="flowChartDecision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Acquired x-value(s)?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114800" y="5454878"/>
            <a:ext cx="3806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yes</a:t>
            </a:r>
            <a:endParaRPr lang="en-US" sz="800" dirty="0"/>
          </a:p>
        </p:txBody>
      </p:sp>
      <p:cxnSp>
        <p:nvCxnSpPr>
          <p:cNvPr id="40" name="Elbow Connector 39"/>
          <p:cNvCxnSpPr>
            <a:stCxn id="33" idx="0"/>
            <a:endCxn id="37" idx="1"/>
          </p:cNvCxnSpPr>
          <p:nvPr/>
        </p:nvCxnSpPr>
        <p:spPr>
          <a:xfrm rot="16200000" flipH="1" flipV="1">
            <a:off x="3311001" y="4232799"/>
            <a:ext cx="1600200" cy="602202"/>
          </a:xfrm>
          <a:prstGeom prst="bentConnector4">
            <a:avLst>
              <a:gd name="adj1" fmla="val -14286"/>
              <a:gd name="adj2" fmla="val 137961"/>
            </a:avLst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3" idx="0"/>
            <a:endCxn id="32" idx="2"/>
          </p:cNvCxnSpPr>
          <p:nvPr/>
        </p:nvCxnSpPr>
        <p:spPr>
          <a:xfrm flipV="1">
            <a:off x="4412202" y="3429000"/>
            <a:ext cx="0" cy="304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4" idx="0"/>
            <a:endCxn id="33" idx="2"/>
          </p:cNvCxnSpPr>
          <p:nvPr/>
        </p:nvCxnSpPr>
        <p:spPr>
          <a:xfrm flipV="1">
            <a:off x="4412201" y="3962400"/>
            <a:ext cx="1" cy="152400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53" idx="0"/>
            <a:endCxn id="34" idx="2"/>
          </p:cNvCxnSpPr>
          <p:nvPr/>
        </p:nvCxnSpPr>
        <p:spPr>
          <a:xfrm flipH="1" flipV="1">
            <a:off x="4412201" y="4304437"/>
            <a:ext cx="7399" cy="191363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7" idx="0"/>
            <a:endCxn id="53" idx="2"/>
          </p:cNvCxnSpPr>
          <p:nvPr/>
        </p:nvCxnSpPr>
        <p:spPr>
          <a:xfrm flipV="1">
            <a:off x="4419600" y="4953000"/>
            <a:ext cx="0" cy="152400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734170" y="5098871"/>
            <a:ext cx="3806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no</a:t>
            </a:r>
            <a:endParaRPr lang="en-US" sz="800" dirty="0"/>
          </a:p>
        </p:txBody>
      </p:sp>
      <p:cxnSp>
        <p:nvCxnSpPr>
          <p:cNvPr id="56" name="Elbow Connector 55"/>
          <p:cNvCxnSpPr>
            <a:stCxn id="8" idx="1"/>
            <a:endCxn id="33" idx="1"/>
          </p:cNvCxnSpPr>
          <p:nvPr/>
        </p:nvCxnSpPr>
        <p:spPr>
          <a:xfrm rot="10800000" flipH="1" flipV="1">
            <a:off x="1904999" y="2848622"/>
            <a:ext cx="1938291" cy="999478"/>
          </a:xfrm>
          <a:prstGeom prst="bentConnector3">
            <a:avLst>
              <a:gd name="adj1" fmla="val -11794"/>
            </a:avLst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34" idx="3"/>
            <a:endCxn id="31" idx="2"/>
          </p:cNvCxnSpPr>
          <p:nvPr/>
        </p:nvCxnSpPr>
        <p:spPr>
          <a:xfrm flipV="1">
            <a:off x="5057311" y="3115322"/>
            <a:ext cx="1114889" cy="1094297"/>
          </a:xfrm>
          <a:prstGeom prst="bentConnector2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4" idx="0"/>
            <a:endCxn id="37" idx="2"/>
          </p:cNvCxnSpPr>
          <p:nvPr/>
        </p:nvCxnSpPr>
        <p:spPr>
          <a:xfrm flipV="1">
            <a:off x="4419600" y="5562600"/>
            <a:ext cx="0" cy="457200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34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2"/>
          <p:cNvSpPr/>
          <p:nvPr/>
        </p:nvSpPr>
        <p:spPr>
          <a:xfrm>
            <a:off x="4905283" y="2209800"/>
            <a:ext cx="962117" cy="4572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NI 6024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lowchart: Process 13"/>
          <p:cNvSpPr/>
          <p:nvPr/>
        </p:nvSpPr>
        <p:spPr>
          <a:xfrm>
            <a:off x="3143804" y="3505200"/>
            <a:ext cx="2214792" cy="2286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steppermotorscangui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83696" y="113602"/>
            <a:ext cx="3040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PDL Scan Process</a:t>
            </a:r>
            <a:endParaRPr lang="en-US" sz="3200" dirty="0"/>
          </a:p>
        </p:txBody>
      </p:sp>
      <p:sp>
        <p:nvSpPr>
          <p:cNvPr id="31" name="Flowchart: Process 30"/>
          <p:cNvSpPr/>
          <p:nvPr/>
        </p:nvSpPr>
        <p:spPr>
          <a:xfrm>
            <a:off x="4513372" y="2895600"/>
            <a:ext cx="1735028" cy="239883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voltmeterserver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2" name="Flowchart: Process 31"/>
          <p:cNvSpPr/>
          <p:nvPr/>
        </p:nvSpPr>
        <p:spPr>
          <a:xfrm>
            <a:off x="3566976" y="3883820"/>
            <a:ext cx="1371600" cy="336322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ScanObject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lowchart: Process 32"/>
          <p:cNvSpPr/>
          <p:nvPr/>
        </p:nvSpPr>
        <p:spPr>
          <a:xfrm>
            <a:off x="2989790" y="4605661"/>
            <a:ext cx="2525972" cy="271139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StepperMotorScanInput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lowchart: Process 33"/>
          <p:cNvSpPr/>
          <p:nvPr/>
        </p:nvSpPr>
        <p:spPr>
          <a:xfrm>
            <a:off x="2895601" y="5029200"/>
            <a:ext cx="2711203" cy="28353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VoltMeterStatsScanOutput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lowchart: Process 27"/>
          <p:cNvSpPr/>
          <p:nvPr/>
        </p:nvSpPr>
        <p:spPr>
          <a:xfrm>
            <a:off x="131315" y="1045345"/>
            <a:ext cx="1371600" cy="4572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KDP Stepper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</a:t>
            </a:r>
            <a:r>
              <a:rPr lang="en-US" sz="1100" dirty="0" err="1" smtClean="0">
                <a:solidFill>
                  <a:schemeClr val="tx1"/>
                </a:solidFill>
              </a:rPr>
              <a:t>InRAD</a:t>
            </a:r>
            <a:r>
              <a:rPr lang="en-US" sz="1100" dirty="0" smtClean="0">
                <a:solidFill>
                  <a:schemeClr val="tx1"/>
                </a:solidFill>
              </a:rPr>
              <a:t> channels #-#)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9" name="Flowchart: Process 28"/>
          <p:cNvSpPr/>
          <p:nvPr/>
        </p:nvSpPr>
        <p:spPr>
          <a:xfrm>
            <a:off x="131315" y="513383"/>
            <a:ext cx="1371600" cy="4572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PDL Stepper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lowchart: Process 29"/>
          <p:cNvSpPr/>
          <p:nvPr/>
        </p:nvSpPr>
        <p:spPr>
          <a:xfrm>
            <a:off x="131872" y="1572620"/>
            <a:ext cx="1371600" cy="4572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BBOStepper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</a:t>
            </a:r>
            <a:r>
              <a:rPr lang="en-US" sz="1100" dirty="0" err="1" smtClean="0">
                <a:solidFill>
                  <a:schemeClr val="tx1"/>
                </a:solidFill>
              </a:rPr>
              <a:t>InRAD</a:t>
            </a:r>
            <a:r>
              <a:rPr lang="en-US" sz="1100" dirty="0" smtClean="0">
                <a:solidFill>
                  <a:schemeClr val="tx1"/>
                </a:solidFill>
              </a:rPr>
              <a:t> channels #-#)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6" name="Flowchart: Process 35"/>
          <p:cNvSpPr/>
          <p:nvPr/>
        </p:nvSpPr>
        <p:spPr>
          <a:xfrm>
            <a:off x="6171460" y="1219200"/>
            <a:ext cx="2148581" cy="283345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KDP Thermocouple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7" name="Flowchart: Process 36"/>
          <p:cNvSpPr/>
          <p:nvPr/>
        </p:nvSpPr>
        <p:spPr>
          <a:xfrm>
            <a:off x="6171460" y="859655"/>
            <a:ext cx="1981200" cy="283345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Xtals</a:t>
            </a:r>
            <a:r>
              <a:rPr lang="en-US" dirty="0" smtClean="0">
                <a:solidFill>
                  <a:schemeClr val="tx1"/>
                </a:solidFill>
              </a:rPr>
              <a:t> Power Meter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Flowchart: Process 38"/>
          <p:cNvSpPr/>
          <p:nvPr/>
        </p:nvSpPr>
        <p:spPr>
          <a:xfrm>
            <a:off x="6171460" y="1545455"/>
            <a:ext cx="2934810" cy="283345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Gated Integrator (Dye Power)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0" name="Flowchart: Process 39"/>
          <p:cNvSpPr/>
          <p:nvPr/>
        </p:nvSpPr>
        <p:spPr>
          <a:xfrm>
            <a:off x="6171460" y="1862832"/>
            <a:ext cx="2512382" cy="270768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Gated Integrator (Ions)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096000" y="2057400"/>
            <a:ext cx="3806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busy</a:t>
            </a:r>
            <a:endParaRPr lang="en-US" sz="800" dirty="0"/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5123896" y="8740968"/>
            <a:ext cx="2133600" cy="1738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839102" y="2362200"/>
            <a:ext cx="6378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extTrigger</a:t>
            </a:r>
            <a:endParaRPr lang="en-US" sz="800" dirty="0"/>
          </a:p>
        </p:txBody>
      </p:sp>
      <p:sp>
        <p:nvSpPr>
          <p:cNvPr id="49" name="Flowchart: Process 48"/>
          <p:cNvSpPr/>
          <p:nvPr/>
        </p:nvSpPr>
        <p:spPr>
          <a:xfrm>
            <a:off x="2133600" y="1039427"/>
            <a:ext cx="962117" cy="4572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NI 6602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1" name="Elbow Connector 50"/>
          <p:cNvCxnSpPr>
            <a:stCxn id="3" idx="0"/>
            <a:endCxn id="37" idx="1"/>
          </p:cNvCxnSpPr>
          <p:nvPr/>
        </p:nvCxnSpPr>
        <p:spPr>
          <a:xfrm rot="5400000" flipH="1" flipV="1">
            <a:off x="5174665" y="1213005"/>
            <a:ext cx="1208472" cy="785118"/>
          </a:xfrm>
          <a:prstGeom prst="bentConnector2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6" idx="1"/>
          </p:cNvCxnSpPr>
          <p:nvPr/>
        </p:nvCxnSpPr>
        <p:spPr>
          <a:xfrm flipH="1">
            <a:off x="5386342" y="1360873"/>
            <a:ext cx="7851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9" idx="1"/>
          </p:cNvCxnSpPr>
          <p:nvPr/>
        </p:nvCxnSpPr>
        <p:spPr>
          <a:xfrm flipH="1" flipV="1">
            <a:off x="5386342" y="1687127"/>
            <a:ext cx="78511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0" idx="1"/>
          </p:cNvCxnSpPr>
          <p:nvPr/>
        </p:nvCxnSpPr>
        <p:spPr>
          <a:xfrm flipH="1">
            <a:off x="5386342" y="1998216"/>
            <a:ext cx="7851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3" idx="3"/>
          </p:cNvCxnSpPr>
          <p:nvPr/>
        </p:nvCxnSpPr>
        <p:spPr>
          <a:xfrm flipH="1">
            <a:off x="5867400" y="2133600"/>
            <a:ext cx="323296" cy="30480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1" idx="0"/>
            <a:endCxn id="3" idx="2"/>
          </p:cNvCxnSpPr>
          <p:nvPr/>
        </p:nvCxnSpPr>
        <p:spPr>
          <a:xfrm flipV="1">
            <a:off x="5380886" y="2667000"/>
            <a:ext cx="5456" cy="22860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49" idx="1"/>
            <a:endCxn id="29" idx="3"/>
          </p:cNvCxnSpPr>
          <p:nvPr/>
        </p:nvCxnSpPr>
        <p:spPr>
          <a:xfrm rot="10800000">
            <a:off x="1502916" y="741983"/>
            <a:ext cx="630685" cy="52604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28" idx="3"/>
            <a:endCxn id="49" idx="1"/>
          </p:cNvCxnSpPr>
          <p:nvPr/>
        </p:nvCxnSpPr>
        <p:spPr>
          <a:xfrm flipV="1">
            <a:off x="1502915" y="1268027"/>
            <a:ext cx="630685" cy="5918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Flowchart: Process 97"/>
          <p:cNvSpPr/>
          <p:nvPr/>
        </p:nvSpPr>
        <p:spPr>
          <a:xfrm>
            <a:off x="374711" y="2607340"/>
            <a:ext cx="1149287" cy="263556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kdpserver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9" name="Flowchart: Process 98"/>
          <p:cNvSpPr/>
          <p:nvPr/>
        </p:nvSpPr>
        <p:spPr>
          <a:xfrm>
            <a:off x="374711" y="2927941"/>
            <a:ext cx="1149288" cy="282237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bboserver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0" name="Flowchart: Process 99"/>
          <p:cNvSpPr/>
          <p:nvPr/>
        </p:nvSpPr>
        <p:spPr>
          <a:xfrm>
            <a:off x="374712" y="2209800"/>
            <a:ext cx="1149288" cy="3048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pdlserver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03" name="Straight Connector 102"/>
          <p:cNvCxnSpPr>
            <a:stCxn id="98" idx="3"/>
            <a:endCxn id="197" idx="1"/>
          </p:cNvCxnSpPr>
          <p:nvPr/>
        </p:nvCxnSpPr>
        <p:spPr>
          <a:xfrm>
            <a:off x="1523998" y="2739118"/>
            <a:ext cx="193040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100" idx="3"/>
            <a:endCxn id="191" idx="1"/>
          </p:cNvCxnSpPr>
          <p:nvPr/>
        </p:nvCxnSpPr>
        <p:spPr>
          <a:xfrm>
            <a:off x="1524000" y="2362200"/>
            <a:ext cx="193038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/>
          <p:cNvCxnSpPr>
            <a:stCxn id="100" idx="1"/>
            <a:endCxn id="33" idx="1"/>
          </p:cNvCxnSpPr>
          <p:nvPr/>
        </p:nvCxnSpPr>
        <p:spPr>
          <a:xfrm rot="10800000" flipH="1" flipV="1">
            <a:off x="374712" y="2362199"/>
            <a:ext cx="2615078" cy="2379031"/>
          </a:xfrm>
          <a:prstGeom prst="bentConnector3">
            <a:avLst>
              <a:gd name="adj1" fmla="val -8742"/>
            </a:avLst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Flowchart: Decision 127"/>
          <p:cNvSpPr/>
          <p:nvPr/>
        </p:nvSpPr>
        <p:spPr>
          <a:xfrm>
            <a:off x="459236" y="6039405"/>
            <a:ext cx="1521964" cy="589995"/>
          </a:xfrm>
          <a:prstGeom prst="flowChartDecision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tracking enabled?</a:t>
            </a:r>
          </a:p>
        </p:txBody>
      </p:sp>
      <p:cxnSp>
        <p:nvCxnSpPr>
          <p:cNvPr id="129" name="Elbow Connector 128"/>
          <p:cNvCxnSpPr>
            <a:stCxn id="34" idx="3"/>
            <a:endCxn id="31" idx="2"/>
          </p:cNvCxnSpPr>
          <p:nvPr/>
        </p:nvCxnSpPr>
        <p:spPr>
          <a:xfrm flipH="1" flipV="1">
            <a:off x="5380886" y="3135483"/>
            <a:ext cx="225918" cy="2035482"/>
          </a:xfrm>
          <a:prstGeom prst="bentConnector4">
            <a:avLst>
              <a:gd name="adj1" fmla="val -344822"/>
              <a:gd name="adj2" fmla="val 89246"/>
            </a:avLst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34" idx="0"/>
            <a:endCxn id="33" idx="2"/>
          </p:cNvCxnSpPr>
          <p:nvPr/>
        </p:nvCxnSpPr>
        <p:spPr>
          <a:xfrm flipV="1">
            <a:off x="4251203" y="4876800"/>
            <a:ext cx="1573" cy="15240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2638518" y="4220140"/>
            <a:ext cx="3076482" cy="1875860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39" name="Elbow Connector 138"/>
          <p:cNvCxnSpPr>
            <a:stCxn id="98" idx="1"/>
            <a:endCxn id="128" idx="1"/>
          </p:cNvCxnSpPr>
          <p:nvPr/>
        </p:nvCxnSpPr>
        <p:spPr>
          <a:xfrm rot="10800000" flipH="1" flipV="1">
            <a:off x="374710" y="2739117"/>
            <a:ext cx="84525" cy="3595285"/>
          </a:xfrm>
          <a:prstGeom prst="bentConnector3">
            <a:avLst>
              <a:gd name="adj1" fmla="val -270453"/>
            </a:avLst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146"/>
          <p:cNvCxnSpPr>
            <a:stCxn id="99" idx="1"/>
            <a:endCxn id="128" idx="1"/>
          </p:cNvCxnSpPr>
          <p:nvPr/>
        </p:nvCxnSpPr>
        <p:spPr>
          <a:xfrm rot="10800000" flipH="1" flipV="1">
            <a:off x="374710" y="3069059"/>
            <a:ext cx="84525" cy="3265343"/>
          </a:xfrm>
          <a:prstGeom prst="bentConnector3">
            <a:avLst>
              <a:gd name="adj1" fmla="val -270453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/>
          <p:cNvSpPr/>
          <p:nvPr/>
        </p:nvSpPr>
        <p:spPr>
          <a:xfrm>
            <a:off x="2590800" y="3733801"/>
            <a:ext cx="3188101" cy="2438400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65" name="Flowchart: Process 164"/>
          <p:cNvSpPr/>
          <p:nvPr/>
        </p:nvSpPr>
        <p:spPr>
          <a:xfrm>
            <a:off x="576497" y="5715000"/>
            <a:ext cx="1239728" cy="2286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trackinggui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343016" y="5943600"/>
            <a:ext cx="1714384" cy="814315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75" name="Flowchart: Decision 174"/>
          <p:cNvSpPr/>
          <p:nvPr/>
        </p:nvSpPr>
        <p:spPr>
          <a:xfrm>
            <a:off x="3454627" y="5429805"/>
            <a:ext cx="1593147" cy="589995"/>
          </a:xfrm>
          <a:prstGeom prst="flowChartDecision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# shots acquired?</a:t>
            </a:r>
          </a:p>
        </p:txBody>
      </p:sp>
      <p:cxnSp>
        <p:nvCxnSpPr>
          <p:cNvPr id="178" name="Elbow Connector 177"/>
          <p:cNvCxnSpPr>
            <a:stCxn id="33" idx="0"/>
            <a:endCxn id="175" idx="1"/>
          </p:cNvCxnSpPr>
          <p:nvPr/>
        </p:nvCxnSpPr>
        <p:spPr>
          <a:xfrm rot="16200000" flipH="1" flipV="1">
            <a:off x="3294131" y="4766157"/>
            <a:ext cx="1119142" cy="798149"/>
          </a:xfrm>
          <a:prstGeom prst="bentConnector4">
            <a:avLst>
              <a:gd name="adj1" fmla="val -20426"/>
              <a:gd name="adj2" fmla="val 186881"/>
            </a:avLst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75" idx="0"/>
            <a:endCxn id="34" idx="2"/>
          </p:cNvCxnSpPr>
          <p:nvPr/>
        </p:nvCxnSpPr>
        <p:spPr>
          <a:xfrm flipV="1">
            <a:off x="4251201" y="5312730"/>
            <a:ext cx="2" cy="117075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Flowchart: Process 190"/>
          <p:cNvSpPr/>
          <p:nvPr/>
        </p:nvSpPr>
        <p:spPr>
          <a:xfrm>
            <a:off x="1717038" y="2209800"/>
            <a:ext cx="2158294" cy="3048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steppermotor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pdl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97" name="Flowchart: Process 196"/>
          <p:cNvSpPr/>
          <p:nvPr/>
        </p:nvSpPr>
        <p:spPr>
          <a:xfrm>
            <a:off x="1717038" y="2607340"/>
            <a:ext cx="2158294" cy="263556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steppermotor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kdp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98" name="Flowchart: Process 197"/>
          <p:cNvSpPr/>
          <p:nvPr/>
        </p:nvSpPr>
        <p:spPr>
          <a:xfrm>
            <a:off x="1727906" y="2927941"/>
            <a:ext cx="2158294" cy="282237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steppermotor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bbo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205" name="Straight Connector 204"/>
          <p:cNvCxnSpPr>
            <a:stCxn id="99" idx="3"/>
            <a:endCxn id="198" idx="1"/>
          </p:cNvCxnSpPr>
          <p:nvPr/>
        </p:nvCxnSpPr>
        <p:spPr>
          <a:xfrm>
            <a:off x="1523999" y="3069060"/>
            <a:ext cx="203907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Elbow Connector 207"/>
          <p:cNvCxnSpPr>
            <a:stCxn id="49" idx="1"/>
            <a:endCxn id="30" idx="3"/>
          </p:cNvCxnSpPr>
          <p:nvPr/>
        </p:nvCxnSpPr>
        <p:spPr>
          <a:xfrm rot="10800000" flipV="1">
            <a:off x="1503472" y="1268026"/>
            <a:ext cx="630128" cy="53319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Elbow Connector 215"/>
          <p:cNvCxnSpPr>
            <a:stCxn id="49" idx="3"/>
            <a:endCxn id="191" idx="3"/>
          </p:cNvCxnSpPr>
          <p:nvPr/>
        </p:nvCxnSpPr>
        <p:spPr>
          <a:xfrm>
            <a:off x="3095717" y="1268027"/>
            <a:ext cx="779615" cy="1094173"/>
          </a:xfrm>
          <a:prstGeom prst="bentConnector3">
            <a:avLst>
              <a:gd name="adj1" fmla="val 148680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97" idx="3"/>
          </p:cNvCxnSpPr>
          <p:nvPr/>
        </p:nvCxnSpPr>
        <p:spPr>
          <a:xfrm>
            <a:off x="3875332" y="2739118"/>
            <a:ext cx="368678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Elbow Connector 217"/>
          <p:cNvCxnSpPr>
            <a:stCxn id="49" idx="3"/>
            <a:endCxn id="198" idx="3"/>
          </p:cNvCxnSpPr>
          <p:nvPr/>
        </p:nvCxnSpPr>
        <p:spPr>
          <a:xfrm>
            <a:off x="3095717" y="1268027"/>
            <a:ext cx="790483" cy="1801033"/>
          </a:xfrm>
          <a:prstGeom prst="bentConnector3">
            <a:avLst>
              <a:gd name="adj1" fmla="val 146888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98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728699" y="152400"/>
            <a:ext cx="3698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Time Control Process</a:t>
            </a:r>
            <a:endParaRPr lang="en-US" sz="3200" dirty="0"/>
          </a:p>
        </p:txBody>
      </p:sp>
      <p:sp>
        <p:nvSpPr>
          <p:cNvPr id="29" name="Flowchart: Process 28"/>
          <p:cNvSpPr/>
          <p:nvPr/>
        </p:nvSpPr>
        <p:spPr>
          <a:xfrm>
            <a:off x="316841" y="1083177"/>
            <a:ext cx="1483769" cy="2286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Pump Lamps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lowchart: Process 48"/>
          <p:cNvSpPr/>
          <p:nvPr/>
        </p:nvSpPr>
        <p:spPr>
          <a:xfrm>
            <a:off x="2041550" y="1083177"/>
            <a:ext cx="1758095" cy="2286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Mav’s</a:t>
            </a:r>
            <a:r>
              <a:rPr lang="en-US" dirty="0" smtClean="0">
                <a:solidFill>
                  <a:schemeClr val="tx1"/>
                </a:solidFill>
              </a:rPr>
              <a:t> DG Circuit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1" name="Flowchart: Process 190"/>
          <p:cNvSpPr/>
          <p:nvPr/>
        </p:nvSpPr>
        <p:spPr>
          <a:xfrm>
            <a:off x="4409245" y="1078621"/>
            <a:ext cx="2865830" cy="237713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timecontroller</a:t>
            </a:r>
            <a:r>
              <a:rPr lang="en-US" dirty="0" smtClean="0">
                <a:solidFill>
                  <a:schemeClr val="tx1"/>
                </a:solidFill>
              </a:rPr>
              <a:t> (pump-lamp)</a:t>
            </a:r>
          </a:p>
        </p:txBody>
      </p:sp>
      <p:cxnSp>
        <p:nvCxnSpPr>
          <p:cNvPr id="216" name="Elbow Connector 215"/>
          <p:cNvCxnSpPr>
            <a:endCxn id="191" idx="1"/>
          </p:cNvCxnSpPr>
          <p:nvPr/>
        </p:nvCxnSpPr>
        <p:spPr>
          <a:xfrm>
            <a:off x="3799645" y="1197477"/>
            <a:ext cx="609600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owchart: Process 57"/>
          <p:cNvSpPr/>
          <p:nvPr/>
        </p:nvSpPr>
        <p:spPr>
          <a:xfrm>
            <a:off x="316841" y="1400533"/>
            <a:ext cx="1483769" cy="2286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Pump Q-</a:t>
            </a:r>
            <a:r>
              <a:rPr lang="en-US" dirty="0" err="1" smtClean="0">
                <a:solidFill>
                  <a:schemeClr val="tx1"/>
                </a:solidFill>
              </a:rPr>
              <a:t>Sw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Flowchart: Process 58"/>
          <p:cNvSpPr/>
          <p:nvPr/>
        </p:nvSpPr>
        <p:spPr>
          <a:xfrm>
            <a:off x="316841" y="1731605"/>
            <a:ext cx="1483769" cy="2286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Probe Lamps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Flowchart: Process 60"/>
          <p:cNvSpPr/>
          <p:nvPr/>
        </p:nvSpPr>
        <p:spPr>
          <a:xfrm>
            <a:off x="316841" y="2044451"/>
            <a:ext cx="1483769" cy="2286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Probe Q-</a:t>
            </a:r>
            <a:r>
              <a:rPr lang="en-US" dirty="0" err="1" smtClean="0">
                <a:solidFill>
                  <a:schemeClr val="tx1"/>
                </a:solidFill>
              </a:rPr>
              <a:t>Sw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Flowchart: Process 61"/>
          <p:cNvSpPr/>
          <p:nvPr/>
        </p:nvSpPr>
        <p:spPr>
          <a:xfrm>
            <a:off x="316841" y="2370967"/>
            <a:ext cx="1483769" cy="484781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HV </a:t>
            </a:r>
            <a:r>
              <a:rPr lang="en-US" dirty="0" err="1" smtClean="0">
                <a:solidFill>
                  <a:schemeClr val="tx1"/>
                </a:solidFill>
              </a:rPr>
              <a:t>Pulser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Gated </a:t>
            </a:r>
            <a:r>
              <a:rPr lang="en-US" dirty="0" err="1" smtClean="0">
                <a:solidFill>
                  <a:schemeClr val="tx1"/>
                </a:solidFill>
              </a:rPr>
              <a:t>Integ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1800610" y="1197477"/>
            <a:ext cx="240940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Flowchart: Process 86"/>
          <p:cNvSpPr/>
          <p:nvPr/>
        </p:nvSpPr>
        <p:spPr>
          <a:xfrm>
            <a:off x="2041549" y="1400533"/>
            <a:ext cx="1758095" cy="2286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Mav’s</a:t>
            </a:r>
            <a:r>
              <a:rPr lang="en-US" dirty="0" smtClean="0">
                <a:solidFill>
                  <a:schemeClr val="tx1"/>
                </a:solidFill>
              </a:rPr>
              <a:t> DG Circuit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Flowchart: Process 87"/>
          <p:cNvSpPr/>
          <p:nvPr/>
        </p:nvSpPr>
        <p:spPr>
          <a:xfrm>
            <a:off x="2041550" y="1731605"/>
            <a:ext cx="1758095" cy="2286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Mav’s</a:t>
            </a:r>
            <a:r>
              <a:rPr lang="en-US" dirty="0" smtClean="0">
                <a:solidFill>
                  <a:schemeClr val="tx1"/>
                </a:solidFill>
              </a:rPr>
              <a:t> DG Circuit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" name="Flowchart: Process 88"/>
          <p:cNvSpPr/>
          <p:nvPr/>
        </p:nvSpPr>
        <p:spPr>
          <a:xfrm>
            <a:off x="2041294" y="2044451"/>
            <a:ext cx="1758095" cy="2286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Mav’s</a:t>
            </a:r>
            <a:r>
              <a:rPr lang="en-US" dirty="0" smtClean="0">
                <a:solidFill>
                  <a:schemeClr val="tx1"/>
                </a:solidFill>
              </a:rPr>
              <a:t> DG Circuit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Flowchart: Process 89"/>
          <p:cNvSpPr/>
          <p:nvPr/>
        </p:nvSpPr>
        <p:spPr>
          <a:xfrm>
            <a:off x="2041293" y="2499057"/>
            <a:ext cx="1758095" cy="2286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Mav’s</a:t>
            </a:r>
            <a:r>
              <a:rPr lang="en-US" dirty="0" smtClean="0">
                <a:solidFill>
                  <a:schemeClr val="tx1"/>
                </a:solidFill>
              </a:rPr>
              <a:t> DG Circuit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1800610" y="1514833"/>
            <a:ext cx="240939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1800610" y="2613357"/>
            <a:ext cx="240683" cy="1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1800610" y="1845905"/>
            <a:ext cx="240940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1800610" y="2158751"/>
            <a:ext cx="240684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Flowchart: Process 101"/>
          <p:cNvSpPr/>
          <p:nvPr/>
        </p:nvSpPr>
        <p:spPr>
          <a:xfrm>
            <a:off x="2041550" y="664030"/>
            <a:ext cx="1758095" cy="2286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Ext 20MHz Clock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0" name="Elbow Connector 109"/>
          <p:cNvCxnSpPr>
            <a:stCxn id="191" idx="3"/>
            <a:endCxn id="223" idx="3"/>
          </p:cNvCxnSpPr>
          <p:nvPr/>
        </p:nvCxnSpPr>
        <p:spPr>
          <a:xfrm flipH="1">
            <a:off x="7257496" y="1197478"/>
            <a:ext cx="17579" cy="2556377"/>
          </a:xfrm>
          <a:prstGeom prst="bentConnector3">
            <a:avLst>
              <a:gd name="adj1" fmla="val -1300415"/>
            </a:avLst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156" idx="3"/>
            <a:endCxn id="223" idx="3"/>
          </p:cNvCxnSpPr>
          <p:nvPr/>
        </p:nvCxnSpPr>
        <p:spPr>
          <a:xfrm flipH="1">
            <a:off x="7257496" y="1514834"/>
            <a:ext cx="17579" cy="2239021"/>
          </a:xfrm>
          <a:prstGeom prst="bentConnector3">
            <a:avLst>
              <a:gd name="adj1" fmla="val -1300415"/>
            </a:avLst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/>
          <p:cNvCxnSpPr>
            <a:stCxn id="158" idx="3"/>
            <a:endCxn id="223" idx="3"/>
          </p:cNvCxnSpPr>
          <p:nvPr/>
        </p:nvCxnSpPr>
        <p:spPr>
          <a:xfrm flipH="1">
            <a:off x="7257496" y="2158752"/>
            <a:ext cx="17579" cy="1595103"/>
          </a:xfrm>
          <a:prstGeom prst="bentConnector3">
            <a:avLst>
              <a:gd name="adj1" fmla="val -1300415"/>
            </a:avLst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159" idx="3"/>
            <a:endCxn id="223" idx="3"/>
          </p:cNvCxnSpPr>
          <p:nvPr/>
        </p:nvCxnSpPr>
        <p:spPr>
          <a:xfrm flipH="1">
            <a:off x="7257496" y="2613358"/>
            <a:ext cx="17579" cy="1140497"/>
          </a:xfrm>
          <a:prstGeom prst="bentConnector3">
            <a:avLst>
              <a:gd name="adj1" fmla="val -1300415"/>
            </a:avLst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Flowchart: Process 155"/>
          <p:cNvSpPr/>
          <p:nvPr/>
        </p:nvSpPr>
        <p:spPr>
          <a:xfrm>
            <a:off x="4409245" y="1395977"/>
            <a:ext cx="2865830" cy="237713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timecontroller</a:t>
            </a:r>
            <a:r>
              <a:rPr lang="en-US" dirty="0" smtClean="0">
                <a:solidFill>
                  <a:schemeClr val="tx1"/>
                </a:solidFill>
              </a:rPr>
              <a:t> (pump-</a:t>
            </a:r>
            <a:r>
              <a:rPr lang="en-US" dirty="0" err="1" smtClean="0">
                <a:solidFill>
                  <a:schemeClr val="tx1"/>
                </a:solidFill>
              </a:rPr>
              <a:t>qsw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7" name="Flowchart: Process 156"/>
          <p:cNvSpPr/>
          <p:nvPr/>
        </p:nvSpPr>
        <p:spPr>
          <a:xfrm>
            <a:off x="4409245" y="1727049"/>
            <a:ext cx="2865830" cy="237713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timecontroller</a:t>
            </a:r>
            <a:r>
              <a:rPr lang="en-US" dirty="0" smtClean="0">
                <a:solidFill>
                  <a:schemeClr val="tx1"/>
                </a:solidFill>
              </a:rPr>
              <a:t> (probe-lamp)</a:t>
            </a:r>
          </a:p>
        </p:txBody>
      </p:sp>
      <p:sp>
        <p:nvSpPr>
          <p:cNvPr id="158" name="Flowchart: Process 157"/>
          <p:cNvSpPr/>
          <p:nvPr/>
        </p:nvSpPr>
        <p:spPr>
          <a:xfrm>
            <a:off x="4409245" y="2039895"/>
            <a:ext cx="2865830" cy="237713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timecontroller</a:t>
            </a:r>
            <a:r>
              <a:rPr lang="en-US" dirty="0" smtClean="0">
                <a:solidFill>
                  <a:schemeClr val="tx1"/>
                </a:solidFill>
              </a:rPr>
              <a:t> (probe-</a:t>
            </a:r>
            <a:r>
              <a:rPr lang="en-US" dirty="0" err="1" smtClean="0">
                <a:solidFill>
                  <a:schemeClr val="tx1"/>
                </a:solidFill>
              </a:rPr>
              <a:t>qsw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9" name="Flowchart: Process 158"/>
          <p:cNvSpPr/>
          <p:nvPr/>
        </p:nvSpPr>
        <p:spPr>
          <a:xfrm>
            <a:off x="4409245" y="2494501"/>
            <a:ext cx="2865830" cy="237713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timecontroller</a:t>
            </a:r>
            <a:r>
              <a:rPr lang="en-US" dirty="0" smtClean="0">
                <a:solidFill>
                  <a:schemeClr val="tx1"/>
                </a:solidFill>
              </a:rPr>
              <a:t> (</a:t>
            </a:r>
            <a:r>
              <a:rPr lang="en-US" dirty="0" err="1" smtClean="0">
                <a:solidFill>
                  <a:schemeClr val="tx1"/>
                </a:solidFill>
              </a:rPr>
              <a:t>hvpulse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63" name="Elbow Connector 162"/>
          <p:cNvCxnSpPr>
            <a:endCxn id="156" idx="1"/>
          </p:cNvCxnSpPr>
          <p:nvPr/>
        </p:nvCxnSpPr>
        <p:spPr>
          <a:xfrm>
            <a:off x="3799644" y="1514833"/>
            <a:ext cx="609601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/>
          <p:cNvCxnSpPr>
            <a:endCxn id="157" idx="1"/>
          </p:cNvCxnSpPr>
          <p:nvPr/>
        </p:nvCxnSpPr>
        <p:spPr>
          <a:xfrm>
            <a:off x="3799645" y="1845905"/>
            <a:ext cx="609600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/>
          <p:cNvCxnSpPr>
            <a:endCxn id="158" idx="1"/>
          </p:cNvCxnSpPr>
          <p:nvPr/>
        </p:nvCxnSpPr>
        <p:spPr>
          <a:xfrm>
            <a:off x="3799389" y="2158751"/>
            <a:ext cx="609856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Elbow Connector 167"/>
          <p:cNvCxnSpPr>
            <a:endCxn id="159" idx="1"/>
          </p:cNvCxnSpPr>
          <p:nvPr/>
        </p:nvCxnSpPr>
        <p:spPr>
          <a:xfrm>
            <a:off x="3799388" y="2613357"/>
            <a:ext cx="609857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urved Connector 189"/>
          <p:cNvCxnSpPr>
            <a:stCxn id="102" idx="3"/>
            <a:endCxn id="49" idx="3"/>
          </p:cNvCxnSpPr>
          <p:nvPr/>
        </p:nvCxnSpPr>
        <p:spPr>
          <a:xfrm>
            <a:off x="3799645" y="778330"/>
            <a:ext cx="12700" cy="419147"/>
          </a:xfrm>
          <a:prstGeom prst="curvedConnector3">
            <a:avLst>
              <a:gd name="adj1" fmla="val 1800000"/>
            </a:avLst>
          </a:prstGeom>
          <a:ln w="158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urved Connector 205"/>
          <p:cNvCxnSpPr>
            <a:stCxn id="102" idx="3"/>
            <a:endCxn id="87" idx="3"/>
          </p:cNvCxnSpPr>
          <p:nvPr/>
        </p:nvCxnSpPr>
        <p:spPr>
          <a:xfrm flipH="1">
            <a:off x="3799644" y="778330"/>
            <a:ext cx="1" cy="736503"/>
          </a:xfrm>
          <a:prstGeom prst="curvedConnector3">
            <a:avLst>
              <a:gd name="adj1" fmla="val -22860000000"/>
            </a:avLst>
          </a:prstGeom>
          <a:ln w="158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urved Connector 208"/>
          <p:cNvCxnSpPr>
            <a:stCxn id="102" idx="3"/>
            <a:endCxn id="88" idx="3"/>
          </p:cNvCxnSpPr>
          <p:nvPr/>
        </p:nvCxnSpPr>
        <p:spPr>
          <a:xfrm>
            <a:off x="3799645" y="778330"/>
            <a:ext cx="12700" cy="1067575"/>
          </a:xfrm>
          <a:prstGeom prst="curvedConnector3">
            <a:avLst>
              <a:gd name="adj1" fmla="val 1800000"/>
            </a:avLst>
          </a:prstGeom>
          <a:ln w="158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urved Connector 211"/>
          <p:cNvCxnSpPr>
            <a:stCxn id="102" idx="3"/>
            <a:endCxn id="89" idx="3"/>
          </p:cNvCxnSpPr>
          <p:nvPr/>
        </p:nvCxnSpPr>
        <p:spPr>
          <a:xfrm flipH="1">
            <a:off x="3799389" y="778330"/>
            <a:ext cx="256" cy="1380421"/>
          </a:xfrm>
          <a:prstGeom prst="curvedConnector3">
            <a:avLst>
              <a:gd name="adj1" fmla="val -89296875"/>
            </a:avLst>
          </a:prstGeom>
          <a:ln w="158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urved Connector 214"/>
          <p:cNvCxnSpPr>
            <a:stCxn id="102" idx="3"/>
            <a:endCxn id="90" idx="3"/>
          </p:cNvCxnSpPr>
          <p:nvPr/>
        </p:nvCxnSpPr>
        <p:spPr>
          <a:xfrm flipH="1">
            <a:off x="3799388" y="778330"/>
            <a:ext cx="257" cy="1835027"/>
          </a:xfrm>
          <a:prstGeom prst="curvedConnector3">
            <a:avLst>
              <a:gd name="adj1" fmla="val -88949416"/>
            </a:avLst>
          </a:prstGeom>
          <a:ln w="158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Flowchart: Process 222"/>
          <p:cNvSpPr/>
          <p:nvPr/>
        </p:nvSpPr>
        <p:spPr>
          <a:xfrm>
            <a:off x="5980593" y="3634998"/>
            <a:ext cx="1276903" cy="237713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timeserver</a:t>
            </a:r>
          </a:p>
        </p:txBody>
      </p:sp>
      <p:cxnSp>
        <p:nvCxnSpPr>
          <p:cNvPr id="228" name="Elbow Connector 227"/>
          <p:cNvCxnSpPr>
            <a:stCxn id="157" idx="3"/>
            <a:endCxn id="223" idx="3"/>
          </p:cNvCxnSpPr>
          <p:nvPr/>
        </p:nvCxnSpPr>
        <p:spPr>
          <a:xfrm flipH="1">
            <a:off x="7257496" y="1845906"/>
            <a:ext cx="17579" cy="1907949"/>
          </a:xfrm>
          <a:prstGeom prst="bentConnector3">
            <a:avLst>
              <a:gd name="adj1" fmla="val -1300415"/>
            </a:avLst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Flowchart: Process 230"/>
          <p:cNvSpPr/>
          <p:nvPr/>
        </p:nvSpPr>
        <p:spPr>
          <a:xfrm>
            <a:off x="3810742" y="3634997"/>
            <a:ext cx="990599" cy="237713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timegui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235" name="Straight Arrow Connector 234"/>
          <p:cNvCxnSpPr>
            <a:stCxn id="231" idx="3"/>
            <a:endCxn id="223" idx="1"/>
          </p:cNvCxnSpPr>
          <p:nvPr/>
        </p:nvCxnSpPr>
        <p:spPr>
          <a:xfrm>
            <a:off x="4801341" y="3753854"/>
            <a:ext cx="1179252" cy="1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/>
          <p:cNvSpPr txBox="1"/>
          <p:nvPr/>
        </p:nvSpPr>
        <p:spPr>
          <a:xfrm>
            <a:off x="457941" y="3962400"/>
            <a:ext cx="7696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Notes to </a:t>
            </a:r>
            <a:r>
              <a:rPr lang="en-US" sz="1600" dirty="0"/>
              <a:t>C</a:t>
            </a:r>
            <a:r>
              <a:rPr lang="en-US" sz="1600" dirty="0" smtClean="0"/>
              <a:t>hris: </a:t>
            </a:r>
          </a:p>
          <a:p>
            <a:r>
              <a:rPr lang="en-US" sz="1600" dirty="0" err="1" smtClean="0"/>
              <a:t>timecontroller</a:t>
            </a:r>
            <a:r>
              <a:rPr lang="en-US" sz="1600" dirty="0" smtClean="0"/>
              <a:t> is a planned object that takes a specified time (as a string? Or as a </a:t>
            </a:r>
            <a:r>
              <a:rPr lang="en-US" sz="1600" dirty="0" err="1" smtClean="0"/>
              <a:t>datetime</a:t>
            </a:r>
            <a:r>
              <a:rPr lang="en-US" sz="1600" dirty="0" smtClean="0"/>
              <a:t> object?) and converts it to a binary format and communicates via </a:t>
            </a:r>
            <a:r>
              <a:rPr lang="en-US" sz="1600" dirty="0" err="1" smtClean="0"/>
              <a:t>usb</a:t>
            </a:r>
            <a:r>
              <a:rPr lang="en-US" sz="1600" dirty="0" smtClean="0"/>
              <a:t> to maverick’s delay generator circuit. Analogous to: </a:t>
            </a:r>
            <a:r>
              <a:rPr lang="en-US" sz="1600" dirty="0" err="1" smtClean="0"/>
              <a:t>steppermotor</a:t>
            </a:r>
            <a:r>
              <a:rPr lang="en-US" sz="1600" dirty="0" smtClean="0"/>
              <a:t> </a:t>
            </a:r>
          </a:p>
          <a:p>
            <a:endParaRPr lang="en-US" sz="1600" dirty="0"/>
          </a:p>
          <a:p>
            <a:r>
              <a:rPr lang="en-US" sz="1600" dirty="0" smtClean="0"/>
              <a:t>timeserver manages all of these </a:t>
            </a:r>
            <a:r>
              <a:rPr lang="en-US" sz="1600" dirty="0" err="1" smtClean="0"/>
              <a:t>timecontrollers</a:t>
            </a:r>
            <a:r>
              <a:rPr lang="en-US" sz="1600" dirty="0"/>
              <a:t> </a:t>
            </a:r>
            <a:r>
              <a:rPr lang="en-US" sz="1600" dirty="0" smtClean="0"/>
              <a:t>(asynchronously) by keeping track of currently set delays and handles client requests ‘get-delay’ and ‘set-delay’. Analogous to: </a:t>
            </a:r>
            <a:r>
              <a:rPr lang="en-US" sz="1600" dirty="0" err="1" smtClean="0"/>
              <a:t>steppermotorserver</a:t>
            </a:r>
            <a:r>
              <a:rPr lang="en-US" sz="1600" dirty="0" smtClean="0"/>
              <a:t> (except with multiple channels)</a:t>
            </a:r>
          </a:p>
          <a:p>
            <a:endParaRPr lang="en-US" sz="1600" dirty="0"/>
          </a:p>
          <a:p>
            <a:r>
              <a:rPr lang="en-US" sz="1600" dirty="0" err="1" smtClean="0"/>
              <a:t>timegui</a:t>
            </a:r>
            <a:r>
              <a:rPr lang="en-US" sz="1600" dirty="0" smtClean="0"/>
              <a:t> is a </a:t>
            </a:r>
            <a:r>
              <a:rPr lang="en-US" sz="1600" dirty="0" err="1" smtClean="0"/>
              <a:t>gui</a:t>
            </a:r>
            <a:r>
              <a:rPr lang="en-US" sz="1600" dirty="0" smtClean="0"/>
              <a:t> client to interface with timeserver. Analogous to: </a:t>
            </a:r>
            <a:r>
              <a:rPr lang="en-US" sz="1600" dirty="0" err="1" smtClean="0"/>
              <a:t>steppermotorgui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8468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728699" y="152400"/>
            <a:ext cx="4357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delaygenerator</a:t>
            </a:r>
            <a:r>
              <a:rPr lang="en-US" sz="3200" dirty="0" smtClean="0"/>
              <a:t> structure</a:t>
            </a:r>
            <a:endParaRPr lang="en-US" sz="3200" dirty="0"/>
          </a:p>
        </p:txBody>
      </p:sp>
      <p:sp>
        <p:nvSpPr>
          <p:cNvPr id="49" name="Flowchart: Process 48"/>
          <p:cNvSpPr/>
          <p:nvPr/>
        </p:nvSpPr>
        <p:spPr>
          <a:xfrm>
            <a:off x="7319754" y="3377062"/>
            <a:ext cx="1758095" cy="2286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Mav’s</a:t>
            </a:r>
            <a:r>
              <a:rPr lang="en-US" dirty="0" smtClean="0">
                <a:solidFill>
                  <a:schemeClr val="tx1"/>
                </a:solidFill>
              </a:rPr>
              <a:t> DG Circuit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1" name="Flowchart: Process 190"/>
          <p:cNvSpPr/>
          <p:nvPr/>
        </p:nvSpPr>
        <p:spPr>
          <a:xfrm>
            <a:off x="3949341" y="762000"/>
            <a:ext cx="1643916" cy="237713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delaygenerator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10" name="Elbow Connector 109"/>
          <p:cNvCxnSpPr>
            <a:stCxn id="7" idx="1"/>
            <a:endCxn id="223" idx="3"/>
          </p:cNvCxnSpPr>
          <p:nvPr/>
        </p:nvCxnSpPr>
        <p:spPr>
          <a:xfrm rot="10800000">
            <a:off x="1828801" y="1304669"/>
            <a:ext cx="661377" cy="111826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Flowchart: Process 222"/>
          <p:cNvSpPr/>
          <p:nvPr/>
        </p:nvSpPr>
        <p:spPr>
          <a:xfrm>
            <a:off x="228600" y="1004586"/>
            <a:ext cx="1600200" cy="600165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delaygeneratorserver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228" name="Elbow Connector 227"/>
          <p:cNvCxnSpPr>
            <a:stCxn id="49" idx="0"/>
            <a:endCxn id="7" idx="3"/>
          </p:cNvCxnSpPr>
          <p:nvPr/>
        </p:nvCxnSpPr>
        <p:spPr>
          <a:xfrm rot="16200000" flipV="1">
            <a:off x="7165637" y="2343897"/>
            <a:ext cx="954129" cy="1112202"/>
          </a:xfrm>
          <a:prstGeom prst="bentConnector2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286000" y="999714"/>
            <a:ext cx="4970599" cy="5425954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0177" y="1684269"/>
            <a:ext cx="45964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setDelay</a:t>
            </a:r>
            <a:r>
              <a:rPr lang="en-US" dirty="0" smtClean="0"/>
              <a:t>(</a:t>
            </a:r>
            <a:r>
              <a:rPr lang="en-US" dirty="0" err="1" smtClean="0"/>
              <a:t>timeToDelay</a:t>
            </a:r>
            <a:r>
              <a:rPr lang="en-US" dirty="0" smtClean="0"/>
              <a:t>):</a:t>
            </a:r>
          </a:p>
          <a:p>
            <a:r>
              <a:rPr lang="en-US" dirty="0" smtClean="0"/>
              <a:t>Takes in a time to delay (string)</a:t>
            </a:r>
          </a:p>
          <a:p>
            <a:r>
              <a:rPr lang="en-US" dirty="0"/>
              <a:t>Converts this to 20b number of 50ns clock </a:t>
            </a:r>
            <a:r>
              <a:rPr lang="en-US" dirty="0" smtClean="0"/>
              <a:t>cycles</a:t>
            </a:r>
          </a:p>
          <a:p>
            <a:r>
              <a:rPr lang="en-US" dirty="0"/>
              <a:t>Communicates this over </a:t>
            </a:r>
            <a:r>
              <a:rPr lang="en-US" dirty="0" smtClean="0"/>
              <a:t>USB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490177" y="3239869"/>
            <a:ext cx="4596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getDelay</a:t>
            </a:r>
            <a:r>
              <a:rPr lang="en-US" dirty="0" smtClean="0"/>
              <a:t>():</a:t>
            </a:r>
          </a:p>
          <a:p>
            <a:r>
              <a:rPr lang="en-US" dirty="0" smtClean="0"/>
              <a:t>Gives the delay (string) that is set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519154" y="4029670"/>
            <a:ext cx="4567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close():</a:t>
            </a:r>
          </a:p>
          <a:p>
            <a:r>
              <a:rPr lang="en-US" dirty="0" smtClean="0"/>
              <a:t>Closes the COM port carrying USB communications</a:t>
            </a:r>
            <a:endParaRPr lang="en-US" dirty="0"/>
          </a:p>
        </p:txBody>
      </p:sp>
      <p:cxnSp>
        <p:nvCxnSpPr>
          <p:cNvPr id="67" name="Elbow Connector 66"/>
          <p:cNvCxnSpPr>
            <a:stCxn id="52" idx="1"/>
            <a:endCxn id="223" idx="3"/>
          </p:cNvCxnSpPr>
          <p:nvPr/>
        </p:nvCxnSpPr>
        <p:spPr>
          <a:xfrm rot="10800000">
            <a:off x="1828801" y="1304669"/>
            <a:ext cx="661377" cy="225836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54" idx="1"/>
            <a:endCxn id="223" idx="3"/>
          </p:cNvCxnSpPr>
          <p:nvPr/>
        </p:nvCxnSpPr>
        <p:spPr>
          <a:xfrm rot="10800000">
            <a:off x="1828800" y="1304669"/>
            <a:ext cx="690354" cy="318666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759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088978" y="152400"/>
            <a:ext cx="54277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delaygeneratorserver</a:t>
            </a:r>
            <a:r>
              <a:rPr lang="en-US" sz="3200" dirty="0" smtClean="0"/>
              <a:t> structure</a:t>
            </a:r>
            <a:endParaRPr lang="en-US" sz="3200" dirty="0"/>
          </a:p>
        </p:txBody>
      </p:sp>
      <p:sp>
        <p:nvSpPr>
          <p:cNvPr id="49" name="Flowchart: Process 48"/>
          <p:cNvSpPr/>
          <p:nvPr/>
        </p:nvSpPr>
        <p:spPr>
          <a:xfrm>
            <a:off x="7319754" y="3377062"/>
            <a:ext cx="1758095" cy="2286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delaygenerator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1" name="Flowchart: Process 190"/>
          <p:cNvSpPr/>
          <p:nvPr/>
        </p:nvSpPr>
        <p:spPr>
          <a:xfrm>
            <a:off x="3621769" y="762000"/>
            <a:ext cx="2299060" cy="237713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delaygeneratorserver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10" name="Elbow Connector 109"/>
          <p:cNvCxnSpPr>
            <a:stCxn id="7" idx="1"/>
            <a:endCxn id="223" idx="3"/>
          </p:cNvCxnSpPr>
          <p:nvPr/>
        </p:nvCxnSpPr>
        <p:spPr>
          <a:xfrm rot="10800000">
            <a:off x="1828801" y="1304669"/>
            <a:ext cx="661377" cy="188026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Flowchart: Process 222"/>
          <p:cNvSpPr/>
          <p:nvPr/>
        </p:nvSpPr>
        <p:spPr>
          <a:xfrm>
            <a:off x="228600" y="1004586"/>
            <a:ext cx="1600200" cy="600165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delaygeneratorclient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228" name="Elbow Connector 227"/>
          <p:cNvCxnSpPr>
            <a:stCxn id="49" idx="0"/>
            <a:endCxn id="7" idx="3"/>
          </p:cNvCxnSpPr>
          <p:nvPr/>
        </p:nvCxnSpPr>
        <p:spPr>
          <a:xfrm rot="16200000" flipV="1">
            <a:off x="7546637" y="2724897"/>
            <a:ext cx="192129" cy="1112202"/>
          </a:xfrm>
          <a:prstGeom prst="bentConnector2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286000" y="999714"/>
            <a:ext cx="4970599" cy="5425954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0177" y="2446269"/>
            <a:ext cx="45964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setDelay</a:t>
            </a:r>
            <a:r>
              <a:rPr lang="en-US" dirty="0" smtClean="0"/>
              <a:t>(</a:t>
            </a:r>
            <a:r>
              <a:rPr lang="en-US" dirty="0" err="1" smtClean="0"/>
              <a:t>timeToDelay</a:t>
            </a:r>
            <a:r>
              <a:rPr lang="en-US" dirty="0" smtClean="0"/>
              <a:t>):</a:t>
            </a:r>
          </a:p>
          <a:p>
            <a:r>
              <a:rPr lang="en-US" dirty="0" smtClean="0"/>
              <a:t>Takes in a time to delay (string)</a:t>
            </a:r>
          </a:p>
          <a:p>
            <a:r>
              <a:rPr lang="en-US" dirty="0"/>
              <a:t>Converts this to 20b number of 50ns clock </a:t>
            </a:r>
            <a:r>
              <a:rPr lang="en-US" dirty="0" smtClean="0"/>
              <a:t>cycles</a:t>
            </a:r>
          </a:p>
          <a:p>
            <a:r>
              <a:rPr lang="en-US" dirty="0"/>
              <a:t>Communicates this over </a:t>
            </a:r>
            <a:r>
              <a:rPr lang="en-US" dirty="0" smtClean="0"/>
              <a:t>USB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490177" y="4001869"/>
            <a:ext cx="4596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getDelay</a:t>
            </a:r>
            <a:r>
              <a:rPr lang="en-US" dirty="0" smtClean="0"/>
              <a:t>():</a:t>
            </a:r>
          </a:p>
          <a:p>
            <a:r>
              <a:rPr lang="en-US" dirty="0" smtClean="0"/>
              <a:t>Gives the delay (string) that is set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519154" y="4791670"/>
            <a:ext cx="4567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removeDelay</a:t>
            </a:r>
            <a:r>
              <a:rPr lang="en-US" dirty="0" smtClean="0"/>
              <a:t>():</a:t>
            </a:r>
          </a:p>
          <a:p>
            <a:r>
              <a:rPr lang="en-US" dirty="0" smtClean="0"/>
              <a:t>Closes the COM port carrying USB communications</a:t>
            </a:r>
            <a:endParaRPr lang="en-US" dirty="0"/>
          </a:p>
        </p:txBody>
      </p:sp>
      <p:cxnSp>
        <p:nvCxnSpPr>
          <p:cNvPr id="67" name="Elbow Connector 66"/>
          <p:cNvCxnSpPr>
            <a:stCxn id="52" idx="1"/>
            <a:endCxn id="223" idx="3"/>
          </p:cNvCxnSpPr>
          <p:nvPr/>
        </p:nvCxnSpPr>
        <p:spPr>
          <a:xfrm rot="10800000">
            <a:off x="1828801" y="1304669"/>
            <a:ext cx="661377" cy="302036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54" idx="1"/>
            <a:endCxn id="223" idx="3"/>
          </p:cNvCxnSpPr>
          <p:nvPr/>
        </p:nvCxnSpPr>
        <p:spPr>
          <a:xfrm rot="10800000">
            <a:off x="1828800" y="1304669"/>
            <a:ext cx="690354" cy="394866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90178" y="1522939"/>
            <a:ext cx="4567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addDelay</a:t>
            </a:r>
            <a:r>
              <a:rPr lang="en-US" dirty="0" smtClean="0"/>
              <a:t>():</a:t>
            </a:r>
          </a:p>
          <a:p>
            <a:r>
              <a:rPr lang="en-US" dirty="0" smtClean="0"/>
              <a:t>Create a </a:t>
            </a:r>
            <a:r>
              <a:rPr lang="en-US" dirty="0" err="1" smtClean="0"/>
              <a:t>delaygenerator</a:t>
            </a:r>
            <a:r>
              <a:rPr lang="en-US" dirty="0" smtClean="0"/>
              <a:t> and store it in the dictionary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767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5875"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triangl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24320</TotalTime>
  <Words>706</Words>
  <Application>Microsoft Office PowerPoint</Application>
  <PresentationFormat>On-screen Show (4:3)</PresentationFormat>
  <Paragraphs>253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Bobby</dc:creator>
  <cp:lastModifiedBy>Bobby</cp:lastModifiedBy>
  <cp:revision>245</cp:revision>
  <cp:lastPrinted>2014-01-22T18:27:43Z</cp:lastPrinted>
  <dcterms:created xsi:type="dcterms:W3CDTF">2013-06-15T16:02:33Z</dcterms:created>
  <dcterms:modified xsi:type="dcterms:W3CDTF">2014-08-23T19:46:57Z</dcterms:modified>
</cp:coreProperties>
</file>