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2918400" cx="43891200"/>
  <p:notesSz cx="7010400" cy="9296400"/>
  <p:embeddedFontLst>
    <p:embeddedFont>
      <p:font typeface="Roboto Mon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52">
          <p15:clr>
            <a:srgbClr val="A4A3A4"/>
          </p15:clr>
        </p15:guide>
        <p15:guide id="2" orient="horz" pos="19584">
          <p15:clr>
            <a:srgbClr val="A4A3A4"/>
          </p15:clr>
        </p15:guide>
        <p15:guide id="3" pos="26496">
          <p15:clr>
            <a:srgbClr val="A4A3A4"/>
          </p15:clr>
        </p15:guide>
        <p15:guide id="4" pos="1152">
          <p15:clr>
            <a:srgbClr val="A4A3A4"/>
          </p15:clr>
        </p15:guide>
      </p15:sldGuideLst>
    </p:ext>
    <p:ext uri="GoogleSlidesCustomDataVersion2">
      <go:slidesCustomData xmlns:go="http://customooxmlschemas.google.com/" r:id="rId11" roundtripDataSignature="AMtx7mjbNU26brKm7T0omVw4TlfFOuIe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52" orient="horz"/>
        <p:guide pos="19584" orient="horz"/>
        <p:guide pos="26496"/>
        <p:guide pos="115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Mono-regular.fntdata"/><Relationship Id="rId8" Type="http://schemas.openxmlformats.org/officeDocument/2006/relationships/font" Target="fonts/RobotoMon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8372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436" y="0"/>
            <a:ext cx="3038372" cy="464820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6913"/>
            <a:ext cx="46482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89"/>
            <a:ext cx="3038372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5850" lIns="91700" spcFirstLastPara="1" rIns="91700" wrap="square" tIns="45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436" y="8829989"/>
            <a:ext cx="3038372" cy="464820"/>
          </a:xfrm>
          <a:prstGeom prst="rect">
            <a:avLst/>
          </a:prstGeom>
          <a:noFill/>
          <a:ln>
            <a:noFill/>
          </a:ln>
        </p:spPr>
        <p:txBody>
          <a:bodyPr anchorCtr="0" anchor="b" bIns="45850" lIns="91700" spcFirstLastPara="1" rIns="91700" wrap="square" tIns="45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7fc91a768c_0_0:notes"/>
          <p:cNvSpPr txBox="1"/>
          <p:nvPr>
            <p:ph idx="12" type="sldNum"/>
          </p:nvPr>
        </p:nvSpPr>
        <p:spPr>
          <a:xfrm>
            <a:off x="3970436" y="8829989"/>
            <a:ext cx="30384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850" lIns="91700" spcFirstLastPara="1" rIns="91700" wrap="square" tIns="458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27fc91a768c_0_0:notes"/>
          <p:cNvSpPr/>
          <p:nvPr>
            <p:ph idx="2" type="sldImg"/>
          </p:nvPr>
        </p:nvSpPr>
        <p:spPr>
          <a:xfrm>
            <a:off x="1181100" y="696913"/>
            <a:ext cx="46482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g27fc91a768c_0_0:notes"/>
          <p:cNvSpPr txBox="1"/>
          <p:nvPr>
            <p:ph idx="1" type="body"/>
          </p:nvPr>
        </p:nvSpPr>
        <p:spPr>
          <a:xfrm>
            <a:off x="701040" y="4415790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850" lIns="91700" spcFirstLastPara="1" rIns="91700" wrap="square" tIns="458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3292475" y="10226675"/>
            <a:ext cx="37306250" cy="7054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583363" y="18653125"/>
            <a:ext cx="30724475" cy="841375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lvl="0" algn="ctr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chemeClr val="dk1"/>
              </a:buClr>
              <a:buSzPts val="15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2193925" y="29976763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14995525" y="29976763"/>
            <a:ext cx="139001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31454725" y="29976763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11083131" y="-1208881"/>
            <a:ext cx="21724938" cy="3950335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2193925" y="29976763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14995525" y="29976763"/>
            <a:ext cx="139001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31454725" y="29976763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22715538" y="10423526"/>
            <a:ext cx="28087638" cy="9875837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2887663" y="623888"/>
            <a:ext cx="28087638" cy="29475113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2193925" y="29976763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14995525" y="29976763"/>
            <a:ext cx="139001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31454725" y="29976763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2193925" y="7680325"/>
            <a:ext cx="39503350" cy="21724938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2193925" y="29976763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14995525" y="29976763"/>
            <a:ext cx="139001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31454725" y="29976763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467100" y="21153438"/>
            <a:ext cx="37307838" cy="6537325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467100" y="13952538"/>
            <a:ext cx="37307838" cy="7200900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2193925" y="29976763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14995525" y="29976763"/>
            <a:ext cx="139001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31454725" y="29976763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2193925" y="7680325"/>
            <a:ext cx="19675475" cy="21724938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22021800" y="7680325"/>
            <a:ext cx="19675475" cy="21724938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2193925" y="29976763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14995525" y="29976763"/>
            <a:ext cx="139001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31454725" y="29976763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2193925" y="7369175"/>
            <a:ext cx="19392900" cy="3070225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2193925" y="10439400"/>
            <a:ext cx="19392900" cy="18965863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22296438" y="7369175"/>
            <a:ext cx="19400837" cy="3070225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22296438" y="10439400"/>
            <a:ext cx="19400837" cy="18965863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2193925" y="29976763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14995525" y="29976763"/>
            <a:ext cx="139001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31454725" y="29976763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2193925" y="29976763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4995525" y="29976763"/>
            <a:ext cx="139001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31454725" y="29976763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2193925" y="29976763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14995525" y="29976763"/>
            <a:ext cx="139001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31454725" y="29976763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2193925" y="1311275"/>
            <a:ext cx="14439900" cy="5576888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17160875" y="1311275"/>
            <a:ext cx="24536400" cy="28093988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2193925" y="6888163"/>
            <a:ext cx="14439900" cy="225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2193925" y="29976763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14995525" y="29976763"/>
            <a:ext cx="139001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31454725" y="29976763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602663" y="23042563"/>
            <a:ext cx="26335037" cy="2720975"/>
          </a:xfrm>
          <a:prstGeom prst="rect">
            <a:avLst/>
          </a:prstGeom>
          <a:noFill/>
          <a:ln>
            <a:noFill/>
          </a:ln>
        </p:spPr>
        <p:txBody>
          <a:bodyPr anchorCtr="0" anchor="b" bIns="219450" lIns="43890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8602663" y="2941638"/>
            <a:ext cx="26335037" cy="19750087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602663" y="25763538"/>
            <a:ext cx="26335037" cy="3862387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2193925" y="29976763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14995525" y="29976763"/>
            <a:ext cx="139001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31454725" y="29976763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9450" lIns="438900" spcFirstLastPara="1" rIns="438900" wrap="square" tIns="2194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2193925" y="7680325"/>
            <a:ext cx="39503350" cy="21724938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indent="-1206500" lvl="0" marL="457200" marR="0" rtl="0" algn="l">
              <a:lnSpc>
                <a:spcPct val="100000"/>
              </a:lnSpc>
              <a:spcBef>
                <a:spcPts val="3080"/>
              </a:spcBef>
              <a:spcAft>
                <a:spcPts val="0"/>
              </a:spcAft>
              <a:buClr>
                <a:schemeClr val="dk1"/>
              </a:buClr>
              <a:buSzPts val="15400"/>
              <a:buFont typeface="Arial"/>
              <a:buChar char="•"/>
              <a:defRPr b="0" i="0" sz="15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1079500" lvl="1" marL="914400" marR="0" rtl="0" algn="l">
              <a:lnSpc>
                <a:spcPct val="100000"/>
              </a:lnSpc>
              <a:spcBef>
                <a:spcPts val="2680"/>
              </a:spcBef>
              <a:spcAft>
                <a:spcPts val="0"/>
              </a:spcAft>
              <a:buClr>
                <a:schemeClr val="dk1"/>
              </a:buClr>
              <a:buSzPts val="13400"/>
              <a:buFont typeface="Arial"/>
              <a:buChar char="–"/>
              <a:defRPr b="0" i="0" sz="13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958850" lvl="2" marL="1371600" marR="0" rtl="0" algn="l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1500"/>
              <a:buFont typeface="Arial"/>
              <a:buChar char="•"/>
              <a:defRPr b="0" i="0" sz="1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838200" lvl="3" marL="18288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838200" lvl="4" marL="22860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838200" lvl="5" marL="27432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838200" lvl="6" marL="32004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838200" lvl="7" marL="36576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838200" lvl="8" marL="41148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»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2193925" y="29976763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14995525" y="29976763"/>
            <a:ext cx="139001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31454725" y="29976763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19450" lIns="438900" spcFirstLastPara="1" rIns="438900" wrap="square" tIns="2194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  <a:defRPr b="0" i="0" sz="6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png"/><Relationship Id="rId10" Type="http://schemas.openxmlformats.org/officeDocument/2006/relationships/hyperlink" Target="https://arxiv.org/abs/1807.05812" TargetMode="External"/><Relationship Id="rId13" Type="http://schemas.openxmlformats.org/officeDocument/2006/relationships/image" Target="../media/image4.png"/><Relationship Id="rId1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hyperlink" Target="https://arxiv.org/abs/1807.05812" TargetMode="External"/><Relationship Id="rId5" Type="http://schemas.openxmlformats.org/officeDocument/2006/relationships/hyperlink" Target="https://arxiv.org/abs/1806.06193" TargetMode="External"/><Relationship Id="rId6" Type="http://schemas.openxmlformats.org/officeDocument/2006/relationships/hyperlink" Target="https://arxiv.org/abs/1806.06193" TargetMode="External"/><Relationship Id="rId7" Type="http://schemas.openxmlformats.org/officeDocument/2006/relationships/hyperlink" Target="https://arxiv.org/abs/1512.04150" TargetMode="External"/><Relationship Id="rId8" Type="http://schemas.openxmlformats.org/officeDocument/2006/relationships/hyperlink" Target="https://arxiv.org/abs/1512.0415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fc91a768c_0_0"/>
          <p:cNvSpPr/>
          <p:nvPr/>
        </p:nvSpPr>
        <p:spPr>
          <a:xfrm>
            <a:off x="1109100" y="1096575"/>
            <a:ext cx="41569500" cy="545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7fc91a768c_0_0"/>
          <p:cNvSpPr/>
          <p:nvPr/>
        </p:nvSpPr>
        <p:spPr>
          <a:xfrm>
            <a:off x="0" y="0"/>
            <a:ext cx="438912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g27fc91a768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263063" y="14630400"/>
            <a:ext cx="10536237" cy="3584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27fc91a768c_0_0"/>
          <p:cNvSpPr txBox="1"/>
          <p:nvPr/>
        </p:nvSpPr>
        <p:spPr>
          <a:xfrm>
            <a:off x="1752600" y="1654575"/>
            <a:ext cx="39601500" cy="24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8000" lIns="96000" spcFirstLastPara="1" rIns="96000" wrap="square" tIns="48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BirdBoy: American Bird Species Classification using Convolutional Neural Networks</a:t>
            </a:r>
            <a:endParaRPr sz="9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3" name="Google Shape;93;g27fc91a768c_0_0"/>
          <p:cNvSpPr txBox="1"/>
          <p:nvPr/>
        </p:nvSpPr>
        <p:spPr>
          <a:xfrm>
            <a:off x="1828801" y="4691300"/>
            <a:ext cx="39601500" cy="16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8000" lIns="96000" spcFirstLastPara="1" rIns="96000" wrap="square" tIns="480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Eric Sun | Vincent Allen Sison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>
                <a:solidFill>
                  <a:schemeClr val="dk1"/>
                </a:solidFill>
              </a:rPr>
              <a:t>Department of Computer Science | Pacific Lutheran University | Tacoma, WA</a:t>
            </a:r>
            <a:endParaRPr sz="4800">
              <a:solidFill>
                <a:schemeClr val="dk1"/>
              </a:solidFill>
            </a:endParaRPr>
          </a:p>
        </p:txBody>
      </p:sp>
      <p:pic>
        <p:nvPicPr>
          <p:cNvPr id="94" name="Google Shape;94;g27fc91a768c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246700" y="31136421"/>
            <a:ext cx="14233199" cy="120848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27fc91a768c_0_0"/>
          <p:cNvSpPr/>
          <p:nvPr/>
        </p:nvSpPr>
        <p:spPr>
          <a:xfrm>
            <a:off x="1159200" y="7212100"/>
            <a:ext cx="14233200" cy="616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365750" spcFirstLastPara="1" rIns="36575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800">
                <a:solidFill>
                  <a:schemeClr val="dk1"/>
                </a:solidFill>
              </a:rPr>
              <a:t>Introduction</a:t>
            </a:r>
            <a:endParaRPr b="1" sz="5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500">
                <a:solidFill>
                  <a:schemeClr val="dk1"/>
                </a:solidFill>
              </a:rPr>
              <a:t>Automatic bird species classification has significant ecological and scientific value, aiding conservation efforts and biodiversity studies. However, bird identification is challenging due to fine-grained differences between species and varied visual environments. Leveraging convolutional neural networks (CNNs) has shown promising results in fine-grained image classification tasks, including bird recognition (Wah et al., 2011; Cui et al., 2018).</a:t>
            </a:r>
            <a:endParaRPr sz="3800"/>
          </a:p>
        </p:txBody>
      </p:sp>
      <p:sp>
        <p:nvSpPr>
          <p:cNvPr id="96" name="Google Shape;96;g27fc91a768c_0_0"/>
          <p:cNvSpPr/>
          <p:nvPr/>
        </p:nvSpPr>
        <p:spPr>
          <a:xfrm>
            <a:off x="1159200" y="13872500"/>
            <a:ext cx="14233200" cy="902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548625" spcFirstLastPara="1" rIns="36575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5800">
                <a:solidFill>
                  <a:schemeClr val="dk1"/>
                </a:solidFill>
              </a:rPr>
              <a:t>Dataset</a:t>
            </a:r>
            <a:endParaRPr b="1" sz="5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</a:rPr>
              <a:t>We used the </a:t>
            </a:r>
            <a:r>
              <a:rPr b="1" lang="en-US" sz="3500">
                <a:solidFill>
                  <a:schemeClr val="dk1"/>
                </a:solidFill>
              </a:rPr>
              <a:t>NABirds dataset</a:t>
            </a:r>
            <a:r>
              <a:rPr lang="en-US" sz="3500">
                <a:solidFill>
                  <a:schemeClr val="dk1"/>
                </a:solidFill>
              </a:rPr>
              <a:t> (Van Horn et al., 2015), which includes over 48,000 images across 555 bird species with hierarchical taxonomy and detailed bounding box annotations. The dataset supports fine-grained recognition tasks and is well-suited for training deep CNNs.</a:t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</p:txBody>
      </p:sp>
      <p:sp>
        <p:nvSpPr>
          <p:cNvPr id="97" name="Google Shape;97;g27fc91a768c_0_0"/>
          <p:cNvSpPr/>
          <p:nvPr/>
        </p:nvSpPr>
        <p:spPr>
          <a:xfrm>
            <a:off x="15971700" y="7212100"/>
            <a:ext cx="12693300" cy="844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457200" spcFirstLastPara="1" rIns="36575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800">
                <a:solidFill>
                  <a:schemeClr val="dk1"/>
                </a:solidFill>
              </a:rPr>
              <a:t>Methodology (cont.)</a:t>
            </a:r>
            <a:endParaRPr b="1" sz="5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5900">
              <a:solidFill>
                <a:schemeClr val="dk1"/>
              </a:solidFill>
            </a:endParaRPr>
          </a:p>
        </p:txBody>
      </p:sp>
      <p:sp>
        <p:nvSpPr>
          <p:cNvPr id="98" name="Google Shape;98;g27fc91a768c_0_0"/>
          <p:cNvSpPr/>
          <p:nvPr/>
        </p:nvSpPr>
        <p:spPr>
          <a:xfrm>
            <a:off x="15971700" y="16162725"/>
            <a:ext cx="12693300" cy="16144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457200" spcFirstLastPara="1" rIns="457200" wrap="square" tIns="1828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5800">
                <a:solidFill>
                  <a:schemeClr val="dk1"/>
                </a:solidFill>
              </a:rPr>
              <a:t>Results</a:t>
            </a:r>
            <a:endParaRPr b="1" sz="5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3500">
                <a:solidFill>
                  <a:schemeClr val="dk1"/>
                </a:solidFill>
              </a:rPr>
              <a:t>Our trained model achieves a </a:t>
            </a:r>
            <a:r>
              <a:rPr b="1" lang="en-US" sz="3500">
                <a:solidFill>
                  <a:schemeClr val="dk1"/>
                </a:solidFill>
              </a:rPr>
              <a:t>top-1 accuracy of ~70%</a:t>
            </a:r>
            <a:r>
              <a:rPr lang="en-US" sz="3500">
                <a:solidFill>
                  <a:schemeClr val="dk1"/>
                </a:solidFill>
              </a:rPr>
              <a:t> on the NABirds test set. While most of the birds were guessed right, the model had trouble distinguishing between birds of similar likeness.</a:t>
            </a:r>
            <a:endParaRPr sz="3500">
              <a:solidFill>
                <a:schemeClr val="dk1"/>
              </a:solidFill>
            </a:endParaRPr>
          </a:p>
        </p:txBody>
      </p:sp>
      <p:cxnSp>
        <p:nvCxnSpPr>
          <p:cNvPr id="99" name="Google Shape;99;g27fc91a768c_0_0"/>
          <p:cNvCxnSpPr/>
          <p:nvPr/>
        </p:nvCxnSpPr>
        <p:spPr>
          <a:xfrm>
            <a:off x="2166400" y="34099500"/>
            <a:ext cx="4015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g27fc91a768c_0_0"/>
          <p:cNvSpPr/>
          <p:nvPr/>
        </p:nvSpPr>
        <p:spPr>
          <a:xfrm>
            <a:off x="29244300" y="13003200"/>
            <a:ext cx="13570200" cy="14847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200" spcFirstLastPara="1" rIns="45720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800">
                <a:solidFill>
                  <a:schemeClr val="dk1"/>
                </a:solidFill>
              </a:rPr>
              <a:t>References</a:t>
            </a:r>
            <a:endParaRPr b="1" sz="58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US" sz="3200">
                <a:solidFill>
                  <a:schemeClr val="dk1"/>
                </a:solidFill>
              </a:rPr>
              <a:t>Wah, C., Branson, S., Welinder, P., Perona, P., &amp; Belongie, S. (2011). </a:t>
            </a:r>
            <a:r>
              <a:rPr i="1" lang="en-US" sz="3200">
                <a:solidFill>
                  <a:schemeClr val="dk1"/>
                </a:solidFill>
              </a:rPr>
              <a:t>The Caltech-UCSD Birds-200-2011 Dataset</a:t>
            </a:r>
            <a:r>
              <a:rPr lang="en-US" sz="3200">
                <a:solidFill>
                  <a:schemeClr val="dk1"/>
                </a:solidFill>
              </a:rPr>
              <a:t>. https://authors.library.caltech.edu/27452/1/CUB_200_2011.pdf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US" sz="3200">
                <a:solidFill>
                  <a:schemeClr val="dk1"/>
                </a:solidFill>
              </a:rPr>
              <a:t>Van Horn, G., Branson, S., Farrell, R., Haber, S., Barry, J., Ipeirotis, P., Perona, P., &amp; Belongie, S. (2015). </a:t>
            </a:r>
            <a:r>
              <a:rPr i="1" lang="en-US" sz="3200">
                <a:solidFill>
                  <a:schemeClr val="dk1"/>
                </a:solidFill>
              </a:rPr>
              <a:t>Building a bird recognition app and large scale dataset with citizen scientists: The fine print in fine-grained dataset collection</a:t>
            </a:r>
            <a:r>
              <a:rPr lang="en-US" sz="3200">
                <a:solidFill>
                  <a:schemeClr val="dk1"/>
                </a:solidFill>
              </a:rPr>
              <a:t>. CVPR.</a:t>
            </a:r>
            <a:br>
              <a:rPr lang="en-US" sz="3200">
                <a:solidFill>
                  <a:schemeClr val="dk1"/>
                </a:solidFill>
              </a:rPr>
            </a:br>
            <a:r>
              <a:rPr lang="en-US" sz="3200">
                <a:solidFill>
                  <a:schemeClr val="dk1"/>
                </a:solidFill>
              </a:rPr>
              <a:t>https://openaccess.thecvf.com/content_cvpr_2015/papers/Van_Horn_Building_a_Bird_2015_CVPR_paper.pdf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US" sz="3200">
                <a:solidFill>
                  <a:schemeClr val="dk1"/>
                </a:solidFill>
              </a:rPr>
              <a:t>Cui, Y., Song, Y., Sun, C., Howard, A., &amp; Belongie, S. (2018). </a:t>
            </a:r>
            <a:r>
              <a:rPr i="1" lang="en-US" sz="3200">
                <a:solidFill>
                  <a:schemeClr val="dk1"/>
                </a:solidFill>
              </a:rPr>
              <a:t>Large Scale Fine-Grained Categorization and Domain-Specific Transfer Learning</a:t>
            </a:r>
            <a:r>
              <a:rPr lang="en-US" sz="3200">
                <a:solidFill>
                  <a:schemeClr val="dk1"/>
                </a:solidFill>
              </a:rPr>
              <a:t>. CVPR.</a:t>
            </a:r>
            <a:br>
              <a:rPr lang="en-US" sz="3200">
                <a:solidFill>
                  <a:schemeClr val="dk1"/>
                </a:solidFill>
              </a:rPr>
            </a:br>
            <a:r>
              <a:rPr lang="en-US" sz="32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3200" u="sng">
                <a:solidFill>
                  <a:schemeClr val="hlink"/>
                </a:solidFill>
                <a:hlinkClick r:id="rId6"/>
              </a:rPr>
              <a:t>https://arxiv.org/abs/1806.06193</a:t>
            </a:r>
            <a:endParaRPr sz="3200" u="sng">
              <a:solidFill>
                <a:schemeClr val="hlink"/>
              </a:solidFill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US" sz="3200">
                <a:solidFill>
                  <a:schemeClr val="dk1"/>
                </a:solidFill>
              </a:rPr>
              <a:t>Zhou, B., Khosla, A., Lapedriza, A., Oliva, A., &amp; Torralba, A. (2016). </a:t>
            </a:r>
            <a:r>
              <a:rPr i="1" lang="en-US" sz="3200">
                <a:solidFill>
                  <a:schemeClr val="dk1"/>
                </a:solidFill>
              </a:rPr>
              <a:t>Learning Deep Features for Discriminative Localization</a:t>
            </a:r>
            <a:r>
              <a:rPr lang="en-US" sz="3200">
                <a:solidFill>
                  <a:schemeClr val="dk1"/>
                </a:solidFill>
              </a:rPr>
              <a:t>. CVPR.</a:t>
            </a:r>
            <a:br>
              <a:rPr lang="en-US" sz="3200">
                <a:solidFill>
                  <a:schemeClr val="dk1"/>
                </a:solidFill>
              </a:rPr>
            </a:br>
            <a:r>
              <a:rPr lang="en-US" sz="3200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3200" u="sng">
                <a:solidFill>
                  <a:schemeClr val="hlink"/>
                </a:solidFill>
                <a:hlinkClick r:id="rId8"/>
              </a:rPr>
              <a:t>https://arxiv.org/abs/1512.04150</a:t>
            </a:r>
            <a:endParaRPr sz="3200" u="sng">
              <a:solidFill>
                <a:schemeClr val="hlink"/>
              </a:solidFill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US" sz="3200">
                <a:solidFill>
                  <a:schemeClr val="dk1"/>
                </a:solidFill>
              </a:rPr>
              <a:t>Zhao, B., Wu, X., &amp; Fu, Y. (2021). </a:t>
            </a:r>
            <a:r>
              <a:rPr i="1" lang="en-US" sz="3200">
                <a:solidFill>
                  <a:schemeClr val="dk1"/>
                </a:solidFill>
              </a:rPr>
              <a:t>Hierarchical Feature Embedding for Attribute-Based Recognition</a:t>
            </a:r>
            <a:r>
              <a:rPr lang="en-US" sz="3200">
                <a:solidFill>
                  <a:schemeClr val="dk1"/>
                </a:solidFill>
              </a:rPr>
              <a:t>. AAAI.</a:t>
            </a:r>
            <a:br>
              <a:rPr lang="en-US" sz="3200">
                <a:solidFill>
                  <a:schemeClr val="dk1"/>
                </a:solidFill>
              </a:rPr>
            </a:br>
            <a:r>
              <a:rPr lang="en-US" sz="3200">
                <a:solidFill>
                  <a:schemeClr val="dk1"/>
                </a:solidFill>
              </a:rPr>
              <a:t> https://ojs.aaai.org/index.php/AAAI/article/view/16208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n-US" sz="3200">
                <a:solidFill>
                  <a:schemeClr val="dk1"/>
                </a:solidFill>
              </a:rPr>
              <a:t>Lostanlen, V., Salamon, J., Farnsworth, A., Kelling, S., &amp; Bello, J. P. (2018). </a:t>
            </a:r>
            <a:r>
              <a:rPr i="1" lang="en-US" sz="3200">
                <a:solidFill>
                  <a:schemeClr val="dk1"/>
                </a:solidFill>
              </a:rPr>
              <a:t>BirdVox-full-night: A dataset and benchmark for avian flight call detection</a:t>
            </a:r>
            <a:r>
              <a:rPr lang="en-US" sz="3200">
                <a:solidFill>
                  <a:schemeClr val="dk1"/>
                </a:solidFill>
              </a:rPr>
              <a:t>. ICASSP.</a:t>
            </a:r>
            <a:br>
              <a:rPr lang="en-US" sz="3200">
                <a:solidFill>
                  <a:schemeClr val="dk1"/>
                </a:solidFill>
              </a:rPr>
            </a:br>
            <a:r>
              <a:rPr lang="en-US" sz="3200">
                <a:solidFill>
                  <a:schemeClr val="dk1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3200" u="sng">
                <a:solidFill>
                  <a:schemeClr val="hlink"/>
                </a:solidFill>
                <a:hlinkClick r:id="rId10"/>
              </a:rPr>
              <a:t>https://arxiv.org/abs/1807.05812</a:t>
            </a:r>
            <a:endParaRPr sz="3500"/>
          </a:p>
        </p:txBody>
      </p:sp>
      <p:sp>
        <p:nvSpPr>
          <p:cNvPr id="101" name="Google Shape;101;g27fc91a768c_0_0"/>
          <p:cNvSpPr/>
          <p:nvPr/>
        </p:nvSpPr>
        <p:spPr>
          <a:xfrm>
            <a:off x="29257400" y="7212100"/>
            <a:ext cx="13421100" cy="524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200" spcFirstLastPara="1" rIns="45720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5800">
                <a:solidFill>
                  <a:schemeClr val="dk1"/>
                </a:solidFill>
              </a:rPr>
              <a:t>Conclusion</a:t>
            </a:r>
            <a:endParaRPr b="1" sz="5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US" sz="3500">
                <a:solidFill>
                  <a:schemeClr val="dk1"/>
                </a:solidFill>
              </a:rPr>
              <a:t>Despite moderate accuracy, the model demonstrates the effectiveness of CNNs in ecological classification tasks. Improvements could involve using attention-based models (Zhao et al., 2021) or combining visual and audio features (Lostanlen et al., 2018).</a:t>
            </a:r>
            <a:endParaRPr b="1" sz="8200">
              <a:solidFill>
                <a:schemeClr val="dk1"/>
              </a:solidFill>
            </a:endParaRPr>
          </a:p>
        </p:txBody>
      </p:sp>
      <p:pic>
        <p:nvPicPr>
          <p:cNvPr id="102" name="Google Shape;102;g27fc91a768c_0_0" title="Figure_1_confusion_matrix.png"/>
          <p:cNvPicPr preferRelativeResize="0"/>
          <p:nvPr/>
        </p:nvPicPr>
        <p:blipFill rotWithShape="1">
          <a:blip r:embed="rId11">
            <a:alphaModFix/>
          </a:blip>
          <a:srcRect b="1047" l="804" r="7745" t="1028"/>
          <a:stretch/>
        </p:blipFill>
        <p:spPr>
          <a:xfrm>
            <a:off x="16159600" y="20450575"/>
            <a:ext cx="12178200" cy="1086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27fc91a768c_0_0"/>
          <p:cNvSpPr txBox="1"/>
          <p:nvPr/>
        </p:nvSpPr>
        <p:spPr>
          <a:xfrm>
            <a:off x="1676400" y="22021800"/>
            <a:ext cx="110490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chemeClr val="dk1"/>
                </a:solidFill>
              </a:rPr>
              <a:t>Figure 1: Example images in dataset.</a:t>
            </a:r>
            <a:endParaRPr sz="15400">
              <a:solidFill>
                <a:schemeClr val="dk1"/>
              </a:solidFill>
            </a:endParaRPr>
          </a:p>
        </p:txBody>
      </p:sp>
      <p:sp>
        <p:nvSpPr>
          <p:cNvPr id="104" name="Google Shape;104;g27fc91a768c_0_0"/>
          <p:cNvSpPr/>
          <p:nvPr/>
        </p:nvSpPr>
        <p:spPr>
          <a:xfrm>
            <a:off x="1159200" y="23355350"/>
            <a:ext cx="14233200" cy="895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457200" spcFirstLastPara="1" rIns="36575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5800">
                <a:solidFill>
                  <a:schemeClr val="dk1"/>
                </a:solidFill>
              </a:rPr>
              <a:t>Methodology</a:t>
            </a:r>
            <a:endParaRPr b="1" sz="5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</a:rPr>
              <a:t>Our model uses </a:t>
            </a:r>
            <a:r>
              <a:rPr b="1" lang="en-US" sz="3500">
                <a:solidFill>
                  <a:schemeClr val="dk1"/>
                </a:solidFill>
              </a:rPr>
              <a:t>ResNet-101</a:t>
            </a:r>
            <a:r>
              <a:rPr lang="en-US" sz="3500">
                <a:solidFill>
                  <a:schemeClr val="dk1"/>
                </a:solidFill>
              </a:rPr>
              <a:t> architecture fine-tuned on the NABirds dataset. We incorporate bounding box annotations during preprocessing to focus the model’s attention on the bird, minimizing background noise (Zhou et al., 2016).</a:t>
            </a:r>
            <a:br>
              <a:rPr lang="en-US" sz="3500">
                <a:solidFill>
                  <a:schemeClr val="dk1"/>
                </a:solidFill>
              </a:rPr>
            </a:br>
            <a:r>
              <a:rPr lang="en-US" sz="3500">
                <a:solidFill>
                  <a:schemeClr val="dk1"/>
                </a:solidFill>
              </a:rPr>
              <a:t> Key steps include:</a:t>
            </a:r>
            <a:endParaRPr sz="3500">
              <a:solidFill>
                <a:schemeClr val="dk1"/>
              </a:solidFill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-US" sz="3500">
                <a:solidFill>
                  <a:schemeClr val="dk1"/>
                </a:solidFill>
              </a:rPr>
              <a:t>Data loading based on </a:t>
            </a:r>
            <a:r>
              <a:rPr b="1" lang="en-US"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train_test_split.txt</a:t>
            </a:r>
            <a:r>
              <a:rPr lang="en-US" sz="3500">
                <a:solidFill>
                  <a:schemeClr val="dk1"/>
                </a:solidFill>
              </a:rPr>
              <a:t> and </a:t>
            </a:r>
            <a:r>
              <a:rPr b="1" lang="en-US"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bounding_boxes.txt</a:t>
            </a:r>
            <a:endParaRPr sz="3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-US" sz="3500">
                <a:solidFill>
                  <a:schemeClr val="dk1"/>
                </a:solidFill>
              </a:rPr>
              <a:t>Bounding box cropping and augmentation (horizontal flip, color jitter)</a:t>
            </a:r>
            <a:endParaRPr sz="3500">
              <a:solidFill>
                <a:schemeClr val="dk1"/>
              </a:solidFill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-US" sz="3500">
                <a:solidFill>
                  <a:schemeClr val="dk1"/>
                </a:solidFill>
              </a:rPr>
              <a:t>Training using cross-entropy loss and evaluation with top-1 accuracy</a:t>
            </a:r>
            <a:endParaRPr sz="5900">
              <a:solidFill>
                <a:schemeClr val="dk1"/>
              </a:solidFill>
            </a:endParaRPr>
          </a:p>
        </p:txBody>
      </p:sp>
      <p:sp>
        <p:nvSpPr>
          <p:cNvPr id="105" name="Google Shape;105;g27fc91a768c_0_0"/>
          <p:cNvSpPr/>
          <p:nvPr/>
        </p:nvSpPr>
        <p:spPr>
          <a:xfrm>
            <a:off x="1676400" y="18326100"/>
            <a:ext cx="13230300" cy="37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g27fc91a768c_0_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548200" y="18436001"/>
            <a:ext cx="5256538" cy="353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27fc91a768c_0_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819400" y="18436001"/>
            <a:ext cx="5256550" cy="350094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27fc91a768c_0_0"/>
          <p:cNvSpPr/>
          <p:nvPr/>
        </p:nvSpPr>
        <p:spPr>
          <a:xfrm>
            <a:off x="16497300" y="8667750"/>
            <a:ext cx="11523900" cy="545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g27fc91a768c_0_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0789349" y="8920951"/>
            <a:ext cx="3704134" cy="249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7fc91a768c_0_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6752425" y="8920950"/>
            <a:ext cx="3704143" cy="2467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27fc91a768c_0_0"/>
          <p:cNvPicPr preferRelativeResize="0"/>
          <p:nvPr/>
        </p:nvPicPr>
        <p:blipFill rotWithShape="1">
          <a:blip r:embed="rId12">
            <a:alphaModFix/>
          </a:blip>
          <a:srcRect b="21741" l="23063" r="32854" t="35459"/>
          <a:stretch/>
        </p:blipFill>
        <p:spPr>
          <a:xfrm>
            <a:off x="24398145" y="12003688"/>
            <a:ext cx="2943106" cy="192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27fc91a768c_0_0"/>
          <p:cNvPicPr preferRelativeResize="0"/>
          <p:nvPr/>
        </p:nvPicPr>
        <p:blipFill rotWithShape="1">
          <a:blip r:embed="rId13">
            <a:alphaModFix/>
          </a:blip>
          <a:srcRect b="46116" l="19018" r="43118" t="31396"/>
          <a:stretch/>
        </p:blipFill>
        <p:spPr>
          <a:xfrm>
            <a:off x="21127450" y="12301738"/>
            <a:ext cx="2943099" cy="11640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g27fc91a768c_0_0"/>
          <p:cNvCxnSpPr/>
          <p:nvPr/>
        </p:nvCxnSpPr>
        <p:spPr>
          <a:xfrm>
            <a:off x="18276800" y="11679869"/>
            <a:ext cx="2523000" cy="1495800"/>
          </a:xfrm>
          <a:prstGeom prst="bentConnector3">
            <a:avLst>
              <a:gd fmla="val -103" name="adj1"/>
            </a:avLst>
          </a:prstGeom>
          <a:noFill/>
          <a:ln cap="flat" cmpd="sng" w="114300">
            <a:solidFill>
              <a:srgbClr val="FFD966"/>
            </a:solidFill>
            <a:prstDash val="solid"/>
            <a:round/>
            <a:headEnd len="med" w="med" type="diamond"/>
            <a:tailEnd len="med" w="med" type="triangle"/>
          </a:ln>
        </p:spPr>
      </p:cxnSp>
      <p:sp>
        <p:nvSpPr>
          <p:cNvPr id="114" name="Google Shape;114;g27fc91a768c_0_0"/>
          <p:cNvSpPr/>
          <p:nvPr/>
        </p:nvSpPr>
        <p:spPr>
          <a:xfrm>
            <a:off x="17451350" y="9699550"/>
            <a:ext cx="1390200" cy="548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27fc91a768c_0_0"/>
          <p:cNvSpPr/>
          <p:nvPr/>
        </p:nvSpPr>
        <p:spPr>
          <a:xfrm>
            <a:off x="21655850" y="9795725"/>
            <a:ext cx="1614000" cy="102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16" name="Google Shape;116;g27fc91a768c_0_0"/>
          <p:cNvSpPr txBox="1"/>
          <p:nvPr/>
        </p:nvSpPr>
        <p:spPr>
          <a:xfrm>
            <a:off x="16468900" y="14352100"/>
            <a:ext cx="115524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500">
                <a:solidFill>
                  <a:schemeClr val="dk1"/>
                </a:solidFill>
              </a:rPr>
              <a:t>Figure 2: Cropping images based on bounding boxes</a:t>
            </a:r>
            <a:endParaRPr sz="15400">
              <a:solidFill>
                <a:schemeClr val="dk1"/>
              </a:solidFill>
            </a:endParaRPr>
          </a:p>
        </p:txBody>
      </p:sp>
      <p:sp>
        <p:nvSpPr>
          <p:cNvPr id="117" name="Google Shape;117;g27fc91a768c_0_0"/>
          <p:cNvSpPr txBox="1"/>
          <p:nvPr/>
        </p:nvSpPr>
        <p:spPr>
          <a:xfrm>
            <a:off x="16192500" y="31470600"/>
            <a:ext cx="11315700" cy="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chemeClr val="dk1"/>
                </a:solidFill>
              </a:rPr>
              <a:t>Figure 3: Accuracy confusion matrix.</a:t>
            </a:r>
            <a:endParaRPr sz="15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2006-08-16T00:09:40Z</dcterms:created>
  <dc:creator>Neal Yakelis</dc:creator>
</cp:coreProperties>
</file>