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8"/>
            <a:ext cx="9144000" cy="2310937"/>
          </a:xfrm>
        </p:spPr>
        <p:txBody>
          <a:bodyPr anchor="b"/>
          <a:lstStyle>
            <a:lvl1pPr algn="ctr">
              <a:defRPr sz="6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5498"/>
            <a:ext cx="9144000" cy="7523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524000" y="1055688"/>
            <a:ext cx="9144000" cy="615950"/>
          </a:xfr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6603-EDB4-4240-A0DD-57CBD6827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38B7-254E-40B8-8991-36123D8190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pinchen@mail.ustc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9"/>
            <a:ext cx="9144000" cy="1758142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提交截止日期：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en-US" dirty="0">
                <a:solidFill>
                  <a:srgbClr val="FF0000"/>
                </a:solidFill>
              </a:rPr>
              <a:t>日周二晚</a:t>
            </a:r>
            <a:r>
              <a:rPr lang="en-US" altLang="zh-CN" dirty="0">
                <a:solidFill>
                  <a:srgbClr val="FF0000"/>
                </a:solidFill>
              </a:rPr>
              <a:t>24:00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24000" y="1362884"/>
            <a:ext cx="9144000" cy="615950"/>
          </a:xfrm>
        </p:spPr>
        <p:txBody>
          <a:bodyPr/>
          <a:lstStyle/>
          <a:p>
            <a:r>
              <a:rPr lang="en-US" altLang="zh-CN" dirty="0"/>
              <a:t>011146.01 </a:t>
            </a:r>
            <a:r>
              <a:rPr lang="zh-CN" altLang="en-US" dirty="0"/>
              <a:t>算法基础 </a:t>
            </a:r>
            <a:r>
              <a:rPr lang="en-US" altLang="zh-CN" dirty="0"/>
              <a:t>(2021</a:t>
            </a:r>
            <a:r>
              <a:rPr lang="zh-CN" altLang="en-US" dirty="0"/>
              <a:t>年秋</a:t>
            </a:r>
            <a:r>
              <a:rPr lang="en-US" altLang="zh-CN" dirty="0"/>
              <a:t>)  </a:t>
            </a:r>
            <a:r>
              <a:rPr lang="zh-CN" altLang="en-US" dirty="0"/>
              <a:t>顾乃杰老师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 marL="0" indent="0">
              <a:spcBef>
                <a:spcPts val="1200"/>
              </a:spcBef>
            </a:pPr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r>
              <a:rPr lang="zh-CN" altLang="en-US" sz="2800" dirty="0"/>
              <a:t>截止日期：</a:t>
            </a:r>
            <a:r>
              <a:rPr lang="en-US" altLang="zh-CN" sz="2800" dirty="0" smtClean="0">
                <a:solidFill>
                  <a:srgbClr val="FF0000"/>
                </a:solidFill>
              </a:rPr>
              <a:t>12</a:t>
            </a:r>
            <a:r>
              <a:rPr lang="zh-CN" altLang="en-US" sz="2800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zh-CN" altLang="en-US" sz="2800" dirty="0" smtClean="0">
                <a:solidFill>
                  <a:srgbClr val="FF0000"/>
                </a:solidFill>
              </a:rPr>
              <a:t>日周</a:t>
            </a:r>
            <a:r>
              <a:rPr lang="zh-CN" altLang="en-US" dirty="0">
                <a:solidFill>
                  <a:srgbClr val="FF0000"/>
                </a:solidFill>
              </a:rPr>
              <a:t>二</a:t>
            </a:r>
            <a:r>
              <a:rPr lang="zh-CN" altLang="en-US" sz="2800" dirty="0" smtClean="0">
                <a:solidFill>
                  <a:srgbClr val="FF0000"/>
                </a:solidFill>
              </a:rPr>
              <a:t>晚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en-US" altLang="zh-CN" dirty="0">
                <a:solidFill>
                  <a:srgbClr val="FF0000"/>
                </a:solidFill>
              </a:rPr>
              <a:t>:00</a:t>
            </a:r>
            <a:r>
              <a:rPr lang="zh-CN" altLang="en-US" sz="2800" dirty="0"/>
              <a:t>，逾期提交实验成绩将作</a:t>
            </a:r>
            <a:r>
              <a:rPr lang="en-US" altLang="zh-CN" sz="2800" dirty="0"/>
              <a:t>0</a:t>
            </a:r>
            <a:r>
              <a:rPr lang="zh-CN" altLang="en-US" sz="2800" dirty="0"/>
              <a:t>分处理。   </a:t>
            </a:r>
            <a:endParaRPr lang="en-US" altLang="zh-CN" sz="2800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/>
              <a:t>将上述文件夹严格打包成</a:t>
            </a:r>
            <a:r>
              <a:rPr lang="en-US" altLang="zh-CN" sz="2800" dirty="0">
                <a:solidFill>
                  <a:srgbClr val="FF0000"/>
                </a:solidFill>
              </a:rPr>
              <a:t>.zip</a:t>
            </a:r>
            <a:r>
              <a:rPr lang="zh-CN" altLang="en-US" sz="2800" dirty="0"/>
              <a:t>格式，命名方式：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-project2.zip</a:t>
            </a:r>
            <a:r>
              <a:rPr lang="zh-CN" altLang="en-US" sz="2800" dirty="0"/>
              <a:t>。按照编号</a:t>
            </a:r>
            <a:r>
              <a:rPr lang="zh-CN" altLang="en-US" dirty="0"/>
              <a:t>分组</a:t>
            </a:r>
            <a:r>
              <a:rPr lang="zh-CN" altLang="en-US" sz="2800" dirty="0"/>
              <a:t>发送到助教邮箱，邮件主题为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-project2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1-30</a:t>
            </a:r>
            <a:r>
              <a:rPr lang="zh-CN" altLang="en-US" dirty="0"/>
              <a:t>：于倩倩，</a:t>
            </a:r>
            <a:r>
              <a:rPr lang="en-US" altLang="zh-CN" dirty="0"/>
              <a:t>qianqyu@mail.ustc.edu.cn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31-60</a:t>
            </a:r>
            <a:r>
              <a:rPr lang="zh-CN" altLang="en-US" dirty="0"/>
              <a:t>：魏雨桐，</a:t>
            </a:r>
            <a:r>
              <a:rPr lang="en-US" altLang="zh-CN" dirty="0"/>
              <a:t>weiyt@mail.ustc.edu.cn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61-90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王永良， </a:t>
            </a:r>
            <a:r>
              <a:rPr lang="en-US" altLang="zh-CN" dirty="0">
                <a:sym typeface="+mn-ea"/>
              </a:rPr>
              <a:t>wyl083@mail.ustc.edu.cn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91-120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陈品， </a:t>
            </a:r>
            <a:r>
              <a:rPr lang="en-US" altLang="zh-CN" dirty="0">
                <a:sym typeface="+mn-ea"/>
                <a:hlinkClick r:id="rId1"/>
              </a:rPr>
              <a:t>pinchen@mail.ustc.edu.cn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121-150</a:t>
            </a:r>
            <a:r>
              <a:rPr lang="zh-CN" altLang="en-US" dirty="0"/>
              <a:t>：卜兴业， </a:t>
            </a:r>
            <a:r>
              <a:rPr lang="en-US" altLang="zh-CN" dirty="0"/>
              <a:t>buxy@mail.ustc.edu.cn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151</a:t>
            </a:r>
            <a:r>
              <a:rPr lang="zh-CN" altLang="en-US" dirty="0"/>
              <a:t>及以后：刘大兴，</a:t>
            </a:r>
            <a:r>
              <a:rPr lang="en-US" altLang="zh-CN" dirty="0"/>
              <a:t>ldx11@mail.ustc.edu.cn</a:t>
            </a:r>
            <a:endParaRPr lang="en-US" altLang="zh-CN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/>
              <a:t>重复提交，邮件主题为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-project2-</a:t>
            </a: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zh-CN" altLang="en-US" sz="2800" dirty="0">
                <a:solidFill>
                  <a:srgbClr val="FF0000"/>
                </a:solidFill>
              </a:rPr>
              <a:t>次提交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(2021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en-US" altLang="zh-CN" dirty="0"/>
          </a:p>
          <a:p>
            <a:r>
              <a:rPr lang="zh-CN" altLang="en-US" dirty="0"/>
              <a:t>二、实验要求</a:t>
            </a:r>
            <a:endParaRPr lang="en-US" altLang="zh-CN" dirty="0"/>
          </a:p>
          <a:p>
            <a:r>
              <a:rPr lang="zh-CN" altLang="en-US" dirty="0"/>
              <a:t>三、提交方式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330" y="1439228"/>
            <a:ext cx="11307734" cy="491712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实验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.1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/>
            <a:r>
              <a:rPr lang="en-US" altLang="zh-CN" b="1" dirty="0"/>
              <a:t>step1</a:t>
            </a:r>
            <a:r>
              <a:rPr lang="zh-CN" altLang="en-US" b="1" dirty="0"/>
              <a:t>：通过</a:t>
            </a:r>
            <a:r>
              <a:rPr lang="en-US" altLang="zh-CN" b="1" dirty="0"/>
              <a:t>INSERT</a:t>
            </a:r>
            <a:r>
              <a:rPr lang="zh-CN" altLang="en-US" b="1" dirty="0"/>
              <a:t>（要操作的数见</a:t>
            </a:r>
            <a:r>
              <a:rPr lang="en-US" altLang="zh-CN" b="1" dirty="0"/>
              <a:t>input.txt</a:t>
            </a:r>
            <a:r>
              <a:rPr lang="zh-CN" altLang="en-US" b="1" dirty="0"/>
              <a:t>）建立斐波那契堆</a:t>
            </a:r>
            <a:r>
              <a:rPr lang="en-US" altLang="zh-CN" b="1" dirty="0"/>
              <a:t>H1-H4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1"/>
            <a:r>
              <a:rPr lang="en-US" altLang="zh-CN" b="1" dirty="0"/>
              <a:t>step2:</a:t>
            </a:r>
            <a:r>
              <a:rPr lang="zh-CN" altLang="en-US" b="1" dirty="0"/>
              <a:t>在</a:t>
            </a:r>
            <a:r>
              <a:rPr lang="en-US" altLang="zh-CN" b="1" dirty="0"/>
              <a:t>H1</a:t>
            </a:r>
            <a:r>
              <a:rPr lang="zh-CN" altLang="en-US" b="1" dirty="0"/>
              <a:t>下完成以下</a:t>
            </a:r>
            <a:r>
              <a:rPr lang="en-US" altLang="zh-CN" b="1" dirty="0"/>
              <a:t>10</a:t>
            </a:r>
            <a:r>
              <a:rPr lang="zh-CN" altLang="en-US" b="1" dirty="0"/>
              <a:t>个</a:t>
            </a:r>
            <a:r>
              <a:rPr lang="en-US" altLang="zh-CN" b="1" dirty="0"/>
              <a:t>ops: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INSERT(H1,249);INSERT(H1,830);MINIMUM(H1);DELETE(H1,127);DELETE(H1,141); MINIMUM(H1);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DECREASE-KEY(H1,75,61);DECREASE-KEY(H1,198,169); EXTRACT-MIN(H1);EXTRACT-MIN(H1);</a:t>
            </a:r>
            <a:endParaRPr lang="en-US" altLang="zh-CN" dirty="0"/>
          </a:p>
          <a:p>
            <a:pPr lvl="1"/>
            <a:r>
              <a:rPr lang="en-US" altLang="zh-CN" b="1" dirty="0"/>
              <a:t>Step3:</a:t>
            </a:r>
            <a:r>
              <a:rPr lang="zh-CN" altLang="en-US" b="1" dirty="0"/>
              <a:t>在</a:t>
            </a:r>
            <a:r>
              <a:rPr lang="en-US" altLang="zh-CN" b="1" dirty="0"/>
              <a:t>H2</a:t>
            </a:r>
            <a:r>
              <a:rPr lang="zh-CN" altLang="en-US" b="1" dirty="0"/>
              <a:t>下完成以下</a:t>
            </a:r>
            <a:r>
              <a:rPr lang="en-US" altLang="zh-CN" b="1" dirty="0"/>
              <a:t>10</a:t>
            </a:r>
            <a:r>
              <a:rPr lang="zh-CN" altLang="en-US" b="1" dirty="0"/>
              <a:t>个</a:t>
            </a:r>
            <a:r>
              <a:rPr lang="en-US" altLang="zh-CN" b="1" dirty="0"/>
              <a:t>ops: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INSERT(H2,816); MINIMUM(H2); INSERT(H2,345); EXTRACT-MIN(H2);DELETE(H2,504);DELETE(H2,203);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DECREASE-KEY(H2,296,87);DECREASE-KEY(H2,278,258);MINIMUM(H2);EXTRACT-MIN(H2);</a:t>
            </a:r>
            <a:endParaRPr lang="en-US" altLang="zh-CN" dirty="0"/>
          </a:p>
          <a:p>
            <a:pPr lvl="1"/>
            <a:r>
              <a:rPr lang="en-US" altLang="zh-CN" b="1" dirty="0"/>
              <a:t>Step4:</a:t>
            </a:r>
            <a:r>
              <a:rPr lang="zh-CN" altLang="en-US" b="1" dirty="0"/>
              <a:t>在</a:t>
            </a:r>
            <a:r>
              <a:rPr lang="en-US" altLang="zh-CN" b="1" dirty="0"/>
              <a:t>H3</a:t>
            </a:r>
            <a:r>
              <a:rPr lang="zh-CN" altLang="en-US" b="1" dirty="0"/>
              <a:t>下完成以下</a:t>
            </a:r>
            <a:r>
              <a:rPr lang="en-US" altLang="zh-CN" b="1" dirty="0"/>
              <a:t>10</a:t>
            </a:r>
            <a:r>
              <a:rPr lang="zh-CN" altLang="en-US" b="1" dirty="0"/>
              <a:t>个</a:t>
            </a:r>
            <a:r>
              <a:rPr lang="en-US" altLang="zh-CN" b="1" dirty="0"/>
              <a:t>ops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EXTRACT-MIN(H3); MINIMUM(H3);INSERT(H3,262); EXTRACT-MIN(H3);</a:t>
            </a:r>
            <a:r>
              <a:rPr lang="en-US" altLang="zh-CN" dirty="0" smtClean="0"/>
              <a:t>INSERT(H3,832);</a:t>
            </a:r>
            <a:r>
              <a:rPr lang="en-US" altLang="zh-CN" dirty="0" smtClean="0"/>
              <a:t>MINIMUM(H3);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DELETE(H3,134);DELETE(H3,177);DECREASE-KEY(H3,617,360);DECREASE-KEY(H3,889,353); </a:t>
            </a:r>
            <a:endParaRPr lang="en-US" altLang="zh-CN" b="1" dirty="0"/>
          </a:p>
          <a:p>
            <a:pPr lvl="1"/>
            <a:r>
              <a:rPr lang="en-US" altLang="zh-CN" b="1" dirty="0"/>
              <a:t>Step5:</a:t>
            </a:r>
            <a:r>
              <a:rPr lang="zh-CN" altLang="en-US" b="1" dirty="0"/>
              <a:t>在</a:t>
            </a:r>
            <a:r>
              <a:rPr lang="en-US" altLang="zh-CN" b="1" dirty="0"/>
              <a:t>H4</a:t>
            </a:r>
            <a:r>
              <a:rPr lang="zh-CN" altLang="en-US" b="1" dirty="0"/>
              <a:t>下完成以下</a:t>
            </a:r>
            <a:r>
              <a:rPr lang="en-US" altLang="zh-CN" b="1" dirty="0"/>
              <a:t>10</a:t>
            </a:r>
            <a:r>
              <a:rPr lang="zh-CN" altLang="en-US" b="1" dirty="0"/>
              <a:t>个</a:t>
            </a:r>
            <a:r>
              <a:rPr lang="en-US" altLang="zh-CN" b="1" dirty="0"/>
              <a:t>ops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MINIMUM(H4); DELETE(H4,708); INSERT(H4,281);INSERT(H4,347);MINIMUM(H4);DELETE(H4,415);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EXTRACT-MIN(H4); DECREASE-KEY(H4,620,354);DECREASE-KEY(H4,410,80); EXTRACT-MIN(H4);</a:t>
            </a:r>
            <a:endParaRPr lang="en-US" altLang="zh-CN" dirty="0"/>
          </a:p>
          <a:p>
            <a:pPr lvl="1"/>
            <a:r>
              <a:rPr lang="en-US" altLang="zh-CN" b="1" dirty="0"/>
              <a:t>Step6:</a:t>
            </a:r>
            <a:r>
              <a:rPr lang="zh-CN" altLang="en-US" b="1" dirty="0"/>
              <a:t>将</a:t>
            </a:r>
            <a:r>
              <a:rPr lang="en-US" altLang="zh-CN" b="1" dirty="0"/>
              <a:t>H1-H4</a:t>
            </a:r>
            <a:r>
              <a:rPr lang="zh-CN" altLang="en-US" b="1" dirty="0"/>
              <a:t>进行</a:t>
            </a:r>
            <a:r>
              <a:rPr lang="en-US" altLang="zh-CN" b="1" dirty="0"/>
              <a:t>UNION</a:t>
            </a:r>
            <a:r>
              <a:rPr lang="zh-CN" altLang="en-US" b="1" dirty="0"/>
              <a:t>成</a:t>
            </a:r>
            <a:r>
              <a:rPr lang="en-US" altLang="zh-CN" b="1" dirty="0"/>
              <a:t>H5</a:t>
            </a:r>
            <a:endParaRPr lang="en-US" altLang="zh-CN" b="1" dirty="0"/>
          </a:p>
          <a:p>
            <a:pPr lvl="1"/>
            <a:r>
              <a:rPr lang="en-US" altLang="zh-CN" b="1" dirty="0"/>
              <a:t>Step7:</a:t>
            </a:r>
            <a:r>
              <a:rPr lang="zh-CN" altLang="en-US" b="1" dirty="0"/>
              <a:t>在</a:t>
            </a:r>
            <a:r>
              <a:rPr lang="en-US" altLang="zh-CN" b="1" dirty="0"/>
              <a:t>H5</a:t>
            </a:r>
            <a:r>
              <a:rPr lang="zh-CN" altLang="en-US" b="1" dirty="0"/>
              <a:t>完成如下</a:t>
            </a:r>
            <a:r>
              <a:rPr lang="en-US" altLang="zh-CN" b="1" dirty="0"/>
              <a:t>10</a:t>
            </a:r>
            <a:r>
              <a:rPr lang="zh-CN" altLang="en-US" b="1" dirty="0"/>
              <a:t>个</a:t>
            </a:r>
            <a:r>
              <a:rPr lang="en-US" altLang="zh-CN" b="1" dirty="0"/>
              <a:t>ops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EXTRACT-MIN(H5); MINIMUM(H5); DELETE(H5,800); INSERT(H5,267);INSERT(H5,351); EXTRACT-MIN(H5);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DECREASE-KEY(H5,478,444);DECREASE-KEY(H5,559,456);MINIMUM(H5); DELETE(H5,929);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dirty="0"/>
              <a:t>分别统计</a:t>
            </a:r>
            <a:r>
              <a:rPr lang="en-US" altLang="zh-CN" b="1" dirty="0"/>
              <a:t>step2-5,7</a:t>
            </a:r>
            <a:r>
              <a:rPr lang="zh-CN" altLang="en-US" b="1" dirty="0"/>
              <a:t>的运行时间，并画图分析。</a:t>
            </a:r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(2021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书上基本操作函数的参数都是节点</a:t>
            </a:r>
            <a:r>
              <a:rPr lang="en-US" altLang="zh-CN" dirty="0"/>
              <a:t>x</a:t>
            </a:r>
            <a:r>
              <a:rPr lang="zh-CN" altLang="zh-CN" dirty="0"/>
              <a:t>自身，</a:t>
            </a:r>
            <a:r>
              <a:rPr lang="en-US" altLang="zh-CN" dirty="0" err="1"/>
              <a:t>ppt</a:t>
            </a:r>
            <a:r>
              <a:rPr lang="zh-CN" altLang="zh-CN" dirty="0"/>
              <a:t>上的函数参数则是节点键值</a:t>
            </a:r>
            <a:r>
              <a:rPr lang="en-US" altLang="zh-CN" dirty="0" err="1"/>
              <a:t>x.key</a:t>
            </a:r>
            <a:r>
              <a:rPr lang="zh-CN" altLang="zh-CN" dirty="0"/>
              <a:t>。以</a:t>
            </a:r>
            <a:r>
              <a:rPr lang="en-US" altLang="zh-CN" dirty="0"/>
              <a:t>delete</a:t>
            </a:r>
            <a:r>
              <a:rPr lang="zh-CN" altLang="zh-CN" dirty="0"/>
              <a:t>操作为例，当传入的参数是</a:t>
            </a:r>
            <a:r>
              <a:rPr lang="en-US" altLang="zh-CN" dirty="0" err="1"/>
              <a:t>x.key</a:t>
            </a:r>
            <a:r>
              <a:rPr lang="zh-CN" altLang="zh-CN" dirty="0"/>
              <a:t>时，需要先找到</a:t>
            </a:r>
            <a:r>
              <a:rPr lang="en-US" altLang="zh-CN" dirty="0"/>
              <a:t>x</a:t>
            </a:r>
            <a:r>
              <a:rPr lang="zh-CN" altLang="zh-CN" dirty="0"/>
              <a:t>，才能删除和调整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为避免“找到</a:t>
            </a:r>
            <a:r>
              <a:rPr lang="en-US" altLang="zh-CN" dirty="0"/>
              <a:t>x</a:t>
            </a:r>
            <a:r>
              <a:rPr lang="zh-CN" altLang="zh-CN" dirty="0"/>
              <a:t>”的开销影响原平摊代价，建议通过静态链表存储节点位置。这里键值范围是</a:t>
            </a:r>
            <a:r>
              <a:rPr lang="en-US" altLang="zh-CN" dirty="0"/>
              <a:t>[0,1000]</a:t>
            </a:r>
            <a:r>
              <a:rPr lang="zh-CN" altLang="zh-CN" dirty="0"/>
              <a:t>，不妨创建一个大小为</a:t>
            </a:r>
            <a:r>
              <a:rPr lang="en-US" altLang="zh-CN" dirty="0"/>
              <a:t>1001</a:t>
            </a:r>
            <a:r>
              <a:rPr lang="zh-CN" altLang="zh-CN" dirty="0"/>
              <a:t>的数组</a:t>
            </a:r>
            <a:r>
              <a:rPr lang="en-US" altLang="zh-CN" dirty="0"/>
              <a:t>L</a:t>
            </a:r>
            <a:r>
              <a:rPr lang="zh-CN" altLang="zh-CN" dirty="0"/>
              <a:t>，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存储指向</a:t>
            </a:r>
            <a:r>
              <a:rPr lang="en-US" altLang="zh-CN" dirty="0"/>
              <a:t>key=</a:t>
            </a:r>
            <a:r>
              <a:rPr lang="en-US" altLang="zh-CN" dirty="0" err="1"/>
              <a:t>i</a:t>
            </a:r>
            <a:r>
              <a:rPr lang="zh-CN" altLang="zh-CN" dirty="0"/>
              <a:t>的节点的指针。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用于不相交集合的数据结构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2.2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：家族数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个人（</a:t>
            </a:r>
            <a:r>
              <a:rPr lang="en-US" altLang="zh-CN" dirty="0"/>
              <a:t>N=10/15/20/25/30</a:t>
            </a:r>
            <a:r>
              <a:rPr lang="zh-CN" altLang="en-US" dirty="0"/>
              <a:t>）。其中有些人是亲戚，有些则不是。他们的亲戚关系具有传递性。如果已知 </a:t>
            </a:r>
            <a:r>
              <a:rPr lang="en-US" altLang="zh-CN" dirty="0"/>
              <a:t>A </a:t>
            </a:r>
            <a:r>
              <a:rPr lang="zh-CN" altLang="en-US" dirty="0"/>
              <a:t>是 </a:t>
            </a:r>
            <a:r>
              <a:rPr lang="en-US" altLang="zh-CN" dirty="0"/>
              <a:t>B </a:t>
            </a:r>
            <a:r>
              <a:rPr lang="zh-CN" altLang="en-US" dirty="0"/>
              <a:t>的亲戚，</a:t>
            </a:r>
            <a:r>
              <a:rPr lang="en-US" altLang="zh-CN" dirty="0"/>
              <a:t>B </a:t>
            </a:r>
            <a:r>
              <a:rPr lang="zh-CN" altLang="en-US" dirty="0"/>
              <a:t>是 </a:t>
            </a:r>
            <a:r>
              <a:rPr lang="en-US" altLang="zh-CN" dirty="0"/>
              <a:t>C </a:t>
            </a:r>
            <a:r>
              <a:rPr lang="zh-CN" altLang="en-US" dirty="0"/>
              <a:t>的亲戚，那么我们可以认为 </a:t>
            </a:r>
            <a:r>
              <a:rPr lang="en-US" altLang="zh-CN" dirty="0"/>
              <a:t>A </a:t>
            </a:r>
            <a:r>
              <a:rPr lang="zh-CN" altLang="en-US" dirty="0"/>
              <a:t>也是 </a:t>
            </a:r>
            <a:r>
              <a:rPr lang="en-US" altLang="zh-CN" dirty="0"/>
              <a:t>C </a:t>
            </a:r>
            <a:r>
              <a:rPr lang="zh-CN" altLang="en-US" dirty="0"/>
              <a:t>的亲戚。所谓的家族，是指所有亲戚的集合。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给定一个 </a:t>
            </a:r>
            <a:r>
              <a:rPr lang="en-US" altLang="zh-CN" dirty="0"/>
              <a:t>N * N </a:t>
            </a:r>
            <a:r>
              <a:rPr lang="zh-CN" altLang="en-US" dirty="0"/>
              <a:t>的矩阵 </a:t>
            </a:r>
            <a:r>
              <a:rPr lang="en-US" altLang="zh-CN" dirty="0"/>
              <a:t>M</a:t>
            </a:r>
            <a:r>
              <a:rPr lang="zh-CN" altLang="en-US" dirty="0"/>
              <a:t>，表示不同人之间的亲戚关系。如果</a:t>
            </a:r>
            <a:r>
              <a:rPr lang="en-US" altLang="zh-CN" dirty="0"/>
              <a:t>M[</a:t>
            </a:r>
            <a:r>
              <a:rPr lang="en-US" altLang="zh-CN" dirty="0" err="1"/>
              <a:t>i</a:t>
            </a:r>
            <a:r>
              <a:rPr lang="en-US" altLang="zh-CN" dirty="0"/>
              <a:t>][j] = 1</a:t>
            </a:r>
            <a:r>
              <a:rPr lang="zh-CN" altLang="en-US" dirty="0"/>
              <a:t>，表示已知第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个和 </a:t>
            </a:r>
            <a:r>
              <a:rPr lang="en-US" altLang="zh-CN" dirty="0"/>
              <a:t>j </a:t>
            </a:r>
            <a:r>
              <a:rPr lang="zh-CN" altLang="en-US" dirty="0"/>
              <a:t>个人互为亲戚关系，否则不是亲戚关系。你必须输出所有人中的家族数。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必须用并查集解决，并要实现按秩合并，路径压缩两种优化手段。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记录不同</a:t>
            </a:r>
            <a:r>
              <a:rPr lang="en-US" altLang="zh-CN" dirty="0"/>
              <a:t>N</a:t>
            </a:r>
            <a:r>
              <a:rPr lang="zh-CN" altLang="en-US" dirty="0"/>
              <a:t>值的运行时间，并画图分析。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示例：当</a:t>
            </a:r>
            <a:r>
              <a:rPr lang="en-US" altLang="zh-CN" dirty="0"/>
              <a:t>N=3</a:t>
            </a:r>
            <a:r>
              <a:rPr lang="zh-CN" altLang="en-US" dirty="0"/>
              <a:t>，</a:t>
            </a:r>
            <a:r>
              <a:rPr lang="en-US" altLang="zh-CN" dirty="0"/>
              <a:t>M=1 1 0 </a:t>
            </a:r>
            <a:r>
              <a:rPr lang="zh-CN" altLang="en-US" dirty="0"/>
              <a:t>时，家族数为</a:t>
            </a:r>
            <a:r>
              <a:rPr lang="en-US" altLang="zh-CN" dirty="0"/>
              <a:t>2</a:t>
            </a:r>
            <a:r>
              <a:rPr lang="zh-CN" altLang="en-US" dirty="0"/>
              <a:t>，说明：已知第</a:t>
            </a:r>
            <a:r>
              <a:rPr lang="en-US" altLang="zh-CN" dirty="0"/>
              <a:t>0</a:t>
            </a:r>
            <a:r>
              <a:rPr lang="zh-CN" altLang="en-US" dirty="0"/>
              <a:t>个人和第</a:t>
            </a:r>
            <a:r>
              <a:rPr lang="en-US" altLang="zh-CN" dirty="0"/>
              <a:t>1</a:t>
            </a:r>
            <a:r>
              <a:rPr lang="zh-CN" altLang="en-US" dirty="0"/>
              <a:t>个人互为亲戚，他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                   1 1 0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                   0 0 1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们在一个家族中，第</a:t>
            </a:r>
            <a:r>
              <a:rPr lang="en-US" altLang="zh-CN" dirty="0"/>
              <a:t>2</a:t>
            </a:r>
            <a:r>
              <a:rPr lang="zh-CN" altLang="en-US" dirty="0"/>
              <a:t>个人自己在一个家族中。所以返回</a:t>
            </a:r>
            <a:r>
              <a:rPr lang="en-US" altLang="zh-CN" dirty="0"/>
              <a:t>2.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编程要求</a:t>
            </a:r>
            <a:endParaRPr lang="en-US" altLang="zh-CN" dirty="0"/>
          </a:p>
          <a:p>
            <a:pPr lvl="1"/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C/C++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endParaRPr lang="en-US" altLang="zh-CN" dirty="0"/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目录格式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/>
              <a:t>实验需建立根文件夹，文件夹名称为：</a:t>
            </a:r>
            <a:r>
              <a:rPr lang="zh-CN" altLang="en-US" dirty="0">
                <a:solidFill>
                  <a:srgbClr val="FF0000"/>
                </a:solidFill>
              </a:rPr>
              <a:t>编号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-project2</a:t>
            </a:r>
            <a:r>
              <a:rPr lang="zh-CN" altLang="en-US" dirty="0"/>
              <a:t>，在根文件夹下需包括实验报告和</a:t>
            </a:r>
            <a:r>
              <a:rPr lang="en-US" altLang="zh-CN" dirty="0"/>
              <a:t>ex1</a:t>
            </a:r>
            <a:r>
              <a:rPr lang="zh-CN" altLang="en-US" dirty="0"/>
              <a:t>、</a:t>
            </a:r>
            <a:r>
              <a:rPr lang="en-US" altLang="zh-CN" dirty="0"/>
              <a:t>ex2</a:t>
            </a:r>
            <a:r>
              <a:rPr lang="zh-CN" altLang="en-US" dirty="0"/>
              <a:t>实验文件夹，每个实验文件夹包含</a:t>
            </a:r>
            <a:r>
              <a:rPr lang="en-US" altLang="zh-CN" dirty="0"/>
              <a:t>3</a:t>
            </a:r>
            <a:r>
              <a:rPr lang="zh-CN" altLang="en-US" dirty="0"/>
              <a:t>个子文件夹：</a:t>
            </a:r>
            <a:endParaRPr lang="zh-CN" altLang="en-US" dirty="0"/>
          </a:p>
          <a:p>
            <a:pPr lvl="2"/>
            <a:r>
              <a:rPr lang="en-US" altLang="zh-CN" dirty="0"/>
              <a:t>input</a:t>
            </a:r>
            <a:r>
              <a:rPr lang="zh-CN" altLang="en-US" dirty="0"/>
              <a:t>文件夹：存放输入数据</a:t>
            </a:r>
            <a:endParaRPr lang="zh-CN" altLang="en-US" dirty="0"/>
          </a:p>
          <a:p>
            <a:pPr lvl="2"/>
            <a:r>
              <a:rPr lang="en-US" altLang="zh-CN" dirty="0" err="1"/>
              <a:t>src</a:t>
            </a:r>
            <a:r>
              <a:rPr lang="zh-CN" altLang="en-US" dirty="0"/>
              <a:t>文件夹：源程序</a:t>
            </a:r>
            <a:endParaRPr lang="zh-CN" altLang="en-US" dirty="0"/>
          </a:p>
          <a:p>
            <a:pPr lvl="2"/>
            <a:r>
              <a:rPr lang="en-US" altLang="zh-CN" dirty="0"/>
              <a:t>output</a:t>
            </a:r>
            <a:r>
              <a:rPr lang="zh-CN" altLang="en-US" dirty="0"/>
              <a:t>文件夹：输出数据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实验</a:t>
            </a:r>
            <a:r>
              <a:rPr lang="en-US" altLang="zh-CN" dirty="0">
                <a:solidFill>
                  <a:srgbClr val="000000"/>
                </a:solidFill>
                <a:sym typeface="Arial" panose="020B0604020202020204" pitchFamily="34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sym typeface="Arial" panose="020B0604020202020204" pitchFamily="34" charset="0"/>
              </a:rPr>
              <a:t>.1 </a:t>
            </a:r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斐波那契堆 输入输出</a:t>
            </a:r>
            <a:endParaRPr lang="en-US" altLang="zh-CN" sz="28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dirty="0"/>
              <a:t>Ex2.1/input/</a:t>
            </a:r>
            <a:endParaRPr lang="en-US" altLang="zh-CN" dirty="0"/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2_1_input.txt</a:t>
            </a:r>
            <a:r>
              <a:rPr lang="zh-CN" altLang="en-US" dirty="0">
                <a:sym typeface="Arial" panose="020B0604020202020204" pitchFamily="34" charset="0"/>
              </a:rPr>
              <a:t>：共</a:t>
            </a:r>
            <a:r>
              <a:rPr lang="en-US" altLang="zh-CN" dirty="0">
                <a:sym typeface="Arial" panose="020B0604020202020204" pitchFamily="34" charset="0"/>
              </a:rPr>
              <a:t>500</a:t>
            </a:r>
            <a:r>
              <a:rPr lang="zh-CN" altLang="en-US" dirty="0">
                <a:sym typeface="Arial" panose="020B0604020202020204" pitchFamily="34" charset="0"/>
              </a:rPr>
              <a:t>行，每行是一个</a:t>
            </a:r>
            <a:r>
              <a:rPr lang="en-US" altLang="zh-CN" dirty="0">
                <a:sym typeface="Arial" panose="020B0604020202020204" pitchFamily="34" charset="0"/>
              </a:rPr>
              <a:t>1-1000</a:t>
            </a:r>
            <a:r>
              <a:rPr lang="zh-CN" altLang="en-US" dirty="0">
                <a:sym typeface="Arial" panose="020B0604020202020204" pitchFamily="34" charset="0"/>
              </a:rPr>
              <a:t>之间的整数，前</a:t>
            </a:r>
            <a:r>
              <a:rPr lang="en-US" altLang="zh-CN" dirty="0">
                <a:sym typeface="Arial" panose="020B0604020202020204" pitchFamily="34" charset="0"/>
              </a:rPr>
              <a:t>50</a:t>
            </a:r>
            <a:r>
              <a:rPr lang="zh-CN" altLang="en-US" dirty="0">
                <a:sym typeface="Arial" panose="020B0604020202020204" pitchFamily="34" charset="0"/>
              </a:rPr>
              <a:t>个是</a:t>
            </a:r>
            <a:r>
              <a:rPr lang="en-US" altLang="zh-CN" dirty="0">
                <a:sym typeface="Arial" panose="020B0604020202020204" pitchFamily="34" charset="0"/>
              </a:rPr>
              <a:t>H1</a:t>
            </a:r>
            <a:r>
              <a:rPr lang="zh-CN" altLang="en-US" dirty="0">
                <a:sym typeface="Arial" panose="020B0604020202020204" pitchFamily="34" charset="0"/>
              </a:rPr>
              <a:t>进行</a:t>
            </a:r>
            <a:r>
              <a:rPr lang="en-US" altLang="zh-CN" dirty="0">
                <a:sym typeface="Arial" panose="020B0604020202020204" pitchFamily="34" charset="0"/>
              </a:rPr>
              <a:t>INSERT</a:t>
            </a:r>
            <a:r>
              <a:rPr lang="zh-CN" altLang="en-US" dirty="0">
                <a:sym typeface="Arial" panose="020B0604020202020204" pitchFamily="34" charset="0"/>
              </a:rPr>
              <a:t>操作的数值，第</a:t>
            </a:r>
            <a:r>
              <a:rPr lang="en-US" altLang="zh-CN" dirty="0">
                <a:sym typeface="Arial" panose="020B0604020202020204" pitchFamily="34" charset="0"/>
              </a:rPr>
              <a:t>51-150</a:t>
            </a:r>
            <a:r>
              <a:rPr lang="zh-CN" altLang="en-US" dirty="0">
                <a:sym typeface="Arial" panose="020B0604020202020204" pitchFamily="34" charset="0"/>
              </a:rPr>
              <a:t>个是</a:t>
            </a:r>
            <a:r>
              <a:rPr lang="en-US" altLang="zh-CN" dirty="0">
                <a:sym typeface="Arial" panose="020B0604020202020204" pitchFamily="34" charset="0"/>
              </a:rPr>
              <a:t>H2</a:t>
            </a:r>
            <a:r>
              <a:rPr lang="zh-CN" altLang="en-US" dirty="0">
                <a:sym typeface="Arial" panose="020B0604020202020204" pitchFamily="34" charset="0"/>
              </a:rPr>
              <a:t>进行</a:t>
            </a:r>
            <a:r>
              <a:rPr lang="en-US" altLang="zh-CN" dirty="0">
                <a:sym typeface="Arial" panose="020B0604020202020204" pitchFamily="34" charset="0"/>
              </a:rPr>
              <a:t>INSERT</a:t>
            </a:r>
            <a:r>
              <a:rPr lang="zh-CN" altLang="en-US" dirty="0">
                <a:sym typeface="Arial" panose="020B0604020202020204" pitchFamily="34" charset="0"/>
              </a:rPr>
              <a:t>操作的数值，第</a:t>
            </a:r>
            <a:r>
              <a:rPr lang="en-US" altLang="zh-CN" dirty="0">
                <a:sym typeface="Arial" panose="020B0604020202020204" pitchFamily="34" charset="0"/>
              </a:rPr>
              <a:t>151-300</a:t>
            </a:r>
            <a:r>
              <a:rPr lang="zh-CN" altLang="en-US" dirty="0">
                <a:sym typeface="Arial" panose="020B0604020202020204" pitchFamily="34" charset="0"/>
              </a:rPr>
              <a:t>个是</a:t>
            </a:r>
            <a:r>
              <a:rPr lang="en-US" altLang="zh-CN" dirty="0">
                <a:sym typeface="Arial" panose="020B0604020202020204" pitchFamily="34" charset="0"/>
              </a:rPr>
              <a:t>H3</a:t>
            </a:r>
            <a:r>
              <a:rPr lang="zh-CN" altLang="en-US" dirty="0">
                <a:sym typeface="Arial" panose="020B0604020202020204" pitchFamily="34" charset="0"/>
              </a:rPr>
              <a:t>进行</a:t>
            </a:r>
            <a:r>
              <a:rPr lang="en-US" altLang="zh-CN" dirty="0">
                <a:sym typeface="Arial" panose="020B0604020202020204" pitchFamily="34" charset="0"/>
              </a:rPr>
              <a:t>INSERT</a:t>
            </a:r>
            <a:r>
              <a:rPr lang="zh-CN" altLang="en-US" dirty="0">
                <a:sym typeface="Arial" panose="020B0604020202020204" pitchFamily="34" charset="0"/>
              </a:rPr>
              <a:t>操作的数值，第</a:t>
            </a:r>
            <a:r>
              <a:rPr lang="en-US" altLang="zh-CN" dirty="0">
                <a:sym typeface="Arial" panose="020B0604020202020204" pitchFamily="34" charset="0"/>
              </a:rPr>
              <a:t>301-500</a:t>
            </a:r>
            <a:r>
              <a:rPr lang="zh-CN" altLang="en-US" dirty="0">
                <a:sym typeface="Arial" panose="020B0604020202020204" pitchFamily="34" charset="0"/>
              </a:rPr>
              <a:t>个代表</a:t>
            </a:r>
            <a:r>
              <a:rPr lang="en-US" altLang="zh-CN" dirty="0">
                <a:sym typeface="Arial" panose="020B0604020202020204" pitchFamily="34" charset="0"/>
              </a:rPr>
              <a:t>H4</a:t>
            </a:r>
            <a:r>
              <a:rPr lang="zh-CN" altLang="en-US" dirty="0">
                <a:sym typeface="Arial" panose="020B0604020202020204" pitchFamily="34" charset="0"/>
              </a:rPr>
              <a:t>进行</a:t>
            </a:r>
            <a:r>
              <a:rPr lang="en-US" altLang="zh-CN" dirty="0">
                <a:sym typeface="Arial" panose="020B0604020202020204" pitchFamily="34" charset="0"/>
              </a:rPr>
              <a:t>INSERT</a:t>
            </a:r>
            <a:r>
              <a:rPr lang="zh-CN" altLang="en-US" dirty="0">
                <a:sym typeface="Arial" panose="020B0604020202020204" pitchFamily="34" charset="0"/>
              </a:rPr>
              <a:t>操作的数值。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en-US" altLang="zh-CN" dirty="0"/>
              <a:t>Ex2.1/output/</a:t>
            </a:r>
            <a:endParaRPr lang="en-US" altLang="zh-CN" dirty="0"/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result.txt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r>
              <a:rPr lang="en-US" altLang="zh-CN" dirty="0">
                <a:sym typeface="Arial" panose="020B0604020202020204" pitchFamily="34" charset="0"/>
              </a:rPr>
              <a:t>step2-5,7</a:t>
            </a:r>
            <a:r>
              <a:rPr lang="zh-CN" altLang="en-US" dirty="0">
                <a:sym typeface="Arial" panose="020B0604020202020204" pitchFamily="34" charset="0"/>
              </a:rPr>
              <a:t>的</a:t>
            </a:r>
            <a:r>
              <a:rPr lang="en-US" altLang="zh-CN" dirty="0">
                <a:sym typeface="Arial" panose="020B0604020202020204" pitchFamily="34" charset="0"/>
              </a:rPr>
              <a:t>10</a:t>
            </a:r>
            <a:r>
              <a:rPr lang="zh-CN" altLang="en-US" dirty="0">
                <a:sym typeface="Arial" panose="020B0604020202020204" pitchFamily="34" charset="0"/>
              </a:rPr>
              <a:t>个</a:t>
            </a:r>
            <a:r>
              <a:rPr lang="en-US" altLang="zh-CN" dirty="0">
                <a:sym typeface="Arial" panose="020B0604020202020204" pitchFamily="34" charset="0"/>
              </a:rPr>
              <a:t>ops</a:t>
            </a:r>
            <a:r>
              <a:rPr lang="zh-CN" altLang="en-US" dirty="0">
                <a:sym typeface="Arial" panose="020B0604020202020204" pitchFamily="34" charset="0"/>
              </a:rPr>
              <a:t>结果（中间用逗号分割）</a:t>
            </a:r>
            <a:endParaRPr lang="en-US" altLang="zh-CN" dirty="0">
              <a:sym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CN" sz="1400" dirty="0" smtClean="0">
                <a:sym typeface="Arial" panose="020B0604020202020204" pitchFamily="34" charset="0"/>
              </a:rPr>
              <a:t>        </a:t>
            </a:r>
            <a:r>
              <a:rPr lang="zh-CN" altLang="en-US" sz="1400" dirty="0">
                <a:sym typeface="Arial" panose="020B0604020202020204" pitchFamily="34" charset="0"/>
              </a:rPr>
              <a:t>注：（</a:t>
            </a:r>
            <a:r>
              <a:rPr lang="en-US" altLang="zh-CN" sz="1400" dirty="0">
                <a:sym typeface="Arial" panose="020B0604020202020204" pitchFamily="34" charset="0"/>
              </a:rPr>
              <a:t>1</a:t>
            </a:r>
            <a:r>
              <a:rPr lang="zh-CN" altLang="en-US" sz="1400" dirty="0" smtClean="0">
                <a:sym typeface="Arial" panose="020B0604020202020204" pitchFamily="34" charset="0"/>
              </a:rPr>
              <a:t>）</a:t>
            </a:r>
            <a:r>
              <a:rPr lang="en-US" altLang="zh-CN" sz="1400" dirty="0" smtClean="0">
                <a:sym typeface="Arial" panose="020B0604020202020204" pitchFamily="34" charset="0"/>
              </a:rPr>
              <a:t>insert</a:t>
            </a:r>
            <a:r>
              <a:rPr lang="zh-CN" altLang="en-US" sz="1400" dirty="0"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ym typeface="Arial" panose="020B0604020202020204" pitchFamily="34" charset="0"/>
              </a:rPr>
              <a:t>delete</a:t>
            </a:r>
            <a:r>
              <a:rPr lang="zh-CN" altLang="en-US" sz="1400" dirty="0">
                <a:sym typeface="Arial" panose="020B0604020202020204" pitchFamily="34" charset="0"/>
              </a:rPr>
              <a:t>返回执行操作后的</a:t>
            </a:r>
            <a:r>
              <a:rPr lang="en-US" altLang="zh-CN" sz="1400" dirty="0" err="1">
                <a:sym typeface="Arial" panose="020B0604020202020204" pitchFamily="34" charset="0"/>
              </a:rPr>
              <a:t>H.n</a:t>
            </a:r>
            <a:r>
              <a:rPr lang="zh-CN" altLang="en-US" sz="1400" dirty="0">
                <a:sym typeface="Arial" panose="020B0604020202020204" pitchFamily="34" charset="0"/>
              </a:rPr>
              <a:t>。</a:t>
            </a:r>
            <a:endParaRPr lang="zh-CN" altLang="en-US" sz="1400" dirty="0">
              <a:sym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zh-CN" altLang="en-US" sz="1400" dirty="0" smtClean="0">
                <a:sym typeface="Arial" panose="020B0604020202020204" pitchFamily="34" charset="0"/>
              </a:rPr>
              <a:t>               （</a:t>
            </a:r>
            <a:r>
              <a:rPr lang="en-US" altLang="zh-CN" sz="1400" dirty="0">
                <a:sym typeface="Arial" panose="020B0604020202020204" pitchFamily="34" charset="0"/>
              </a:rPr>
              <a:t>2</a:t>
            </a:r>
            <a:r>
              <a:rPr lang="zh-CN" altLang="en-US" sz="1400" dirty="0" smtClean="0">
                <a:sym typeface="Arial" panose="020B0604020202020204" pitchFamily="34" charset="0"/>
              </a:rPr>
              <a:t>）</a:t>
            </a:r>
            <a:r>
              <a:rPr lang="en-US" altLang="zh-CN" sz="1400" dirty="0" err="1" smtClean="0">
                <a:sym typeface="Arial" panose="020B0604020202020204" pitchFamily="34" charset="0"/>
              </a:rPr>
              <a:t>extractMin</a:t>
            </a:r>
            <a:r>
              <a:rPr lang="zh-CN" altLang="en-US" sz="1400" dirty="0">
                <a:sym typeface="Arial" panose="020B0604020202020204" pitchFamily="34" charset="0"/>
              </a:rPr>
              <a:t>返回</a:t>
            </a:r>
            <a:r>
              <a:rPr lang="en-US" altLang="zh-CN" sz="1400" dirty="0">
                <a:sym typeface="Arial" panose="020B0604020202020204" pitchFamily="34" charset="0"/>
              </a:rPr>
              <a:t>extract</a:t>
            </a:r>
            <a:r>
              <a:rPr lang="zh-CN" altLang="en-US" sz="1400" dirty="0">
                <a:sym typeface="Arial" panose="020B0604020202020204" pitchFamily="34" charset="0"/>
              </a:rPr>
              <a:t>的节点的</a:t>
            </a:r>
            <a:r>
              <a:rPr lang="en-US" altLang="zh-CN" sz="1400" dirty="0">
                <a:sym typeface="Arial" panose="020B0604020202020204" pitchFamily="34" charset="0"/>
              </a:rPr>
              <a:t>key</a:t>
            </a:r>
            <a:r>
              <a:rPr lang="zh-CN" altLang="en-US" sz="1400" dirty="0">
                <a:sym typeface="Arial" panose="020B0604020202020204" pitchFamily="34" charset="0"/>
              </a:rPr>
              <a:t>。</a:t>
            </a:r>
            <a:endParaRPr lang="zh-CN" altLang="en-US" sz="1400" dirty="0">
              <a:sym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zh-CN" altLang="en-US" sz="1400" dirty="0" smtClean="0">
                <a:sym typeface="Arial" panose="020B0604020202020204" pitchFamily="34" charset="0"/>
              </a:rPr>
              <a:t>               （</a:t>
            </a:r>
            <a:r>
              <a:rPr lang="en-US" altLang="zh-CN" sz="1400" dirty="0">
                <a:sym typeface="Arial" panose="020B0604020202020204" pitchFamily="34" charset="0"/>
              </a:rPr>
              <a:t>3</a:t>
            </a:r>
            <a:r>
              <a:rPr lang="zh-CN" altLang="en-US" sz="1400" dirty="0" smtClean="0">
                <a:sym typeface="Arial" panose="020B0604020202020204" pitchFamily="34" charset="0"/>
              </a:rPr>
              <a:t>）</a:t>
            </a:r>
            <a:r>
              <a:rPr lang="en-US" altLang="zh-CN" sz="1400" dirty="0" err="1" smtClean="0">
                <a:sym typeface="Arial" panose="020B0604020202020204" pitchFamily="34" charset="0"/>
              </a:rPr>
              <a:t>decreaseKey</a:t>
            </a:r>
            <a:r>
              <a:rPr lang="zh-CN" altLang="en-US" sz="1400" dirty="0">
                <a:sym typeface="Arial" panose="020B0604020202020204" pitchFamily="34" charset="0"/>
              </a:rPr>
              <a:t>返回执行操作后的</a:t>
            </a:r>
            <a:r>
              <a:rPr lang="en-US" altLang="zh-CN" sz="1400" dirty="0" err="1">
                <a:sym typeface="Arial" panose="020B0604020202020204" pitchFamily="34" charset="0"/>
              </a:rPr>
              <a:t>H.min.key</a:t>
            </a:r>
            <a:r>
              <a:rPr lang="zh-CN" altLang="en-US" sz="1400" dirty="0">
                <a:sym typeface="Arial" panose="020B0604020202020204" pitchFamily="34" charset="0"/>
              </a:rPr>
              <a:t>。</a:t>
            </a:r>
            <a:endParaRPr lang="zh-CN" altLang="en-US" sz="1400" dirty="0">
              <a:sym typeface="Arial" panose="020B0604020202020204" pitchFamily="34" charset="0"/>
            </a:endParaRPr>
          </a:p>
          <a:p>
            <a:pPr lvl="2"/>
            <a:r>
              <a:rPr lang="en-US" altLang="zh-CN" dirty="0" smtClean="0">
                <a:sym typeface="Arial" panose="020B0604020202020204" pitchFamily="34" charset="0"/>
              </a:rPr>
              <a:t>time.txt</a:t>
            </a:r>
            <a:r>
              <a:rPr lang="zh-CN" altLang="en-US" dirty="0">
                <a:sym typeface="Arial" panose="020B0604020202020204" pitchFamily="34" charset="0"/>
              </a:rPr>
              <a:t>：格式：</a:t>
            </a:r>
            <a:endParaRPr lang="zh-CN" altLang="en-US" dirty="0"/>
          </a:p>
          <a:p>
            <a:pPr marL="1371600" lvl="3" indent="0"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0463" y="4001294"/>
            <a:ext cx="1761905" cy="16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27126" t="13234" b="25125"/>
          <a:stretch>
            <a:fillRect/>
          </a:stretch>
        </p:blipFill>
        <p:spPr>
          <a:xfrm>
            <a:off x="4038600" y="5125672"/>
            <a:ext cx="1687026" cy="12306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实验</a:t>
            </a:r>
            <a:r>
              <a:rPr lang="en-US" altLang="zh-CN" dirty="0">
                <a:solidFill>
                  <a:srgbClr val="000000"/>
                </a:solidFill>
                <a:sym typeface="Arial" panose="020B0604020202020204" pitchFamily="34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sym typeface="Arial" panose="020B0604020202020204" pitchFamily="34" charset="0"/>
              </a:rPr>
              <a:t>.2 </a:t>
            </a:r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朋友圈 输入输出</a:t>
            </a:r>
            <a:endParaRPr lang="en-US" altLang="zh-CN" sz="28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dirty="0"/>
              <a:t>2_2_input.txt</a:t>
            </a:r>
            <a:r>
              <a:rPr lang="zh-CN" altLang="en-US" dirty="0"/>
              <a:t>（已给出）：</a:t>
            </a:r>
            <a:endParaRPr lang="en-US" altLang="zh-CN" dirty="0"/>
          </a:p>
          <a:p>
            <a:pPr lvl="3"/>
            <a:r>
              <a:rPr lang="en-US" altLang="zh-CN" dirty="0"/>
              <a:t>10*10</a:t>
            </a:r>
            <a:r>
              <a:rPr lang="zh-CN" altLang="en-US" dirty="0"/>
              <a:t>矩阵（当</a:t>
            </a:r>
            <a:r>
              <a:rPr lang="en-US" altLang="zh-CN" dirty="0"/>
              <a:t>N=10</a:t>
            </a:r>
            <a:r>
              <a:rPr lang="zh-CN" altLang="en-US" dirty="0"/>
              <a:t>时矩阵</a:t>
            </a:r>
            <a:r>
              <a:rPr lang="en-US" altLang="zh-CN" dirty="0"/>
              <a:t>M</a:t>
            </a:r>
            <a:r>
              <a:rPr lang="zh-CN" altLang="en-US" dirty="0"/>
              <a:t>）（不同矩阵之间以换行符间隔）</a:t>
            </a:r>
            <a:endParaRPr lang="en-US" altLang="zh-CN" dirty="0"/>
          </a:p>
          <a:p>
            <a:pPr lvl="3"/>
            <a:r>
              <a:rPr lang="en-US" altLang="zh-CN" dirty="0"/>
              <a:t>15</a:t>
            </a:r>
            <a:r>
              <a:rPr lang="zh-CN" altLang="en-US" dirty="0"/>
              <a:t>*</a:t>
            </a:r>
            <a:r>
              <a:rPr lang="en-US" altLang="zh-CN" dirty="0"/>
              <a:t>15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3"/>
            <a:r>
              <a:rPr lang="en-US" altLang="zh-CN" dirty="0"/>
              <a:t>20*20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3"/>
            <a:r>
              <a:rPr lang="en-US" altLang="zh-CN" dirty="0"/>
              <a:t>25*25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3"/>
            <a:r>
              <a:rPr lang="en-US" altLang="zh-CN" dirty="0"/>
              <a:t>30*30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1"/>
            <a:r>
              <a:rPr lang="en-US" altLang="zh-CN" dirty="0"/>
              <a:t>Ex2.2/output/</a:t>
            </a:r>
            <a:endParaRPr lang="en-US" altLang="zh-CN" dirty="0"/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result.txt</a:t>
            </a:r>
            <a:r>
              <a:rPr lang="zh-CN" altLang="en-US" dirty="0">
                <a:sym typeface="Arial" panose="020B0604020202020204" pitchFamily="34" charset="0"/>
              </a:rPr>
              <a:t>：统计</a:t>
            </a:r>
            <a:r>
              <a:rPr lang="en-US" altLang="zh-CN" dirty="0">
                <a:sym typeface="Arial" panose="020B0604020202020204" pitchFamily="34" charset="0"/>
              </a:rPr>
              <a:t>n</a:t>
            </a:r>
            <a:r>
              <a:rPr lang="zh-CN" altLang="en-US" dirty="0">
                <a:sym typeface="Arial" panose="020B0604020202020204" pitchFamily="34" charset="0"/>
              </a:rPr>
              <a:t>取不同值时的家族数</a:t>
            </a:r>
            <a:endParaRPr lang="en-US" altLang="zh-CN" dirty="0">
              <a:sym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CN" dirty="0">
                <a:sym typeface="Arial" panose="020B0604020202020204" pitchFamily="34" charset="0"/>
              </a:rPr>
              <a:t>     </a:t>
            </a:r>
            <a:r>
              <a:rPr lang="zh-CN" altLang="en-US" sz="1400" dirty="0">
                <a:sym typeface="Arial" panose="020B0604020202020204" pitchFamily="34" charset="0"/>
              </a:rPr>
              <a:t>格式：</a:t>
            </a:r>
            <a:r>
              <a:rPr lang="en-US" altLang="zh-CN" sz="1400" dirty="0">
                <a:sym typeface="Arial" panose="020B0604020202020204" pitchFamily="34" charset="0"/>
              </a:rPr>
              <a:t>n=10 </a:t>
            </a:r>
            <a:r>
              <a:rPr lang="zh-CN" altLang="en-US" sz="1400" dirty="0">
                <a:sym typeface="Arial" panose="020B0604020202020204" pitchFamily="34" charset="0"/>
              </a:rPr>
              <a:t>家族数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CN" sz="1400" dirty="0">
                <a:sym typeface="Arial" panose="020B0604020202020204" pitchFamily="34" charset="0"/>
              </a:rPr>
              <a:t>                  n=15 </a:t>
            </a:r>
            <a:r>
              <a:rPr lang="zh-CN" altLang="en-US" sz="1400">
                <a:sym typeface="Arial" panose="020B0604020202020204" pitchFamily="34" charset="0"/>
              </a:rPr>
              <a:t>家族数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CN" sz="1400" dirty="0">
                <a:sym typeface="Arial" panose="020B0604020202020204" pitchFamily="34" charset="0"/>
              </a:rPr>
              <a:t>                  …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time.txt</a:t>
            </a:r>
            <a:r>
              <a:rPr lang="zh-CN" altLang="en-US" dirty="0">
                <a:sym typeface="Arial" panose="020B0604020202020204" pitchFamily="34" charset="0"/>
              </a:rPr>
              <a:t>：求解</a:t>
            </a:r>
            <a:r>
              <a:rPr lang="en-US" altLang="zh-CN" dirty="0">
                <a:sym typeface="Arial" panose="020B0604020202020204" pitchFamily="34" charset="0"/>
              </a:rPr>
              <a:t>n</a:t>
            </a:r>
            <a:r>
              <a:rPr lang="zh-CN" altLang="en-US" dirty="0">
                <a:sym typeface="Arial" panose="020B0604020202020204" pitchFamily="34" charset="0"/>
              </a:rPr>
              <a:t>取不同值时家族数的时间（格式类似上面</a:t>
            </a:r>
            <a:r>
              <a:rPr lang="en-US" altLang="zh-CN" dirty="0">
                <a:sym typeface="Arial" panose="020B0604020202020204" pitchFamily="34" charset="0"/>
              </a:rPr>
              <a:t>result.txt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(2021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en-US" altLang="zh-CN" dirty="0"/>
          </a:p>
          <a:p>
            <a:pPr lvl="1"/>
            <a:r>
              <a:rPr lang="zh-CN" altLang="en-US" sz="2400" dirty="0"/>
              <a:t>实验设备和环境、实验内容及要求、方法和步骤、结果与分析。</a:t>
            </a:r>
            <a:endParaRPr lang="en-US" altLang="zh-CN" sz="2400" dirty="0"/>
          </a:p>
          <a:p>
            <a:pPr lvl="1"/>
            <a:r>
              <a:rPr lang="zh-CN" altLang="en-US" dirty="0"/>
              <a:t>比较实际复杂度和理论复杂度是否相同，给出分析。</a:t>
            </a:r>
            <a:endParaRPr lang="zh-CN" altLang="en-US" sz="2400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2992</Words>
  <Application>WPS 演示</Application>
  <PresentationFormat>宽屏</PresentationFormat>
  <Paragraphs>176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华文细黑</vt:lpstr>
      <vt:lpstr>Times New Roman</vt:lpstr>
      <vt:lpstr>华文中宋</vt:lpstr>
      <vt:lpstr>华文宋体</vt:lpstr>
      <vt:lpstr>等线</vt:lpstr>
      <vt:lpstr>微软雅黑</vt:lpstr>
      <vt:lpstr>Arial Unicode MS</vt:lpstr>
      <vt:lpstr>等线 Light</vt:lpstr>
      <vt:lpstr>Calibri</vt:lpstr>
      <vt:lpstr>Office 主题​​</vt:lpstr>
      <vt:lpstr>实验2</vt:lpstr>
      <vt:lpstr>目录</vt:lpstr>
      <vt:lpstr>斐波那契堆</vt:lpstr>
      <vt:lpstr>说明</vt:lpstr>
      <vt:lpstr>用于不相交集合的数据结构</vt:lpstr>
      <vt:lpstr>二、实验要求</vt:lpstr>
      <vt:lpstr>二、实验要求</vt:lpstr>
      <vt:lpstr>二、实验要求</vt:lpstr>
      <vt:lpstr>二、实验要求</vt:lpstr>
      <vt:lpstr>三、提交方式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yt wei</dc:creator>
  <cp:lastModifiedBy>king~the KL</cp:lastModifiedBy>
  <cp:revision>32</cp:revision>
  <dcterms:created xsi:type="dcterms:W3CDTF">2021-11-23T10:32:00Z</dcterms:created>
  <dcterms:modified xsi:type="dcterms:W3CDTF">2021-12-12T12:08:37Z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39B91BF1ACCB49D3AB4CA3D53037E107</vt:lpwstr>
  </property>
  <property fmtid="{D5CDD505-2E9C-101B-9397-08002B2CF9AE}" pid="3" name="KSOProductBuildVer">
    <vt:lpwstr>2052-11.1.0.11115</vt:lpwstr>
  </property>
</Properties>
</file>