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 rot="5400000">
            <a:off x="6023992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359696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-96688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503713" y="1098866"/>
            <a:ext cx="2362205" cy="153804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ounded Rectangle 104"/>
          <p:cNvSpPr/>
          <p:nvPr/>
        </p:nvSpPr>
        <p:spPr>
          <a:xfrm>
            <a:off x="3647729" y="1170874"/>
            <a:ext cx="1768889" cy="3139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647729" y="1496410"/>
            <a:ext cx="1768889" cy="32384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3647729" y="1840384"/>
            <a:ext cx="1768889" cy="58050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4614320" y="2416040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16790" y="764705"/>
            <a:ext cx="1077539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(online gameplay)</a:t>
            </a:r>
          </a:p>
        </p:txBody>
      </p:sp>
      <p:cxnSp>
        <p:nvCxnSpPr>
          <p:cNvPr id="110" name="Shape 129"/>
          <p:cNvCxnSpPr>
            <a:stCxn id="178" idx="3"/>
            <a:endCxn id="105" idx="1"/>
          </p:cNvCxnSpPr>
          <p:nvPr/>
        </p:nvCxnSpPr>
        <p:spPr>
          <a:xfrm flipV="1">
            <a:off x="3222882" y="1327829"/>
            <a:ext cx="424847" cy="2376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hape 129"/>
          <p:cNvCxnSpPr>
            <a:stCxn id="178" idx="3"/>
            <a:endCxn id="106" idx="1"/>
          </p:cNvCxnSpPr>
          <p:nvPr/>
        </p:nvCxnSpPr>
        <p:spPr>
          <a:xfrm>
            <a:off x="3222882" y="1565446"/>
            <a:ext cx="424847" cy="9288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248128" y="876082"/>
            <a:ext cx="1152128" cy="1635710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91358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1921698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8340299" y="507195"/>
            <a:ext cx="1363231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failover cluster</a:t>
            </a:r>
          </a:p>
          <a:p>
            <a:r>
              <a:rPr lang="en-AU" sz="850" b="1" dirty="0"/>
              <a:t>(two-way game logic DB instance)</a:t>
            </a:r>
          </a:p>
        </p:txBody>
      </p:sp>
      <p:cxnSp>
        <p:nvCxnSpPr>
          <p:cNvPr id="116" name="Elbow Connector 115"/>
          <p:cNvCxnSpPr>
            <a:stCxn id="113" idx="1"/>
            <a:endCxn id="114" idx="1"/>
          </p:cNvCxnSpPr>
          <p:nvPr/>
        </p:nvCxnSpPr>
        <p:spPr>
          <a:xfrm rot="10800000" flipV="1">
            <a:off x="8208235" y="1165614"/>
            <a:ext cx="1588" cy="1008112"/>
          </a:xfrm>
          <a:prstGeom prst="bentConnector3">
            <a:avLst>
              <a:gd name="adj1" fmla="val 14395466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59038" y="913586"/>
            <a:ext cx="80371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Primary DB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392144" y="2226982"/>
            <a:ext cx="93610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Hot standby DB</a:t>
            </a:r>
          </a:p>
        </p:txBody>
      </p:sp>
      <p:cxnSp>
        <p:nvCxnSpPr>
          <p:cNvPr id="119" name="Shape 129"/>
          <p:cNvCxnSpPr>
            <a:stCxn id="178" idx="3"/>
            <a:endCxn id="188" idx="1"/>
          </p:cNvCxnSpPr>
          <p:nvPr/>
        </p:nvCxnSpPr>
        <p:spPr>
          <a:xfrm>
            <a:off x="3222882" y="1565446"/>
            <a:ext cx="568863" cy="639419"/>
          </a:xfrm>
          <a:prstGeom prst="bentConnector3">
            <a:avLst>
              <a:gd name="adj1" fmla="val 3798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354640" y="1489650"/>
            <a:ext cx="906952" cy="31477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  <a:p>
            <a:pPr algn="ctr"/>
            <a:r>
              <a:rPr lang="en-AU" sz="800" b="1" dirty="0"/>
              <a:t>Virtual  host</a:t>
            </a:r>
          </a:p>
        </p:txBody>
      </p:sp>
      <p:pic>
        <p:nvPicPr>
          <p:cNvPr id="121" name="Picture 2" descr="IBM BladeCenter S chas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3" y="2420888"/>
            <a:ext cx="625387" cy="499410"/>
          </a:xfrm>
          <a:prstGeom prst="rect">
            <a:avLst/>
          </a:prstGeom>
          <a:noFill/>
        </p:spPr>
      </p:pic>
      <p:cxnSp>
        <p:nvCxnSpPr>
          <p:cNvPr id="123" name="Elbow Connector 122"/>
          <p:cNvCxnSpPr>
            <a:stCxn id="113" idx="3"/>
            <a:endCxn id="137" idx="1"/>
          </p:cNvCxnSpPr>
          <p:nvPr/>
        </p:nvCxnSpPr>
        <p:spPr>
          <a:xfrm>
            <a:off x="8544273" y="1165614"/>
            <a:ext cx="909659" cy="1431588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4" idx="3"/>
            <a:endCxn id="137" idx="1"/>
          </p:cNvCxnSpPr>
          <p:nvPr/>
        </p:nvCxnSpPr>
        <p:spPr>
          <a:xfrm>
            <a:off x="8544273" y="2173726"/>
            <a:ext cx="909659" cy="42347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575720" y="4831656"/>
            <a:ext cx="2736304" cy="1909713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ounded Rectangle 125"/>
          <p:cNvSpPr/>
          <p:nvPr/>
        </p:nvSpPr>
        <p:spPr>
          <a:xfrm>
            <a:off x="3719737" y="4903664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848" y="4509121"/>
            <a:ext cx="1053494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(read-only data)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7320136" y="4628175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ounded Rectangle 128"/>
          <p:cNvSpPr/>
          <p:nvPr/>
        </p:nvSpPr>
        <p:spPr>
          <a:xfrm>
            <a:off x="7392144" y="4700182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4772190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30"/>
          <p:cNvSpPr txBox="1"/>
          <p:nvPr/>
        </p:nvSpPr>
        <p:spPr>
          <a:xfrm>
            <a:off x="8259240" y="4590670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cxnSp>
        <p:nvCxnSpPr>
          <p:cNvPr id="132" name="Shape 203"/>
          <p:cNvCxnSpPr>
            <a:stCxn id="126" idx="3"/>
          </p:cNvCxnSpPr>
          <p:nvPr/>
        </p:nvCxnSpPr>
        <p:spPr>
          <a:xfrm flipV="1">
            <a:off x="5780150" y="4808196"/>
            <a:ext cx="1594903" cy="272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6525345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Rounded Rectangle 134"/>
          <p:cNvSpPr/>
          <p:nvPr/>
        </p:nvSpPr>
        <p:spPr>
          <a:xfrm>
            <a:off x="9309915" y="2309170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TextBox 135"/>
          <p:cNvSpPr txBox="1"/>
          <p:nvPr/>
        </p:nvSpPr>
        <p:spPr>
          <a:xfrm>
            <a:off x="9551817" y="2110398"/>
            <a:ext cx="792088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SAN storage</a:t>
            </a:r>
          </a:p>
        </p:txBody>
      </p:sp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245318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65392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940" y="3797942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7948" y="39419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15958" y="2922976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Rounded Rectangle 142"/>
          <p:cNvSpPr/>
          <p:nvPr/>
        </p:nvSpPr>
        <p:spPr>
          <a:xfrm>
            <a:off x="7248128" y="3328390"/>
            <a:ext cx="1224136" cy="360040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5206" y="3427582"/>
            <a:ext cx="317915" cy="47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Rounded Rectangle 144"/>
          <p:cNvSpPr/>
          <p:nvPr/>
        </p:nvSpPr>
        <p:spPr>
          <a:xfrm>
            <a:off x="7347568" y="3400398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98632" y="2857478"/>
            <a:ext cx="1245640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(inbound-only stat gathering DB instance)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4583832" y="3293530"/>
            <a:ext cx="1296144" cy="432048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3581562"/>
            <a:ext cx="2880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ounded Rectangle 148"/>
          <p:cNvSpPr/>
          <p:nvPr/>
        </p:nvSpPr>
        <p:spPr>
          <a:xfrm>
            <a:off x="4655840" y="3365538"/>
            <a:ext cx="1008112" cy="2880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MSMQ</a:t>
            </a:r>
          </a:p>
          <a:p>
            <a:pPr algn="ctr"/>
            <a:r>
              <a:rPr lang="en-AU" sz="800" b="1" dirty="0"/>
              <a:t>stat gathering</a:t>
            </a:r>
          </a:p>
        </p:txBody>
      </p:sp>
      <p:cxnSp>
        <p:nvCxnSpPr>
          <p:cNvPr id="150" name="Elbow Connector 469"/>
          <p:cNvCxnSpPr>
            <a:stCxn id="188" idx="2"/>
            <a:endCxn id="147" idx="1"/>
          </p:cNvCxnSpPr>
          <p:nvPr/>
        </p:nvCxnSpPr>
        <p:spPr>
          <a:xfrm rot="16200000" flipH="1">
            <a:off x="3751467" y="2677189"/>
            <a:ext cx="1160674" cy="5040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Elbow Connector 475"/>
          <p:cNvCxnSpPr>
            <a:stCxn id="149" idx="3"/>
            <a:endCxn id="143" idx="2"/>
          </p:cNvCxnSpPr>
          <p:nvPr/>
        </p:nvCxnSpPr>
        <p:spPr>
          <a:xfrm>
            <a:off x="5663952" y="3509554"/>
            <a:ext cx="2196244" cy="178876"/>
          </a:xfrm>
          <a:prstGeom prst="bentConnector4">
            <a:avLst>
              <a:gd name="adj1" fmla="val 36066"/>
              <a:gd name="adj2" fmla="val 227798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hape 203"/>
          <p:cNvCxnSpPr>
            <a:stCxn id="105" idx="3"/>
            <a:endCxn id="120" idx="1"/>
          </p:cNvCxnSpPr>
          <p:nvPr/>
        </p:nvCxnSpPr>
        <p:spPr>
          <a:xfrm>
            <a:off x="5416618" y="1327830"/>
            <a:ext cx="1938023" cy="319209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hape 203"/>
          <p:cNvCxnSpPr>
            <a:stCxn id="106" idx="3"/>
            <a:endCxn id="120" idx="1"/>
          </p:cNvCxnSpPr>
          <p:nvPr/>
        </p:nvCxnSpPr>
        <p:spPr>
          <a:xfrm flipV="1">
            <a:off x="5416618" y="1647038"/>
            <a:ext cx="1938023" cy="11294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hape 203"/>
          <p:cNvCxnSpPr>
            <a:stCxn id="189" idx="3"/>
            <a:endCxn id="120" idx="1"/>
          </p:cNvCxnSpPr>
          <p:nvPr/>
        </p:nvCxnSpPr>
        <p:spPr>
          <a:xfrm flipV="1">
            <a:off x="5231904" y="1647038"/>
            <a:ext cx="2122736" cy="557826"/>
          </a:xfrm>
          <a:prstGeom prst="bentConnector3">
            <a:avLst>
              <a:gd name="adj1" fmla="val 54026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0403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6" name="Shape 482"/>
          <p:cNvCxnSpPr>
            <a:stCxn id="145" idx="3"/>
            <a:endCxn id="155" idx="1"/>
          </p:cNvCxnSpPr>
          <p:nvPr/>
        </p:nvCxnSpPr>
        <p:spPr>
          <a:xfrm flipV="1">
            <a:off x="8211665" y="3184374"/>
            <a:ext cx="1242267" cy="32403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16200000">
            <a:off x="5104020" y="1615861"/>
            <a:ext cx="1105998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4542312" y="6494857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464152" y="4862129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ounded Rectangle 159"/>
          <p:cNvSpPr/>
          <p:nvPr/>
        </p:nvSpPr>
        <p:spPr>
          <a:xfrm>
            <a:off x="7536160" y="4934136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265" y="5006144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/>
          <p:nvPr/>
        </p:nvSpPr>
        <p:spPr>
          <a:xfrm>
            <a:off x="8403256" y="4824624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7617133" y="5086830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ounded Rectangle 163"/>
          <p:cNvSpPr/>
          <p:nvPr/>
        </p:nvSpPr>
        <p:spPr>
          <a:xfrm>
            <a:off x="7689141" y="5158837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5246" y="523084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8556237" y="5049325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</a:p>
        </p:txBody>
      </p:sp>
      <p:cxnSp>
        <p:nvCxnSpPr>
          <p:cNvPr id="167" name="Shape 203"/>
          <p:cNvCxnSpPr/>
          <p:nvPr/>
        </p:nvCxnSpPr>
        <p:spPr>
          <a:xfrm flipV="1">
            <a:off x="5797242" y="5042148"/>
            <a:ext cx="1738919" cy="385968"/>
          </a:xfrm>
          <a:prstGeom prst="bentConnector3">
            <a:avLst>
              <a:gd name="adj1" fmla="val 7423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hape 276"/>
          <p:cNvCxnSpPr>
            <a:endCxn id="138" idx="1"/>
          </p:cNvCxnSpPr>
          <p:nvPr/>
        </p:nvCxnSpPr>
        <p:spPr>
          <a:xfrm rot="10800000" flipH="1">
            <a:off x="8259240" y="3797942"/>
            <a:ext cx="1194691" cy="1235734"/>
          </a:xfrm>
          <a:prstGeom prst="bentConnector3">
            <a:avLst>
              <a:gd name="adj1" fmla="val 63407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277"/>
          <p:cNvCxnSpPr>
            <a:endCxn id="139" idx="1"/>
          </p:cNvCxnSpPr>
          <p:nvPr/>
        </p:nvCxnSpPr>
        <p:spPr>
          <a:xfrm rot="10800000" flipH="1">
            <a:off x="8403256" y="3941958"/>
            <a:ext cx="1122683" cy="1325672"/>
          </a:xfrm>
          <a:prstGeom prst="bentConnector3">
            <a:avLst>
              <a:gd name="adj1" fmla="val 5869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80"/>
          <p:cNvCxnSpPr>
            <a:endCxn id="140" idx="1"/>
          </p:cNvCxnSpPr>
          <p:nvPr/>
        </p:nvCxnSpPr>
        <p:spPr>
          <a:xfrm rot="10800000" flipH="1">
            <a:off x="8556237" y="4085976"/>
            <a:ext cx="1041710" cy="1406357"/>
          </a:xfrm>
          <a:prstGeom prst="bentConnector3">
            <a:avLst>
              <a:gd name="adj1" fmla="val 52925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29"/>
          <p:cNvCxnSpPr>
            <a:stCxn id="142" idx="3"/>
            <a:endCxn id="126" idx="1"/>
          </p:cNvCxnSpPr>
          <p:nvPr/>
        </p:nvCxnSpPr>
        <p:spPr>
          <a:xfrm flipV="1">
            <a:off x="3222882" y="5080734"/>
            <a:ext cx="496855" cy="22047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48129" y="243816"/>
            <a:ext cx="830677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Database tier</a:t>
            </a:r>
            <a:endParaRPr lang="en-AU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9480376" y="243816"/>
            <a:ext cx="747320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Storage tier</a:t>
            </a:r>
            <a:endParaRPr lang="en-AU" sz="900" b="1" dirty="0"/>
          </a:p>
        </p:txBody>
      </p:sp>
      <p:cxnSp>
        <p:nvCxnSpPr>
          <p:cNvPr id="174" name="Shape 203"/>
          <p:cNvCxnSpPr/>
          <p:nvPr/>
        </p:nvCxnSpPr>
        <p:spPr>
          <a:xfrm flipV="1">
            <a:off x="5797242" y="1593771"/>
            <a:ext cx="1557399" cy="3750831"/>
          </a:xfrm>
          <a:prstGeom prst="bentConnector3">
            <a:avLst>
              <a:gd name="adj1" fmla="val 75081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5" name="Shape 203"/>
          <p:cNvCxnSpPr/>
          <p:nvPr/>
        </p:nvCxnSpPr>
        <p:spPr>
          <a:xfrm flipV="1">
            <a:off x="5752852" y="1576015"/>
            <a:ext cx="1557399" cy="4112515"/>
          </a:xfrm>
          <a:prstGeom prst="bentConnector3">
            <a:avLst>
              <a:gd name="adj1" fmla="val 83062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7609" y="5905876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Rectangle 176"/>
          <p:cNvSpPr/>
          <p:nvPr/>
        </p:nvSpPr>
        <p:spPr>
          <a:xfrm>
            <a:off x="1847528" y="6193907"/>
            <a:ext cx="1296144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850" b="1" dirty="0"/>
              <a:t>Reverse Proxy servers </a:t>
            </a:r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1421429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4394443" y="243816"/>
            <a:ext cx="928459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Web server tier</a:t>
            </a:r>
            <a:endParaRPr lang="en-AU" sz="900" b="1" dirty="0"/>
          </a:p>
        </p:txBody>
      </p:sp>
      <p:cxnSp>
        <p:nvCxnSpPr>
          <p:cNvPr id="180" name="Straight Arrow Connector 179"/>
          <p:cNvCxnSpPr>
            <a:stCxn id="182" idx="3"/>
            <a:endCxn id="142" idx="1"/>
          </p:cNvCxnSpPr>
          <p:nvPr/>
        </p:nvCxnSpPr>
        <p:spPr>
          <a:xfrm>
            <a:off x="2574810" y="5301208"/>
            <a:ext cx="352839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29"/>
          <p:cNvCxnSpPr>
            <a:stCxn id="182" idx="2"/>
            <a:endCxn id="176" idx="1"/>
          </p:cNvCxnSpPr>
          <p:nvPr/>
        </p:nvCxnSpPr>
        <p:spPr>
          <a:xfrm rot="16200000" flipH="1">
            <a:off x="2202603" y="5669815"/>
            <a:ext cx="589597" cy="14041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9577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3" name="Straight Arrow Connector 182"/>
          <p:cNvCxnSpPr/>
          <p:nvPr/>
        </p:nvCxnSpPr>
        <p:spPr>
          <a:xfrm>
            <a:off x="1847528" y="5312876"/>
            <a:ext cx="43204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719737" y="5278535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3719737" y="5655666"/>
            <a:ext cx="2060413" cy="83913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cxnSp>
        <p:nvCxnSpPr>
          <p:cNvPr id="186" name="Shape 129"/>
          <p:cNvCxnSpPr>
            <a:stCxn id="142" idx="3"/>
            <a:endCxn id="184" idx="1"/>
          </p:cNvCxnSpPr>
          <p:nvPr/>
        </p:nvCxnSpPr>
        <p:spPr>
          <a:xfrm>
            <a:off x="3222882" y="5301209"/>
            <a:ext cx="496855" cy="15439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75520" y="1558537"/>
            <a:ext cx="115212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3791744" y="2060848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4583832" y="2060848"/>
            <a:ext cx="648072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Ticketing</a:t>
            </a: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>
            <a:off x="4367808" y="2204864"/>
            <a:ext cx="216024" cy="15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Rounded Rectangle 190"/>
          <p:cNvSpPr/>
          <p:nvPr/>
        </p:nvSpPr>
        <p:spPr>
          <a:xfrm>
            <a:off x="3863752" y="5868051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4798302" y="6138405"/>
            <a:ext cx="816327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err="1"/>
              <a:t>DataCache</a:t>
            </a:r>
            <a:endParaRPr lang="en-AU" sz="800" b="1" dirty="0"/>
          </a:p>
          <a:p>
            <a:pPr algn="ctr"/>
            <a:r>
              <a:rPr lang="en-AU" sz="800" b="1" dirty="0"/>
              <a:t>(</a:t>
            </a:r>
            <a:r>
              <a:rPr lang="en-AU" sz="800" b="1" dirty="0" err="1"/>
              <a:t>memcached</a:t>
            </a:r>
            <a:r>
              <a:rPr lang="en-AU" sz="800" b="1" dirty="0"/>
              <a:t>)</a:t>
            </a:r>
          </a:p>
        </p:txBody>
      </p:sp>
      <p:cxnSp>
        <p:nvCxnSpPr>
          <p:cNvPr id="193" name="Shape 203"/>
          <p:cNvCxnSpPr>
            <a:stCxn id="192" idx="3"/>
            <a:endCxn id="163" idx="1"/>
          </p:cNvCxnSpPr>
          <p:nvPr/>
        </p:nvCxnSpPr>
        <p:spPr>
          <a:xfrm flipV="1">
            <a:off x="5614629" y="5266851"/>
            <a:ext cx="2002505" cy="10155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Shape 129"/>
          <p:cNvCxnSpPr>
            <a:stCxn id="142" idx="3"/>
            <a:endCxn id="191" idx="1"/>
          </p:cNvCxnSpPr>
          <p:nvPr/>
        </p:nvCxnSpPr>
        <p:spPr>
          <a:xfrm>
            <a:off x="3222882" y="5301209"/>
            <a:ext cx="640871" cy="710859"/>
          </a:xfrm>
          <a:prstGeom prst="bentConnector3">
            <a:avLst>
              <a:gd name="adj1" fmla="val 3933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 rot="16200000">
            <a:off x="5399756" y="5455892"/>
            <a:ext cx="1333648" cy="2291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</a:p>
        </p:txBody>
      </p:sp>
      <p:cxnSp>
        <p:nvCxnSpPr>
          <p:cNvPr id="196" name="Shape 203"/>
          <p:cNvCxnSpPr>
            <a:stCxn id="191" idx="3"/>
            <a:endCxn id="120" idx="1"/>
          </p:cNvCxnSpPr>
          <p:nvPr/>
        </p:nvCxnSpPr>
        <p:spPr>
          <a:xfrm flipV="1">
            <a:off x="4439816" y="1647039"/>
            <a:ext cx="2914824" cy="4365029"/>
          </a:xfrm>
          <a:prstGeom prst="bentConnector3">
            <a:avLst>
              <a:gd name="adj1" fmla="val 93978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Shape 338"/>
          <p:cNvCxnSpPr>
            <a:stCxn id="191" idx="2"/>
            <a:endCxn id="192" idx="1"/>
          </p:cNvCxnSpPr>
          <p:nvPr/>
        </p:nvCxnSpPr>
        <p:spPr>
          <a:xfrm rot="16200000" flipH="1">
            <a:off x="4411873" y="5895994"/>
            <a:ext cx="126338" cy="646517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03108" y="1037709"/>
            <a:ext cx="17432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Asynchronous online gameplay requests</a:t>
            </a:r>
            <a:endParaRPr lang="en-AU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220345" y="4672830"/>
            <a:ext cx="174503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Non-</a:t>
            </a:r>
            <a:r>
              <a:rPr lang="en-US" sz="1200" b="1" dirty="0" err="1"/>
              <a:t>realtime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read-only data requests</a:t>
            </a:r>
            <a:endParaRPr lang="en-AU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276266" y="281185"/>
            <a:ext cx="2643244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3-Tier Web service example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3143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5488" y="155568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Apache JMeter</a:t>
            </a:r>
            <a:endParaRPr lang="en-A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725368" y="2275764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Protocol </a:t>
            </a:r>
            <a:r>
              <a:rPr lang="en-AU" sz="1100" b="1" dirty="0" smtClean="0"/>
              <a:t>sampler </a:t>
            </a:r>
          </a:p>
          <a:p>
            <a:r>
              <a:rPr lang="en-AU" sz="1100" b="1" dirty="0" err="1" smtClean="0"/>
              <a:t>JMeter</a:t>
            </a:r>
            <a:r>
              <a:rPr lang="en-AU" sz="1100" b="1" dirty="0" smtClean="0"/>
              <a:t> </a:t>
            </a:r>
            <a:r>
              <a:rPr lang="en-AU" sz="1100" b="1" dirty="0" smtClean="0"/>
              <a:t>plug-in codes</a:t>
            </a:r>
            <a:endParaRPr lang="en-AU" sz="11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3920" y="148367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Elbow Connector 469"/>
          <p:cNvCxnSpPr>
            <a:stCxn id="3" idx="0"/>
            <a:endCxn id="2" idx="2"/>
          </p:cNvCxnSpPr>
          <p:nvPr/>
        </p:nvCxnSpPr>
        <p:spPr>
          <a:xfrm rot="5400000" flipH="1" flipV="1">
            <a:off x="3650304" y="1589825"/>
            <a:ext cx="458470" cy="9134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93920" y="1987732"/>
            <a:ext cx="11521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dirty="0" smtClean="0"/>
              <a:t>Online Community </a:t>
            </a:r>
            <a:r>
              <a:rPr lang="en-AU" sz="850" b="1" dirty="0" smtClean="0"/>
              <a:t>Web service</a:t>
            </a:r>
            <a:endParaRPr lang="en-AU" sz="850" b="1" dirty="0"/>
          </a:p>
        </p:txBody>
      </p:sp>
      <p:cxnSp>
        <p:nvCxnSpPr>
          <p:cNvPr id="7" name="Elbow Connector 469"/>
          <p:cNvCxnSpPr>
            <a:stCxn id="2" idx="0"/>
            <a:endCxn id="13" idx="1"/>
          </p:cNvCxnSpPr>
          <p:nvPr/>
        </p:nvCxnSpPr>
        <p:spPr>
          <a:xfrm rot="5400000" flipH="1" flipV="1">
            <a:off x="4556919" y="1010972"/>
            <a:ext cx="324036" cy="765389"/>
          </a:xfrm>
          <a:prstGeom prst="bentConnector2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3"/>
            <a:endCxn id="4" idx="1"/>
          </p:cNvCxnSpPr>
          <p:nvPr/>
        </p:nvCxnSpPr>
        <p:spPr>
          <a:xfrm>
            <a:off x="6109744" y="1519680"/>
            <a:ext cx="1584176" cy="21602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5" idx="3"/>
            <a:endCxn id="4" idx="1"/>
          </p:cNvCxnSpPr>
          <p:nvPr/>
        </p:nvCxnSpPr>
        <p:spPr>
          <a:xfrm>
            <a:off x="6109744" y="1735704"/>
            <a:ext cx="1584176" cy="158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3"/>
            <a:endCxn id="4" idx="1"/>
          </p:cNvCxnSpPr>
          <p:nvPr/>
        </p:nvCxnSpPr>
        <p:spPr>
          <a:xfrm flipV="1">
            <a:off x="6109744" y="1735704"/>
            <a:ext cx="1584176" cy="21602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3"/>
            <a:endCxn id="4" idx="1"/>
          </p:cNvCxnSpPr>
          <p:nvPr/>
        </p:nvCxnSpPr>
        <p:spPr>
          <a:xfrm flipV="1">
            <a:off x="6109744" y="1735704"/>
            <a:ext cx="1584176" cy="43204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101632" y="1123636"/>
            <a:ext cx="1008112" cy="1512168"/>
            <a:chOff x="2987824" y="909881"/>
            <a:chExt cx="1008112" cy="1512168"/>
          </a:xfrm>
        </p:grpSpPr>
        <p:sp>
          <p:nvSpPr>
            <p:cNvPr id="13" name="Rounded Rectangle 12"/>
            <p:cNvSpPr/>
            <p:nvPr/>
          </p:nvSpPr>
          <p:spPr>
            <a:xfrm>
              <a:off x="2987824" y="909881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Thread Group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03848" y="1197913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03848" y="1413937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3848" y="1629961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3848" y="1845985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b="1" dirty="0" smtClean="0"/>
                <a:t>Test thread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3419872" y="2278033"/>
              <a:ext cx="28803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57616" y="546411"/>
            <a:ext cx="223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/>
              <a:t>Script the test plan.</a:t>
            </a:r>
          </a:p>
          <a:p>
            <a:r>
              <a:rPr lang="en-AU" sz="900" dirty="0" smtClean="0"/>
              <a:t> You can define how many threads to use,  request types , order and randomization</a:t>
            </a:r>
            <a:endParaRPr lang="en-AU" sz="90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432" y="436283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869384" y="4794883"/>
            <a:ext cx="10615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Apache Jmeter</a:t>
            </a:r>
          </a:p>
          <a:p>
            <a:r>
              <a:rPr lang="en-AU" sz="1100" b="1" dirty="0" smtClean="0"/>
              <a:t>(master)</a:t>
            </a:r>
            <a:endParaRPr lang="en-AU" sz="11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335472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407480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4938899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16" y="5730987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>
          <a:xfrm rot="5400000">
            <a:off x="5029624" y="6451067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3960" y="3714763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053960" y="4218819"/>
            <a:ext cx="11521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dirty="0" smtClean="0"/>
              <a:t>Online Community </a:t>
            </a:r>
            <a:r>
              <a:rPr lang="en-AU" sz="850" b="1" dirty="0" smtClean="0"/>
              <a:t>Web service</a:t>
            </a:r>
            <a:endParaRPr lang="en-AU" sz="850" b="1" dirty="0"/>
          </a:p>
        </p:txBody>
      </p:sp>
      <p:cxnSp>
        <p:nvCxnSpPr>
          <p:cNvPr id="30" name="Elbow Connector 29"/>
          <p:cNvCxnSpPr>
            <a:endCxn id="28" idx="1"/>
          </p:cNvCxnSpPr>
          <p:nvPr/>
        </p:nvCxnSpPr>
        <p:spPr>
          <a:xfrm>
            <a:off x="6192039" y="3370625"/>
            <a:ext cx="1861921" cy="59616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1" idx="3"/>
            <a:endCxn id="28" idx="1"/>
          </p:cNvCxnSpPr>
          <p:nvPr/>
        </p:nvCxnSpPr>
        <p:spPr>
          <a:xfrm flipV="1">
            <a:off x="6192039" y="3966791"/>
            <a:ext cx="1861921" cy="2215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6" idx="3"/>
            <a:endCxn id="28" idx="1"/>
          </p:cNvCxnSpPr>
          <p:nvPr/>
        </p:nvCxnSpPr>
        <p:spPr>
          <a:xfrm flipV="1">
            <a:off x="6192039" y="3966791"/>
            <a:ext cx="1861921" cy="10279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1" idx="3"/>
            <a:endCxn id="28" idx="1"/>
          </p:cNvCxnSpPr>
          <p:nvPr/>
        </p:nvCxnSpPr>
        <p:spPr>
          <a:xfrm flipV="1">
            <a:off x="6192039" y="3966791"/>
            <a:ext cx="1861921" cy="183992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389664" y="3282715"/>
            <a:ext cx="936104" cy="769217"/>
            <a:chOff x="1403648" y="3212976"/>
            <a:chExt cx="1008112" cy="945111"/>
          </a:xfrm>
        </p:grpSpPr>
        <p:sp>
          <p:nvSpPr>
            <p:cNvPr id="36" name="Rounded Rectangle 35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389664" y="4100441"/>
            <a:ext cx="936104" cy="769217"/>
            <a:chOff x="1403648" y="3212976"/>
            <a:chExt cx="1008112" cy="945111"/>
          </a:xfrm>
        </p:grpSpPr>
        <p:sp>
          <p:nvSpPr>
            <p:cNvPr id="41" name="Rounded Rectangle 40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389664" y="4906854"/>
            <a:ext cx="936104" cy="769217"/>
            <a:chOff x="1403648" y="3212976"/>
            <a:chExt cx="1008112" cy="945111"/>
          </a:xfrm>
        </p:grpSpPr>
        <p:sp>
          <p:nvSpPr>
            <p:cNvPr id="46" name="Rounded Rectangle 45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389664" y="5718801"/>
            <a:ext cx="936104" cy="769217"/>
            <a:chOff x="1403648" y="3212976"/>
            <a:chExt cx="1008112" cy="945111"/>
          </a:xfrm>
        </p:grpSpPr>
        <p:sp>
          <p:nvSpPr>
            <p:cNvPr id="51" name="Rounded Rectangle 50"/>
            <p:cNvSpPr/>
            <p:nvPr/>
          </p:nvSpPr>
          <p:spPr>
            <a:xfrm>
              <a:off x="1403648" y="3212976"/>
              <a:ext cx="864096" cy="2160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Thread Group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619672" y="3501008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619672" y="3717032"/>
              <a:ext cx="792088" cy="2160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/>
                <a:t>Test thread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1903201" y="4081575"/>
              <a:ext cx="1530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Elbow Connector 469"/>
          <p:cNvCxnSpPr>
            <a:stCxn id="21" idx="3"/>
            <a:endCxn id="23" idx="1"/>
          </p:cNvCxnSpPr>
          <p:nvPr/>
        </p:nvCxnSpPr>
        <p:spPr>
          <a:xfrm flipV="1">
            <a:off x="3637469" y="3606751"/>
            <a:ext cx="1320147" cy="10081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82818" y="3185069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7" name="Rectangle 56"/>
          <p:cNvSpPr/>
          <p:nvPr/>
        </p:nvSpPr>
        <p:spPr>
          <a:xfrm>
            <a:off x="4382818" y="3875871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8" name="Rectangle 57"/>
          <p:cNvSpPr/>
          <p:nvPr/>
        </p:nvSpPr>
        <p:spPr>
          <a:xfrm>
            <a:off x="4382818" y="4777791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sp>
        <p:nvSpPr>
          <p:cNvPr id="59" name="Rectangle 58"/>
          <p:cNvSpPr/>
          <p:nvPr/>
        </p:nvSpPr>
        <p:spPr>
          <a:xfrm>
            <a:off x="4382818" y="5552787"/>
            <a:ext cx="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i="1" dirty="0" smtClean="0"/>
              <a:t>Apache Jmeter</a:t>
            </a:r>
          </a:p>
          <a:p>
            <a:r>
              <a:rPr lang="en-AU" sz="900" b="1" i="1" dirty="0" smtClean="0"/>
              <a:t>(Slave)</a:t>
            </a:r>
            <a:endParaRPr lang="en-AU" sz="900" i="1" dirty="0"/>
          </a:p>
        </p:txBody>
      </p:sp>
      <p:cxnSp>
        <p:nvCxnSpPr>
          <p:cNvPr id="60" name="Elbow Connector 469"/>
          <p:cNvCxnSpPr>
            <a:stCxn id="21" idx="3"/>
            <a:endCxn id="24" idx="1"/>
          </p:cNvCxnSpPr>
          <p:nvPr/>
        </p:nvCxnSpPr>
        <p:spPr>
          <a:xfrm flipV="1">
            <a:off x="3637469" y="4326831"/>
            <a:ext cx="1320147" cy="2880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469"/>
          <p:cNvCxnSpPr>
            <a:stCxn id="21" idx="3"/>
            <a:endCxn id="25" idx="1"/>
          </p:cNvCxnSpPr>
          <p:nvPr/>
        </p:nvCxnSpPr>
        <p:spPr>
          <a:xfrm>
            <a:off x="3637469" y="4614863"/>
            <a:ext cx="1320147" cy="5760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469"/>
          <p:cNvCxnSpPr>
            <a:stCxn id="21" idx="3"/>
            <a:endCxn id="26" idx="1"/>
          </p:cNvCxnSpPr>
          <p:nvPr/>
        </p:nvCxnSpPr>
        <p:spPr>
          <a:xfrm>
            <a:off x="3637469" y="4614863"/>
            <a:ext cx="1320147" cy="13681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1912" y="119448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Target</a:t>
            </a:r>
            <a:endParaRPr lang="en-AU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909944" y="335472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Target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50897" y="368105"/>
            <a:ext cx="324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Apache </a:t>
            </a:r>
            <a:r>
              <a:rPr lang="en-AU" sz="1600" b="1" dirty="0" err="1" smtClean="0"/>
              <a:t>JMeter</a:t>
            </a:r>
            <a:r>
              <a:rPr lang="en-AU" sz="1600" b="1" dirty="0" smtClean="0"/>
              <a:t> load-testing concept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157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556" y="2163814"/>
            <a:ext cx="3071834" cy="319493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5193316" y="3599277"/>
            <a:ext cx="142875" cy="357191"/>
            <a:chOff x="428596" y="928670"/>
            <a:chExt cx="364810" cy="1071570"/>
          </a:xfrm>
        </p:grpSpPr>
        <p:sp>
          <p:nvSpPr>
            <p:cNvPr id="64" name="Plaque 63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3448" y="4235517"/>
            <a:ext cx="142875" cy="357191"/>
            <a:chOff x="428596" y="928670"/>
            <a:chExt cx="364810" cy="1071570"/>
          </a:xfrm>
        </p:grpSpPr>
        <p:sp>
          <p:nvSpPr>
            <p:cNvPr id="58" name="Plaque 57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6407762" y="5235647"/>
            <a:ext cx="1643074" cy="714380"/>
          </a:xfrm>
          <a:prstGeom prst="wedgeRoundRectCallout">
            <a:avLst>
              <a:gd name="adj1" fmla="val -31518"/>
              <a:gd name="adj2" fmla="val -604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Escaping radius:</a:t>
            </a:r>
          </a:p>
          <a:p>
            <a:r>
              <a:rPr lang="en-US" sz="800" b="1" dirty="0"/>
              <a:t>For certain time duration, player should keep distance from chasers to succeed the quest.</a:t>
            </a:r>
          </a:p>
        </p:txBody>
      </p:sp>
      <p:cxnSp>
        <p:nvCxnSpPr>
          <p:cNvPr id="8" name="Straight Connector 7"/>
          <p:cNvCxnSpPr>
            <a:endCxn id="58" idx="1"/>
          </p:cNvCxnSpPr>
          <p:nvPr/>
        </p:nvCxnSpPr>
        <p:spPr>
          <a:xfrm>
            <a:off x="5336192" y="3949764"/>
            <a:ext cx="893006" cy="446305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265018" y="3735449"/>
            <a:ext cx="1643074" cy="1143008"/>
          </a:xfrm>
          <a:prstGeom prst="wedgeRoundRectCallout">
            <a:avLst>
              <a:gd name="adj1" fmla="val -54901"/>
              <a:gd name="adj2" fmla="val 224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3.</a:t>
            </a:r>
          </a:p>
          <a:p>
            <a:pPr>
              <a:buFontTx/>
              <a:buChar char="-"/>
            </a:pPr>
            <a:r>
              <a:rPr lang="en-US" sz="800" b="1" dirty="0"/>
              <a:t> Within the escaping limit distance, NPC chase the target player with normal speed.</a:t>
            </a:r>
          </a:p>
          <a:p>
            <a:pPr>
              <a:buFontTx/>
              <a:buChar char="-"/>
            </a:pPr>
            <a:r>
              <a:rPr lang="en-US" sz="800" b="1" dirty="0"/>
              <a:t> But if the HP gets lower than 30%, it runs faster than normal speed.(“Berserker speed”)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121746" y="2878193"/>
            <a:ext cx="1357322" cy="642942"/>
          </a:xfrm>
          <a:prstGeom prst="wedgeRoundRectCallout">
            <a:avLst>
              <a:gd name="adj1" fmla="val 29130"/>
              <a:gd name="adj2" fmla="val 609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If chasing NPC threaten the player, player can defend itself by attacking NPC. </a:t>
            </a:r>
          </a:p>
        </p:txBody>
      </p:sp>
      <p:sp>
        <p:nvSpPr>
          <p:cNvPr id="11" name="&quot;No&quot; Symbol 10"/>
          <p:cNvSpPr/>
          <p:nvPr/>
        </p:nvSpPr>
        <p:spPr>
          <a:xfrm>
            <a:off x="9050968" y="234987"/>
            <a:ext cx="357190" cy="35719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1" idx="2"/>
          </p:cNvCxnSpPr>
          <p:nvPr/>
        </p:nvCxnSpPr>
        <p:spPr>
          <a:xfrm rot="5400000" flipH="1" flipV="1">
            <a:off x="5630216" y="153725"/>
            <a:ext cx="3160895" cy="3680610"/>
          </a:xfrm>
          <a:prstGeom prst="curvedConnector4">
            <a:avLst>
              <a:gd name="adj1" fmla="val 11921"/>
              <a:gd name="adj2" fmla="val 54872"/>
            </a:avLst>
          </a:prstGeom>
          <a:ln>
            <a:prstDash val="sysDot"/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64622" y="5378525"/>
            <a:ext cx="142875" cy="357191"/>
            <a:chOff x="428596" y="928670"/>
            <a:chExt cx="364810" cy="1071570"/>
          </a:xfrm>
        </p:grpSpPr>
        <p:sp>
          <p:nvSpPr>
            <p:cNvPr id="52" name="Plaque 51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8936" y="5449963"/>
            <a:ext cx="142875" cy="357191"/>
            <a:chOff x="428596" y="928670"/>
            <a:chExt cx="364810" cy="1071570"/>
          </a:xfrm>
        </p:grpSpPr>
        <p:sp>
          <p:nvSpPr>
            <p:cNvPr id="46" name="Plaque 45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4693250" y="5378523"/>
            <a:ext cx="1357322" cy="1285884"/>
          </a:xfrm>
          <a:prstGeom prst="wedgeRoundRectCallout">
            <a:avLst>
              <a:gd name="adj1" fmla="val -56143"/>
              <a:gd name="adj2" fmla="val -287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2.</a:t>
            </a:r>
          </a:p>
          <a:p>
            <a:pPr>
              <a:buFontTx/>
              <a:buChar char="-"/>
            </a:pPr>
            <a:r>
              <a:rPr lang="en-US" sz="800" b="1" dirty="0"/>
              <a:t> If NPCs are outside the escaping radius for certain time limit,  mission will succeed.</a:t>
            </a:r>
          </a:p>
          <a:p>
            <a:pPr>
              <a:buFontTx/>
              <a:buChar char="-"/>
            </a:pPr>
            <a:r>
              <a:rPr lang="en-US" sz="800" b="1" dirty="0"/>
              <a:t> NPC use “boost-up” speed to catch up the player if it gets too far away from.</a:t>
            </a:r>
          </a:p>
        </p:txBody>
      </p:sp>
      <p:cxnSp>
        <p:nvCxnSpPr>
          <p:cNvPr id="16" name="Straight Connector 15"/>
          <p:cNvCxnSpPr>
            <a:endCxn id="53" idx="5"/>
          </p:cNvCxnSpPr>
          <p:nvPr/>
        </p:nvCxnSpPr>
        <p:spPr>
          <a:xfrm rot="5400000">
            <a:off x="3993786" y="4252079"/>
            <a:ext cx="1573286" cy="825778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1"/>
          <p:cNvSpPr txBox="1"/>
          <p:nvPr/>
        </p:nvSpPr>
        <p:spPr>
          <a:xfrm>
            <a:off x="5407630" y="4949896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u="sng" dirty="0">
                <a:solidFill>
                  <a:schemeClr val="tx2"/>
                </a:solidFill>
              </a:rPr>
              <a:t>Escaping limitation radius</a:t>
            </a:r>
            <a:endParaRPr lang="en-SG" sz="1000" b="1" u="sng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169496" y="4402079"/>
            <a:ext cx="1500198" cy="595566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8908093" y="5921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Target point A</a:t>
            </a:r>
            <a:endParaRPr lang="en-SG" sz="800" b="1" dirty="0"/>
          </a:p>
        </p:txBody>
      </p:sp>
      <p:sp>
        <p:nvSpPr>
          <p:cNvPr id="20" name="TextBox 44"/>
          <p:cNvSpPr txBox="1"/>
          <p:nvPr/>
        </p:nvSpPr>
        <p:spPr>
          <a:xfrm>
            <a:off x="7622208" y="877929"/>
            <a:ext cx="13573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A</a:t>
            </a:r>
          </a:p>
          <a:p>
            <a:r>
              <a:rPr lang="en-US" sz="800" b="1" dirty="0"/>
              <a:t>(Destination point</a:t>
            </a:r>
          </a:p>
          <a:p>
            <a:r>
              <a:rPr lang="en-US" sz="800" b="1" dirty="0"/>
              <a:t>+ Time Limit)</a:t>
            </a:r>
            <a:endParaRPr lang="en-US" sz="1400" b="1" i="1" dirty="0"/>
          </a:p>
          <a:p>
            <a:endParaRPr lang="en-US" sz="800" b="1" dirty="0"/>
          </a:p>
          <a:p>
            <a:r>
              <a:rPr lang="en-US" sz="800" b="1" dirty="0"/>
              <a:t> - Player should escape from chasing NPCs before reaching the target point A.</a:t>
            </a:r>
          </a:p>
          <a:p>
            <a:endParaRPr lang="en-US" sz="800" b="1" dirty="0"/>
          </a:p>
          <a:p>
            <a:r>
              <a:rPr lang="en-US" sz="800" b="1" dirty="0"/>
              <a:t>- Quest complete condition:</a:t>
            </a:r>
          </a:p>
          <a:p>
            <a:r>
              <a:rPr lang="en-US" sz="800" b="1" dirty="0"/>
              <a:t> player should keep distance from NPCs before  he reaches the target point A.</a:t>
            </a:r>
            <a:endParaRPr lang="en-SG" sz="800" b="1" dirty="0"/>
          </a:p>
        </p:txBody>
      </p:sp>
      <p:sp>
        <p:nvSpPr>
          <p:cNvPr id="21" name="Freeform 20"/>
          <p:cNvSpPr/>
          <p:nvPr/>
        </p:nvSpPr>
        <p:spPr>
          <a:xfrm>
            <a:off x="3625035" y="949367"/>
            <a:ext cx="2704089" cy="2610330"/>
          </a:xfrm>
          <a:custGeom>
            <a:avLst/>
            <a:gdLst>
              <a:gd name="connsiteX0" fmla="*/ 1733044 w 2704089"/>
              <a:gd name="connsiteY0" fmla="*/ 3393260 h 3393260"/>
              <a:gd name="connsiteX1" fmla="*/ 2259027 w 2704089"/>
              <a:gd name="connsiteY1" fmla="*/ 2284651 h 3393260"/>
              <a:gd name="connsiteX2" fmla="*/ 1635940 w 2704089"/>
              <a:gd name="connsiteY2" fmla="*/ 1548276 h 3393260"/>
              <a:gd name="connsiteX3" fmla="*/ 478779 w 2704089"/>
              <a:gd name="connsiteY3" fmla="*/ 1726301 h 3393260"/>
              <a:gd name="connsiteX4" fmla="*/ 74177 w 2704089"/>
              <a:gd name="connsiteY4" fmla="*/ 1006110 h 3393260"/>
              <a:gd name="connsiteX5" fmla="*/ 923841 w 2704089"/>
              <a:gd name="connsiteY5" fmla="*/ 43157 h 3393260"/>
              <a:gd name="connsiteX6" fmla="*/ 2145738 w 2704089"/>
              <a:gd name="connsiteY6" fmla="*/ 747165 h 3393260"/>
              <a:gd name="connsiteX7" fmla="*/ 2704089 w 2704089"/>
              <a:gd name="connsiteY7" fmla="*/ 245458 h 33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4089" h="3393260">
                <a:moveTo>
                  <a:pt x="1733044" y="3393260"/>
                </a:moveTo>
                <a:cubicBezTo>
                  <a:pt x="2004127" y="2992704"/>
                  <a:pt x="2275211" y="2592148"/>
                  <a:pt x="2259027" y="2284651"/>
                </a:cubicBezTo>
                <a:cubicBezTo>
                  <a:pt x="2242843" y="1977154"/>
                  <a:pt x="1932648" y="1641334"/>
                  <a:pt x="1635940" y="1548276"/>
                </a:cubicBezTo>
                <a:cubicBezTo>
                  <a:pt x="1339232" y="1455218"/>
                  <a:pt x="739073" y="1816662"/>
                  <a:pt x="478779" y="1726301"/>
                </a:cubicBezTo>
                <a:cubicBezTo>
                  <a:pt x="218485" y="1635940"/>
                  <a:pt x="0" y="1286634"/>
                  <a:pt x="74177" y="1006110"/>
                </a:cubicBezTo>
                <a:cubicBezTo>
                  <a:pt x="148354" y="725586"/>
                  <a:pt x="578581" y="86314"/>
                  <a:pt x="923841" y="43157"/>
                </a:cubicBezTo>
                <a:cubicBezTo>
                  <a:pt x="1269101" y="0"/>
                  <a:pt x="1849030" y="713448"/>
                  <a:pt x="2145738" y="747165"/>
                </a:cubicBezTo>
                <a:cubicBezTo>
                  <a:pt x="2442446" y="780882"/>
                  <a:pt x="2573267" y="513170"/>
                  <a:pt x="2704089" y="245458"/>
                </a:cubicBezTo>
              </a:path>
            </a:pathLst>
          </a:cu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2" name="TextBox 46"/>
          <p:cNvSpPr txBox="1"/>
          <p:nvPr/>
        </p:nvSpPr>
        <p:spPr>
          <a:xfrm>
            <a:off x="5550506" y="520740"/>
            <a:ext cx="13573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B</a:t>
            </a:r>
            <a:endParaRPr lang="en-US" sz="800" b="1" dirty="0"/>
          </a:p>
          <a:p>
            <a:r>
              <a:rPr lang="en-US" sz="800" b="1" dirty="0"/>
              <a:t>(No destination point</a:t>
            </a:r>
          </a:p>
          <a:p>
            <a:r>
              <a:rPr lang="en-US" sz="800" b="1" dirty="0"/>
              <a:t>+ Time Limit)</a:t>
            </a:r>
          </a:p>
          <a:p>
            <a:endParaRPr lang="en-US" sz="800" b="1" dirty="0"/>
          </a:p>
          <a:p>
            <a:r>
              <a:rPr lang="en-US" sz="800" b="1" dirty="0"/>
              <a:t> -  Player work or run randomly to flee away from spawned NPCs.</a:t>
            </a:r>
          </a:p>
          <a:p>
            <a:endParaRPr lang="en-US" sz="800" b="1" dirty="0"/>
          </a:p>
          <a:p>
            <a:pPr>
              <a:buFontTx/>
              <a:buChar char="-"/>
            </a:pPr>
            <a:r>
              <a:rPr lang="en-US" sz="800" b="1" dirty="0"/>
              <a:t> Quest complete condition:</a:t>
            </a:r>
          </a:p>
          <a:p>
            <a:r>
              <a:rPr lang="en-US" sz="800" b="1" dirty="0"/>
              <a:t> player should keep distance from NPCs for certain time limit.</a:t>
            </a:r>
            <a:endParaRPr lang="en-SG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6264886" y="437839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dirty="0">
                <a:solidFill>
                  <a:srgbClr val="FF0000"/>
                </a:solidFill>
              </a:rPr>
              <a:t>(chaser)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151" y="5592837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8027" y="5734583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4755" y="3735449"/>
            <a:ext cx="84670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Player(escaper)</a:t>
            </a:r>
            <a:endParaRPr lang="en-SG" sz="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07498" y="3806889"/>
            <a:ext cx="142875" cy="357191"/>
            <a:chOff x="428596" y="928670"/>
            <a:chExt cx="364810" cy="1071570"/>
          </a:xfrm>
        </p:grpSpPr>
        <p:sp>
          <p:nvSpPr>
            <p:cNvPr id="40" name="Plaque 39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300341" y="3824508"/>
            <a:ext cx="357190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4295102" y="3847845"/>
            <a:ext cx="333376" cy="251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35929" y="3664011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i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i="1" dirty="0">
                <a:solidFill>
                  <a:srgbClr val="FF0000"/>
                </a:solidFill>
              </a:rPr>
              <a:t>Killed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4550374" y="373544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20562863">
            <a:off x="4645953" y="3645473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attack</a:t>
            </a:r>
            <a:endParaRPr lang="en-SG" sz="800" b="1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2764424" y="4092639"/>
            <a:ext cx="1357322" cy="1214446"/>
          </a:xfrm>
          <a:prstGeom prst="wedgeRoundRectCallout">
            <a:avLst>
              <a:gd name="adj1" fmla="val 56639"/>
              <a:gd name="adj2" fmla="val -22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1. </a:t>
            </a:r>
          </a:p>
          <a:p>
            <a:pPr>
              <a:buFontTx/>
              <a:buChar char="-"/>
            </a:pPr>
            <a:r>
              <a:rPr lang="en-US" sz="800" b="1" dirty="0"/>
              <a:t> NPC choose whether it fights the player back or run away based on configuration.</a:t>
            </a:r>
          </a:p>
          <a:p>
            <a:pPr>
              <a:buFontTx/>
              <a:buChar char="-"/>
            </a:pPr>
            <a:r>
              <a:rPr lang="en-US" sz="800" b="1" dirty="0"/>
              <a:t> If NPC get killed, it’s regenerated after certain duration.</a:t>
            </a:r>
          </a:p>
        </p:txBody>
      </p:sp>
      <p:sp>
        <p:nvSpPr>
          <p:cNvPr id="34" name="Rectangle 33"/>
          <p:cNvSpPr/>
          <p:nvPr/>
        </p:nvSpPr>
        <p:spPr>
          <a:xfrm rot="20562863">
            <a:off x="4136467" y="416462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1" dirty="0"/>
              <a:t>Fight (or)</a:t>
            </a:r>
          </a:p>
          <a:p>
            <a:r>
              <a:rPr lang="en-US" sz="800" b="1" i="1" dirty="0"/>
              <a:t>Run away</a:t>
            </a:r>
            <a:endParaRPr lang="en-SG" sz="800" b="1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22003" y="4130740"/>
            <a:ext cx="357188" cy="71437"/>
            <a:chOff x="3571869" y="4214819"/>
            <a:chExt cx="428627" cy="71437"/>
          </a:xfrm>
        </p:grpSpPr>
        <p:sp>
          <p:nvSpPr>
            <p:cNvPr id="38" name="Rectangle 37"/>
            <p:cNvSpPr/>
            <p:nvPr/>
          </p:nvSpPr>
          <p:spPr>
            <a:xfrm>
              <a:off x="3571869" y="4214819"/>
              <a:ext cx="142876" cy="7143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14744" y="4214819"/>
              <a:ext cx="285752" cy="7143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6" name="Rectangle 35"/>
          <p:cNvSpPr/>
          <p:nvPr/>
        </p:nvSpPr>
        <p:spPr>
          <a:xfrm rot="17660458">
            <a:off x="4805910" y="4455268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chase</a:t>
            </a:r>
            <a:endParaRPr lang="en-SG" sz="1000" b="1" dirty="0">
              <a:solidFill>
                <a:schemeClr val="tx2"/>
              </a:solidFill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2493306" y="193595"/>
            <a:ext cx="291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Avoid Quest AI logic implementation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4929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46" y="963218"/>
            <a:ext cx="5211303" cy="670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53" y="1815145"/>
            <a:ext cx="2434841" cy="22215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52662" y="3483645"/>
            <a:ext cx="371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52663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</a:t>
            </a:r>
            <a:endParaRPr lang="en-AU" sz="1100" dirty="0"/>
          </a:p>
        </p:txBody>
      </p:sp>
      <p:sp>
        <p:nvSpPr>
          <p:cNvPr id="6" name="Rectangle 5"/>
          <p:cNvSpPr/>
          <p:nvPr/>
        </p:nvSpPr>
        <p:spPr>
          <a:xfrm>
            <a:off x="5871374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  <a:endParaRPr lang="en-AU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95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57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87709" y="3059523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endParaRPr lang="en-AU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230435" y="3059523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i+1</a:t>
            </a:r>
            <a:endParaRPr lang="en-AU" sz="1050" dirty="0"/>
          </a:p>
        </p:txBody>
      </p:sp>
      <p:sp>
        <p:nvSpPr>
          <p:cNvPr id="11" name="Right Bracket 10"/>
          <p:cNvSpPr/>
          <p:nvPr/>
        </p:nvSpPr>
        <p:spPr>
          <a:xfrm rot="5400000">
            <a:off x="3852049" y="4102125"/>
            <a:ext cx="250141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595270" y="4572851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∆D = (Di+1 – Di)</a:t>
            </a:r>
            <a:endParaRPr lang="en-AU" sz="105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2855781" y="3261604"/>
            <a:ext cx="200218" cy="12009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819807" y="3740366"/>
            <a:ext cx="298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</a:t>
            </a:r>
            <a:endParaRPr lang="en-AU" sz="105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48189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9995" y="30595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endParaRPr lang="en-AU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844701" y="3059523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...</a:t>
            </a:r>
            <a:endParaRPr lang="en-AU" sz="1050" dirty="0"/>
          </a:p>
        </p:txBody>
      </p:sp>
      <p:sp>
        <p:nvSpPr>
          <p:cNvPr id="18" name="Rectangle 17"/>
          <p:cNvSpPr/>
          <p:nvPr/>
        </p:nvSpPr>
        <p:spPr>
          <a:xfrm>
            <a:off x="3460798" y="5548449"/>
            <a:ext cx="268942" cy="3938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460799" y="5332595"/>
            <a:ext cx="268942" cy="20967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Bracket 19"/>
          <p:cNvSpPr/>
          <p:nvPr/>
        </p:nvSpPr>
        <p:spPr>
          <a:xfrm rot="10800000">
            <a:off x="3305371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2881941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922915" y="556712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remaining</a:t>
            </a:r>
            <a:endParaRPr lang="en-AU" sz="900" dirty="0"/>
          </a:p>
        </p:txBody>
      </p:sp>
      <p:sp>
        <p:nvSpPr>
          <p:cNvPr id="23" name="Right Bracket 22"/>
          <p:cNvSpPr/>
          <p:nvPr/>
        </p:nvSpPr>
        <p:spPr>
          <a:xfrm rot="10800000" flipH="1">
            <a:off x="3787392" y="5542274"/>
            <a:ext cx="13447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305371" y="6000680"/>
            <a:ext cx="318785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f(</a:t>
            </a:r>
            <a:r>
              <a:rPr lang="en-US" altLang="en-US" sz="105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)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with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 </a:t>
            </a:r>
            <a:r>
              <a:rPr lang="en-US" altLang="en-US" sz="110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i,j∈N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means the minimum number of stops when we are in station </a:t>
            </a:r>
            <a:r>
              <a:rPr lang="en-US" altLang="en-US" sz="1200" dirty="0">
                <a:solidFill>
                  <a:srgbClr val="111111"/>
                </a:solidFill>
                <a:latin typeface="+mn-lt"/>
                <a:ea typeface="MathJax_Math-italic"/>
              </a:rPr>
              <a:t>i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and we have </a:t>
            </a:r>
            <a:r>
              <a:rPr lang="en-US" altLang="en-US" sz="110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j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kilometres available in our tank</a:t>
            </a:r>
            <a:r>
              <a:rPr lang="en-US" altLang="en-US" sz="9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157" y="5052962"/>
            <a:ext cx="504825" cy="276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708" y="3319792"/>
            <a:ext cx="261696" cy="3314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435" y="3319792"/>
            <a:ext cx="261696" cy="331482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3582696" y="3651275"/>
            <a:ext cx="0" cy="15545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240876" y="3174075"/>
            <a:ext cx="230914" cy="20018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3132187" y="405955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Di+1</a:t>
            </a:r>
            <a:endParaRPr lang="en-AU" sz="1050" dirty="0"/>
          </a:p>
        </p:txBody>
      </p:sp>
      <p:sp>
        <p:nvSpPr>
          <p:cNvPr id="31" name="Oval 30"/>
          <p:cNvSpPr/>
          <p:nvPr/>
        </p:nvSpPr>
        <p:spPr>
          <a:xfrm rot="19800000">
            <a:off x="3501299" y="5612375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 rot="19800000">
            <a:off x="3630433" y="4596342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Curved Connector 32"/>
          <p:cNvCxnSpPr>
            <a:stCxn id="31" idx="6"/>
            <a:endCxn id="32" idx="3"/>
          </p:cNvCxnSpPr>
          <p:nvPr/>
        </p:nvCxnSpPr>
        <p:spPr>
          <a:xfrm flipH="1" flipV="1">
            <a:off x="3736226" y="4876951"/>
            <a:ext cx="31422" cy="806792"/>
          </a:xfrm>
          <a:prstGeom prst="curvedConnector4">
            <a:avLst>
              <a:gd name="adj1" fmla="val -727516"/>
              <a:gd name="adj2" fmla="val 5412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90" y="5078180"/>
            <a:ext cx="504825" cy="27622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316403" y="3651275"/>
            <a:ext cx="0" cy="135334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10867" y="5354405"/>
            <a:ext cx="268942" cy="587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ket 36"/>
          <p:cNvSpPr/>
          <p:nvPr/>
        </p:nvSpPr>
        <p:spPr>
          <a:xfrm rot="10800000">
            <a:off x="2044523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1647620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39" name="Right Bracket 38"/>
          <p:cNvSpPr/>
          <p:nvPr/>
        </p:nvSpPr>
        <p:spPr>
          <a:xfrm rot="5400000" flipH="1">
            <a:off x="3843303" y="2581208"/>
            <a:ext cx="231226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7431840" y="3689129"/>
            <a:ext cx="268942" cy="393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7431841" y="3405755"/>
            <a:ext cx="268942" cy="27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ight Bracket 41"/>
          <p:cNvSpPr/>
          <p:nvPr/>
        </p:nvSpPr>
        <p:spPr>
          <a:xfrm rot="10800000">
            <a:off x="7068531" y="3505135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/>
          <p:cNvSpPr txBox="1"/>
          <p:nvPr/>
        </p:nvSpPr>
        <p:spPr>
          <a:xfrm>
            <a:off x="6704610" y="3643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7068532" y="3817959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45" name="Right Bracket 44"/>
          <p:cNvSpPr/>
          <p:nvPr/>
        </p:nvSpPr>
        <p:spPr>
          <a:xfrm rot="10800000">
            <a:off x="7268481" y="3682952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7761627" y="3817959"/>
            <a:ext cx="268942" cy="265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8004645" y="38453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km</a:t>
            </a:r>
          </a:p>
        </p:txBody>
      </p:sp>
      <p:sp>
        <p:nvSpPr>
          <p:cNvPr id="48" name="Right Bracket 47"/>
          <p:cNvSpPr/>
          <p:nvPr/>
        </p:nvSpPr>
        <p:spPr>
          <a:xfrm rot="10800000">
            <a:off x="6008700" y="3878559"/>
            <a:ext cx="719060" cy="18051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6156089" y="5444713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fill-up</a:t>
            </a:r>
            <a:endParaRPr lang="en-AU" sz="9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5445" y="3659563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Optional fill-up</a:t>
            </a:r>
            <a:endParaRPr lang="en-AU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31840" y="5535908"/>
            <a:ext cx="268942" cy="393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7431841" y="5320054"/>
            <a:ext cx="268942" cy="209679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Bracket 52"/>
          <p:cNvSpPr/>
          <p:nvPr/>
        </p:nvSpPr>
        <p:spPr>
          <a:xfrm rot="10800000">
            <a:off x="7068531" y="5351914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/>
          <p:cNvSpPr txBox="1"/>
          <p:nvPr/>
        </p:nvSpPr>
        <p:spPr>
          <a:xfrm>
            <a:off x="6704610" y="549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068532" y="5664738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56" name="Right Bracket 55"/>
          <p:cNvSpPr/>
          <p:nvPr/>
        </p:nvSpPr>
        <p:spPr>
          <a:xfrm rot="10800000">
            <a:off x="7268481" y="5529731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7761627" y="5406956"/>
            <a:ext cx="268942" cy="5228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8004645" y="5589399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km</a:t>
            </a:r>
          </a:p>
        </p:txBody>
      </p:sp>
      <p:cxnSp>
        <p:nvCxnSpPr>
          <p:cNvPr id="59" name="Straight Arrow Connector 58"/>
          <p:cNvCxnSpPr>
            <a:endCxn id="48" idx="2"/>
          </p:cNvCxnSpPr>
          <p:nvPr/>
        </p:nvCxnSpPr>
        <p:spPr>
          <a:xfrm>
            <a:off x="5109954" y="4781149"/>
            <a:ext cx="898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4966" y="4525024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Binary choices</a:t>
            </a:r>
            <a:endParaRPr lang="en-AU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588" y="5589399"/>
            <a:ext cx="1405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1 + f(i+1), X - ∆Di)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27496" y="3397437"/>
            <a:ext cx="273287" cy="42052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9266065" y="5574011"/>
            <a:ext cx="488711" cy="198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19052" y="5304658"/>
            <a:ext cx="290513" cy="90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Curved Connector 64"/>
          <p:cNvCxnSpPr>
            <a:stCxn id="64" idx="3"/>
            <a:endCxn id="63" idx="1"/>
          </p:cNvCxnSpPr>
          <p:nvPr/>
        </p:nvCxnSpPr>
        <p:spPr>
          <a:xfrm>
            <a:off x="7709564" y="5349901"/>
            <a:ext cx="1556500" cy="323462"/>
          </a:xfrm>
          <a:prstGeom prst="curvedConnector3">
            <a:avLst>
              <a:gd name="adj1" fmla="val 8082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48528" y="3708424"/>
            <a:ext cx="261037" cy="8640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9429361" y="3639848"/>
            <a:ext cx="474573" cy="21262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Curved Connector 67"/>
          <p:cNvCxnSpPr>
            <a:stCxn id="62" idx="3"/>
            <a:endCxn id="67" idx="2"/>
          </p:cNvCxnSpPr>
          <p:nvPr/>
        </p:nvCxnSpPr>
        <p:spPr>
          <a:xfrm>
            <a:off x="7700783" y="3607698"/>
            <a:ext cx="1965865" cy="244777"/>
          </a:xfrm>
          <a:prstGeom prst="curvedConnector4">
            <a:avLst>
              <a:gd name="adj1" fmla="val 43965"/>
              <a:gd name="adj2" fmla="val 193391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6" idx="3"/>
            <a:endCxn id="71" idx="0"/>
          </p:cNvCxnSpPr>
          <p:nvPr/>
        </p:nvCxnSpPr>
        <p:spPr>
          <a:xfrm flipV="1">
            <a:off x="7709565" y="3640217"/>
            <a:ext cx="2991621" cy="111409"/>
          </a:xfrm>
          <a:prstGeom prst="curvedConnector4">
            <a:avLst>
              <a:gd name="adj1" fmla="val 45750"/>
              <a:gd name="adj2" fmla="val 30519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589" y="3655026"/>
            <a:ext cx="2852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min{1 + f(i+1, X - ∆Di), f(i+1, j - ∆Di ) }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46877" y="3640216"/>
            <a:ext cx="508616" cy="212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8635745" y="4071874"/>
            <a:ext cx="13448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fill-up </a:t>
            </a:r>
          </a:p>
          <a:p>
            <a:r>
              <a:rPr lang="en-US" sz="1050" dirty="0">
                <a:solidFill>
                  <a:srgbClr val="002060"/>
                </a:solidFill>
              </a:rPr>
              <a:t>( left-over remaining at i + 1 station)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00880" y="3186481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 fill-up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9333" y="1804097"/>
            <a:ext cx="855360" cy="22204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591339" y="202318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test in all stations</a:t>
            </a:r>
            <a:endParaRPr lang="en-AU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88051" y="166699"/>
            <a:ext cx="472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</a:rPr>
              <a:t>Dynamic Programming Trip Planning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28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74" y="368971"/>
            <a:ext cx="3381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i="0" dirty="0" smtClean="0">
                <a:effectLst/>
              </a:rPr>
              <a:t>Solution for minimum coin change problem</a:t>
            </a:r>
            <a:endParaRPr lang="en-AU" sz="1600" dirty="0"/>
          </a:p>
        </p:txBody>
      </p:sp>
      <p:sp>
        <p:nvSpPr>
          <p:cNvPr id="3" name="Rectangle 2"/>
          <p:cNvSpPr/>
          <p:nvPr/>
        </p:nvSpPr>
        <p:spPr>
          <a:xfrm>
            <a:off x="4116809" y="303507"/>
            <a:ext cx="27991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0" i="0" dirty="0" smtClean="0">
                <a:solidFill>
                  <a:srgbClr val="444444"/>
                </a:solidFill>
                <a:effectLst/>
              </a:rPr>
              <a:t>Given a set of denominations and an amount, how do we minimize the number of coins to make up the given amount?</a:t>
            </a:r>
            <a:endParaRPr lang="en-AU" sz="1100" dirty="0"/>
          </a:p>
        </p:txBody>
      </p:sp>
      <p:sp>
        <p:nvSpPr>
          <p:cNvPr id="4" name="Rectangle 3"/>
          <p:cNvSpPr/>
          <p:nvPr/>
        </p:nvSpPr>
        <p:spPr>
          <a:xfrm>
            <a:off x="4116809" y="888282"/>
            <a:ext cx="409103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amount j</a:t>
            </a:r>
          </a:p>
          <a:p>
            <a:r>
              <a:rPr lang="en-US" sz="1100" dirty="0" smtClean="0"/>
              <a:t>denominations </a:t>
            </a:r>
            <a:r>
              <a:rPr lang="en-AU" sz="1100" dirty="0" smtClean="0"/>
              <a:t>{v</a:t>
            </a:r>
            <a:r>
              <a:rPr lang="en-AU" sz="1100" baseline="-25000" dirty="0" smtClean="0"/>
              <a:t>1</a:t>
            </a:r>
            <a:r>
              <a:rPr lang="en-AU" sz="1100" dirty="0" smtClean="0"/>
              <a:t>,v</a:t>
            </a:r>
            <a:r>
              <a:rPr lang="en-AU" sz="1100" baseline="-25000" dirty="0" smtClean="0"/>
              <a:t>2</a:t>
            </a:r>
            <a:r>
              <a:rPr lang="en-AU" sz="1100" dirty="0" smtClean="0"/>
              <a:t>,...</a:t>
            </a:r>
            <a:r>
              <a:rPr lang="en-AU" sz="1100" dirty="0" err="1" smtClean="0"/>
              <a:t>v</a:t>
            </a:r>
            <a:r>
              <a:rPr lang="en-AU" sz="1100" baseline="-25000" dirty="0" err="1" smtClean="0"/>
              <a:t>n</a:t>
            </a:r>
            <a:r>
              <a:rPr lang="en-AU" sz="1100" dirty="0" smtClean="0"/>
              <a:t>}</a:t>
            </a:r>
          </a:p>
          <a:p>
            <a:endParaRPr lang="en-AU" sz="1100" b="1" dirty="0" smtClean="0"/>
          </a:p>
          <a:p>
            <a:r>
              <a:rPr lang="en-AU" sz="1200" b="1" dirty="0" smtClean="0"/>
              <a:t>Base cases</a:t>
            </a:r>
          </a:p>
          <a:p>
            <a:r>
              <a:rPr lang="en-US" sz="10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0</a:t>
            </a:r>
          </a:p>
          <a:p>
            <a:endParaRPr lang="en-AU" sz="1200" b="1" dirty="0" smtClean="0"/>
          </a:p>
          <a:p>
            <a:r>
              <a:rPr lang="en-AU" sz="1200" b="1" dirty="0"/>
              <a:t>F</a:t>
            </a:r>
            <a:r>
              <a:rPr lang="en-AU" sz="1200" b="1" dirty="0" smtClean="0"/>
              <a:t>ormulate sub-problems</a:t>
            </a:r>
          </a:p>
          <a:p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min {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2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..., M[j-</a:t>
            </a:r>
            <a:r>
              <a:rPr lang="en-US" sz="105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v</a:t>
            </a:r>
            <a:r>
              <a:rPr lang="en-US" sz="80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n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 } + 1</a:t>
            </a:r>
          </a:p>
          <a:p>
            <a:r>
              <a:rPr lang="en-US" sz="105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= min 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1&lt;=i&lt;=j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 { M[j-vi] } + 1</a:t>
            </a:r>
          </a:p>
          <a:p>
            <a:endParaRPr lang="en-US" sz="1050" dirty="0" smtClean="0">
              <a:latin typeface="Fira Mono" panose="020B0609050000020004" pitchFamily="49" charset="0"/>
              <a:ea typeface="Fira Mono" panose="020B0609050000020004" pitchFamily="49" charset="0"/>
            </a:endParaRPr>
          </a:p>
          <a:p>
            <a:r>
              <a:rPr lang="en-AU" sz="1050" dirty="0" smtClean="0"/>
              <a:t>C[p]: the minimum number of coins needed to make change for p cents</a:t>
            </a:r>
          </a:p>
          <a:p>
            <a:r>
              <a:rPr lang="en-AU" sz="1050" dirty="0" smtClean="0"/>
              <a:t>x: the value of the first coin used in the optimal solution</a:t>
            </a:r>
            <a:endParaRPr lang="en-US" sz="1050" dirty="0">
              <a:ea typeface="Fira Mono" panose="020B0609050000020004" pitchFamily="49" charset="0"/>
            </a:endParaRPr>
          </a:p>
          <a:p>
            <a:r>
              <a:rPr lang="en-AU" sz="1050" dirty="0" smtClean="0"/>
              <a:t>C[p] = 1 + C[p − x]</a:t>
            </a:r>
          </a:p>
          <a:p>
            <a:endParaRPr lang="en-US" sz="1050" dirty="0"/>
          </a:p>
          <a:p>
            <a:r>
              <a:rPr lang="en-AU" sz="1050" dirty="0" smtClean="0"/>
              <a:t>We don’t know x. try all possible x and take the minimum</a:t>
            </a:r>
          </a:p>
          <a:p>
            <a:r>
              <a:rPr lang="en-AU" sz="1050" b="1" dirty="0" smtClean="0">
                <a:solidFill>
                  <a:srgbClr val="C00000"/>
                </a:solidFill>
              </a:rPr>
              <a:t>C[p] </a:t>
            </a:r>
            <a:r>
              <a:rPr lang="it-IT" sz="1050" b="1" dirty="0" smtClean="0">
                <a:solidFill>
                  <a:srgbClr val="C00000"/>
                </a:solidFill>
              </a:rPr>
              <a:t>= min(i:di≤p){ C[p − di ] + 1}</a:t>
            </a:r>
            <a:r>
              <a:rPr lang="it-IT" sz="1050" dirty="0" smtClean="0"/>
              <a:t>	if p &gt; 0 </a:t>
            </a:r>
          </a:p>
          <a:p>
            <a:r>
              <a:rPr lang="it-IT" sz="1050" dirty="0" smtClean="0">
                <a:ea typeface="Fira Mono" panose="020B0609050000020004" pitchFamily="49" charset="0"/>
              </a:rPr>
              <a:t>0		if p = 0</a:t>
            </a:r>
            <a:endParaRPr lang="en-AU" sz="1050" dirty="0">
              <a:ea typeface="Fira Mono" panose="020B06090500000200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10715"/>
              </p:ext>
            </p:extLst>
          </p:nvPr>
        </p:nvGraphicFramePr>
        <p:xfrm>
          <a:off x="713065" y="3347208"/>
          <a:ext cx="2843868" cy="312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28"/>
                <a:gridCol w="2332140"/>
              </a:tblGrid>
              <a:tr h="2995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M[j]</a:t>
                      </a:r>
                      <a:endParaRPr lang="en-AU" sz="800" b="1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5030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0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0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min{M[1-v1]}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min{M[2-v1], M[2-v2]}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min{M[3-v1], M[3-v2], M[3-v3]}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min{M[2], 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4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min{M[4-v1], M[4-v2], M[4-v3]}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min{M[3], M[2], M[1]}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5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min{M[5-v1], M[5-v2], M[5-v3]}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min{M[4], M[3], M[2]}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</a:p>
                    <a:p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71320"/>
              </p:ext>
            </p:extLst>
          </p:nvPr>
        </p:nvGraphicFramePr>
        <p:xfrm>
          <a:off x="1765401" y="2851402"/>
          <a:ext cx="1809375" cy="329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25"/>
                <a:gridCol w="603125"/>
                <a:gridCol w="603125"/>
              </a:tblGrid>
              <a:tr h="329967"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86645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 smtClean="0"/>
              <a:t>1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2440318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2</a:t>
            </a:r>
            <a:endParaRPr lang="en-AU" sz="1200" dirty="0"/>
          </a:p>
        </p:txBody>
      </p:sp>
      <p:sp>
        <p:nvSpPr>
          <p:cNvPr id="9" name="Rectangle 8"/>
          <p:cNvSpPr/>
          <p:nvPr/>
        </p:nvSpPr>
        <p:spPr>
          <a:xfrm>
            <a:off x="3008213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3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1633911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Curved Connector 10"/>
          <p:cNvCxnSpPr>
            <a:endCxn id="10" idx="1"/>
          </p:cNvCxnSpPr>
          <p:nvPr/>
        </p:nvCxnSpPr>
        <p:spPr>
          <a:xfrm rot="16200000" flipH="1">
            <a:off x="1469267" y="5359371"/>
            <a:ext cx="258435" cy="16015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8913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36519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1462550" y="4906970"/>
            <a:ext cx="752983" cy="57041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1445567" y="4560248"/>
            <a:ext cx="1148550" cy="84271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6809" y="3807181"/>
            <a:ext cx="438934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 smtClean="0"/>
              <a:t>d1 = 1 d2 = 4 d3 = 5 d4 = 10 </a:t>
            </a:r>
          </a:p>
          <a:p>
            <a:endParaRPr lang="en-AU" sz="1050" dirty="0" smtClean="0"/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Change(p)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if (p &lt; 0)</a:t>
            </a:r>
          </a:p>
          <a:p>
            <a:r>
              <a:rPr lang="en-US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∞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if (p = 0)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0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return </a:t>
            </a:r>
            <a:r>
              <a:rPr lang="en-AU" sz="900" b="1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 + min{Change(p − 1), Change(p − 5), Change(p − 10)}</a:t>
            </a:r>
            <a:endParaRPr lang="en-AU" sz="900" b="1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543278"/>
            <a:ext cx="7992888" cy="5094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72314" y="189061"/>
            <a:ext cx="6912768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en-US" sz="1600" b="1" kern="1400" spc="25" dirty="0">
                <a:ea typeface="SimSun" panose="02010600030101010101" pitchFamily="2" charset="-122"/>
                <a:cs typeface="Times New Roman" panose="02020603050405020304" pitchFamily="18" charset="0"/>
              </a:rPr>
              <a:t>Client position synchronization algorithm design and implementation</a:t>
            </a:r>
            <a: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describes how to replicate a player and non-player’s kinematic state (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 that describes the current kinematic state of the entity, including position, velocity, acceleration and orientation; and other information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across multiple machines in the lag-prone internet environment.</a:t>
            </a:r>
            <a:b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Forward simulation </a:t>
            </a:r>
            <a:b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render its 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kinematic state in a consistent and smooth way using dead reckoning algorithms.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9724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5175" y="752210"/>
            <a:ext cx="4965192" cy="5924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845512" y="752210"/>
            <a:ext cx="2608039" cy="5924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6" name="TextBox 8"/>
          <p:cNvSpPr txBox="1"/>
          <p:nvPr/>
        </p:nvSpPr>
        <p:spPr>
          <a:xfrm>
            <a:off x="1689946" y="339782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client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69647" y="824218"/>
            <a:ext cx="753732" cy="707827"/>
            <a:chOff x="2660052" y="188640"/>
            <a:chExt cx="753732" cy="707827"/>
          </a:xfrm>
        </p:grpSpPr>
        <p:pic>
          <p:nvPicPr>
            <p:cNvPr id="104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Box 11"/>
            <p:cNvSpPr txBox="1"/>
            <p:nvPr/>
          </p:nvSpPr>
          <p:spPr>
            <a:xfrm>
              <a:off x="2660052" y="681023"/>
              <a:ext cx="753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Patch servers</a:t>
              </a:r>
            </a:p>
          </p:txBody>
        </p:sp>
        <p:pic>
          <p:nvPicPr>
            <p:cNvPr id="106" name="Picture 1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hape 129"/>
          <p:cNvCxnSpPr>
            <a:stCxn id="84" idx="0"/>
            <a:endCxn id="104" idx="1"/>
          </p:cNvCxnSpPr>
          <p:nvPr/>
        </p:nvCxnSpPr>
        <p:spPr>
          <a:xfrm rot="5400000" flipH="1" flipV="1">
            <a:off x="3282493" y="892763"/>
            <a:ext cx="795000" cy="108995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130687" y="2731332"/>
            <a:ext cx="748923" cy="707827"/>
            <a:chOff x="2789210" y="1267857"/>
            <a:chExt cx="748923" cy="707827"/>
          </a:xfrm>
        </p:grpSpPr>
        <p:pic>
          <p:nvPicPr>
            <p:cNvPr id="101" name="Picture 1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4534" y="126785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6"/>
            <p:cNvSpPr txBox="1"/>
            <p:nvPr/>
          </p:nvSpPr>
          <p:spPr>
            <a:xfrm>
              <a:off x="2789210" y="1760240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Relay servers</a:t>
              </a:r>
            </a:p>
          </p:txBody>
        </p:sp>
        <p:pic>
          <p:nvPicPr>
            <p:cNvPr id="103" name="Picture 1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0695" y="134134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4262988" y="3932843"/>
            <a:ext cx="1190563" cy="1592943"/>
            <a:chOff x="2853392" y="2916177"/>
            <a:chExt cx="1190563" cy="1592943"/>
          </a:xfrm>
        </p:grpSpPr>
        <p:pic>
          <p:nvPicPr>
            <p:cNvPr id="91" name="Picture 9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3392" y="291617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Box 20"/>
            <p:cNvSpPr txBox="1"/>
            <p:nvPr/>
          </p:nvSpPr>
          <p:spPr>
            <a:xfrm>
              <a:off x="2894578" y="429367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servers</a:t>
              </a:r>
            </a:p>
          </p:txBody>
        </p:sp>
        <p:pic>
          <p:nvPicPr>
            <p:cNvPr id="93" name="Picture 9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5908" y="310873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22"/>
            <p:cNvSpPr txBox="1"/>
            <p:nvPr/>
          </p:nvSpPr>
          <p:spPr>
            <a:xfrm>
              <a:off x="3105107" y="2916177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1</a:t>
              </a:r>
            </a:p>
          </p:txBody>
        </p:sp>
        <p:sp>
          <p:nvSpPr>
            <p:cNvPr id="95" name="TextBox 23"/>
            <p:cNvSpPr txBox="1"/>
            <p:nvPr/>
          </p:nvSpPr>
          <p:spPr>
            <a:xfrm>
              <a:off x="3262864" y="313220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2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226140" y="4001784"/>
              <a:ext cx="0" cy="21766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5417" y="329860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26"/>
            <p:cNvSpPr txBox="1"/>
            <p:nvPr/>
          </p:nvSpPr>
          <p:spPr>
            <a:xfrm>
              <a:off x="3382373" y="332207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3</a:t>
              </a:r>
            </a:p>
          </p:txBody>
        </p:sp>
        <p:pic>
          <p:nvPicPr>
            <p:cNvPr id="99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3717" y="351462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28"/>
            <p:cNvSpPr txBox="1"/>
            <p:nvPr/>
          </p:nvSpPr>
          <p:spPr>
            <a:xfrm>
              <a:off x="3530673" y="3538095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9030" y="5148088"/>
            <a:ext cx="1180131" cy="609241"/>
            <a:chOff x="4545169" y="2318167"/>
            <a:chExt cx="1180131" cy="609241"/>
          </a:xfrm>
        </p:grpSpPr>
        <p:pic>
          <p:nvPicPr>
            <p:cNvPr id="89" name="Picture 8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31"/>
            <p:cNvSpPr txBox="1"/>
            <p:nvPr/>
          </p:nvSpPr>
          <p:spPr>
            <a:xfrm>
              <a:off x="4545169" y="2711964"/>
              <a:ext cx="11801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Controller server</a:t>
              </a:r>
            </a:p>
          </p:txBody>
        </p:sp>
      </p:grpSp>
      <p:cxnSp>
        <p:nvCxnSpPr>
          <p:cNvPr id="12" name="Shape 129"/>
          <p:cNvCxnSpPr>
            <a:stCxn id="94" idx="3"/>
            <a:endCxn id="29" idx="1"/>
          </p:cNvCxnSpPr>
          <p:nvPr/>
        </p:nvCxnSpPr>
        <p:spPr>
          <a:xfrm flipV="1">
            <a:off x="5027985" y="2471676"/>
            <a:ext cx="2714071" cy="15688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9"/>
          <p:cNvCxnSpPr>
            <a:stCxn id="88" idx="3"/>
          </p:cNvCxnSpPr>
          <p:nvPr/>
        </p:nvCxnSpPr>
        <p:spPr>
          <a:xfrm flipV="1">
            <a:off x="4710203" y="1679754"/>
            <a:ext cx="3031852" cy="37413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129"/>
          <p:cNvCxnSpPr>
            <a:stCxn id="89" idx="3"/>
            <a:endCxn id="29" idx="1"/>
          </p:cNvCxnSpPr>
          <p:nvPr/>
        </p:nvCxnSpPr>
        <p:spPr>
          <a:xfrm flipV="1">
            <a:off x="6809095" y="2471677"/>
            <a:ext cx="932960" cy="289243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30686" y="1764372"/>
            <a:ext cx="740908" cy="707827"/>
            <a:chOff x="2660052" y="188640"/>
            <a:chExt cx="740908" cy="707827"/>
          </a:xfrm>
        </p:grpSpPr>
        <p:pic>
          <p:nvPicPr>
            <p:cNvPr id="86" name="Picture 8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37"/>
            <p:cNvSpPr txBox="1"/>
            <p:nvPr/>
          </p:nvSpPr>
          <p:spPr>
            <a:xfrm>
              <a:off x="2660052" y="681023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Login servers</a:t>
              </a:r>
            </a:p>
          </p:txBody>
        </p:sp>
        <p:pic>
          <p:nvPicPr>
            <p:cNvPr id="88" name="Picture 8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" name="Shape 129"/>
          <p:cNvCxnSpPr/>
          <p:nvPr/>
        </p:nvCxnSpPr>
        <p:spPr>
          <a:xfrm>
            <a:off x="5027985" y="4072933"/>
            <a:ext cx="1493079" cy="13235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45512" y="1835242"/>
            <a:ext cx="579005" cy="504959"/>
            <a:chOff x="2197865" y="2564904"/>
            <a:chExt cx="579005" cy="504959"/>
          </a:xfrm>
        </p:grpSpPr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564904"/>
              <a:ext cx="2952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42"/>
            <p:cNvSpPr txBox="1"/>
            <p:nvPr/>
          </p:nvSpPr>
          <p:spPr>
            <a:xfrm>
              <a:off x="2197865" y="2854419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L4 switch</a:t>
              </a:r>
            </a:p>
          </p:txBody>
        </p:sp>
      </p:grpSp>
      <p:cxnSp>
        <p:nvCxnSpPr>
          <p:cNvPr id="18" name="Shape 129"/>
          <p:cNvCxnSpPr>
            <a:stCxn id="84" idx="3"/>
            <a:endCxn id="86" idx="1"/>
          </p:cNvCxnSpPr>
          <p:nvPr/>
        </p:nvCxnSpPr>
        <p:spPr>
          <a:xfrm>
            <a:off x="3282632" y="1979257"/>
            <a:ext cx="1003379" cy="113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29"/>
          <p:cNvCxnSpPr>
            <a:stCxn id="85" idx="2"/>
            <a:endCxn id="101" idx="1"/>
          </p:cNvCxnSpPr>
          <p:nvPr/>
        </p:nvCxnSpPr>
        <p:spPr>
          <a:xfrm rot="16200000" flipH="1">
            <a:off x="3406936" y="2068279"/>
            <a:ext cx="607155" cy="115099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29"/>
          <p:cNvCxnSpPr>
            <a:stCxn id="95" idx="3"/>
            <a:endCxn id="29" idx="1"/>
          </p:cNvCxnSpPr>
          <p:nvPr/>
        </p:nvCxnSpPr>
        <p:spPr>
          <a:xfrm flipV="1">
            <a:off x="5185741" y="2471676"/>
            <a:ext cx="2556314" cy="17849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129"/>
          <p:cNvCxnSpPr>
            <a:stCxn id="98" idx="3"/>
            <a:endCxn id="29" idx="1"/>
          </p:cNvCxnSpPr>
          <p:nvPr/>
        </p:nvCxnSpPr>
        <p:spPr>
          <a:xfrm flipV="1">
            <a:off x="5305251" y="2471676"/>
            <a:ext cx="2436805" cy="197478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129"/>
          <p:cNvCxnSpPr>
            <a:stCxn id="100" idx="3"/>
            <a:endCxn id="29" idx="1"/>
          </p:cNvCxnSpPr>
          <p:nvPr/>
        </p:nvCxnSpPr>
        <p:spPr>
          <a:xfrm flipV="1">
            <a:off x="5453551" y="2471676"/>
            <a:ext cx="2288505" cy="21908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129"/>
          <p:cNvCxnSpPr/>
          <p:nvPr/>
        </p:nvCxnSpPr>
        <p:spPr>
          <a:xfrm>
            <a:off x="5185741" y="4288957"/>
            <a:ext cx="1335322" cy="110752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129"/>
          <p:cNvCxnSpPr/>
          <p:nvPr/>
        </p:nvCxnSpPr>
        <p:spPr>
          <a:xfrm>
            <a:off x="5305251" y="4478827"/>
            <a:ext cx="1215813" cy="91765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77924" y="1192325"/>
            <a:ext cx="978571" cy="614563"/>
            <a:chOff x="6256042" y="1883142"/>
            <a:chExt cx="965329" cy="614563"/>
          </a:xfrm>
        </p:grpSpPr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1883142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52"/>
            <p:cNvSpPr txBox="1"/>
            <p:nvPr/>
          </p:nvSpPr>
          <p:spPr>
            <a:xfrm>
              <a:off x="6256042" y="2282261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Account DB server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77917" y="1907249"/>
            <a:ext cx="881071" cy="598200"/>
            <a:chOff x="6256042" y="2598067"/>
            <a:chExt cx="869149" cy="598200"/>
          </a:xfrm>
        </p:grpSpPr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25980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55"/>
            <p:cNvSpPr txBox="1"/>
            <p:nvPr/>
          </p:nvSpPr>
          <p:spPr>
            <a:xfrm>
              <a:off x="6256042" y="2980823"/>
              <a:ext cx="869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Game DB server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77915" y="2552957"/>
            <a:ext cx="773822" cy="602983"/>
            <a:chOff x="6256043" y="3243774"/>
            <a:chExt cx="763351" cy="602983"/>
          </a:xfrm>
        </p:grpSpPr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24377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58"/>
            <p:cNvSpPr txBox="1"/>
            <p:nvPr/>
          </p:nvSpPr>
          <p:spPr>
            <a:xfrm>
              <a:off x="6256043" y="3631313"/>
              <a:ext cx="763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 DB server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60041" y="3198147"/>
            <a:ext cx="1014320" cy="615982"/>
            <a:chOff x="6215706" y="3026949"/>
            <a:chExt cx="1000595" cy="615982"/>
          </a:xfrm>
        </p:grpSpPr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026949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61"/>
            <p:cNvSpPr txBox="1"/>
            <p:nvPr/>
          </p:nvSpPr>
          <p:spPr>
            <a:xfrm>
              <a:off x="6215706" y="3427487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Statistics DB server</a:t>
              </a: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742055" y="1040242"/>
            <a:ext cx="1125758" cy="2862868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0" name="TextBox 63"/>
          <p:cNvSpPr txBox="1"/>
          <p:nvPr/>
        </p:nvSpPr>
        <p:spPr>
          <a:xfrm>
            <a:off x="7859165" y="3856694"/>
            <a:ext cx="97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DB servers</a:t>
            </a:r>
          </a:p>
        </p:txBody>
      </p:sp>
      <p:cxnSp>
        <p:nvCxnSpPr>
          <p:cNvPr id="31" name="Shape 129"/>
          <p:cNvCxnSpPr/>
          <p:nvPr/>
        </p:nvCxnSpPr>
        <p:spPr>
          <a:xfrm>
            <a:off x="5453551" y="4694851"/>
            <a:ext cx="1067513" cy="701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129"/>
          <p:cNvCxnSpPr>
            <a:endCxn id="84" idx="1"/>
          </p:cNvCxnSpPr>
          <p:nvPr/>
        </p:nvCxnSpPr>
        <p:spPr>
          <a:xfrm flipV="1">
            <a:off x="2144720" y="1979257"/>
            <a:ext cx="842678" cy="12405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129"/>
          <p:cNvCxnSpPr/>
          <p:nvPr/>
        </p:nvCxnSpPr>
        <p:spPr>
          <a:xfrm>
            <a:off x="2144721" y="3219758"/>
            <a:ext cx="2250783" cy="1366705"/>
          </a:xfrm>
          <a:prstGeom prst="bentConnector3">
            <a:avLst>
              <a:gd name="adj1" fmla="val 1872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841088" y="4408601"/>
            <a:ext cx="965541" cy="732351"/>
            <a:chOff x="4597208" y="2318167"/>
            <a:chExt cx="965541" cy="732351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69"/>
            <p:cNvSpPr txBox="1"/>
            <p:nvPr/>
          </p:nvSpPr>
          <p:spPr>
            <a:xfrm>
              <a:off x="4597208" y="2711964"/>
              <a:ext cx="965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3rd party Billing server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073100" y="3732979"/>
            <a:ext cx="3326060" cy="220380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TextBox 71"/>
          <p:cNvSpPr txBox="1"/>
          <p:nvPr/>
        </p:nvSpPr>
        <p:spPr>
          <a:xfrm>
            <a:off x="5080027" y="5932740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Lobby cluster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42056" y="4280602"/>
            <a:ext cx="1132313" cy="95551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8" name="TextBox 73"/>
          <p:cNvSpPr txBox="1"/>
          <p:nvPr/>
        </p:nvSpPr>
        <p:spPr>
          <a:xfrm>
            <a:off x="7682706" y="5190976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3</a:t>
            </a:r>
            <a:r>
              <a:rPr lang="en-AU" sz="1400" b="1" i="1" baseline="30000" dirty="0">
                <a:solidFill>
                  <a:schemeClr val="tx2"/>
                </a:solidFill>
              </a:rPr>
              <a:t>rd</a:t>
            </a:r>
            <a:r>
              <a:rPr lang="en-AU" sz="1400" b="1" i="1" dirty="0">
                <a:solidFill>
                  <a:schemeClr val="tx2"/>
                </a:solidFill>
              </a:rPr>
              <a:t> party servers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435468" y="1527045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167106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87180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1493" y="3015817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501" y="31598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41511" y="2140851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2582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hape 129"/>
          <p:cNvCxnSpPr>
            <a:stCxn id="82" idx="3"/>
            <a:endCxn id="40" idx="1"/>
          </p:cNvCxnSpPr>
          <p:nvPr/>
        </p:nvCxnSpPr>
        <p:spPr>
          <a:xfrm>
            <a:off x="8360654" y="1408349"/>
            <a:ext cx="1218831" cy="4067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129"/>
          <p:cNvCxnSpPr>
            <a:stCxn id="80" idx="3"/>
            <a:endCxn id="45" idx="1"/>
          </p:cNvCxnSpPr>
          <p:nvPr/>
        </p:nvCxnSpPr>
        <p:spPr>
          <a:xfrm>
            <a:off x="8360654" y="2123273"/>
            <a:ext cx="1218831" cy="2789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129"/>
          <p:cNvCxnSpPr>
            <a:stCxn id="78" idx="3"/>
            <a:endCxn id="41" idx="1"/>
          </p:cNvCxnSpPr>
          <p:nvPr/>
        </p:nvCxnSpPr>
        <p:spPr>
          <a:xfrm>
            <a:off x="8360654" y="2768981"/>
            <a:ext cx="1218831" cy="24683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129"/>
          <p:cNvCxnSpPr>
            <a:stCxn id="76" idx="3"/>
            <a:endCxn id="42" idx="1"/>
          </p:cNvCxnSpPr>
          <p:nvPr/>
        </p:nvCxnSpPr>
        <p:spPr>
          <a:xfrm flipV="1">
            <a:off x="8383668" y="3159833"/>
            <a:ext cx="1267825" cy="2543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23911" y="475211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Public domain</a:t>
            </a:r>
            <a:endParaRPr lang="en-A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85974" y="475211"/>
            <a:ext cx="1155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Private domain</a:t>
            </a:r>
            <a:endParaRPr lang="en-AU" sz="1200" b="1" dirty="0"/>
          </a:p>
        </p:txBody>
      </p:sp>
      <p:sp>
        <p:nvSpPr>
          <p:cNvPr id="52" name="TextBox 87"/>
          <p:cNvSpPr txBox="1"/>
          <p:nvPr/>
        </p:nvSpPr>
        <p:spPr>
          <a:xfrm>
            <a:off x="9396275" y="5979830"/>
            <a:ext cx="96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server administrator PC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297243" y="5458035"/>
            <a:ext cx="1132313" cy="94770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4" name="TextBox 89"/>
          <p:cNvSpPr txBox="1"/>
          <p:nvPr/>
        </p:nvSpPr>
        <p:spPr>
          <a:xfrm>
            <a:off x="9238323" y="6368834"/>
            <a:ext cx="127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Admin console</a:t>
            </a: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79484" y="5578787"/>
            <a:ext cx="432048" cy="37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hape 129"/>
          <p:cNvCxnSpPr/>
          <p:nvPr/>
        </p:nvCxnSpPr>
        <p:spPr>
          <a:xfrm flipV="1">
            <a:off x="6809096" y="4689361"/>
            <a:ext cx="1281987" cy="739487"/>
          </a:xfrm>
          <a:prstGeom prst="bentConnector3">
            <a:avLst>
              <a:gd name="adj1" fmla="val 58206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129"/>
          <p:cNvCxnSpPr>
            <a:stCxn id="52" idx="1"/>
            <a:endCxn id="90" idx="2"/>
          </p:cNvCxnSpPr>
          <p:nvPr/>
        </p:nvCxnSpPr>
        <p:spPr>
          <a:xfrm rot="10800000">
            <a:off x="6809097" y="5757330"/>
            <a:ext cx="2587179" cy="39177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93"/>
          <p:cNvSpPr txBox="1"/>
          <p:nvPr/>
        </p:nvSpPr>
        <p:spPr>
          <a:xfrm>
            <a:off x="9398239" y="3528974"/>
            <a:ext cx="109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SAN storage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45950" y="75327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cs typeface="Calibri"/>
              </a:rPr>
              <a:t>①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3219331" y="166879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②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6231907" y="1400282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③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9008389" y="156086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④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617534" y="238932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⑤</a:t>
            </a:r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2845511" y="458646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⑥</a:t>
            </a:r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5718231" y="539648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⑦</a:t>
            </a:r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5987306" y="376356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⑧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8618539" y="587211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⑨</a:t>
            </a:r>
            <a:endParaRPr lang="en-AU" dirty="0"/>
          </a:p>
        </p:txBody>
      </p:sp>
      <p:cxnSp>
        <p:nvCxnSpPr>
          <p:cNvPr id="68" name="Shape 129"/>
          <p:cNvCxnSpPr>
            <a:stCxn id="87" idx="2"/>
            <a:endCxn id="89" idx="0"/>
          </p:cNvCxnSpPr>
          <p:nvPr/>
        </p:nvCxnSpPr>
        <p:spPr>
          <a:xfrm rot="16200000" flipH="1">
            <a:off x="4245166" y="2728173"/>
            <a:ext cx="2675889" cy="2163939"/>
          </a:xfrm>
          <a:prstGeom prst="bentConnector3">
            <a:avLst>
              <a:gd name="adj1" fmla="val 6756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104"/>
          <p:cNvSpPr txBox="1"/>
          <p:nvPr/>
        </p:nvSpPr>
        <p:spPr>
          <a:xfrm>
            <a:off x="7496221" y="470214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latin typeface="Calibri"/>
                <a:cs typeface="Calibri"/>
              </a:rPr>
              <a:t>⑩</a:t>
            </a:r>
            <a:endParaRPr lang="en-AU" sz="1200" b="1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0043" y="268085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⑪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1746309" y="3168413"/>
            <a:ext cx="479618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iPhone</a:t>
            </a:r>
            <a:endParaRPr lang="en-AU" sz="800" b="1" dirty="0"/>
          </a:p>
        </p:txBody>
      </p:sp>
      <p:sp>
        <p:nvSpPr>
          <p:cNvPr id="72" name="Rectangle 71"/>
          <p:cNvSpPr/>
          <p:nvPr/>
        </p:nvSpPr>
        <p:spPr>
          <a:xfrm>
            <a:off x="1641632" y="2968904"/>
            <a:ext cx="370614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iPad</a:t>
            </a:r>
            <a:endParaRPr lang="en-AU" sz="800" b="1" dirty="0"/>
          </a:p>
        </p:txBody>
      </p:sp>
      <p:sp>
        <p:nvSpPr>
          <p:cNvPr id="73" name="Rectangle 72"/>
          <p:cNvSpPr/>
          <p:nvPr/>
        </p:nvSpPr>
        <p:spPr>
          <a:xfrm>
            <a:off x="136863" y="115438"/>
            <a:ext cx="770422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Mobile Backend service architecture design/implementation – synchronous model with lobby system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25404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009879" y="567261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/>
              <a:t>Single sign-on ticketing mechanism design and implementation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11140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587219" y="1106163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iPad/iPhone </a:t>
            </a:r>
            <a:br>
              <a:rPr lang="en-US" sz="1000" b="1" dirty="0"/>
            </a:br>
            <a:r>
              <a:rPr lang="en-US" sz="1000" b="1" dirty="0"/>
              <a:t>game client</a:t>
            </a:r>
            <a:endParaRPr lang="en-AU" sz="1000" b="1" dirty="0"/>
          </a:p>
        </p:txBody>
      </p:sp>
      <p:sp>
        <p:nvSpPr>
          <p:cNvPr id="7" name="TextBox 4"/>
          <p:cNvSpPr txBox="1"/>
          <p:nvPr/>
        </p:nvSpPr>
        <p:spPr>
          <a:xfrm>
            <a:off x="7054324" y="118310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Game server</a:t>
            </a:r>
            <a:endParaRPr lang="en-AU" sz="1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71380" y="1475495"/>
            <a:ext cx="0" cy="199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98860" y="3050379"/>
            <a:ext cx="648072" cy="343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Session ticket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11141" y="3122387"/>
            <a:ext cx="438453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3327164" y="3096749"/>
            <a:ext cx="1779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log-in to game server with UUID and session ticket</a:t>
            </a:r>
            <a:endParaRPr lang="en-AU" sz="1000" dirty="0"/>
          </a:p>
        </p:txBody>
      </p:sp>
      <p:sp>
        <p:nvSpPr>
          <p:cNvPr id="12" name="Right Bracket 11"/>
          <p:cNvSpPr/>
          <p:nvPr/>
        </p:nvSpPr>
        <p:spPr>
          <a:xfrm>
            <a:off x="7495677" y="3122388"/>
            <a:ext cx="246048" cy="742173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13" name="TextBox 10"/>
          <p:cNvSpPr txBox="1"/>
          <p:nvPr/>
        </p:nvSpPr>
        <p:spPr>
          <a:xfrm>
            <a:off x="7775909" y="3050380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Verify the session ticket through Kando</a:t>
            </a:r>
            <a:endParaRPr lang="en-AU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11140" y="3859424"/>
            <a:ext cx="43713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/>
          <p:cNvSpPr txBox="1"/>
          <p:nvPr/>
        </p:nvSpPr>
        <p:spPr>
          <a:xfrm>
            <a:off x="3327164" y="3838692"/>
            <a:ext cx="28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 game client’s log-in to game server, and reply with MD5 hashed ticket data</a:t>
            </a:r>
            <a:endParaRPr lang="en-AU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98860" y="3715858"/>
            <a:ext cx="648072" cy="420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068015" y="293874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1" dirty="0"/>
              <a:t>HTTPS</a:t>
            </a:r>
            <a:endParaRPr lang="en-AU" sz="1000" b="1" i="1" dirty="0"/>
          </a:p>
        </p:txBody>
      </p:sp>
      <p:cxnSp>
        <p:nvCxnSpPr>
          <p:cNvPr id="18" name="Straight Arrow Connector 17"/>
          <p:cNvCxnSpPr>
            <a:endCxn id="20" idx="0"/>
          </p:cNvCxnSpPr>
          <p:nvPr/>
        </p:nvCxnSpPr>
        <p:spPr>
          <a:xfrm flipV="1">
            <a:off x="3111141" y="5106649"/>
            <a:ext cx="4382225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/>
          <p:cNvSpPr txBox="1"/>
          <p:nvPr/>
        </p:nvSpPr>
        <p:spPr>
          <a:xfrm>
            <a:off x="3262956" y="5115196"/>
            <a:ext cx="28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appends the hashed ticket payload for every game messages</a:t>
            </a:r>
            <a:endParaRPr lang="en-AU" sz="1000" dirty="0"/>
          </a:p>
        </p:txBody>
      </p:sp>
      <p:sp>
        <p:nvSpPr>
          <p:cNvPr id="20" name="Right Bracket 19"/>
          <p:cNvSpPr/>
          <p:nvPr/>
        </p:nvSpPr>
        <p:spPr>
          <a:xfrm>
            <a:off x="7493365" y="5106649"/>
            <a:ext cx="246048" cy="783980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21" name="TextBox 18"/>
          <p:cNvSpPr txBox="1"/>
          <p:nvPr/>
        </p:nvSpPr>
        <p:spPr>
          <a:xfrm>
            <a:off x="7762718" y="5161566"/>
            <a:ext cx="1447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Compare the hashed ticket with the stored one in DB/memcached</a:t>
            </a:r>
            <a:endParaRPr lang="en-AU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11141" y="5890629"/>
            <a:ext cx="438222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/>
          <p:nvPr/>
        </p:nvSpPr>
        <p:spPr>
          <a:xfrm>
            <a:off x="3258796" y="5890629"/>
            <a:ext cx="271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Only accept the game message packet if the hashed ticket data is matched.</a:t>
            </a:r>
            <a:endParaRPr lang="en-AU" sz="1000" dirty="0"/>
          </a:p>
        </p:txBody>
      </p:sp>
      <p:sp>
        <p:nvSpPr>
          <p:cNvPr id="24" name="TextBox 21"/>
          <p:cNvSpPr txBox="1"/>
          <p:nvPr/>
        </p:nvSpPr>
        <p:spPr>
          <a:xfrm>
            <a:off x="7783709" y="341042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MD5 hash the ticket</a:t>
            </a:r>
            <a:endParaRPr lang="en-AU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8360567" y="369765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8360567" y="333761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7783710" y="3736276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Store the hashed ticket to DB/memcached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98860" y="4801527"/>
            <a:ext cx="648072" cy="417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98860" y="5274520"/>
            <a:ext cx="648072" cy="24078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game 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11140" y="1698483"/>
            <a:ext cx="2160240" cy="1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3327164" y="1676074"/>
            <a:ext cx="193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Log into game online service by ID/Password</a:t>
            </a:r>
            <a:endParaRPr lang="en-AU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11140" y="2186283"/>
            <a:ext cx="2160240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0"/>
          <p:cNvSpPr txBox="1"/>
          <p:nvPr/>
        </p:nvSpPr>
        <p:spPr>
          <a:xfrm>
            <a:off x="3327164" y="2156067"/>
            <a:ext cx="1935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Authenticated and get UUID (unique user identifier) and session ticket to single sign-on to other online service.</a:t>
            </a:r>
            <a:endParaRPr lang="en-AU" sz="1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482486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/>
          <p:nvPr/>
        </p:nvSpPr>
        <p:spPr>
          <a:xfrm>
            <a:off x="4727220" y="1106164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Account server</a:t>
            </a:r>
            <a:endParaRPr lang="en-AU" sz="10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62835" y="3227097"/>
            <a:ext cx="2232843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398860" y="2840100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398860" y="4585503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2751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09675" y="1653375"/>
            <a:ext cx="1440160" cy="1440160"/>
          </a:xfrm>
          <a:prstGeom prst="ellipse">
            <a:avLst/>
          </a:prstGeom>
          <a:ln w="1778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Right Arrow 4"/>
          <p:cNvSpPr/>
          <p:nvPr/>
        </p:nvSpPr>
        <p:spPr>
          <a:xfrm>
            <a:off x="5593651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6" name="Right Arrow 5"/>
          <p:cNvSpPr/>
          <p:nvPr/>
        </p:nvSpPr>
        <p:spPr>
          <a:xfrm>
            <a:off x="5089595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Right Arrow 6"/>
          <p:cNvSpPr/>
          <p:nvPr/>
        </p:nvSpPr>
        <p:spPr>
          <a:xfrm>
            <a:off x="4225499" y="1437351"/>
            <a:ext cx="79208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3505419" y="122132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1) Inbound packet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3731" y="1350535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2) IP and account filtering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5819" y="16533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3) Decryption</a:t>
            </a:r>
          </a:p>
          <a:p>
            <a:r>
              <a:rPr lang="en-US" sz="900" dirty="0"/>
              <a:t>(AES 128-bit)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1843" y="244546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4) Replay blocker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587" y="294951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6) Thumbprint check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9595" y="44645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7) Processed in DB procedures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2801" y="2241625"/>
            <a:ext cx="122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Security filters</a:t>
            </a:r>
          </a:p>
        </p:txBody>
      </p:sp>
      <p:sp>
        <p:nvSpPr>
          <p:cNvPr id="15" name="Bent Arrow 14"/>
          <p:cNvSpPr/>
          <p:nvPr/>
        </p:nvSpPr>
        <p:spPr>
          <a:xfrm flipH="1" flipV="1">
            <a:off x="5682752" y="2517471"/>
            <a:ext cx="792087" cy="1872208"/>
          </a:xfrm>
          <a:prstGeom prst="bentArrow">
            <a:avLst>
              <a:gd name="adj1" fmla="val 7402"/>
              <a:gd name="adj2" fmla="val 10609"/>
              <a:gd name="adj3" fmla="val 13512"/>
              <a:gd name="adj4" fmla="val 43750"/>
            </a:avLst>
          </a:prstGeom>
          <a:ln w="222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819" y="4461688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9)  Penalized and Recorded in the blacklist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65659" y="3984053"/>
            <a:ext cx="66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3049" y="30129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5) Platform-specific ticketing authentication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6627" y="20134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7) Binary sanitization</a:t>
            </a:r>
          </a:p>
          <a:p>
            <a:r>
              <a:rPr lang="en-US" sz="900" dirty="0"/>
              <a:t> Verify that binary format is authentic to guarantee the DB integrity.</a:t>
            </a:r>
          </a:p>
        </p:txBody>
      </p:sp>
      <p:sp>
        <p:nvSpPr>
          <p:cNvPr id="20" name="Bent Arrow 19"/>
          <p:cNvSpPr/>
          <p:nvPr/>
        </p:nvSpPr>
        <p:spPr>
          <a:xfrm flipV="1">
            <a:off x="6521209" y="2517471"/>
            <a:ext cx="817726" cy="1872208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H="1">
            <a:off x="5135965" y="4173655"/>
            <a:ext cx="504056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2" name="Right Arrow 21"/>
          <p:cNvSpPr/>
          <p:nvPr/>
        </p:nvSpPr>
        <p:spPr>
          <a:xfrm flipH="1">
            <a:off x="4297507" y="4173655"/>
            <a:ext cx="792088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3577427" y="447387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8) Outbound packet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393851" y="4173655"/>
            <a:ext cx="43204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5" name="Right Arrow 24"/>
          <p:cNvSpPr/>
          <p:nvPr/>
        </p:nvSpPr>
        <p:spPr>
          <a:xfrm>
            <a:off x="7897907" y="4173655"/>
            <a:ext cx="79208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8041923" y="4461688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11) recorded in DB log or local system’s log file</a:t>
            </a:r>
          </a:p>
        </p:txBody>
      </p:sp>
      <p:sp>
        <p:nvSpPr>
          <p:cNvPr id="27" name="Bent Arrow 26"/>
          <p:cNvSpPr/>
          <p:nvPr/>
        </p:nvSpPr>
        <p:spPr>
          <a:xfrm flipH="1" flipV="1">
            <a:off x="5714117" y="4071103"/>
            <a:ext cx="866914" cy="1296144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4297507" y="5109759"/>
            <a:ext cx="1368152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97507" y="5397791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10) Send back error code to client in some packets to redirect  users to customer help desk just in case it’s from authentic source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5779" y="395763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97949" y="675380"/>
            <a:ext cx="33912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Network packet security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89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48780"/>
            <a:ext cx="6504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5560" y="152636"/>
            <a:ext cx="7920880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Anti packet replay algorithm implementation</a:t>
            </a:r>
          </a:p>
          <a:p>
            <a:r>
              <a:rPr lang="en-AU" sz="1100" b="1" dirty="0">
                <a:solidFill>
                  <a:srgbClr val="000000"/>
                </a:solidFill>
              </a:rPr>
              <a:t> </a:t>
            </a:r>
            <a:r>
              <a:rPr lang="en-AU" sz="1100" dirty="0"/>
              <a:t> This is a diagram I made to explain how sliding window algorithm is used to prevent packet replay attack in typical stateless HTTP communication between client and web host. </a:t>
            </a:r>
          </a:p>
          <a:p>
            <a:r>
              <a:rPr lang="en-AU" sz="1100" dirty="0"/>
              <a:t> I use two 32-bits bit fields to store session sequence index and slide it through in circular fashion. </a:t>
            </a:r>
          </a:p>
          <a:p>
            <a:r>
              <a:rPr lang="en-AU" sz="1100" dirty="0"/>
              <a:t>The referenced algorithm is ‘An Anti-Replay Window Protocol with Controlled Shift’. It’s not perfect defence against packet replay attack, but it was a reasonably efficient solution.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467" y="269072"/>
            <a:ext cx="50388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err="1"/>
              <a:t>Redis</a:t>
            </a:r>
            <a:r>
              <a:rPr lang="en-AU" sz="1100" b="1" dirty="0"/>
              <a:t>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Stores data in a variety of formats: list, array, sets and sorted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Pipelining!  Multiple commands at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Blocking reads -- will sit and wait until another process writes data to the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Mass insertion of data to prime a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Does pub/sub... if you want to do pub/sub through your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Partitions data across multiple </a:t>
            </a:r>
            <a:r>
              <a:rPr lang="en-AU" sz="1100" dirty="0" err="1"/>
              <a:t>redis</a:t>
            </a:r>
            <a:r>
              <a:rPr lang="en-AU" sz="1100" dirty="0"/>
              <a:t>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Can back data to disk</a:t>
            </a:r>
          </a:p>
          <a:p>
            <a:endParaRPr lang="en-AU" sz="1100" dirty="0"/>
          </a:p>
          <a:p>
            <a:r>
              <a:rPr lang="en-AU" sz="1100" b="1" dirty="0" err="1"/>
              <a:t>Redis</a:t>
            </a:r>
            <a:r>
              <a:rPr lang="en-AU" sz="1100" b="1" dirty="0"/>
              <a:t>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Super complex to configure -- requires consideration of data size to configure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SENTINEL, the automated failover which promotes a slave to master, is perpetually on the </a:t>
            </a:r>
            <a:r>
              <a:rPr lang="en-AU" sz="1100" dirty="0" err="1"/>
              <a:t>redis</a:t>
            </a:r>
            <a:r>
              <a:rPr lang="en-AU" sz="1100" dirty="0"/>
              <a:t> </a:t>
            </a:r>
            <a:r>
              <a:rPr lang="en-AU" sz="1100" i="1" dirty="0"/>
              <a:t>unstable </a:t>
            </a:r>
            <a:r>
              <a:rPr lang="en-AU" sz="1100" dirty="0"/>
              <a:t>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Master-slave architecture means if the master wipes out, and SENTINEL doesn't work, the system is sad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/>
              <a:t> Lots o' server administration for monitoring and partitioning and balancing...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2819" y="269072"/>
            <a:ext cx="56156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/>
              <a:t>My advice</a:t>
            </a:r>
            <a:r>
              <a:rPr lang="en-AU" sz="1100" dirty="0"/>
              <a:t>: if you need to cache database queries or REST round trips or numbers or page fragments, use </a:t>
            </a:r>
            <a:r>
              <a:rPr lang="en-AU" sz="1100" b="1" dirty="0"/>
              <a:t>memcached</a:t>
            </a:r>
            <a:r>
              <a:rPr lang="en-AU" sz="1100" dirty="0"/>
              <a:t>.  Most cached data types and caching needs are simple and straight forward.  This is 80% of all caching needs.  </a:t>
            </a:r>
          </a:p>
          <a:p>
            <a:endParaRPr lang="en-AU" sz="1100" dirty="0"/>
          </a:p>
          <a:p>
            <a:r>
              <a:rPr lang="en-AU" sz="1100" b="1" dirty="0" err="1"/>
              <a:t>Leaderboards</a:t>
            </a:r>
            <a:endParaRPr lang="en-AU" sz="1100" dirty="0"/>
          </a:p>
          <a:p>
            <a:r>
              <a:rPr lang="en-AU" sz="1100" dirty="0" err="1"/>
              <a:t>Redis</a:t>
            </a:r>
            <a:r>
              <a:rPr lang="en-AU" sz="1100" dirty="0"/>
              <a:t> can manage sets in memory, which gives it an advantage here over memcached.  </a:t>
            </a:r>
            <a:r>
              <a:rPr lang="en-AU" sz="1100" dirty="0" err="1"/>
              <a:t>Leaderbaords</a:t>
            </a:r>
            <a:r>
              <a:rPr lang="en-AU" sz="1100" dirty="0"/>
              <a:t> are sets of items ordered just in time and served from in memory to a page.  A database is too slow -- and it's all disposable data.  Here both the pipelining and the key/values to sorted sets are powerful features.</a:t>
            </a:r>
          </a:p>
          <a:p>
            <a:endParaRPr lang="en-AU" sz="1100" dirty="0"/>
          </a:p>
          <a:p>
            <a:r>
              <a:rPr lang="en-AU" sz="1100" dirty="0"/>
              <a:t>piping to multiple items and ordering sets in memory where a system reads them out and streams results -- </a:t>
            </a:r>
            <a:r>
              <a:rPr lang="en-AU" sz="1100" dirty="0" err="1"/>
              <a:t>websockets</a:t>
            </a:r>
            <a:r>
              <a:rPr lang="en-AU" sz="1100" dirty="0"/>
              <a:t>! -- in real time makes implementing this feature simpler and streamlined.</a:t>
            </a:r>
          </a:p>
          <a:p>
            <a:endParaRPr lang="en-AU" sz="1100" dirty="0"/>
          </a:p>
          <a:p>
            <a:r>
              <a:rPr lang="en-AU" sz="1100" b="1" dirty="0"/>
              <a:t>Page Clicks and Analytics</a:t>
            </a:r>
            <a:endParaRPr lang="en-AU" sz="1100" dirty="0"/>
          </a:p>
          <a:p>
            <a:r>
              <a:rPr lang="en-AU" sz="1100" dirty="0" err="1"/>
              <a:t>redis</a:t>
            </a:r>
            <a:r>
              <a:rPr lang="en-AU" sz="1100" dirty="0"/>
              <a:t> is </a:t>
            </a:r>
            <a:r>
              <a:rPr lang="en-AU" sz="1100" i="1" dirty="0"/>
              <a:t>really good at counting lists and sets of things</a:t>
            </a:r>
          </a:p>
          <a:p>
            <a:r>
              <a:rPr lang="en-AU" sz="1100" dirty="0"/>
              <a:t>Of all of </a:t>
            </a:r>
            <a:r>
              <a:rPr lang="en-AU" sz="1100" dirty="0" err="1"/>
              <a:t>redis's</a:t>
            </a:r>
            <a:r>
              <a:rPr lang="en-AU" sz="1100" dirty="0"/>
              <a:t> features, its ability to do key/value to sorted sets is where it exceeds memcached -- and counting something like page clicks per sets of pages and then summing those numbers together into analytics which can be pumped via a worker into a bigger analytics engine is one place where the </a:t>
            </a:r>
            <a:r>
              <a:rPr lang="en-AU" sz="1100" dirty="0" err="1"/>
              <a:t>redis</a:t>
            </a:r>
            <a:r>
              <a:rPr lang="en-AU" sz="1100" dirty="0"/>
              <a:t> choice is the right 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467" y="4183526"/>
            <a:ext cx="700106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err="1">
                <a:solidFill>
                  <a:srgbClr val="333333"/>
                </a:solidFill>
                <a:latin typeface="Open Sans"/>
              </a:rPr>
              <a:t>Redis</a:t>
            </a:r>
            <a:r>
              <a:rPr lang="en-AU" sz="1100" b="1" dirty="0">
                <a:solidFill>
                  <a:srgbClr val="333333"/>
                </a:solidFill>
                <a:latin typeface="Open Sans"/>
              </a:rPr>
              <a:t> Sentinel</a:t>
            </a:r>
          </a:p>
          <a:p>
            <a:r>
              <a:rPr lang="en-AU" sz="1100" b="1" dirty="0"/>
              <a:t>Monitoring</a:t>
            </a:r>
            <a:r>
              <a:rPr lang="en-AU" sz="1100" dirty="0"/>
              <a:t>. Sentinel constantly checks if your master and slave instances are working as expected.</a:t>
            </a:r>
          </a:p>
          <a:p>
            <a:endParaRPr lang="en-AU" sz="1100" dirty="0"/>
          </a:p>
          <a:p>
            <a:r>
              <a:rPr lang="en-AU" sz="1100" b="1" dirty="0"/>
              <a:t>Notification</a:t>
            </a:r>
            <a:r>
              <a:rPr lang="en-AU" sz="1100" dirty="0"/>
              <a:t>. Sentinel can notify the system administrator, or another computer program, via an API, that something is wrong with one of the monitored </a:t>
            </a:r>
            <a:r>
              <a:rPr lang="en-AU" sz="1100" dirty="0" err="1"/>
              <a:t>Redis</a:t>
            </a:r>
            <a:r>
              <a:rPr lang="en-AU" sz="1100" dirty="0"/>
              <a:t> instances.</a:t>
            </a:r>
          </a:p>
          <a:p>
            <a:endParaRPr lang="en-AU" sz="1100" dirty="0"/>
          </a:p>
          <a:p>
            <a:r>
              <a:rPr lang="en-AU" sz="1100" b="1" dirty="0"/>
              <a:t>Automatic failover</a:t>
            </a:r>
            <a:r>
              <a:rPr lang="en-AU" sz="1100" dirty="0"/>
              <a:t>. If a master is not working as expected, Sentinel can start a failover process where a slave is promoted to master, the other additional slaves are reconfigured to use the new master, and the applications using the </a:t>
            </a:r>
            <a:r>
              <a:rPr lang="en-AU" sz="1100" dirty="0" err="1"/>
              <a:t>Redis</a:t>
            </a:r>
            <a:r>
              <a:rPr lang="en-AU" sz="1100" dirty="0"/>
              <a:t> server informed about the new address to use when connecting.</a:t>
            </a:r>
          </a:p>
          <a:p>
            <a:endParaRPr lang="en-AU" sz="1100" dirty="0"/>
          </a:p>
          <a:p>
            <a:r>
              <a:rPr lang="en-AU" sz="1100" b="1" dirty="0"/>
              <a:t>Configuration provider</a:t>
            </a:r>
            <a:r>
              <a:rPr lang="en-AU" sz="1100" dirty="0"/>
              <a:t>. Sentinel acts as a source of authority for clients service discovery: clients connect to Sentinels in order to ask for the address of the current </a:t>
            </a:r>
            <a:r>
              <a:rPr lang="en-AU" sz="1100" dirty="0" err="1"/>
              <a:t>Redis</a:t>
            </a:r>
            <a:r>
              <a:rPr lang="en-AU" sz="1100" dirty="0"/>
              <a:t> master responsible for a given service. If a failover occurs, Sentinels will report the new address.</a:t>
            </a:r>
            <a:endParaRPr lang="en-AU" sz="1100" b="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41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673" y="302587"/>
            <a:ext cx="67864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262626"/>
                </a:solidFill>
              </a:rPr>
              <a:t>Lots of MongoDB users succeed with a single replica set.</a:t>
            </a:r>
            <a:r>
              <a:rPr lang="en-AU" sz="1200" dirty="0">
                <a:solidFill>
                  <a:srgbClr val="262626"/>
                </a:solidFill>
              </a:rPr>
              <a:t> </a:t>
            </a:r>
          </a:p>
          <a:p>
            <a:r>
              <a:rPr lang="en-AU" sz="1200" dirty="0">
                <a:solidFill>
                  <a:srgbClr val="262626"/>
                </a:solidFill>
              </a:rPr>
              <a:t> Sharding too early may be a premature optimization. Not every MongoDB deployment requires </a:t>
            </a:r>
            <a:r>
              <a:rPr lang="en-AU" sz="1200" dirty="0" err="1">
                <a:solidFill>
                  <a:srgbClr val="262626"/>
                </a:solidFill>
              </a:rPr>
              <a:t>sharding</a:t>
            </a:r>
            <a:r>
              <a:rPr lang="en-AU" sz="1200" dirty="0">
                <a:solidFill>
                  <a:srgbClr val="262626"/>
                </a:solidFill>
              </a:rPr>
              <a:t>. Sharding addresses very specific needs and it's not automatically the best solution to "my database is slow." When you have very poorly tuned schema, or incorrect indexes, </a:t>
            </a:r>
            <a:r>
              <a:rPr lang="en-AU" sz="1200" dirty="0" err="1">
                <a:solidFill>
                  <a:srgbClr val="262626"/>
                </a:solidFill>
              </a:rPr>
              <a:t>sharding</a:t>
            </a:r>
            <a:r>
              <a:rPr lang="en-AU" sz="1200" dirty="0">
                <a:solidFill>
                  <a:srgbClr val="262626"/>
                </a:solidFill>
              </a:rPr>
              <a:t> won't solve your problem, instead you will end up with several poorly tuned and poorly performing shards! Sharding is appropriate when a specific resource becomes a bottleneck on a single machine or replica set, and you can't add more of that resource at a reasonable cost.</a:t>
            </a:r>
            <a:endParaRPr lang="en-AU" sz="1200" dirty="0"/>
          </a:p>
        </p:txBody>
      </p:sp>
      <p:pic>
        <p:nvPicPr>
          <p:cNvPr id="3" name="Picture 2" descr="http://imgur.com/qPiFW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6" y="1999247"/>
            <a:ext cx="33718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67" y="306637"/>
            <a:ext cx="3960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Infrastructure (Scaling)</a:t>
            </a:r>
            <a:endParaRPr lang="en-AU" sz="1600" b="1" dirty="0" smtClean="0">
              <a:solidFill>
                <a:srgbClr val="C00000"/>
              </a:solidFill>
            </a:endParaRPr>
          </a:p>
          <a:p>
            <a:pPr marL="0" lvl="1"/>
            <a:r>
              <a:rPr lang="en-AU" sz="1200" b="1" dirty="0" smtClean="0"/>
              <a:t> SQL </a:t>
            </a:r>
            <a:r>
              <a:rPr lang="en-AU" sz="1200" b="1" dirty="0" smtClean="0"/>
              <a:t>server DB replication (</a:t>
            </a:r>
            <a:r>
              <a:rPr lang="en-US" sz="1200" b="1" dirty="0" smtClean="0"/>
              <a:t>Database redundancy)</a:t>
            </a:r>
            <a:endParaRPr lang="en-AU" sz="1200" b="1" dirty="0" smtClean="0"/>
          </a:p>
        </p:txBody>
      </p:sp>
      <p:sp>
        <p:nvSpPr>
          <p:cNvPr id="3" name="Flowchart: Magnetic Disk 2"/>
          <p:cNvSpPr/>
          <p:nvPr/>
        </p:nvSpPr>
        <p:spPr>
          <a:xfrm>
            <a:off x="4162191" y="1602781"/>
            <a:ext cx="345638" cy="4320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lowchart: Magnetic Disk 3"/>
          <p:cNvSpPr/>
          <p:nvPr/>
        </p:nvSpPr>
        <p:spPr>
          <a:xfrm>
            <a:off x="4162191" y="2682901"/>
            <a:ext cx="345638" cy="43204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874159" y="1208557"/>
            <a:ext cx="877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Primary DB </a:t>
            </a:r>
          </a:p>
          <a:p>
            <a:r>
              <a:rPr lang="en-AU" sz="1100" b="1" dirty="0" smtClean="0"/>
              <a:t>(gameplay)</a:t>
            </a:r>
            <a:endParaRPr lang="en-AU" sz="1100" dirty="0"/>
          </a:p>
        </p:txBody>
      </p:sp>
      <p:sp>
        <p:nvSpPr>
          <p:cNvPr id="6" name="Rectangle 5"/>
          <p:cNvSpPr/>
          <p:nvPr/>
        </p:nvSpPr>
        <p:spPr>
          <a:xfrm>
            <a:off x="3874159" y="2305769"/>
            <a:ext cx="992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Secondary DB</a:t>
            </a:r>
          </a:p>
          <a:p>
            <a:r>
              <a:rPr lang="en-AU" sz="1100" b="1" dirty="0" smtClean="0"/>
              <a:t>(game stats)</a:t>
            </a:r>
            <a:endParaRPr lang="en-AU" sz="11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162191" y="3835029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Magnetic Disk 7"/>
          <p:cNvSpPr/>
          <p:nvPr/>
        </p:nvSpPr>
        <p:spPr>
          <a:xfrm>
            <a:off x="4162191" y="4339085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967819" y="1602781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Realtime requests</a:t>
            </a:r>
          </a:p>
          <a:p>
            <a:r>
              <a:rPr lang="en-AU" sz="1000" dirty="0" smtClean="0"/>
              <a:t>(Gameplay)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6809" y="1818805"/>
            <a:ext cx="7920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6087" y="2898925"/>
            <a:ext cx="7920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26087" y="3979045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29943" y="2682901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writes</a:t>
            </a:r>
          </a:p>
          <a:p>
            <a:r>
              <a:rPr lang="en-AU" sz="1000" dirty="0" smtClean="0"/>
              <a:t>(Gameplay)</a:t>
            </a:r>
          </a:p>
        </p:txBody>
      </p:sp>
      <p:cxnSp>
        <p:nvCxnSpPr>
          <p:cNvPr id="14" name="Elbow Connector 13"/>
          <p:cNvCxnSpPr>
            <a:stCxn id="3" idx="4"/>
            <a:endCxn id="4" idx="4"/>
          </p:cNvCxnSpPr>
          <p:nvPr/>
        </p:nvCxnSpPr>
        <p:spPr>
          <a:xfrm>
            <a:off x="4507829" y="1818805"/>
            <a:ext cx="1588" cy="1080120"/>
          </a:xfrm>
          <a:prstGeom prst="bentConnector3">
            <a:avLst>
              <a:gd name="adj1" fmla="val 29463611"/>
            </a:avLst>
          </a:prstGeom>
          <a:ln w="19050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4279" y="2178845"/>
            <a:ext cx="785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 smtClean="0">
                <a:solidFill>
                  <a:schemeClr val="tx2"/>
                </a:solidFill>
              </a:rPr>
              <a:t>Replicate (1)</a:t>
            </a:r>
            <a:endParaRPr lang="en-AU" sz="900" b="1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7819" y="3763021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(Gameplay)</a:t>
            </a:r>
            <a:endParaRPr lang="en-AU" sz="1000" dirty="0"/>
          </a:p>
        </p:txBody>
      </p:sp>
      <p:cxnSp>
        <p:nvCxnSpPr>
          <p:cNvPr id="17" name="Elbow Connector 51"/>
          <p:cNvCxnSpPr>
            <a:stCxn id="4" idx="3"/>
            <a:endCxn id="7" idx="4"/>
          </p:cNvCxnSpPr>
          <p:nvPr/>
        </p:nvCxnSpPr>
        <p:spPr>
          <a:xfrm rot="16200000" flipH="1">
            <a:off x="3953367" y="3496591"/>
            <a:ext cx="936104" cy="172819"/>
          </a:xfrm>
          <a:prstGeom prst="bentConnector4">
            <a:avLst>
              <a:gd name="adj1" fmla="val 18378"/>
              <a:gd name="adj2" fmla="val 360845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51"/>
          <p:cNvCxnSpPr>
            <a:stCxn id="4" idx="3"/>
            <a:endCxn id="8" idx="4"/>
          </p:cNvCxnSpPr>
          <p:nvPr/>
        </p:nvCxnSpPr>
        <p:spPr>
          <a:xfrm rot="16200000" flipH="1">
            <a:off x="3701339" y="3748619"/>
            <a:ext cx="1440160" cy="172819"/>
          </a:xfrm>
          <a:prstGeom prst="bentConnector4">
            <a:avLst>
              <a:gd name="adj1" fmla="val 11050"/>
              <a:gd name="adj2" fmla="val 365791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4162191" y="4843141"/>
            <a:ext cx="345638" cy="432048"/>
          </a:xfrm>
          <a:prstGeom prst="flowChartMagneticDisk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Elbow Connector 51"/>
          <p:cNvCxnSpPr>
            <a:stCxn id="4" idx="3"/>
            <a:endCxn id="19" idx="4"/>
          </p:cNvCxnSpPr>
          <p:nvPr/>
        </p:nvCxnSpPr>
        <p:spPr>
          <a:xfrm rot="16200000" flipH="1">
            <a:off x="3449311" y="4000647"/>
            <a:ext cx="1944216" cy="172819"/>
          </a:xfrm>
          <a:prstGeom prst="bentConnector4">
            <a:avLst>
              <a:gd name="adj1" fmla="val 8401"/>
              <a:gd name="adj2" fmla="val 365791"/>
            </a:avLst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26087" y="4555109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67819" y="4339085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(Public website)</a:t>
            </a:r>
            <a:endParaRPr lang="en-AU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26087" y="5131173"/>
            <a:ext cx="79208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67819" y="4915149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Non-realtime reads</a:t>
            </a:r>
          </a:p>
          <a:p>
            <a:r>
              <a:rPr lang="en-AU" sz="1000" dirty="0" smtClean="0"/>
              <a:t>(Internal data-mining)</a:t>
            </a:r>
            <a:endParaRPr lang="en-AU" sz="1000" dirty="0"/>
          </a:p>
        </p:txBody>
      </p:sp>
      <p:sp>
        <p:nvSpPr>
          <p:cNvPr id="25" name="Rectangle 24"/>
          <p:cNvSpPr/>
          <p:nvPr/>
        </p:nvSpPr>
        <p:spPr>
          <a:xfrm>
            <a:off x="4954279" y="4123061"/>
            <a:ext cx="785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b="1" dirty="0" smtClean="0">
                <a:solidFill>
                  <a:schemeClr val="accent3">
                    <a:lumMod val="50000"/>
                  </a:schemeClr>
                </a:solidFill>
              </a:rPr>
              <a:t>Replicate (2)</a:t>
            </a:r>
            <a:endParaRPr lang="en-AU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4159" y="3598273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/>
              <a:t>Replicated DBs</a:t>
            </a:r>
            <a:endParaRPr lang="en-AU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3226087" y="1818805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Read/Write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81843" y="2898925"/>
            <a:ext cx="4203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Write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81843" y="3979045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81843" y="4555109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81843" y="5131173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00" i="1" dirty="0" smtClean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05257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1570</Words>
  <Application>Microsoft Office PowerPoint</Application>
  <PresentationFormat>Widescreen</PresentationFormat>
  <Paragraphs>365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MathJax_Math-italic</vt:lpstr>
      <vt:lpstr>Open Sans</vt:lpstr>
      <vt:lpstr>宋体</vt:lpstr>
      <vt:lpstr>宋体</vt:lpstr>
      <vt:lpstr>Arial</vt:lpstr>
      <vt:lpstr>Calibri</vt:lpstr>
      <vt:lpstr>Calibri Light</vt:lpstr>
      <vt:lpstr>Cambria</vt:lpstr>
      <vt:lpstr>Fira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2K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SamLee</dc:creator>
  <cp:lastModifiedBy>SamLee</cp:lastModifiedBy>
  <cp:revision>51</cp:revision>
  <dcterms:created xsi:type="dcterms:W3CDTF">2015-10-13T00:53:05Z</dcterms:created>
  <dcterms:modified xsi:type="dcterms:W3CDTF">2015-10-13T04:08:34Z</dcterms:modified>
</cp:coreProperties>
</file>