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3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14F7-1D1B-4079-9897-92D189121CAF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8FD0-1744-4F1F-9B01-7F747C47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1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/>
          <p:cNvCxnSpPr/>
          <p:nvPr/>
        </p:nvCxnSpPr>
        <p:spPr>
          <a:xfrm rot="5400000">
            <a:off x="4499992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1835696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-1620688" y="35730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979712" y="1098866"/>
            <a:ext cx="2362205" cy="1538046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ounded Rectangle 104"/>
          <p:cNvSpPr/>
          <p:nvPr/>
        </p:nvSpPr>
        <p:spPr>
          <a:xfrm>
            <a:off x="2123728" y="1170874"/>
            <a:ext cx="1768889" cy="31391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VM (IIS7 )</a:t>
            </a:r>
          </a:p>
          <a:p>
            <a:pPr algn="ctr"/>
            <a:r>
              <a:rPr lang="en-AU" sz="800" b="1" dirty="0" smtClean="0"/>
              <a:t>IP Filter + Ticketing</a:t>
            </a:r>
            <a:endParaRPr lang="en-AU" sz="800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2123728" y="1496409"/>
            <a:ext cx="1768889" cy="32384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VM (IIS7 )</a:t>
            </a:r>
          </a:p>
          <a:p>
            <a:pPr algn="ctr"/>
            <a:r>
              <a:rPr lang="en-AU" sz="800" b="1" dirty="0" smtClean="0"/>
              <a:t>IP Filter + Ticketing</a:t>
            </a:r>
            <a:endParaRPr lang="en-AU" sz="800" b="1" dirty="0"/>
          </a:p>
        </p:txBody>
      </p:sp>
      <p:sp>
        <p:nvSpPr>
          <p:cNvPr id="107" name="Rounded Rectangle 106"/>
          <p:cNvSpPr/>
          <p:nvPr/>
        </p:nvSpPr>
        <p:spPr>
          <a:xfrm>
            <a:off x="2123728" y="1840383"/>
            <a:ext cx="1768889" cy="58050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VM (IIS7 )</a:t>
            </a:r>
          </a:p>
          <a:p>
            <a:pPr algn="ctr"/>
            <a:endParaRPr lang="en-AU" sz="800" b="1" dirty="0" smtClean="0"/>
          </a:p>
          <a:p>
            <a:pPr algn="ctr"/>
            <a:endParaRPr lang="en-AU" sz="800" b="1" dirty="0" smtClean="0"/>
          </a:p>
          <a:p>
            <a:pPr algn="ctr"/>
            <a:endParaRPr lang="en-AU" sz="800" b="1" dirty="0" smtClean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3090319" y="2416039"/>
            <a:ext cx="36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...</a:t>
            </a:r>
            <a:endParaRPr lang="en-AU" sz="12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3192789" y="764704"/>
            <a:ext cx="1077539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850" b="1" dirty="0" smtClean="0"/>
              <a:t>Web server cluster </a:t>
            </a:r>
          </a:p>
          <a:p>
            <a:r>
              <a:rPr lang="en-AU" sz="850" b="1" dirty="0" smtClean="0"/>
              <a:t>(online gameplay)</a:t>
            </a:r>
            <a:endParaRPr lang="en-AU" sz="850" b="1" dirty="0"/>
          </a:p>
        </p:txBody>
      </p:sp>
      <p:cxnSp>
        <p:nvCxnSpPr>
          <p:cNvPr id="110" name="Shape 129"/>
          <p:cNvCxnSpPr>
            <a:stCxn id="178" idx="3"/>
            <a:endCxn id="105" idx="1"/>
          </p:cNvCxnSpPr>
          <p:nvPr/>
        </p:nvCxnSpPr>
        <p:spPr>
          <a:xfrm flipV="1">
            <a:off x="1698881" y="1327829"/>
            <a:ext cx="424847" cy="2376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hape 129"/>
          <p:cNvCxnSpPr>
            <a:stCxn id="178" idx="3"/>
            <a:endCxn id="106" idx="1"/>
          </p:cNvCxnSpPr>
          <p:nvPr/>
        </p:nvCxnSpPr>
        <p:spPr>
          <a:xfrm>
            <a:off x="1698881" y="1565445"/>
            <a:ext cx="424847" cy="92887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724128" y="876082"/>
            <a:ext cx="1152128" cy="1635710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235" y="913586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235" y="1921698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TextBox 114"/>
          <p:cNvSpPr txBox="1"/>
          <p:nvPr/>
        </p:nvSpPr>
        <p:spPr>
          <a:xfrm>
            <a:off x="6816298" y="507194"/>
            <a:ext cx="1363231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 smtClean="0"/>
              <a:t>MSSQL </a:t>
            </a:r>
            <a:r>
              <a:rPr lang="en-AU" sz="850" b="1" dirty="0" smtClean="0"/>
              <a:t>Server failover </a:t>
            </a:r>
            <a:r>
              <a:rPr lang="en-AU" sz="850" b="1" dirty="0" smtClean="0"/>
              <a:t>cluster</a:t>
            </a:r>
          </a:p>
          <a:p>
            <a:r>
              <a:rPr lang="en-AU" sz="850" b="1" dirty="0" smtClean="0"/>
              <a:t>(two-way game logic DB instance)</a:t>
            </a:r>
            <a:endParaRPr lang="en-AU" sz="850" b="1" dirty="0"/>
          </a:p>
        </p:txBody>
      </p:sp>
      <p:cxnSp>
        <p:nvCxnSpPr>
          <p:cNvPr id="116" name="Elbow Connector 115"/>
          <p:cNvCxnSpPr>
            <a:stCxn id="113" idx="1"/>
            <a:endCxn id="114" idx="1"/>
          </p:cNvCxnSpPr>
          <p:nvPr/>
        </p:nvCxnSpPr>
        <p:spPr>
          <a:xfrm rot="10800000" flipV="1">
            <a:off x="6684235" y="1165614"/>
            <a:ext cx="1588" cy="1008112"/>
          </a:xfrm>
          <a:prstGeom prst="bentConnector3">
            <a:avLst>
              <a:gd name="adj1" fmla="val 14395466"/>
            </a:avLst>
          </a:prstGeom>
          <a:ln w="19050">
            <a:solidFill>
              <a:schemeClr val="accent3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035038" y="913586"/>
            <a:ext cx="80371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 smtClean="0"/>
              <a:t>Primary DB</a:t>
            </a:r>
            <a:endParaRPr lang="en-AU" sz="850" b="1" u="sng" dirty="0"/>
          </a:p>
        </p:txBody>
      </p:sp>
      <p:sp>
        <p:nvSpPr>
          <p:cNvPr id="118" name="TextBox 117"/>
          <p:cNvSpPr txBox="1"/>
          <p:nvPr/>
        </p:nvSpPr>
        <p:spPr>
          <a:xfrm>
            <a:off x="5868144" y="2226982"/>
            <a:ext cx="93610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 smtClean="0"/>
              <a:t>Hot standby DB</a:t>
            </a:r>
            <a:endParaRPr lang="en-AU" sz="850" b="1" u="sng" dirty="0"/>
          </a:p>
        </p:txBody>
      </p:sp>
      <p:cxnSp>
        <p:nvCxnSpPr>
          <p:cNvPr id="119" name="Shape 129"/>
          <p:cNvCxnSpPr>
            <a:stCxn id="178" idx="3"/>
            <a:endCxn id="188" idx="1"/>
          </p:cNvCxnSpPr>
          <p:nvPr/>
        </p:nvCxnSpPr>
        <p:spPr>
          <a:xfrm>
            <a:off x="1698881" y="1565445"/>
            <a:ext cx="568863" cy="639419"/>
          </a:xfrm>
          <a:prstGeom prst="bentConnector3">
            <a:avLst>
              <a:gd name="adj1" fmla="val 3798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830640" y="1489650"/>
            <a:ext cx="906952" cy="31477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MSSQL </a:t>
            </a:r>
            <a:r>
              <a:rPr lang="en-AU" sz="800" b="1" dirty="0" smtClean="0"/>
              <a:t>Server</a:t>
            </a:r>
            <a:endParaRPr lang="en-AU" sz="800" b="1" dirty="0" smtClean="0"/>
          </a:p>
          <a:p>
            <a:pPr algn="ctr"/>
            <a:r>
              <a:rPr lang="en-AU" sz="800" b="1" dirty="0" smtClean="0"/>
              <a:t>Virtual  host</a:t>
            </a:r>
            <a:endParaRPr lang="en-AU" sz="800" b="1" dirty="0"/>
          </a:p>
        </p:txBody>
      </p:sp>
      <p:pic>
        <p:nvPicPr>
          <p:cNvPr id="121" name="Picture 2" descr="IBM BladeCenter S chass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420888"/>
            <a:ext cx="625387" cy="499410"/>
          </a:xfrm>
          <a:prstGeom prst="rect">
            <a:avLst/>
          </a:prstGeom>
          <a:noFill/>
        </p:spPr>
      </p:pic>
      <p:cxnSp>
        <p:nvCxnSpPr>
          <p:cNvPr id="123" name="Elbow Connector 122"/>
          <p:cNvCxnSpPr>
            <a:stCxn id="113" idx="3"/>
            <a:endCxn id="137" idx="1"/>
          </p:cNvCxnSpPr>
          <p:nvPr/>
        </p:nvCxnSpPr>
        <p:spPr>
          <a:xfrm>
            <a:off x="7020272" y="1165614"/>
            <a:ext cx="909659" cy="1431588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14" idx="3"/>
            <a:endCxn id="137" idx="1"/>
          </p:cNvCxnSpPr>
          <p:nvPr/>
        </p:nvCxnSpPr>
        <p:spPr>
          <a:xfrm>
            <a:off x="7020272" y="2173726"/>
            <a:ext cx="909659" cy="423476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2051720" y="4831655"/>
            <a:ext cx="2736304" cy="1909713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ounded Rectangle 125"/>
          <p:cNvSpPr/>
          <p:nvPr/>
        </p:nvSpPr>
        <p:spPr>
          <a:xfrm>
            <a:off x="2195736" y="4903664"/>
            <a:ext cx="2060413" cy="3541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VM(IIS7 )</a:t>
            </a:r>
          </a:p>
          <a:p>
            <a:pPr algn="ctr"/>
            <a:r>
              <a:rPr lang="en-AU" sz="800" b="1" dirty="0" smtClean="0"/>
              <a:t>IP Filter + DataCache</a:t>
            </a:r>
            <a:endParaRPr lang="en-AU" sz="8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203848" y="4509120"/>
            <a:ext cx="1053494" cy="353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850" b="1" dirty="0" smtClean="0"/>
              <a:t>Web server cluster </a:t>
            </a:r>
          </a:p>
          <a:p>
            <a:r>
              <a:rPr lang="en-AU" sz="850" b="1" dirty="0" smtClean="0"/>
              <a:t>(read-only data)</a:t>
            </a:r>
            <a:endParaRPr lang="en-AU" sz="850" b="1" dirty="0"/>
          </a:p>
        </p:txBody>
      </p:sp>
      <p:sp>
        <p:nvSpPr>
          <p:cNvPr id="128" name="Rounded Rectangle 127"/>
          <p:cNvSpPr/>
          <p:nvPr/>
        </p:nvSpPr>
        <p:spPr>
          <a:xfrm>
            <a:off x="5796136" y="4628174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ounded Rectangle 128"/>
          <p:cNvSpPr/>
          <p:nvPr/>
        </p:nvSpPr>
        <p:spPr>
          <a:xfrm>
            <a:off x="5868144" y="4700182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MSSQL </a:t>
            </a:r>
            <a:r>
              <a:rPr lang="en-AU" sz="800" b="1" dirty="0" smtClean="0"/>
              <a:t>Server</a:t>
            </a:r>
            <a:endParaRPr lang="en-AU" sz="800" b="1" dirty="0" smtClean="0"/>
          </a:p>
        </p:txBody>
      </p:sp>
      <p:pic>
        <p:nvPicPr>
          <p:cNvPr id="1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772190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TextBox 130"/>
          <p:cNvSpPr txBox="1"/>
          <p:nvPr/>
        </p:nvSpPr>
        <p:spPr>
          <a:xfrm>
            <a:off x="6735240" y="4590670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 smtClean="0"/>
              <a:t>Replicated DB</a:t>
            </a:r>
            <a:endParaRPr lang="en-AU" sz="850" b="1" u="sng" dirty="0"/>
          </a:p>
        </p:txBody>
      </p:sp>
      <p:cxnSp>
        <p:nvCxnSpPr>
          <p:cNvPr id="132" name="Shape 203"/>
          <p:cNvCxnSpPr>
            <a:stCxn id="126" idx="3"/>
          </p:cNvCxnSpPr>
          <p:nvPr/>
        </p:nvCxnSpPr>
        <p:spPr>
          <a:xfrm flipV="1">
            <a:off x="4256149" y="4808196"/>
            <a:ext cx="1594903" cy="2725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6525344"/>
            <a:ext cx="625387" cy="2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Rounded Rectangle 134"/>
          <p:cNvSpPr/>
          <p:nvPr/>
        </p:nvSpPr>
        <p:spPr>
          <a:xfrm>
            <a:off x="7785915" y="2309170"/>
            <a:ext cx="1008112" cy="202733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TextBox 135"/>
          <p:cNvSpPr txBox="1"/>
          <p:nvPr/>
        </p:nvSpPr>
        <p:spPr>
          <a:xfrm>
            <a:off x="8027817" y="2110398"/>
            <a:ext cx="792088" cy="223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 smtClean="0"/>
              <a:t>SAN storage</a:t>
            </a:r>
            <a:endParaRPr lang="en-AU" sz="850" b="1" dirty="0"/>
          </a:p>
        </p:txBody>
      </p:sp>
      <p:pic>
        <p:nvPicPr>
          <p:cNvPr id="137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931" y="2453186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931" y="3653926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939" y="3797942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3947" y="3941958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91958" y="2922976"/>
            <a:ext cx="3495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157192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Rounded Rectangle 142"/>
          <p:cNvSpPr/>
          <p:nvPr/>
        </p:nvSpPr>
        <p:spPr>
          <a:xfrm>
            <a:off x="5724128" y="3328390"/>
            <a:ext cx="1224136" cy="360040"/>
          </a:xfrm>
          <a:prstGeom prst="roundRect">
            <a:avLst>
              <a:gd name="adj" fmla="val 639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1205" y="3427581"/>
            <a:ext cx="317915" cy="47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Rounded Rectangle 144"/>
          <p:cNvSpPr/>
          <p:nvPr/>
        </p:nvSpPr>
        <p:spPr>
          <a:xfrm>
            <a:off x="5823568" y="3400398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MSSQL </a:t>
            </a:r>
            <a:r>
              <a:rPr lang="en-AU" sz="800" b="1" dirty="0" smtClean="0"/>
              <a:t>Server</a:t>
            </a:r>
            <a:endParaRPr lang="en-AU" sz="800" b="1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5774632" y="2857478"/>
            <a:ext cx="1245640" cy="484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850" b="1" dirty="0" smtClean="0"/>
              <a:t>MSSQL </a:t>
            </a:r>
            <a:r>
              <a:rPr lang="en-AU" sz="850" b="1" dirty="0" smtClean="0"/>
              <a:t>Server (inbound-only </a:t>
            </a:r>
            <a:r>
              <a:rPr lang="en-AU" sz="850" b="1" dirty="0" smtClean="0"/>
              <a:t>stat gathering DB instance)</a:t>
            </a:r>
            <a:endParaRPr lang="en-AU" sz="850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3059832" y="3293530"/>
            <a:ext cx="1296144" cy="432048"/>
          </a:xfrm>
          <a:prstGeom prst="roundRect">
            <a:avLst>
              <a:gd name="adj" fmla="val 639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581562"/>
            <a:ext cx="2880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ounded Rectangle 148"/>
          <p:cNvSpPr/>
          <p:nvPr/>
        </p:nvSpPr>
        <p:spPr>
          <a:xfrm>
            <a:off x="3131840" y="3365538"/>
            <a:ext cx="1008112" cy="28803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MSMQ</a:t>
            </a:r>
          </a:p>
          <a:p>
            <a:pPr algn="ctr"/>
            <a:r>
              <a:rPr lang="en-AU" sz="800" b="1" dirty="0" smtClean="0"/>
              <a:t>stat gathering</a:t>
            </a:r>
          </a:p>
        </p:txBody>
      </p:sp>
      <p:cxnSp>
        <p:nvCxnSpPr>
          <p:cNvPr id="150" name="Elbow Connector 469"/>
          <p:cNvCxnSpPr>
            <a:stCxn id="188" idx="2"/>
            <a:endCxn id="147" idx="1"/>
          </p:cNvCxnSpPr>
          <p:nvPr/>
        </p:nvCxnSpPr>
        <p:spPr>
          <a:xfrm rot="16200000" flipH="1">
            <a:off x="2227467" y="2677189"/>
            <a:ext cx="1160674" cy="50405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Elbow Connector 475"/>
          <p:cNvCxnSpPr>
            <a:stCxn id="149" idx="3"/>
            <a:endCxn id="143" idx="2"/>
          </p:cNvCxnSpPr>
          <p:nvPr/>
        </p:nvCxnSpPr>
        <p:spPr>
          <a:xfrm>
            <a:off x="4139952" y="3509554"/>
            <a:ext cx="2196244" cy="178876"/>
          </a:xfrm>
          <a:prstGeom prst="bentConnector4">
            <a:avLst>
              <a:gd name="adj1" fmla="val 36066"/>
              <a:gd name="adj2" fmla="val 227798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hape 203"/>
          <p:cNvCxnSpPr>
            <a:stCxn id="105" idx="3"/>
            <a:endCxn id="120" idx="1"/>
          </p:cNvCxnSpPr>
          <p:nvPr/>
        </p:nvCxnSpPr>
        <p:spPr>
          <a:xfrm>
            <a:off x="3892617" y="1327829"/>
            <a:ext cx="1938023" cy="319209"/>
          </a:xfrm>
          <a:prstGeom prst="bentConnector3">
            <a:avLst>
              <a:gd name="adj1" fmla="val 50000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hape 203"/>
          <p:cNvCxnSpPr>
            <a:stCxn id="106" idx="3"/>
            <a:endCxn id="120" idx="1"/>
          </p:cNvCxnSpPr>
          <p:nvPr/>
        </p:nvCxnSpPr>
        <p:spPr>
          <a:xfrm flipV="1">
            <a:off x="3892617" y="1647038"/>
            <a:ext cx="1938023" cy="11294"/>
          </a:xfrm>
          <a:prstGeom prst="bentConnector3">
            <a:avLst>
              <a:gd name="adj1" fmla="val 50000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hape 203"/>
          <p:cNvCxnSpPr>
            <a:stCxn id="189" idx="3"/>
            <a:endCxn id="120" idx="1"/>
          </p:cNvCxnSpPr>
          <p:nvPr/>
        </p:nvCxnSpPr>
        <p:spPr>
          <a:xfrm flipV="1">
            <a:off x="3707904" y="1647038"/>
            <a:ext cx="2122736" cy="557826"/>
          </a:xfrm>
          <a:prstGeom prst="bentConnector3">
            <a:avLst>
              <a:gd name="adj1" fmla="val 54026"/>
            </a:avLst>
          </a:prstGeom>
          <a:ln w="19050">
            <a:solidFill>
              <a:srgbClr val="059905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931" y="3040358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6" name="Shape 482"/>
          <p:cNvCxnSpPr>
            <a:stCxn id="145" idx="3"/>
            <a:endCxn id="155" idx="1"/>
          </p:cNvCxnSpPr>
          <p:nvPr/>
        </p:nvCxnSpPr>
        <p:spPr>
          <a:xfrm flipV="1">
            <a:off x="6687664" y="3184374"/>
            <a:ext cx="1242267" cy="324036"/>
          </a:xfrm>
          <a:prstGeom prst="bentConnector3">
            <a:avLst>
              <a:gd name="adj1" fmla="val 5000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16200000">
            <a:off x="3580020" y="1615861"/>
            <a:ext cx="1105998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ESX Server</a:t>
            </a:r>
            <a:endParaRPr lang="en-AU" sz="900" dirty="0"/>
          </a:p>
        </p:txBody>
      </p:sp>
      <p:sp>
        <p:nvSpPr>
          <p:cNvPr id="158" name="TextBox 157"/>
          <p:cNvSpPr txBox="1"/>
          <p:nvPr/>
        </p:nvSpPr>
        <p:spPr>
          <a:xfrm rot="5400000">
            <a:off x="3018311" y="6494856"/>
            <a:ext cx="36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...</a:t>
            </a:r>
            <a:endParaRPr lang="en-AU" sz="1200" b="1" dirty="0"/>
          </a:p>
        </p:txBody>
      </p:sp>
      <p:sp>
        <p:nvSpPr>
          <p:cNvPr id="159" name="Rounded Rectangle 158"/>
          <p:cNvSpPr/>
          <p:nvPr/>
        </p:nvSpPr>
        <p:spPr>
          <a:xfrm>
            <a:off x="5940152" y="4862128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ounded Rectangle 159"/>
          <p:cNvSpPr/>
          <p:nvPr/>
        </p:nvSpPr>
        <p:spPr>
          <a:xfrm>
            <a:off x="6012160" y="4934136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MSSQL </a:t>
            </a:r>
            <a:r>
              <a:rPr lang="en-AU" sz="800" b="1" dirty="0" smtClean="0"/>
              <a:t>Server</a:t>
            </a:r>
            <a:endParaRPr lang="en-AU" sz="800" b="1" dirty="0" smtClean="0"/>
          </a:p>
        </p:txBody>
      </p:sp>
      <p:pic>
        <p:nvPicPr>
          <p:cNvPr id="1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006144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" name="TextBox 161"/>
          <p:cNvSpPr txBox="1"/>
          <p:nvPr/>
        </p:nvSpPr>
        <p:spPr>
          <a:xfrm>
            <a:off x="6879256" y="4824624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 smtClean="0"/>
              <a:t>Replicated DB</a:t>
            </a:r>
            <a:endParaRPr lang="en-AU" sz="850" b="1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6093133" y="5086829"/>
            <a:ext cx="1224136" cy="360041"/>
          </a:xfrm>
          <a:prstGeom prst="roundRect">
            <a:avLst>
              <a:gd name="adj" fmla="val 6398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ounded Rectangle 163"/>
          <p:cNvSpPr/>
          <p:nvPr/>
        </p:nvSpPr>
        <p:spPr>
          <a:xfrm>
            <a:off x="6165141" y="5158837"/>
            <a:ext cx="864096" cy="21602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MSSQL </a:t>
            </a:r>
            <a:r>
              <a:rPr lang="en-AU" sz="800" b="1" dirty="0" smtClean="0"/>
              <a:t>Server</a:t>
            </a:r>
            <a:endParaRPr lang="en-AU" sz="800" b="1" dirty="0" smtClean="0"/>
          </a:p>
        </p:txBody>
      </p:sp>
      <p:pic>
        <p:nvPicPr>
          <p:cNvPr id="1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1245" y="5230845"/>
            <a:ext cx="3360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7032237" y="5049325"/>
            <a:ext cx="86409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b="1" u="sng" dirty="0" smtClean="0"/>
              <a:t>Replicated DB</a:t>
            </a:r>
            <a:endParaRPr lang="en-AU" sz="850" b="1" u="sng" dirty="0"/>
          </a:p>
        </p:txBody>
      </p:sp>
      <p:cxnSp>
        <p:nvCxnSpPr>
          <p:cNvPr id="167" name="Shape 203"/>
          <p:cNvCxnSpPr/>
          <p:nvPr/>
        </p:nvCxnSpPr>
        <p:spPr>
          <a:xfrm flipV="1">
            <a:off x="4273241" y="5042148"/>
            <a:ext cx="1738919" cy="385968"/>
          </a:xfrm>
          <a:prstGeom prst="bentConnector3">
            <a:avLst>
              <a:gd name="adj1" fmla="val 7423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8" name="Shape 276"/>
          <p:cNvCxnSpPr>
            <a:endCxn id="138" idx="1"/>
          </p:cNvCxnSpPr>
          <p:nvPr/>
        </p:nvCxnSpPr>
        <p:spPr>
          <a:xfrm rot="10800000" flipH="1">
            <a:off x="6735239" y="3797942"/>
            <a:ext cx="1194691" cy="1235734"/>
          </a:xfrm>
          <a:prstGeom prst="bentConnector3">
            <a:avLst>
              <a:gd name="adj1" fmla="val 63407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hape 277"/>
          <p:cNvCxnSpPr>
            <a:endCxn id="139" idx="1"/>
          </p:cNvCxnSpPr>
          <p:nvPr/>
        </p:nvCxnSpPr>
        <p:spPr>
          <a:xfrm rot="10800000" flipH="1">
            <a:off x="6879255" y="3941958"/>
            <a:ext cx="1122683" cy="1325672"/>
          </a:xfrm>
          <a:prstGeom prst="bentConnector3">
            <a:avLst>
              <a:gd name="adj1" fmla="val 58690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80"/>
          <p:cNvCxnSpPr>
            <a:endCxn id="140" idx="1"/>
          </p:cNvCxnSpPr>
          <p:nvPr/>
        </p:nvCxnSpPr>
        <p:spPr>
          <a:xfrm rot="10800000" flipH="1">
            <a:off x="7032237" y="4085975"/>
            <a:ext cx="1041710" cy="1406357"/>
          </a:xfrm>
          <a:prstGeom prst="bentConnector3">
            <a:avLst>
              <a:gd name="adj1" fmla="val 52925"/>
            </a:avLst>
          </a:prstGeom>
          <a:ln>
            <a:solidFill>
              <a:srgbClr val="C80CD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129"/>
          <p:cNvCxnSpPr>
            <a:stCxn id="142" idx="3"/>
            <a:endCxn id="126" idx="1"/>
          </p:cNvCxnSpPr>
          <p:nvPr/>
        </p:nvCxnSpPr>
        <p:spPr>
          <a:xfrm flipV="1">
            <a:off x="1698881" y="5080734"/>
            <a:ext cx="496855" cy="220474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724128" y="243816"/>
            <a:ext cx="830677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Database tier</a:t>
            </a:r>
            <a:endParaRPr lang="en-AU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956376" y="243816"/>
            <a:ext cx="747320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Storage tier</a:t>
            </a:r>
            <a:endParaRPr lang="en-AU" sz="900" b="1" dirty="0"/>
          </a:p>
        </p:txBody>
      </p:sp>
      <p:cxnSp>
        <p:nvCxnSpPr>
          <p:cNvPr id="174" name="Shape 203"/>
          <p:cNvCxnSpPr/>
          <p:nvPr/>
        </p:nvCxnSpPr>
        <p:spPr>
          <a:xfrm flipV="1">
            <a:off x="4273241" y="1593770"/>
            <a:ext cx="1557399" cy="3750831"/>
          </a:xfrm>
          <a:prstGeom prst="bentConnector3">
            <a:avLst>
              <a:gd name="adj1" fmla="val 75081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5" name="Shape 203"/>
          <p:cNvCxnSpPr/>
          <p:nvPr/>
        </p:nvCxnSpPr>
        <p:spPr>
          <a:xfrm flipV="1">
            <a:off x="4228851" y="1576014"/>
            <a:ext cx="1557399" cy="4112515"/>
          </a:xfrm>
          <a:prstGeom prst="bentConnector3">
            <a:avLst>
              <a:gd name="adj1" fmla="val 83062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905875"/>
            <a:ext cx="625387" cy="2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Rectangle 176"/>
          <p:cNvSpPr/>
          <p:nvPr/>
        </p:nvSpPr>
        <p:spPr>
          <a:xfrm>
            <a:off x="323528" y="6193907"/>
            <a:ext cx="1296144" cy="223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850" b="1" dirty="0" smtClean="0"/>
              <a:t>Reverse Proxy servers </a:t>
            </a:r>
            <a:endParaRPr lang="en-AU" sz="850" b="1" dirty="0"/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1421429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2870442" y="243816"/>
            <a:ext cx="928459" cy="2308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Web server tier</a:t>
            </a:r>
            <a:endParaRPr lang="en-AU" sz="900" b="1" dirty="0"/>
          </a:p>
        </p:txBody>
      </p:sp>
      <p:cxnSp>
        <p:nvCxnSpPr>
          <p:cNvPr id="180" name="Straight Arrow Connector 179"/>
          <p:cNvCxnSpPr>
            <a:stCxn id="182" idx="3"/>
            <a:endCxn id="142" idx="1"/>
          </p:cNvCxnSpPr>
          <p:nvPr/>
        </p:nvCxnSpPr>
        <p:spPr>
          <a:xfrm>
            <a:off x="1050809" y="5301208"/>
            <a:ext cx="352839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hape 129"/>
          <p:cNvCxnSpPr>
            <a:stCxn id="182" idx="2"/>
            <a:endCxn id="176" idx="1"/>
          </p:cNvCxnSpPr>
          <p:nvPr/>
        </p:nvCxnSpPr>
        <p:spPr>
          <a:xfrm rot="16200000" flipH="1">
            <a:off x="678602" y="5669814"/>
            <a:ext cx="589597" cy="140415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5157192"/>
            <a:ext cx="29523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3" name="Straight Arrow Connector 182"/>
          <p:cNvCxnSpPr/>
          <p:nvPr/>
        </p:nvCxnSpPr>
        <p:spPr>
          <a:xfrm>
            <a:off x="323528" y="5312876"/>
            <a:ext cx="432048" cy="1588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2195736" y="5278535"/>
            <a:ext cx="2060413" cy="3541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VM(IIS7 )</a:t>
            </a:r>
          </a:p>
          <a:p>
            <a:pPr algn="ctr"/>
            <a:r>
              <a:rPr lang="en-AU" sz="800" b="1" dirty="0" smtClean="0"/>
              <a:t>IP Filter + DataCache</a:t>
            </a:r>
            <a:endParaRPr lang="en-AU" sz="800" b="1" dirty="0"/>
          </a:p>
        </p:txBody>
      </p:sp>
      <p:sp>
        <p:nvSpPr>
          <p:cNvPr id="185" name="Rounded Rectangle 184"/>
          <p:cNvSpPr/>
          <p:nvPr/>
        </p:nvSpPr>
        <p:spPr>
          <a:xfrm>
            <a:off x="2195736" y="5655666"/>
            <a:ext cx="2060413" cy="83913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VM(IIS7 )</a:t>
            </a:r>
          </a:p>
          <a:p>
            <a:pPr algn="ctr"/>
            <a:endParaRPr lang="en-AU" sz="800" b="1" dirty="0" smtClean="0"/>
          </a:p>
          <a:p>
            <a:pPr algn="ctr"/>
            <a:endParaRPr lang="en-AU" sz="800" b="1" dirty="0" smtClean="0"/>
          </a:p>
          <a:p>
            <a:pPr algn="ctr"/>
            <a:endParaRPr lang="en-AU" sz="800" b="1" dirty="0" smtClean="0"/>
          </a:p>
          <a:p>
            <a:pPr algn="ctr"/>
            <a:endParaRPr lang="en-AU" sz="800" b="1" dirty="0" smtClean="0"/>
          </a:p>
        </p:txBody>
      </p:sp>
      <p:cxnSp>
        <p:nvCxnSpPr>
          <p:cNvPr id="186" name="Shape 129"/>
          <p:cNvCxnSpPr>
            <a:stCxn id="142" idx="3"/>
            <a:endCxn id="184" idx="1"/>
          </p:cNvCxnSpPr>
          <p:nvPr/>
        </p:nvCxnSpPr>
        <p:spPr>
          <a:xfrm>
            <a:off x="1698881" y="5301208"/>
            <a:ext cx="496855" cy="154397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251520" y="1558537"/>
            <a:ext cx="1152128" cy="1588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2267744" y="2060848"/>
            <a:ext cx="576064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IP Filter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3059832" y="2060848"/>
            <a:ext cx="648072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Ticketing</a:t>
            </a:r>
          </a:p>
        </p:txBody>
      </p:sp>
      <p:cxnSp>
        <p:nvCxnSpPr>
          <p:cNvPr id="190" name="Straight Arrow Connector 189"/>
          <p:cNvCxnSpPr>
            <a:stCxn id="188" idx="3"/>
            <a:endCxn id="189" idx="1"/>
          </p:cNvCxnSpPr>
          <p:nvPr/>
        </p:nvCxnSpPr>
        <p:spPr>
          <a:xfrm>
            <a:off x="2843808" y="2204864"/>
            <a:ext cx="216024" cy="158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1" name="Rounded Rectangle 190"/>
          <p:cNvSpPr/>
          <p:nvPr/>
        </p:nvSpPr>
        <p:spPr>
          <a:xfrm>
            <a:off x="2339752" y="5868051"/>
            <a:ext cx="576064" cy="28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 smtClean="0"/>
              <a:t>IP Filter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3274301" y="6138405"/>
            <a:ext cx="816327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1" dirty="0" err="1" smtClean="0"/>
              <a:t>DataCache</a:t>
            </a:r>
            <a:endParaRPr lang="en-AU" sz="800" b="1" dirty="0" smtClean="0"/>
          </a:p>
          <a:p>
            <a:pPr algn="ctr"/>
            <a:r>
              <a:rPr lang="en-AU" sz="800" b="1" dirty="0" smtClean="0"/>
              <a:t>(</a:t>
            </a:r>
            <a:r>
              <a:rPr lang="en-AU" sz="800" b="1" dirty="0" err="1" smtClean="0"/>
              <a:t>memcached</a:t>
            </a:r>
            <a:r>
              <a:rPr lang="en-AU" sz="800" b="1" dirty="0" smtClean="0"/>
              <a:t>)</a:t>
            </a:r>
            <a:endParaRPr lang="en-AU" sz="800" b="1" dirty="0" smtClean="0"/>
          </a:p>
        </p:txBody>
      </p:sp>
      <p:cxnSp>
        <p:nvCxnSpPr>
          <p:cNvPr id="193" name="Shape 203"/>
          <p:cNvCxnSpPr>
            <a:stCxn id="192" idx="3"/>
            <a:endCxn id="163" idx="1"/>
          </p:cNvCxnSpPr>
          <p:nvPr/>
        </p:nvCxnSpPr>
        <p:spPr>
          <a:xfrm flipV="1">
            <a:off x="4090628" y="5266850"/>
            <a:ext cx="2002505" cy="10155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Shape 129"/>
          <p:cNvCxnSpPr>
            <a:stCxn id="142" idx="3"/>
            <a:endCxn id="191" idx="1"/>
          </p:cNvCxnSpPr>
          <p:nvPr/>
        </p:nvCxnSpPr>
        <p:spPr>
          <a:xfrm>
            <a:off x="1698881" y="5301208"/>
            <a:ext cx="640871" cy="710859"/>
          </a:xfrm>
          <a:prstGeom prst="bentConnector3">
            <a:avLst>
              <a:gd name="adj1" fmla="val 3933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 rot="16200000">
            <a:off x="3875756" y="5455892"/>
            <a:ext cx="1333648" cy="22919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ESX Server</a:t>
            </a:r>
            <a:endParaRPr lang="en-AU" sz="900" dirty="0"/>
          </a:p>
        </p:txBody>
      </p:sp>
      <p:cxnSp>
        <p:nvCxnSpPr>
          <p:cNvPr id="196" name="Shape 203"/>
          <p:cNvCxnSpPr>
            <a:stCxn id="191" idx="3"/>
            <a:endCxn id="120" idx="1"/>
          </p:cNvCxnSpPr>
          <p:nvPr/>
        </p:nvCxnSpPr>
        <p:spPr>
          <a:xfrm flipV="1">
            <a:off x="2915816" y="1647038"/>
            <a:ext cx="2914824" cy="4365029"/>
          </a:xfrm>
          <a:prstGeom prst="bentConnector3">
            <a:avLst>
              <a:gd name="adj1" fmla="val 93978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7" name="Shape 338"/>
          <p:cNvCxnSpPr>
            <a:stCxn id="191" idx="2"/>
            <a:endCxn id="192" idx="1"/>
          </p:cNvCxnSpPr>
          <p:nvPr/>
        </p:nvCxnSpPr>
        <p:spPr>
          <a:xfrm rot="16200000" flipH="1">
            <a:off x="2887873" y="5895993"/>
            <a:ext cx="126338" cy="646517"/>
          </a:xfrm>
          <a:prstGeom prst="bentConnector2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4887" y="997306"/>
            <a:ext cx="1123305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Asynchronous online gameplay requests</a:t>
            </a:r>
            <a:endParaRPr lang="en-AU" sz="10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4111" y="4726812"/>
            <a:ext cx="1465107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Non-</a:t>
            </a:r>
            <a:r>
              <a:rPr lang="en-US" sz="1000" b="1" dirty="0" err="1" smtClean="0"/>
              <a:t>realtime</a:t>
            </a:r>
            <a:r>
              <a:rPr lang="en-US" sz="1000" b="1" dirty="0" smtClean="0"/>
              <a:t> </a:t>
            </a:r>
          </a:p>
          <a:p>
            <a:r>
              <a:rPr lang="en-US" sz="1000" b="1" dirty="0" smtClean="0"/>
              <a:t>read-only data requests</a:t>
            </a:r>
            <a:endParaRPr lang="en-AU" sz="10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173881" y="140609"/>
            <a:ext cx="227005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3-Tier Web service example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33143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543278"/>
            <a:ext cx="7992888" cy="50948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31540" y="219839"/>
            <a:ext cx="6912768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500"/>
              </a:spcAft>
            </a:pPr>
            <a:r>
              <a:rPr lang="en-US" sz="1600" b="1" kern="1400" spc="25" dirty="0">
                <a:ea typeface="SimSun" panose="02010600030101010101" pitchFamily="2" charset="-122"/>
                <a:cs typeface="Times New Roman" panose="02020603050405020304" pitchFamily="18" charset="0"/>
              </a:rPr>
              <a:t>Client </a:t>
            </a:r>
            <a:r>
              <a:rPr lang="en-US" sz="1600" b="1" kern="1400" spc="25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position synchronization algorithm design and implementation</a:t>
            </a:r>
            <a:r>
              <a:rPr lang="en-US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describes 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 to replicate a player and non-player’s kinematic state (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information that describes the current kinematic state of the entity, including position, velocity, acceleration and orientation; and other information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across multiple machines in the lag-prone internet </a:t>
            </a:r>
            <a:r>
              <a:rPr lang="en-US" sz="9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environment.</a:t>
            </a:r>
            <a:br>
              <a:rPr lang="en-US" sz="9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9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050" b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Forward </a:t>
            </a:r>
            <a:r>
              <a:rPr lang="en-US" sz="105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simulation </a:t>
            </a:r>
            <a:r>
              <a:rPr lang="en-US" sz="1050" b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050" b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050" b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sz="9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render its 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kinematic state in a consistent and smooth way using dead reckoning algorithms.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9724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1175" y="752209"/>
            <a:ext cx="4965192" cy="5924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321511" y="752209"/>
            <a:ext cx="2608039" cy="5924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6" name="TextBox 8"/>
          <p:cNvSpPr txBox="1"/>
          <p:nvPr/>
        </p:nvSpPr>
        <p:spPr>
          <a:xfrm>
            <a:off x="165945" y="339782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 smtClean="0"/>
              <a:t>Game client</a:t>
            </a:r>
            <a:endParaRPr lang="en-AU" sz="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545647" y="824217"/>
            <a:ext cx="753732" cy="707827"/>
            <a:chOff x="2660052" y="188640"/>
            <a:chExt cx="753732" cy="707827"/>
          </a:xfrm>
        </p:grpSpPr>
        <p:pic>
          <p:nvPicPr>
            <p:cNvPr id="104" name="Picture 1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5376" y="188640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TextBox 11"/>
            <p:cNvSpPr txBox="1"/>
            <p:nvPr/>
          </p:nvSpPr>
          <p:spPr>
            <a:xfrm>
              <a:off x="2660052" y="681023"/>
              <a:ext cx="753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Patch servers</a:t>
              </a:r>
              <a:endParaRPr lang="en-AU" sz="800" b="1" dirty="0"/>
            </a:p>
          </p:txBody>
        </p:sp>
        <p:pic>
          <p:nvPicPr>
            <p:cNvPr id="106" name="Picture 10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537" y="262131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" name="Shape 129"/>
          <p:cNvCxnSpPr>
            <a:stCxn id="84" idx="0"/>
            <a:endCxn id="104" idx="1"/>
          </p:cNvCxnSpPr>
          <p:nvPr/>
        </p:nvCxnSpPr>
        <p:spPr>
          <a:xfrm rot="5400000" flipH="1" flipV="1">
            <a:off x="1758493" y="892763"/>
            <a:ext cx="795000" cy="1089956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606686" y="2731331"/>
            <a:ext cx="748923" cy="707827"/>
            <a:chOff x="2789210" y="1267857"/>
            <a:chExt cx="748923" cy="707827"/>
          </a:xfrm>
        </p:grpSpPr>
        <p:pic>
          <p:nvPicPr>
            <p:cNvPr id="101" name="Picture 1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44534" y="126785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6"/>
            <p:cNvSpPr txBox="1"/>
            <p:nvPr/>
          </p:nvSpPr>
          <p:spPr>
            <a:xfrm>
              <a:off x="2789210" y="1760240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Relay servers</a:t>
              </a:r>
              <a:endParaRPr lang="en-AU" sz="800" b="1" dirty="0"/>
            </a:p>
          </p:txBody>
        </p:sp>
        <p:pic>
          <p:nvPicPr>
            <p:cNvPr id="103" name="Picture 10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80695" y="1341348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2738987" y="3932842"/>
            <a:ext cx="1190563" cy="1592943"/>
            <a:chOff x="2853392" y="2916177"/>
            <a:chExt cx="1190563" cy="1592943"/>
          </a:xfrm>
        </p:grpSpPr>
        <p:pic>
          <p:nvPicPr>
            <p:cNvPr id="91" name="Picture 9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3392" y="291617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" name="TextBox 20"/>
            <p:cNvSpPr txBox="1"/>
            <p:nvPr/>
          </p:nvSpPr>
          <p:spPr>
            <a:xfrm>
              <a:off x="2894578" y="4293676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Lobby servers</a:t>
              </a:r>
              <a:endParaRPr lang="en-AU" sz="800" b="1" dirty="0"/>
            </a:p>
          </p:txBody>
        </p:sp>
        <p:pic>
          <p:nvPicPr>
            <p:cNvPr id="93" name="Picture 9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5908" y="310873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Box 22"/>
            <p:cNvSpPr txBox="1"/>
            <p:nvPr/>
          </p:nvSpPr>
          <p:spPr>
            <a:xfrm>
              <a:off x="3105107" y="2916177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Lobby 1</a:t>
              </a:r>
              <a:endParaRPr lang="en-AU" sz="800" b="1" dirty="0"/>
            </a:p>
          </p:txBody>
        </p:sp>
        <p:sp>
          <p:nvSpPr>
            <p:cNvPr id="95" name="TextBox 23"/>
            <p:cNvSpPr txBox="1"/>
            <p:nvPr/>
          </p:nvSpPr>
          <p:spPr>
            <a:xfrm>
              <a:off x="3262864" y="3132201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Lobby 2</a:t>
              </a:r>
              <a:endParaRPr lang="en-AU" sz="800" b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226140" y="4001784"/>
              <a:ext cx="0" cy="21766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Picture 9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05417" y="329860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26"/>
            <p:cNvSpPr txBox="1"/>
            <p:nvPr/>
          </p:nvSpPr>
          <p:spPr>
            <a:xfrm>
              <a:off x="3382373" y="3322071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Lobby 3</a:t>
              </a:r>
              <a:endParaRPr lang="en-AU" sz="800" b="1" dirty="0"/>
            </a:p>
          </p:txBody>
        </p:sp>
        <p:pic>
          <p:nvPicPr>
            <p:cNvPr id="99" name="Picture 9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3717" y="3514628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28"/>
            <p:cNvSpPr txBox="1"/>
            <p:nvPr/>
          </p:nvSpPr>
          <p:spPr>
            <a:xfrm>
              <a:off x="3530673" y="3538095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Lobby 4</a:t>
              </a:r>
              <a:endParaRPr lang="en-AU" sz="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5029" y="5148087"/>
            <a:ext cx="1180131" cy="609241"/>
            <a:chOff x="4545169" y="2318167"/>
            <a:chExt cx="1180131" cy="609241"/>
          </a:xfrm>
        </p:grpSpPr>
        <p:pic>
          <p:nvPicPr>
            <p:cNvPr id="89" name="Picture 8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47203" y="23181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31"/>
            <p:cNvSpPr txBox="1"/>
            <p:nvPr/>
          </p:nvSpPr>
          <p:spPr>
            <a:xfrm>
              <a:off x="4545169" y="2711964"/>
              <a:ext cx="11801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Lobby Controller server</a:t>
              </a:r>
              <a:endParaRPr lang="en-AU" sz="800" b="1" dirty="0"/>
            </a:p>
          </p:txBody>
        </p:sp>
      </p:grpSp>
      <p:cxnSp>
        <p:nvCxnSpPr>
          <p:cNvPr id="12" name="Shape 129"/>
          <p:cNvCxnSpPr>
            <a:stCxn id="94" idx="3"/>
            <a:endCxn id="29" idx="1"/>
          </p:cNvCxnSpPr>
          <p:nvPr/>
        </p:nvCxnSpPr>
        <p:spPr>
          <a:xfrm flipV="1">
            <a:off x="3503984" y="2471676"/>
            <a:ext cx="2714071" cy="156888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9"/>
          <p:cNvCxnSpPr>
            <a:stCxn id="88" idx="3"/>
          </p:cNvCxnSpPr>
          <p:nvPr/>
        </p:nvCxnSpPr>
        <p:spPr>
          <a:xfrm flipV="1">
            <a:off x="3186203" y="1679754"/>
            <a:ext cx="3031852" cy="37413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hape 129"/>
          <p:cNvCxnSpPr>
            <a:stCxn id="89" idx="3"/>
            <a:endCxn id="29" idx="1"/>
          </p:cNvCxnSpPr>
          <p:nvPr/>
        </p:nvCxnSpPr>
        <p:spPr>
          <a:xfrm flipV="1">
            <a:off x="5285095" y="2471676"/>
            <a:ext cx="932960" cy="289243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606686" y="1764371"/>
            <a:ext cx="740908" cy="707827"/>
            <a:chOff x="2660052" y="188640"/>
            <a:chExt cx="740908" cy="707827"/>
          </a:xfrm>
        </p:grpSpPr>
        <p:pic>
          <p:nvPicPr>
            <p:cNvPr id="86" name="Picture 8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5376" y="188640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37"/>
            <p:cNvSpPr txBox="1"/>
            <p:nvPr/>
          </p:nvSpPr>
          <p:spPr>
            <a:xfrm>
              <a:off x="2660052" y="681023"/>
              <a:ext cx="7409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Login servers</a:t>
              </a:r>
              <a:endParaRPr lang="en-AU" sz="800" b="1" dirty="0"/>
            </a:p>
          </p:txBody>
        </p:sp>
        <p:pic>
          <p:nvPicPr>
            <p:cNvPr id="88" name="Picture 8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537" y="262131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6" name="Shape 129"/>
          <p:cNvCxnSpPr/>
          <p:nvPr/>
        </p:nvCxnSpPr>
        <p:spPr>
          <a:xfrm>
            <a:off x="3503984" y="4072932"/>
            <a:ext cx="1493079" cy="132354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321511" y="1835241"/>
            <a:ext cx="579005" cy="504959"/>
            <a:chOff x="2197865" y="2564904"/>
            <a:chExt cx="579005" cy="504959"/>
          </a:xfrm>
        </p:grpSpPr>
        <p:pic>
          <p:nvPicPr>
            <p:cNvPr id="84" name="Picture 8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2564904"/>
              <a:ext cx="2952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42"/>
            <p:cNvSpPr txBox="1"/>
            <p:nvPr/>
          </p:nvSpPr>
          <p:spPr>
            <a:xfrm>
              <a:off x="2197865" y="2854419"/>
              <a:ext cx="5790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L4 switch</a:t>
              </a:r>
              <a:endParaRPr lang="en-AU" sz="800" b="1" dirty="0"/>
            </a:p>
          </p:txBody>
        </p:sp>
      </p:grpSp>
      <p:cxnSp>
        <p:nvCxnSpPr>
          <p:cNvPr id="18" name="Shape 129"/>
          <p:cNvCxnSpPr>
            <a:stCxn id="84" idx="3"/>
            <a:endCxn id="86" idx="1"/>
          </p:cNvCxnSpPr>
          <p:nvPr/>
        </p:nvCxnSpPr>
        <p:spPr>
          <a:xfrm>
            <a:off x="1758631" y="1979257"/>
            <a:ext cx="1003379" cy="1138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29"/>
          <p:cNvCxnSpPr>
            <a:stCxn id="85" idx="2"/>
            <a:endCxn id="101" idx="1"/>
          </p:cNvCxnSpPr>
          <p:nvPr/>
        </p:nvCxnSpPr>
        <p:spPr>
          <a:xfrm rot="16200000" flipH="1">
            <a:off x="1882935" y="2068279"/>
            <a:ext cx="607155" cy="1150996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hape 129"/>
          <p:cNvCxnSpPr>
            <a:stCxn id="95" idx="3"/>
            <a:endCxn id="29" idx="1"/>
          </p:cNvCxnSpPr>
          <p:nvPr/>
        </p:nvCxnSpPr>
        <p:spPr>
          <a:xfrm flipV="1">
            <a:off x="3661741" y="2471676"/>
            <a:ext cx="2556314" cy="178491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129"/>
          <p:cNvCxnSpPr>
            <a:stCxn id="98" idx="3"/>
            <a:endCxn id="29" idx="1"/>
          </p:cNvCxnSpPr>
          <p:nvPr/>
        </p:nvCxnSpPr>
        <p:spPr>
          <a:xfrm flipV="1">
            <a:off x="3781250" y="2471676"/>
            <a:ext cx="2436805" cy="197478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129"/>
          <p:cNvCxnSpPr>
            <a:stCxn id="100" idx="3"/>
            <a:endCxn id="29" idx="1"/>
          </p:cNvCxnSpPr>
          <p:nvPr/>
        </p:nvCxnSpPr>
        <p:spPr>
          <a:xfrm flipV="1">
            <a:off x="3929550" y="2471676"/>
            <a:ext cx="2288505" cy="219080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129"/>
          <p:cNvCxnSpPr/>
          <p:nvPr/>
        </p:nvCxnSpPr>
        <p:spPr>
          <a:xfrm>
            <a:off x="3661741" y="4288956"/>
            <a:ext cx="1335322" cy="110752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129"/>
          <p:cNvCxnSpPr/>
          <p:nvPr/>
        </p:nvCxnSpPr>
        <p:spPr>
          <a:xfrm>
            <a:off x="3781250" y="4478826"/>
            <a:ext cx="1215813" cy="91765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53923" y="1192324"/>
            <a:ext cx="978571" cy="614563"/>
            <a:chOff x="6256042" y="1883142"/>
            <a:chExt cx="965329" cy="614563"/>
          </a:xfrm>
        </p:grpSpPr>
        <p:pic>
          <p:nvPicPr>
            <p:cNvPr id="82" name="Picture 8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1883142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52"/>
            <p:cNvSpPr txBox="1"/>
            <p:nvPr/>
          </p:nvSpPr>
          <p:spPr>
            <a:xfrm>
              <a:off x="6256042" y="2282261"/>
              <a:ext cx="9653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Account DB server</a:t>
              </a:r>
              <a:endParaRPr lang="en-AU" sz="8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3916" y="1907249"/>
            <a:ext cx="881071" cy="598200"/>
            <a:chOff x="6256042" y="2598067"/>
            <a:chExt cx="869149" cy="598200"/>
          </a:xfrm>
        </p:grpSpPr>
        <p:pic>
          <p:nvPicPr>
            <p:cNvPr id="80" name="Picture 7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25980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55"/>
            <p:cNvSpPr txBox="1"/>
            <p:nvPr/>
          </p:nvSpPr>
          <p:spPr>
            <a:xfrm>
              <a:off x="6256042" y="2980823"/>
              <a:ext cx="8691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Game DB server</a:t>
              </a:r>
              <a:endParaRPr lang="en-AU" sz="8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53915" y="2552956"/>
            <a:ext cx="773822" cy="602983"/>
            <a:chOff x="6256043" y="3243774"/>
            <a:chExt cx="763351" cy="602983"/>
          </a:xfrm>
        </p:grpSpPr>
        <p:pic>
          <p:nvPicPr>
            <p:cNvPr id="78" name="Picture 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3243774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58"/>
            <p:cNvSpPr txBox="1"/>
            <p:nvPr/>
          </p:nvSpPr>
          <p:spPr>
            <a:xfrm>
              <a:off x="6256043" y="3631313"/>
              <a:ext cx="7633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Log DB server</a:t>
              </a:r>
              <a:endParaRPr lang="en-AU" sz="8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36041" y="3198147"/>
            <a:ext cx="1014320" cy="615982"/>
            <a:chOff x="6215706" y="3026949"/>
            <a:chExt cx="1000595" cy="615982"/>
          </a:xfrm>
        </p:grpSpPr>
        <p:pic>
          <p:nvPicPr>
            <p:cNvPr id="76" name="Picture 7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4208" y="3026949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61"/>
            <p:cNvSpPr txBox="1"/>
            <p:nvPr/>
          </p:nvSpPr>
          <p:spPr>
            <a:xfrm>
              <a:off x="6215706" y="3427487"/>
              <a:ext cx="10005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Statistics DB server</a:t>
              </a:r>
              <a:endParaRPr lang="en-AU" sz="800" b="1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218055" y="1040242"/>
            <a:ext cx="1125758" cy="2862868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0" name="TextBox 63"/>
          <p:cNvSpPr txBox="1"/>
          <p:nvPr/>
        </p:nvSpPr>
        <p:spPr>
          <a:xfrm>
            <a:off x="6335165" y="3856693"/>
            <a:ext cx="97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 smtClean="0">
                <a:solidFill>
                  <a:schemeClr val="tx2"/>
                </a:solidFill>
              </a:rPr>
              <a:t>DB servers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cxnSp>
        <p:nvCxnSpPr>
          <p:cNvPr id="31" name="Shape 129"/>
          <p:cNvCxnSpPr/>
          <p:nvPr/>
        </p:nvCxnSpPr>
        <p:spPr>
          <a:xfrm>
            <a:off x="3929550" y="4694850"/>
            <a:ext cx="1067513" cy="7016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129"/>
          <p:cNvCxnSpPr>
            <a:endCxn id="84" idx="1"/>
          </p:cNvCxnSpPr>
          <p:nvPr/>
        </p:nvCxnSpPr>
        <p:spPr>
          <a:xfrm flipV="1">
            <a:off x="620720" y="1979257"/>
            <a:ext cx="842678" cy="12405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hape 129"/>
          <p:cNvCxnSpPr/>
          <p:nvPr/>
        </p:nvCxnSpPr>
        <p:spPr>
          <a:xfrm>
            <a:off x="620720" y="3219757"/>
            <a:ext cx="2250783" cy="1366705"/>
          </a:xfrm>
          <a:prstGeom prst="bentConnector3">
            <a:avLst>
              <a:gd name="adj1" fmla="val 18722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17087" y="4408600"/>
            <a:ext cx="965541" cy="732351"/>
            <a:chOff x="4597208" y="2318167"/>
            <a:chExt cx="965541" cy="732351"/>
          </a:xfrm>
        </p:grpSpPr>
        <p:pic>
          <p:nvPicPr>
            <p:cNvPr id="74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47203" y="2318167"/>
              <a:ext cx="28803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Box 69"/>
            <p:cNvSpPr txBox="1"/>
            <p:nvPr/>
          </p:nvSpPr>
          <p:spPr>
            <a:xfrm>
              <a:off x="4597208" y="2711964"/>
              <a:ext cx="965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800" b="1" dirty="0" smtClean="0"/>
                <a:t>3rd party Billing server</a:t>
              </a:r>
              <a:endParaRPr lang="en-AU" sz="800" b="1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549100" y="3732979"/>
            <a:ext cx="3326060" cy="2203806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6" name="TextBox 71"/>
          <p:cNvSpPr txBox="1"/>
          <p:nvPr/>
        </p:nvSpPr>
        <p:spPr>
          <a:xfrm>
            <a:off x="3556027" y="5932739"/>
            <a:ext cx="11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 smtClean="0">
                <a:solidFill>
                  <a:schemeClr val="tx2"/>
                </a:solidFill>
              </a:rPr>
              <a:t>Lobby cluster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18055" y="4280602"/>
            <a:ext cx="1132313" cy="95551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8" name="TextBox 73"/>
          <p:cNvSpPr txBox="1"/>
          <p:nvPr/>
        </p:nvSpPr>
        <p:spPr>
          <a:xfrm>
            <a:off x="6158705" y="5190975"/>
            <a:ext cx="13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 smtClean="0">
                <a:solidFill>
                  <a:schemeClr val="tx2"/>
                </a:solidFill>
              </a:rPr>
              <a:t>3</a:t>
            </a:r>
            <a:r>
              <a:rPr lang="en-AU" sz="1400" b="1" i="1" baseline="30000" dirty="0" smtClean="0">
                <a:solidFill>
                  <a:schemeClr val="tx2"/>
                </a:solidFill>
              </a:rPr>
              <a:t>rd</a:t>
            </a:r>
            <a:r>
              <a:rPr lang="en-AU" sz="1400" b="1" i="1" dirty="0" smtClean="0">
                <a:solidFill>
                  <a:schemeClr val="tx2"/>
                </a:solidFill>
              </a:rPr>
              <a:t> party servers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1468" y="1527045"/>
            <a:ext cx="1008112" cy="202733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5484" y="1671061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5484" y="2871801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7492" y="3015817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500" y="3159833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17511" y="2140851"/>
            <a:ext cx="3495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5484" y="2258233"/>
            <a:ext cx="22674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hape 129"/>
          <p:cNvCxnSpPr>
            <a:stCxn id="82" idx="3"/>
            <a:endCxn id="40" idx="1"/>
          </p:cNvCxnSpPr>
          <p:nvPr/>
        </p:nvCxnSpPr>
        <p:spPr>
          <a:xfrm>
            <a:off x="6836653" y="1408348"/>
            <a:ext cx="1218831" cy="4067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129"/>
          <p:cNvCxnSpPr>
            <a:stCxn id="80" idx="3"/>
            <a:endCxn id="45" idx="1"/>
          </p:cNvCxnSpPr>
          <p:nvPr/>
        </p:nvCxnSpPr>
        <p:spPr>
          <a:xfrm>
            <a:off x="6836653" y="2123273"/>
            <a:ext cx="1218831" cy="27897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129"/>
          <p:cNvCxnSpPr>
            <a:stCxn id="78" idx="3"/>
            <a:endCxn id="41" idx="1"/>
          </p:cNvCxnSpPr>
          <p:nvPr/>
        </p:nvCxnSpPr>
        <p:spPr>
          <a:xfrm>
            <a:off x="6836653" y="2768980"/>
            <a:ext cx="1218831" cy="24683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hape 129"/>
          <p:cNvCxnSpPr>
            <a:stCxn id="76" idx="3"/>
            <a:endCxn id="42" idx="1"/>
          </p:cNvCxnSpPr>
          <p:nvPr/>
        </p:nvCxnSpPr>
        <p:spPr>
          <a:xfrm flipV="1">
            <a:off x="6859667" y="3159833"/>
            <a:ext cx="1267825" cy="25433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99911" y="475210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Public domain</a:t>
            </a:r>
            <a:endParaRPr lang="en-A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561973" y="475210"/>
            <a:ext cx="1155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Private domain</a:t>
            </a:r>
            <a:endParaRPr lang="en-AU" sz="1200" b="1" dirty="0"/>
          </a:p>
        </p:txBody>
      </p:sp>
      <p:sp>
        <p:nvSpPr>
          <p:cNvPr id="52" name="TextBox 87"/>
          <p:cNvSpPr txBox="1"/>
          <p:nvPr/>
        </p:nvSpPr>
        <p:spPr>
          <a:xfrm>
            <a:off x="7872274" y="5979830"/>
            <a:ext cx="965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b="1" dirty="0" smtClean="0"/>
              <a:t>Game server administrator PC</a:t>
            </a:r>
            <a:endParaRPr lang="en-AU" sz="8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7773242" y="5458035"/>
            <a:ext cx="1132313" cy="947702"/>
          </a:xfrm>
          <a:prstGeom prst="roundRect">
            <a:avLst>
              <a:gd name="adj" fmla="val 63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4" name="TextBox 89"/>
          <p:cNvSpPr txBox="1"/>
          <p:nvPr/>
        </p:nvSpPr>
        <p:spPr>
          <a:xfrm>
            <a:off x="7714323" y="6368833"/>
            <a:ext cx="127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 smtClean="0">
                <a:solidFill>
                  <a:schemeClr val="tx2"/>
                </a:solidFill>
              </a:rPr>
              <a:t>Admin console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55484" y="5578787"/>
            <a:ext cx="432048" cy="37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Shape 129"/>
          <p:cNvCxnSpPr/>
          <p:nvPr/>
        </p:nvCxnSpPr>
        <p:spPr>
          <a:xfrm flipV="1">
            <a:off x="5285095" y="4689360"/>
            <a:ext cx="1281987" cy="739487"/>
          </a:xfrm>
          <a:prstGeom prst="bentConnector3">
            <a:avLst>
              <a:gd name="adj1" fmla="val 58206"/>
            </a:avLst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hape 129"/>
          <p:cNvCxnSpPr>
            <a:stCxn id="52" idx="1"/>
            <a:endCxn id="90" idx="2"/>
          </p:cNvCxnSpPr>
          <p:nvPr/>
        </p:nvCxnSpPr>
        <p:spPr>
          <a:xfrm rot="10800000">
            <a:off x="5285096" y="5757329"/>
            <a:ext cx="2587179" cy="391779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93"/>
          <p:cNvSpPr txBox="1"/>
          <p:nvPr/>
        </p:nvSpPr>
        <p:spPr>
          <a:xfrm>
            <a:off x="7874239" y="3528973"/>
            <a:ext cx="109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i="1" dirty="0" smtClean="0">
                <a:solidFill>
                  <a:schemeClr val="tx2"/>
                </a:solidFill>
              </a:rPr>
              <a:t>SAN storage</a:t>
            </a:r>
            <a:endParaRPr lang="en-AU" sz="1400" b="1" i="1" dirty="0">
              <a:solidFill>
                <a:schemeClr val="tx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21950" y="753270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chemeClr val="tx2"/>
                </a:solidFill>
                <a:cs typeface="Calibri"/>
              </a:rPr>
              <a:t>①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>
            <a:off x="1695331" y="1668790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②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707907" y="140028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③</a:t>
            </a:r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7484389" y="1560863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④</a:t>
            </a:r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4093534" y="2389323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⑤</a:t>
            </a:r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321511" y="4586462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⑥</a:t>
            </a:r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4194231" y="5396479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⑦</a:t>
            </a:r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4463306" y="3763565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⑧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7094539" y="5872110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⑨</a:t>
            </a:r>
            <a:endParaRPr lang="en-AU" dirty="0"/>
          </a:p>
        </p:txBody>
      </p:sp>
      <p:cxnSp>
        <p:nvCxnSpPr>
          <p:cNvPr id="68" name="Shape 129"/>
          <p:cNvCxnSpPr>
            <a:stCxn id="87" idx="2"/>
            <a:endCxn id="89" idx="0"/>
          </p:cNvCxnSpPr>
          <p:nvPr/>
        </p:nvCxnSpPr>
        <p:spPr>
          <a:xfrm rot="16200000" flipH="1">
            <a:off x="2721165" y="2728172"/>
            <a:ext cx="2675889" cy="2163939"/>
          </a:xfrm>
          <a:prstGeom prst="bentConnector3">
            <a:avLst>
              <a:gd name="adj1" fmla="val 6756"/>
            </a:avLst>
          </a:prstGeom>
          <a:ln w="952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104"/>
          <p:cNvSpPr txBox="1"/>
          <p:nvPr/>
        </p:nvSpPr>
        <p:spPr>
          <a:xfrm>
            <a:off x="5972221" y="470214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 smtClean="0">
                <a:solidFill>
                  <a:schemeClr val="tx2"/>
                </a:solidFill>
                <a:latin typeface="Calibri"/>
                <a:cs typeface="Calibri"/>
              </a:rPr>
              <a:t>⑩</a:t>
            </a:r>
            <a:endParaRPr lang="en-AU" sz="1200" b="1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06043" y="2680849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="1" dirty="0">
                <a:solidFill>
                  <a:srgbClr val="1F497D"/>
                </a:solidFill>
                <a:cs typeface="Calibri"/>
              </a:rPr>
              <a:t>⑪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222309" y="3168413"/>
            <a:ext cx="479618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iPhone</a:t>
            </a:r>
            <a:endParaRPr lang="en-AU" sz="800" b="1" dirty="0"/>
          </a:p>
        </p:txBody>
      </p:sp>
      <p:sp>
        <p:nvSpPr>
          <p:cNvPr id="72" name="Rectangle 71"/>
          <p:cNvSpPr/>
          <p:nvPr/>
        </p:nvSpPr>
        <p:spPr>
          <a:xfrm>
            <a:off x="117632" y="2968904"/>
            <a:ext cx="370614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iPad</a:t>
            </a:r>
            <a:endParaRPr lang="en-AU" sz="800" b="1" dirty="0"/>
          </a:p>
        </p:txBody>
      </p:sp>
      <p:sp>
        <p:nvSpPr>
          <p:cNvPr id="73" name="Rectangle 72"/>
          <p:cNvSpPr/>
          <p:nvPr/>
        </p:nvSpPr>
        <p:spPr>
          <a:xfrm>
            <a:off x="281755" y="161779"/>
            <a:ext cx="685559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Mobile Backend service architecture design/implementation </a:t>
            </a:r>
            <a:r>
              <a:rPr lang="en-US" sz="1200" b="1" dirty="0" smtClean="0"/>
              <a:t>– </a:t>
            </a:r>
            <a:r>
              <a:rPr lang="en-US" sz="1200" b="1" dirty="0" smtClean="0"/>
              <a:t>synchronous model with lobby system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5404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85878" y="567260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 smtClean="0"/>
              <a:t>Single sign-on ticketing mechanism design and implementation</a:t>
            </a:r>
            <a:endParaRPr lang="en-AU" sz="1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87140" y="1475495"/>
            <a:ext cx="0" cy="481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063218" y="1106163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/>
              <a:t>iPad/iPhone </a:t>
            </a:r>
            <a:br>
              <a:rPr lang="en-US" sz="1000" b="1" dirty="0" smtClean="0"/>
            </a:br>
            <a:r>
              <a:rPr lang="en-US" sz="1000" b="1" dirty="0" smtClean="0"/>
              <a:t>game client</a:t>
            </a:r>
            <a:endParaRPr lang="en-AU" sz="1000" b="1" dirty="0"/>
          </a:p>
        </p:txBody>
      </p:sp>
      <p:sp>
        <p:nvSpPr>
          <p:cNvPr id="7" name="TextBox 4"/>
          <p:cNvSpPr txBox="1"/>
          <p:nvPr/>
        </p:nvSpPr>
        <p:spPr>
          <a:xfrm>
            <a:off x="5530323" y="118310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/>
              <a:t>Game server</a:t>
            </a:r>
            <a:endParaRPr lang="en-AU" sz="1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47380" y="1475495"/>
            <a:ext cx="0" cy="199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74860" y="3050379"/>
            <a:ext cx="648072" cy="3436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 smtClean="0"/>
              <a:t>Session ticket</a:t>
            </a:r>
            <a:endParaRPr lang="en-AU" sz="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87140" y="3122387"/>
            <a:ext cx="438453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1803164" y="3096749"/>
            <a:ext cx="1779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Game client log-in to game server with UUID and session ticket</a:t>
            </a:r>
            <a:endParaRPr lang="en-AU" sz="1000" dirty="0"/>
          </a:p>
        </p:txBody>
      </p:sp>
      <p:sp>
        <p:nvSpPr>
          <p:cNvPr id="12" name="Right Bracket 11"/>
          <p:cNvSpPr/>
          <p:nvPr/>
        </p:nvSpPr>
        <p:spPr>
          <a:xfrm>
            <a:off x="5971677" y="3122387"/>
            <a:ext cx="246048" cy="742173"/>
          </a:xfrm>
          <a:prstGeom prst="rightBracke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000"/>
          </a:p>
        </p:txBody>
      </p:sp>
      <p:sp>
        <p:nvSpPr>
          <p:cNvPr id="13" name="TextBox 10"/>
          <p:cNvSpPr txBox="1"/>
          <p:nvPr/>
        </p:nvSpPr>
        <p:spPr>
          <a:xfrm>
            <a:off x="6251909" y="3050379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Verify the session ticket through Kando</a:t>
            </a:r>
            <a:endParaRPr lang="en-AU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87140" y="3859424"/>
            <a:ext cx="437134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2"/>
          <p:cNvSpPr txBox="1"/>
          <p:nvPr/>
        </p:nvSpPr>
        <p:spPr>
          <a:xfrm>
            <a:off x="1803164" y="3838692"/>
            <a:ext cx="285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Authenticate game client’s log-in to game server, and reply with MD5 hashed ticket data</a:t>
            </a:r>
            <a:endParaRPr lang="en-AU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874860" y="3715857"/>
            <a:ext cx="648072" cy="420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 smtClean="0"/>
              <a:t>Hashed session ticket</a:t>
            </a:r>
            <a:endParaRPr lang="en-AU" sz="800" dirty="0"/>
          </a:p>
        </p:txBody>
      </p:sp>
      <p:sp>
        <p:nvSpPr>
          <p:cNvPr id="17" name="TextBox 14"/>
          <p:cNvSpPr txBox="1"/>
          <p:nvPr/>
        </p:nvSpPr>
        <p:spPr>
          <a:xfrm>
            <a:off x="2544014" y="2938747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1" dirty="0" smtClean="0"/>
              <a:t>HTTPS</a:t>
            </a:r>
            <a:endParaRPr lang="en-AU" sz="1000" b="1" i="1" dirty="0"/>
          </a:p>
        </p:txBody>
      </p:sp>
      <p:cxnSp>
        <p:nvCxnSpPr>
          <p:cNvPr id="18" name="Straight Arrow Connector 17"/>
          <p:cNvCxnSpPr>
            <a:endCxn id="20" idx="0"/>
          </p:cNvCxnSpPr>
          <p:nvPr/>
        </p:nvCxnSpPr>
        <p:spPr>
          <a:xfrm flipV="1">
            <a:off x="1587140" y="5106649"/>
            <a:ext cx="4382225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/>
          <p:cNvSpPr txBox="1"/>
          <p:nvPr/>
        </p:nvSpPr>
        <p:spPr>
          <a:xfrm>
            <a:off x="1738956" y="5115196"/>
            <a:ext cx="28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Game client appends the hashed ticket payload for every game messages</a:t>
            </a:r>
            <a:endParaRPr lang="en-AU" sz="1000" dirty="0"/>
          </a:p>
        </p:txBody>
      </p:sp>
      <p:sp>
        <p:nvSpPr>
          <p:cNvPr id="20" name="Right Bracket 19"/>
          <p:cNvSpPr/>
          <p:nvPr/>
        </p:nvSpPr>
        <p:spPr>
          <a:xfrm>
            <a:off x="5969365" y="5106649"/>
            <a:ext cx="246048" cy="783980"/>
          </a:xfrm>
          <a:prstGeom prst="rightBracke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000"/>
          </a:p>
        </p:txBody>
      </p:sp>
      <p:sp>
        <p:nvSpPr>
          <p:cNvPr id="21" name="TextBox 18"/>
          <p:cNvSpPr txBox="1"/>
          <p:nvPr/>
        </p:nvSpPr>
        <p:spPr>
          <a:xfrm>
            <a:off x="6238718" y="5161566"/>
            <a:ext cx="1447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Compare the hashed ticket with the stored one in DB/memcached</a:t>
            </a:r>
            <a:endParaRPr lang="en-AU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87140" y="5890629"/>
            <a:ext cx="438222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/>
          <p:cNvSpPr txBox="1"/>
          <p:nvPr/>
        </p:nvSpPr>
        <p:spPr>
          <a:xfrm>
            <a:off x="1734796" y="5890629"/>
            <a:ext cx="271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Only accept the game message packet if the hashed ticket data is matched.</a:t>
            </a:r>
            <a:endParaRPr lang="en-AU" sz="1000" dirty="0"/>
          </a:p>
        </p:txBody>
      </p:sp>
      <p:sp>
        <p:nvSpPr>
          <p:cNvPr id="24" name="TextBox 21"/>
          <p:cNvSpPr txBox="1"/>
          <p:nvPr/>
        </p:nvSpPr>
        <p:spPr>
          <a:xfrm>
            <a:off x="6259709" y="3410419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MD5 hash the ticket</a:t>
            </a:r>
            <a:endParaRPr lang="en-AU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6836567" y="3697657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836567" y="3337617"/>
            <a:ext cx="14401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/>
          <p:nvPr/>
        </p:nvSpPr>
        <p:spPr>
          <a:xfrm>
            <a:off x="6259709" y="3736275"/>
            <a:ext cx="2398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 smtClean="0"/>
              <a:t>Store the hashed ticket to DB/memcached</a:t>
            </a:r>
            <a:endParaRPr lang="en-AU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874860" y="4801526"/>
            <a:ext cx="648072" cy="4178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 smtClean="0"/>
              <a:t>Hashed session ticket</a:t>
            </a:r>
            <a:endParaRPr lang="en-AU" sz="800" dirty="0"/>
          </a:p>
        </p:txBody>
      </p:sp>
      <p:sp>
        <p:nvSpPr>
          <p:cNvPr id="29" name="Rounded Rectangle 28"/>
          <p:cNvSpPr/>
          <p:nvPr/>
        </p:nvSpPr>
        <p:spPr>
          <a:xfrm>
            <a:off x="874860" y="5274519"/>
            <a:ext cx="648072" cy="24078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 smtClean="0"/>
              <a:t>game data</a:t>
            </a:r>
            <a:endParaRPr lang="en-AU" sz="8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587140" y="1698483"/>
            <a:ext cx="2160240" cy="1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8"/>
          <p:cNvSpPr txBox="1"/>
          <p:nvPr/>
        </p:nvSpPr>
        <p:spPr>
          <a:xfrm>
            <a:off x="1803164" y="1676074"/>
            <a:ext cx="193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Log into game online service by ID/Password</a:t>
            </a:r>
            <a:endParaRPr lang="en-AU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87140" y="2186283"/>
            <a:ext cx="2160240" cy="15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0"/>
          <p:cNvSpPr txBox="1"/>
          <p:nvPr/>
        </p:nvSpPr>
        <p:spPr>
          <a:xfrm>
            <a:off x="1803164" y="2156067"/>
            <a:ext cx="1935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Authenticated and get UUID (unique user identifier) and session ticket to single sign-on to other online service.</a:t>
            </a:r>
            <a:endParaRPr lang="en-AU" sz="1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958486" y="1475495"/>
            <a:ext cx="0" cy="481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2"/>
          <p:cNvSpPr txBox="1"/>
          <p:nvPr/>
        </p:nvSpPr>
        <p:spPr>
          <a:xfrm>
            <a:off x="3203219" y="1106163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/>
              <a:t>Account server</a:t>
            </a:r>
            <a:endParaRPr lang="en-AU" sz="10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738834" y="3227097"/>
            <a:ext cx="2232843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74860" y="2840099"/>
            <a:ext cx="648072" cy="171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 smtClean="0"/>
              <a:t>UUID</a:t>
            </a:r>
            <a:endParaRPr lang="en-AU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874860" y="4585502"/>
            <a:ext cx="648072" cy="171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800" dirty="0" smtClean="0"/>
              <a:t>UUID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27513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85675" y="1653375"/>
            <a:ext cx="1440160" cy="1440160"/>
          </a:xfrm>
          <a:prstGeom prst="ellipse">
            <a:avLst/>
          </a:prstGeom>
          <a:ln w="1778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5" name="Right Arrow 4"/>
          <p:cNvSpPr/>
          <p:nvPr/>
        </p:nvSpPr>
        <p:spPr>
          <a:xfrm>
            <a:off x="4069651" y="1437351"/>
            <a:ext cx="43204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6" name="Right Arrow 5"/>
          <p:cNvSpPr/>
          <p:nvPr/>
        </p:nvSpPr>
        <p:spPr>
          <a:xfrm>
            <a:off x="3565595" y="1437351"/>
            <a:ext cx="43204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7" name="Right Arrow 6"/>
          <p:cNvSpPr/>
          <p:nvPr/>
        </p:nvSpPr>
        <p:spPr>
          <a:xfrm>
            <a:off x="2701499" y="1437351"/>
            <a:ext cx="792088" cy="288032"/>
          </a:xfrm>
          <a:prstGeom prst="rightArrow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1981419" y="1221327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1) Inbound packet</a:t>
            </a:r>
            <a:endParaRPr 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9731" y="1350535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2) IP and account filtering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5581819" y="165337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3) Decryption</a:t>
            </a:r>
          </a:p>
          <a:p>
            <a:r>
              <a:rPr lang="en-US" sz="900" dirty="0" smtClean="0"/>
              <a:t>(AES 128-bit)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7843" y="2445463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4) Replay blocker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3587" y="2949519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6) Thumbprint check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5595" y="446458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7) Processed in DB procedures</a:t>
            </a:r>
            <a:endParaRPr 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68801" y="2241625"/>
            <a:ext cx="1229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/>
              <a:t>Security filters</a:t>
            </a:r>
            <a:endParaRPr lang="en-US" sz="1100" b="1" dirty="0"/>
          </a:p>
        </p:txBody>
      </p:sp>
      <p:sp>
        <p:nvSpPr>
          <p:cNvPr id="15" name="Bent Arrow 14"/>
          <p:cNvSpPr/>
          <p:nvPr/>
        </p:nvSpPr>
        <p:spPr>
          <a:xfrm flipH="1" flipV="1">
            <a:off x="4158751" y="2517471"/>
            <a:ext cx="792087" cy="1872208"/>
          </a:xfrm>
          <a:prstGeom prst="bentArrow">
            <a:avLst>
              <a:gd name="adj1" fmla="val 7402"/>
              <a:gd name="adj2" fmla="val 10609"/>
              <a:gd name="adj3" fmla="val 13512"/>
              <a:gd name="adj4" fmla="val 43750"/>
            </a:avLst>
          </a:prstGeom>
          <a:ln w="222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1819" y="4461687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9)  Penalized and Recorded in the blacklist</a:t>
            </a:r>
            <a:endParaRPr 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41659" y="3984053"/>
            <a:ext cx="665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solidFill>
                  <a:schemeClr val="accent3">
                    <a:lumMod val="50000"/>
                  </a:schemeClr>
                </a:solidFill>
              </a:rPr>
              <a:t>Passed</a:t>
            </a:r>
            <a:endParaRPr lang="en-US" sz="11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9049" y="30129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5) Platform-specific ticketing authentication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2627" y="201341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7) Binary sanitization</a:t>
            </a:r>
          </a:p>
          <a:p>
            <a:r>
              <a:rPr lang="en-US" sz="900" dirty="0" smtClean="0"/>
              <a:t> Verify that binary format is authentic to guarantee the DB integrity.</a:t>
            </a:r>
            <a:endParaRPr lang="en-US" sz="900" dirty="0"/>
          </a:p>
        </p:txBody>
      </p:sp>
      <p:sp>
        <p:nvSpPr>
          <p:cNvPr id="20" name="Bent Arrow 19"/>
          <p:cNvSpPr/>
          <p:nvPr/>
        </p:nvSpPr>
        <p:spPr>
          <a:xfrm flipV="1">
            <a:off x="4997209" y="2517471"/>
            <a:ext cx="817726" cy="1872208"/>
          </a:xfrm>
          <a:prstGeom prst="bentArrow">
            <a:avLst>
              <a:gd name="adj1" fmla="val 7725"/>
              <a:gd name="adj2" fmla="val 10609"/>
              <a:gd name="adj3" fmla="val 13512"/>
              <a:gd name="adj4" fmla="val 43750"/>
            </a:avLst>
          </a:prstGeom>
          <a:ln w="22225">
            <a:solidFill>
              <a:srgbClr val="C00000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flipH="1">
            <a:off x="3611965" y="4173655"/>
            <a:ext cx="504056" cy="288032"/>
          </a:xfrm>
          <a:prstGeom prst="rightArrow">
            <a:avLst/>
          </a:prstGeom>
          <a:ln w="95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2" name="Right Arrow 21"/>
          <p:cNvSpPr/>
          <p:nvPr/>
        </p:nvSpPr>
        <p:spPr>
          <a:xfrm flipH="1">
            <a:off x="2773507" y="4173655"/>
            <a:ext cx="792088" cy="288032"/>
          </a:xfrm>
          <a:prstGeom prst="rightArrow">
            <a:avLst/>
          </a:prstGeom>
          <a:ln w="952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2053427" y="4473873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8) Outbound packet</a:t>
            </a:r>
            <a:endParaRPr lang="en-US" sz="900" b="1" dirty="0"/>
          </a:p>
        </p:txBody>
      </p:sp>
      <p:sp>
        <p:nvSpPr>
          <p:cNvPr id="24" name="Right Arrow 23"/>
          <p:cNvSpPr/>
          <p:nvPr/>
        </p:nvSpPr>
        <p:spPr>
          <a:xfrm>
            <a:off x="5869851" y="4173655"/>
            <a:ext cx="432048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5" name="Right Arrow 24"/>
          <p:cNvSpPr/>
          <p:nvPr/>
        </p:nvSpPr>
        <p:spPr>
          <a:xfrm>
            <a:off x="6373907" y="4173655"/>
            <a:ext cx="792088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/>
        </p:nvSpPr>
        <p:spPr>
          <a:xfrm>
            <a:off x="6517923" y="4461687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11) recorded in DB log or local system’s log file</a:t>
            </a:r>
            <a:endParaRPr lang="en-US" sz="900" b="1" dirty="0"/>
          </a:p>
        </p:txBody>
      </p:sp>
      <p:sp>
        <p:nvSpPr>
          <p:cNvPr id="27" name="Bent Arrow 26"/>
          <p:cNvSpPr/>
          <p:nvPr/>
        </p:nvSpPr>
        <p:spPr>
          <a:xfrm flipH="1" flipV="1">
            <a:off x="4190117" y="4071103"/>
            <a:ext cx="866914" cy="1296144"/>
          </a:xfrm>
          <a:prstGeom prst="bentArrow">
            <a:avLst>
              <a:gd name="adj1" fmla="val 7725"/>
              <a:gd name="adj2" fmla="val 10609"/>
              <a:gd name="adj3" fmla="val 13512"/>
              <a:gd name="adj4" fmla="val 43750"/>
            </a:avLst>
          </a:prstGeom>
          <a:ln w="22225">
            <a:solidFill>
              <a:srgbClr val="C00000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9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flipH="1">
            <a:off x="2773507" y="5109759"/>
            <a:ext cx="1368152" cy="288032"/>
          </a:xfrm>
          <a:prstGeom prst="rightArrow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2773507" y="5397791"/>
            <a:ext cx="1584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10) Send back error code to client in some packets to redirect  users to customer help desk just in case it’s from authentic source</a:t>
            </a:r>
            <a:endParaRPr 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21779" y="3957631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solidFill>
                  <a:srgbClr val="C00000"/>
                </a:solidFill>
              </a:rPr>
              <a:t>Failed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73949" y="675379"/>
            <a:ext cx="339120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AU" sz="1400" b="1" dirty="0" smtClean="0">
                <a:solidFill>
                  <a:srgbClr val="000000"/>
                </a:solidFill>
              </a:rPr>
              <a:t>Network packet security implementation</a:t>
            </a:r>
            <a:endParaRPr lang="en-A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8780"/>
            <a:ext cx="650498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152636"/>
            <a:ext cx="7920880" cy="11541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AU" sz="1400" b="1" dirty="0" smtClean="0">
                <a:solidFill>
                  <a:srgbClr val="000000"/>
                </a:solidFill>
              </a:rPr>
              <a:t>Anti packet replay algorithm implementation</a:t>
            </a:r>
          </a:p>
          <a:p>
            <a:r>
              <a:rPr lang="en-AU" sz="1100" b="1" dirty="0">
                <a:solidFill>
                  <a:srgbClr val="000000"/>
                </a:solidFill>
              </a:rPr>
              <a:t> </a:t>
            </a:r>
            <a:r>
              <a:rPr lang="en-AU" sz="1100" dirty="0"/>
              <a:t> This is a diagram I made to explain how sliding window algorithm is used to prevent packet replay attack in typical stateless HTTP communication between client and web host. </a:t>
            </a:r>
          </a:p>
          <a:p>
            <a:r>
              <a:rPr lang="en-AU" sz="1100" dirty="0"/>
              <a:t> I use two 32-bits bit fields to store session sequence index and slide it through in circular fashion. </a:t>
            </a:r>
          </a:p>
          <a:p>
            <a:r>
              <a:rPr lang="en-AU" sz="1100" dirty="0"/>
              <a:t>The referenced algorithm is ‘An Anti-Replay Window Protocol with Controlled Shift’. It’s not perfect defence against packet replay attack, but it was a reasonably efficient solution</a:t>
            </a:r>
            <a:r>
              <a:rPr lang="en-AU" sz="1100" dirty="0" smtClean="0"/>
              <a:t>.</a:t>
            </a:r>
            <a:endParaRPr lang="en-AU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40556" y="2163813"/>
            <a:ext cx="3071834" cy="319493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3669315" y="3599276"/>
            <a:ext cx="142875" cy="357191"/>
            <a:chOff x="428596" y="928670"/>
            <a:chExt cx="364810" cy="1071570"/>
          </a:xfrm>
        </p:grpSpPr>
        <p:sp>
          <p:nvSpPr>
            <p:cNvPr id="64" name="Plaque 63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69447" y="4235516"/>
            <a:ext cx="142875" cy="357191"/>
            <a:chOff x="428596" y="928670"/>
            <a:chExt cx="364810" cy="1071570"/>
          </a:xfrm>
        </p:grpSpPr>
        <p:sp>
          <p:nvSpPr>
            <p:cNvPr id="58" name="Plaque 57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4883762" y="5235647"/>
            <a:ext cx="1643074" cy="714380"/>
          </a:xfrm>
          <a:prstGeom prst="wedgeRoundRectCallout">
            <a:avLst>
              <a:gd name="adj1" fmla="val -31518"/>
              <a:gd name="adj2" fmla="val -604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800" b="1" dirty="0" smtClean="0"/>
              <a:t> Escaping radius:</a:t>
            </a:r>
          </a:p>
          <a:p>
            <a:r>
              <a:rPr lang="en-US" sz="800" b="1" dirty="0" smtClean="0"/>
              <a:t>For certain time duration, player should keep distance from chasers to succeed the quest.</a:t>
            </a:r>
          </a:p>
        </p:txBody>
      </p:sp>
      <p:cxnSp>
        <p:nvCxnSpPr>
          <p:cNvPr id="8" name="Straight Connector 7"/>
          <p:cNvCxnSpPr>
            <a:endCxn id="58" idx="1"/>
          </p:cNvCxnSpPr>
          <p:nvPr/>
        </p:nvCxnSpPr>
        <p:spPr>
          <a:xfrm>
            <a:off x="3812192" y="3949763"/>
            <a:ext cx="893006" cy="446305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5741018" y="3735449"/>
            <a:ext cx="1643074" cy="1143008"/>
          </a:xfrm>
          <a:prstGeom prst="wedgeRoundRectCallout">
            <a:avLst>
              <a:gd name="adj1" fmla="val -54901"/>
              <a:gd name="adj2" fmla="val 224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3.</a:t>
            </a:r>
          </a:p>
          <a:p>
            <a:pPr>
              <a:buFontTx/>
              <a:buChar char="-"/>
            </a:pPr>
            <a:r>
              <a:rPr lang="en-US" sz="800" b="1" dirty="0" smtClean="0"/>
              <a:t> Within the escaping limit distance, NPC chase the target player with normal speed.</a:t>
            </a:r>
          </a:p>
          <a:p>
            <a:pPr>
              <a:buFontTx/>
              <a:buChar char="-"/>
            </a:pPr>
            <a:r>
              <a:rPr lang="en-US" sz="800" b="1" dirty="0" smtClean="0"/>
              <a:t> But if the HP gets lower than 30%, it runs faster than normal speed.(“Berserker speed”)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597746" y="2878193"/>
            <a:ext cx="1357322" cy="642942"/>
          </a:xfrm>
          <a:prstGeom prst="wedgeRoundRectCallout">
            <a:avLst>
              <a:gd name="adj1" fmla="val 29130"/>
              <a:gd name="adj2" fmla="val 609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800" b="1" dirty="0" smtClean="0"/>
              <a:t> If chasing NPC threaten the player, player can defend itself by attacking NPC. </a:t>
            </a:r>
          </a:p>
        </p:txBody>
      </p:sp>
      <p:sp>
        <p:nvSpPr>
          <p:cNvPr id="11" name="&quot;No&quot; Symbol 10"/>
          <p:cNvSpPr/>
          <p:nvPr/>
        </p:nvSpPr>
        <p:spPr>
          <a:xfrm>
            <a:off x="7526968" y="234987"/>
            <a:ext cx="357190" cy="35719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1" idx="2"/>
          </p:cNvCxnSpPr>
          <p:nvPr/>
        </p:nvCxnSpPr>
        <p:spPr>
          <a:xfrm rot="5400000" flipH="1" flipV="1">
            <a:off x="4106215" y="153725"/>
            <a:ext cx="3160895" cy="3680610"/>
          </a:xfrm>
          <a:prstGeom prst="curvedConnector4">
            <a:avLst>
              <a:gd name="adj1" fmla="val 11921"/>
              <a:gd name="adj2" fmla="val 54872"/>
            </a:avLst>
          </a:prstGeom>
          <a:ln>
            <a:prstDash val="sysDot"/>
            <a:headEnd type="none" w="med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740621" y="5378524"/>
            <a:ext cx="142875" cy="357191"/>
            <a:chOff x="428596" y="928670"/>
            <a:chExt cx="364810" cy="1071570"/>
          </a:xfrm>
        </p:grpSpPr>
        <p:sp>
          <p:nvSpPr>
            <p:cNvPr id="52" name="Plaque 51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4935" y="5449962"/>
            <a:ext cx="142875" cy="357191"/>
            <a:chOff x="428596" y="928670"/>
            <a:chExt cx="364810" cy="1071570"/>
          </a:xfrm>
        </p:grpSpPr>
        <p:sp>
          <p:nvSpPr>
            <p:cNvPr id="46" name="Plaque 45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3169250" y="5378523"/>
            <a:ext cx="1357322" cy="1285884"/>
          </a:xfrm>
          <a:prstGeom prst="wedgeRoundRectCallout">
            <a:avLst>
              <a:gd name="adj1" fmla="val -56143"/>
              <a:gd name="adj2" fmla="val -2876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2.</a:t>
            </a:r>
          </a:p>
          <a:p>
            <a:pPr>
              <a:buFontTx/>
              <a:buChar char="-"/>
            </a:pPr>
            <a:r>
              <a:rPr lang="en-US" sz="800" b="1" dirty="0" smtClean="0"/>
              <a:t> If NPCs are outside the escaping radius for certain time limit,  mission will succeed.</a:t>
            </a:r>
          </a:p>
          <a:p>
            <a:pPr>
              <a:buFontTx/>
              <a:buChar char="-"/>
            </a:pPr>
            <a:r>
              <a:rPr lang="en-US" sz="800" b="1" dirty="0" smtClean="0"/>
              <a:t> NPC use “boost-up” speed to catch up the player if it gets too far away from.</a:t>
            </a:r>
          </a:p>
        </p:txBody>
      </p:sp>
      <p:cxnSp>
        <p:nvCxnSpPr>
          <p:cNvPr id="16" name="Straight Connector 15"/>
          <p:cNvCxnSpPr>
            <a:endCxn id="53" idx="5"/>
          </p:cNvCxnSpPr>
          <p:nvPr/>
        </p:nvCxnSpPr>
        <p:spPr>
          <a:xfrm rot="5400000">
            <a:off x="2469786" y="4252079"/>
            <a:ext cx="1573286" cy="825778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41"/>
          <p:cNvSpPr txBox="1"/>
          <p:nvPr/>
        </p:nvSpPr>
        <p:spPr>
          <a:xfrm>
            <a:off x="3883630" y="4949895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u="sng" dirty="0" smtClean="0">
                <a:solidFill>
                  <a:schemeClr val="tx2"/>
                </a:solidFill>
              </a:rPr>
              <a:t>Escaping limitation radius</a:t>
            </a:r>
            <a:endParaRPr lang="en-SG" sz="1000" b="1" u="sng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645496" y="4402079"/>
            <a:ext cx="1500198" cy="595566"/>
          </a:xfrm>
          <a:prstGeom prst="line">
            <a:avLst/>
          </a:prstGeom>
          <a:ln w="19050"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7384092" y="5921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Target point A</a:t>
            </a:r>
            <a:endParaRPr lang="en-SG" sz="800" b="1" dirty="0"/>
          </a:p>
        </p:txBody>
      </p:sp>
      <p:sp>
        <p:nvSpPr>
          <p:cNvPr id="20" name="TextBox 44"/>
          <p:cNvSpPr txBox="1"/>
          <p:nvPr/>
        </p:nvSpPr>
        <p:spPr>
          <a:xfrm>
            <a:off x="6098208" y="877929"/>
            <a:ext cx="13573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/>
              <a:t>Pattern A</a:t>
            </a:r>
          </a:p>
          <a:p>
            <a:r>
              <a:rPr lang="en-US" sz="800" b="1" dirty="0" smtClean="0"/>
              <a:t>(Destination point</a:t>
            </a:r>
          </a:p>
          <a:p>
            <a:r>
              <a:rPr lang="en-US" sz="800" b="1" dirty="0" smtClean="0"/>
              <a:t>+ Time Limit)</a:t>
            </a:r>
            <a:endParaRPr lang="en-US" sz="1400" b="1" i="1" dirty="0" smtClean="0"/>
          </a:p>
          <a:p>
            <a:endParaRPr lang="en-US" sz="800" b="1" dirty="0" smtClean="0"/>
          </a:p>
          <a:p>
            <a:r>
              <a:rPr lang="en-US" sz="800" b="1" dirty="0" smtClean="0"/>
              <a:t> - Player should escape from chasing NPCs before reaching the target point A.</a:t>
            </a:r>
          </a:p>
          <a:p>
            <a:endParaRPr lang="en-US" sz="800" b="1" dirty="0" smtClean="0"/>
          </a:p>
          <a:p>
            <a:r>
              <a:rPr lang="en-US" sz="800" b="1" dirty="0" smtClean="0"/>
              <a:t>- Quest complete condition:</a:t>
            </a:r>
          </a:p>
          <a:p>
            <a:r>
              <a:rPr lang="en-US" sz="800" b="1" dirty="0" smtClean="0"/>
              <a:t> player should keep distance from NPCs before  he reaches the target point A.</a:t>
            </a:r>
            <a:endParaRPr lang="en-SG" sz="800" b="1" dirty="0"/>
          </a:p>
        </p:txBody>
      </p:sp>
      <p:sp>
        <p:nvSpPr>
          <p:cNvPr id="21" name="Freeform 20"/>
          <p:cNvSpPr/>
          <p:nvPr/>
        </p:nvSpPr>
        <p:spPr>
          <a:xfrm>
            <a:off x="2101034" y="949367"/>
            <a:ext cx="2704089" cy="2610330"/>
          </a:xfrm>
          <a:custGeom>
            <a:avLst/>
            <a:gdLst>
              <a:gd name="connsiteX0" fmla="*/ 1733044 w 2704089"/>
              <a:gd name="connsiteY0" fmla="*/ 3393260 h 3393260"/>
              <a:gd name="connsiteX1" fmla="*/ 2259027 w 2704089"/>
              <a:gd name="connsiteY1" fmla="*/ 2284651 h 3393260"/>
              <a:gd name="connsiteX2" fmla="*/ 1635940 w 2704089"/>
              <a:gd name="connsiteY2" fmla="*/ 1548276 h 3393260"/>
              <a:gd name="connsiteX3" fmla="*/ 478779 w 2704089"/>
              <a:gd name="connsiteY3" fmla="*/ 1726301 h 3393260"/>
              <a:gd name="connsiteX4" fmla="*/ 74177 w 2704089"/>
              <a:gd name="connsiteY4" fmla="*/ 1006110 h 3393260"/>
              <a:gd name="connsiteX5" fmla="*/ 923841 w 2704089"/>
              <a:gd name="connsiteY5" fmla="*/ 43157 h 3393260"/>
              <a:gd name="connsiteX6" fmla="*/ 2145738 w 2704089"/>
              <a:gd name="connsiteY6" fmla="*/ 747165 h 3393260"/>
              <a:gd name="connsiteX7" fmla="*/ 2704089 w 2704089"/>
              <a:gd name="connsiteY7" fmla="*/ 245458 h 33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4089" h="3393260">
                <a:moveTo>
                  <a:pt x="1733044" y="3393260"/>
                </a:moveTo>
                <a:cubicBezTo>
                  <a:pt x="2004127" y="2992704"/>
                  <a:pt x="2275211" y="2592148"/>
                  <a:pt x="2259027" y="2284651"/>
                </a:cubicBezTo>
                <a:cubicBezTo>
                  <a:pt x="2242843" y="1977154"/>
                  <a:pt x="1932648" y="1641334"/>
                  <a:pt x="1635940" y="1548276"/>
                </a:cubicBezTo>
                <a:cubicBezTo>
                  <a:pt x="1339232" y="1455218"/>
                  <a:pt x="739073" y="1816662"/>
                  <a:pt x="478779" y="1726301"/>
                </a:cubicBezTo>
                <a:cubicBezTo>
                  <a:pt x="218485" y="1635940"/>
                  <a:pt x="0" y="1286634"/>
                  <a:pt x="74177" y="1006110"/>
                </a:cubicBezTo>
                <a:cubicBezTo>
                  <a:pt x="148354" y="725586"/>
                  <a:pt x="578581" y="86314"/>
                  <a:pt x="923841" y="43157"/>
                </a:cubicBezTo>
                <a:cubicBezTo>
                  <a:pt x="1269101" y="0"/>
                  <a:pt x="1849030" y="713448"/>
                  <a:pt x="2145738" y="747165"/>
                </a:cubicBezTo>
                <a:cubicBezTo>
                  <a:pt x="2442446" y="780882"/>
                  <a:pt x="2573267" y="513170"/>
                  <a:pt x="2704089" y="245458"/>
                </a:cubicBezTo>
              </a:path>
            </a:pathLst>
          </a:cu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22" name="TextBox 46"/>
          <p:cNvSpPr txBox="1"/>
          <p:nvPr/>
        </p:nvSpPr>
        <p:spPr>
          <a:xfrm>
            <a:off x="4026506" y="520739"/>
            <a:ext cx="13573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/>
              <a:t>Pattern B</a:t>
            </a:r>
            <a:endParaRPr lang="en-US" sz="800" b="1" dirty="0" smtClean="0"/>
          </a:p>
          <a:p>
            <a:r>
              <a:rPr lang="en-US" sz="800" b="1" dirty="0" smtClean="0"/>
              <a:t>(No destination point</a:t>
            </a:r>
          </a:p>
          <a:p>
            <a:r>
              <a:rPr lang="en-US" sz="800" b="1" dirty="0" smtClean="0"/>
              <a:t>+ Time Limit)</a:t>
            </a:r>
          </a:p>
          <a:p>
            <a:endParaRPr lang="en-US" sz="800" b="1" dirty="0" smtClean="0"/>
          </a:p>
          <a:p>
            <a:r>
              <a:rPr lang="en-US" sz="800" b="1" dirty="0" smtClean="0"/>
              <a:t> -  Player work or run randomly to flee away from spawned NPCs.</a:t>
            </a:r>
          </a:p>
          <a:p>
            <a:endParaRPr lang="en-US" sz="800" b="1" dirty="0" smtClean="0"/>
          </a:p>
          <a:p>
            <a:pPr>
              <a:buFontTx/>
              <a:buChar char="-"/>
            </a:pPr>
            <a:r>
              <a:rPr lang="en-US" sz="800" b="1" dirty="0" smtClean="0"/>
              <a:t> Quest complete condition:</a:t>
            </a:r>
          </a:p>
          <a:p>
            <a:r>
              <a:rPr lang="en-US" sz="800" b="1" dirty="0" smtClean="0"/>
              <a:t> player should keep distance from NPCs for certain time limit.</a:t>
            </a:r>
            <a:endParaRPr lang="en-SG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4740886" y="4378391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b="1" dirty="0" smtClean="0">
                <a:solidFill>
                  <a:srgbClr val="FF0000"/>
                </a:solidFill>
              </a:rPr>
              <a:t>Enemy mob</a:t>
            </a:r>
          </a:p>
          <a:p>
            <a:r>
              <a:rPr lang="en-GB" sz="800" b="1" dirty="0" smtClean="0">
                <a:solidFill>
                  <a:srgbClr val="FF0000"/>
                </a:solidFill>
              </a:rPr>
              <a:t>(chaser)</a:t>
            </a:r>
            <a:endParaRPr lang="en-SG" sz="8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51150" y="5592837"/>
            <a:ext cx="6815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800" dirty="0" smtClean="0">
                <a:solidFill>
                  <a:srgbClr val="FF0000"/>
                </a:solidFill>
              </a:rPr>
              <a:t>Enemy mob</a:t>
            </a:r>
            <a:endParaRPr lang="en-SG" sz="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4026" y="5734583"/>
            <a:ext cx="6815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800" dirty="0" smtClean="0">
                <a:solidFill>
                  <a:srgbClr val="FF0000"/>
                </a:solidFill>
              </a:rPr>
              <a:t>Enemy mob</a:t>
            </a:r>
            <a:endParaRPr lang="en-SG" sz="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40754" y="3735449"/>
            <a:ext cx="84670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Player(escaper)</a:t>
            </a:r>
            <a:endParaRPr lang="en-SG" sz="8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3497" y="3806888"/>
            <a:ext cx="142875" cy="357191"/>
            <a:chOff x="428596" y="928670"/>
            <a:chExt cx="364810" cy="1071570"/>
          </a:xfrm>
        </p:grpSpPr>
        <p:sp>
          <p:nvSpPr>
            <p:cNvPr id="40" name="Plaque 39"/>
            <p:cNvSpPr/>
            <p:nvPr/>
          </p:nvSpPr>
          <p:spPr>
            <a:xfrm>
              <a:off x="519878" y="1185553"/>
              <a:ext cx="178595" cy="449546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88128" y="928670"/>
              <a:ext cx="238127" cy="2568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30515" y="1671919"/>
              <a:ext cx="71437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596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3874" y="1249774"/>
              <a:ext cx="59532" cy="321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38149" y="1671919"/>
              <a:ext cx="68579" cy="328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800" b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2776341" y="3824508"/>
            <a:ext cx="357190" cy="2857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2771102" y="3847845"/>
            <a:ext cx="333376" cy="251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811928" y="3664011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b="1" i="1" dirty="0" smtClean="0">
                <a:solidFill>
                  <a:srgbClr val="FF0000"/>
                </a:solidFill>
              </a:rPr>
              <a:t>Enemy mob</a:t>
            </a:r>
          </a:p>
          <a:p>
            <a:r>
              <a:rPr lang="en-GB" sz="800" b="1" i="1" dirty="0" smtClean="0">
                <a:solidFill>
                  <a:srgbClr val="FF0000"/>
                </a:solidFill>
              </a:rPr>
              <a:t>Killed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3026374" y="3735449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20562863">
            <a:off x="3121953" y="3645473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attack</a:t>
            </a:r>
            <a:endParaRPr lang="en-SG" sz="800" b="1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1240424" y="4092639"/>
            <a:ext cx="1357322" cy="1214446"/>
          </a:xfrm>
          <a:prstGeom prst="wedgeRoundRectCallout">
            <a:avLst>
              <a:gd name="adj1" fmla="val 56639"/>
              <a:gd name="adj2" fmla="val -228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1. </a:t>
            </a:r>
          </a:p>
          <a:p>
            <a:pPr>
              <a:buFontTx/>
              <a:buChar char="-"/>
            </a:pPr>
            <a:r>
              <a:rPr lang="en-US" sz="800" b="1" dirty="0" smtClean="0"/>
              <a:t> NPC choose whether it fights the player back or run away based on configuration.</a:t>
            </a:r>
          </a:p>
          <a:p>
            <a:pPr>
              <a:buFontTx/>
              <a:buChar char="-"/>
            </a:pPr>
            <a:r>
              <a:rPr lang="en-US" sz="800" b="1" dirty="0" smtClean="0"/>
              <a:t> If NPC get killed, it’s regenerated after certain duration.</a:t>
            </a:r>
          </a:p>
        </p:txBody>
      </p:sp>
      <p:sp>
        <p:nvSpPr>
          <p:cNvPr id="34" name="Rectangle 33"/>
          <p:cNvSpPr/>
          <p:nvPr/>
        </p:nvSpPr>
        <p:spPr>
          <a:xfrm rot="20562863">
            <a:off x="2612466" y="4164626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1" dirty="0" smtClean="0"/>
              <a:t>Fight (or)</a:t>
            </a:r>
          </a:p>
          <a:p>
            <a:r>
              <a:rPr lang="en-US" sz="800" b="1" i="1" dirty="0" smtClean="0"/>
              <a:t>Run away</a:t>
            </a:r>
            <a:endParaRPr lang="en-SG" sz="800" b="1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4598003" y="4130739"/>
            <a:ext cx="357188" cy="71437"/>
            <a:chOff x="3571869" y="4214819"/>
            <a:chExt cx="428627" cy="71437"/>
          </a:xfrm>
        </p:grpSpPr>
        <p:sp>
          <p:nvSpPr>
            <p:cNvPr id="38" name="Rectangle 37"/>
            <p:cNvSpPr/>
            <p:nvPr/>
          </p:nvSpPr>
          <p:spPr>
            <a:xfrm>
              <a:off x="3571869" y="4214819"/>
              <a:ext cx="142876" cy="71437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14744" y="4214819"/>
              <a:ext cx="285752" cy="7143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6" name="Rectangle 35"/>
          <p:cNvSpPr/>
          <p:nvPr/>
        </p:nvSpPr>
        <p:spPr>
          <a:xfrm rot="17660458">
            <a:off x="3281910" y="4455267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chemeClr val="tx2"/>
                </a:solidFill>
              </a:rPr>
              <a:t>chase</a:t>
            </a:r>
            <a:endParaRPr lang="en-SG" sz="1000" b="1" dirty="0">
              <a:solidFill>
                <a:schemeClr val="tx2"/>
              </a:solidFill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969306" y="193594"/>
            <a:ext cx="2914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Avoid Quest AI logic implementation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24929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807</Words>
  <Application>Microsoft Office PowerPoint</Application>
  <PresentationFormat>On-screen Show (4:3)</PresentationFormat>
  <Paragraphs>175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2K Australia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SamLee</dc:creator>
  <cp:lastModifiedBy>Sam Lee(2K China)</cp:lastModifiedBy>
  <cp:revision>29</cp:revision>
  <dcterms:created xsi:type="dcterms:W3CDTF">2015-10-13T00:53:05Z</dcterms:created>
  <dcterms:modified xsi:type="dcterms:W3CDTF">2015-10-13T02:15:55Z</dcterms:modified>
</cp:coreProperties>
</file>