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56" autoAdjust="0"/>
    <p:restoredTop sz="94660"/>
  </p:normalViewPr>
  <p:slideViewPr>
    <p:cSldViewPr snapToGrid="0">
      <p:cViewPr>
        <p:scale>
          <a:sx n="95" d="100"/>
          <a:sy n="95" d="100"/>
        </p:scale>
        <p:origin x="4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9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5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6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8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3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3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9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1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8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/>
          <p:cNvCxnSpPr/>
          <p:nvPr/>
        </p:nvCxnSpPr>
        <p:spPr>
          <a:xfrm rot="5400000">
            <a:off x="6023992" y="3573016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3359696" y="3573016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-96688" y="3573016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3503713" y="1098866"/>
            <a:ext cx="2362205" cy="1538046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ounded Rectangle 104"/>
          <p:cNvSpPr/>
          <p:nvPr/>
        </p:nvSpPr>
        <p:spPr>
          <a:xfrm>
            <a:off x="3647729" y="1170874"/>
            <a:ext cx="1768889" cy="31391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VM (IIS7 )</a:t>
            </a:r>
          </a:p>
          <a:p>
            <a:pPr algn="ctr"/>
            <a:r>
              <a:rPr lang="en-AU" sz="800" b="1" dirty="0"/>
              <a:t>IP Filter + Ticketing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3647729" y="1496410"/>
            <a:ext cx="1768889" cy="323845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VM (IIS7 )</a:t>
            </a:r>
          </a:p>
          <a:p>
            <a:pPr algn="ctr"/>
            <a:r>
              <a:rPr lang="en-AU" sz="800" b="1" dirty="0"/>
              <a:t>IP Filter + Ticketing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3647729" y="1840384"/>
            <a:ext cx="1768889" cy="580505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VM (IIS7 )</a:t>
            </a:r>
          </a:p>
          <a:p>
            <a:pPr algn="ctr"/>
            <a:endParaRPr lang="en-AU" sz="800" b="1" dirty="0"/>
          </a:p>
          <a:p>
            <a:pPr algn="ctr"/>
            <a:endParaRPr lang="en-AU" sz="800" b="1" dirty="0"/>
          </a:p>
          <a:p>
            <a:pPr algn="ctr"/>
            <a:endParaRPr lang="en-AU" sz="800" b="1" dirty="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4614320" y="2416040"/>
            <a:ext cx="36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...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716790" y="764705"/>
            <a:ext cx="1077539" cy="3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850" b="1" dirty="0"/>
              <a:t>Web server cluster </a:t>
            </a:r>
          </a:p>
          <a:p>
            <a:r>
              <a:rPr lang="en-AU" sz="850" b="1" dirty="0"/>
              <a:t>(online gameplay)</a:t>
            </a:r>
          </a:p>
        </p:txBody>
      </p:sp>
      <p:cxnSp>
        <p:nvCxnSpPr>
          <p:cNvPr id="110" name="Shape 129"/>
          <p:cNvCxnSpPr>
            <a:stCxn id="178" idx="3"/>
            <a:endCxn id="105" idx="1"/>
          </p:cNvCxnSpPr>
          <p:nvPr/>
        </p:nvCxnSpPr>
        <p:spPr>
          <a:xfrm flipV="1">
            <a:off x="3222882" y="1327829"/>
            <a:ext cx="424847" cy="23761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hape 129"/>
          <p:cNvCxnSpPr>
            <a:stCxn id="178" idx="3"/>
            <a:endCxn id="106" idx="1"/>
          </p:cNvCxnSpPr>
          <p:nvPr/>
        </p:nvCxnSpPr>
        <p:spPr>
          <a:xfrm>
            <a:off x="3222882" y="1565446"/>
            <a:ext cx="424847" cy="92887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7248128" y="876082"/>
            <a:ext cx="1152128" cy="1635710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8236" y="913586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8236" y="1921698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" name="TextBox 114"/>
          <p:cNvSpPr txBox="1"/>
          <p:nvPr/>
        </p:nvSpPr>
        <p:spPr>
          <a:xfrm>
            <a:off x="8340299" y="507195"/>
            <a:ext cx="1363231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850" b="1" dirty="0"/>
              <a:t>MSSQL Server failover cluster</a:t>
            </a:r>
          </a:p>
          <a:p>
            <a:r>
              <a:rPr lang="en-AU" sz="850" b="1" dirty="0"/>
              <a:t>(two-way game logic DB instance)</a:t>
            </a:r>
          </a:p>
        </p:txBody>
      </p:sp>
      <p:cxnSp>
        <p:nvCxnSpPr>
          <p:cNvPr id="116" name="Elbow Connector 115"/>
          <p:cNvCxnSpPr>
            <a:stCxn id="113" idx="1"/>
            <a:endCxn id="114" idx="1"/>
          </p:cNvCxnSpPr>
          <p:nvPr/>
        </p:nvCxnSpPr>
        <p:spPr>
          <a:xfrm rot="10800000" flipV="1">
            <a:off x="8208235" y="1165614"/>
            <a:ext cx="1588" cy="1008112"/>
          </a:xfrm>
          <a:prstGeom prst="bentConnector3">
            <a:avLst>
              <a:gd name="adj1" fmla="val 14395466"/>
            </a:avLst>
          </a:prstGeom>
          <a:ln w="19050">
            <a:solidFill>
              <a:schemeClr val="accent3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559038" y="913586"/>
            <a:ext cx="803714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u="sng" dirty="0"/>
              <a:t>Primary DB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392144" y="2226982"/>
            <a:ext cx="936104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u="sng" dirty="0"/>
              <a:t>Hot standby DB</a:t>
            </a:r>
          </a:p>
        </p:txBody>
      </p:sp>
      <p:cxnSp>
        <p:nvCxnSpPr>
          <p:cNvPr id="119" name="Shape 129"/>
          <p:cNvCxnSpPr>
            <a:stCxn id="178" idx="3"/>
            <a:endCxn id="188" idx="1"/>
          </p:cNvCxnSpPr>
          <p:nvPr/>
        </p:nvCxnSpPr>
        <p:spPr>
          <a:xfrm>
            <a:off x="3222882" y="1565446"/>
            <a:ext cx="568863" cy="639419"/>
          </a:xfrm>
          <a:prstGeom prst="bentConnector3">
            <a:avLst>
              <a:gd name="adj1" fmla="val 37982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7354640" y="1489650"/>
            <a:ext cx="906952" cy="314776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MSSQL Server</a:t>
            </a:r>
          </a:p>
          <a:p>
            <a:pPr algn="ctr"/>
            <a:r>
              <a:rPr lang="en-AU" sz="800" b="1" dirty="0"/>
              <a:t>Virtual  host</a:t>
            </a:r>
          </a:p>
        </p:txBody>
      </p:sp>
      <p:pic>
        <p:nvPicPr>
          <p:cNvPr id="121" name="Picture 2" descr="IBM BladeCenter S chass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3953" y="2420888"/>
            <a:ext cx="625387" cy="499410"/>
          </a:xfrm>
          <a:prstGeom prst="rect">
            <a:avLst/>
          </a:prstGeom>
          <a:noFill/>
        </p:spPr>
      </p:pic>
      <p:cxnSp>
        <p:nvCxnSpPr>
          <p:cNvPr id="123" name="Elbow Connector 122"/>
          <p:cNvCxnSpPr>
            <a:stCxn id="113" idx="3"/>
            <a:endCxn id="137" idx="1"/>
          </p:cNvCxnSpPr>
          <p:nvPr/>
        </p:nvCxnSpPr>
        <p:spPr>
          <a:xfrm>
            <a:off x="8544273" y="1165614"/>
            <a:ext cx="909659" cy="1431588"/>
          </a:xfrm>
          <a:prstGeom prst="bentConnector3">
            <a:avLst>
              <a:gd name="adj1" fmla="val 50000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14" idx="3"/>
            <a:endCxn id="137" idx="1"/>
          </p:cNvCxnSpPr>
          <p:nvPr/>
        </p:nvCxnSpPr>
        <p:spPr>
          <a:xfrm>
            <a:off x="8544273" y="2173726"/>
            <a:ext cx="909659" cy="423476"/>
          </a:xfrm>
          <a:prstGeom prst="bentConnector3">
            <a:avLst>
              <a:gd name="adj1" fmla="val 50000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3575720" y="4831656"/>
            <a:ext cx="2736304" cy="1909713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ounded Rectangle 125"/>
          <p:cNvSpPr/>
          <p:nvPr/>
        </p:nvSpPr>
        <p:spPr>
          <a:xfrm>
            <a:off x="3719737" y="4903664"/>
            <a:ext cx="2060413" cy="35414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VM(IIS7 )</a:t>
            </a:r>
          </a:p>
          <a:p>
            <a:pPr algn="ctr"/>
            <a:r>
              <a:rPr lang="en-AU" sz="800" b="1" dirty="0"/>
              <a:t>IP Filter + DataCache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727848" y="4509121"/>
            <a:ext cx="1053494" cy="3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850" b="1" dirty="0"/>
              <a:t>Web server cluster </a:t>
            </a:r>
          </a:p>
          <a:p>
            <a:r>
              <a:rPr lang="en-AU" sz="850" b="1" dirty="0"/>
              <a:t>(read-only data)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7320136" y="4628175"/>
            <a:ext cx="1224136" cy="360041"/>
          </a:xfrm>
          <a:prstGeom prst="roundRect">
            <a:avLst>
              <a:gd name="adj" fmla="val 6398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Rounded Rectangle 128"/>
          <p:cNvSpPr/>
          <p:nvPr/>
        </p:nvSpPr>
        <p:spPr>
          <a:xfrm>
            <a:off x="7392144" y="4700182"/>
            <a:ext cx="864096" cy="21602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MSSQL Server</a:t>
            </a:r>
          </a:p>
        </p:txBody>
      </p:sp>
      <p:pic>
        <p:nvPicPr>
          <p:cNvPr id="13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8249" y="4772190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" name="TextBox 130"/>
          <p:cNvSpPr txBox="1"/>
          <p:nvPr/>
        </p:nvSpPr>
        <p:spPr>
          <a:xfrm>
            <a:off x="8259240" y="4590670"/>
            <a:ext cx="86409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u="sng" dirty="0"/>
              <a:t>Replicated DB</a:t>
            </a:r>
          </a:p>
        </p:txBody>
      </p:sp>
      <p:cxnSp>
        <p:nvCxnSpPr>
          <p:cNvPr id="132" name="Shape 203"/>
          <p:cNvCxnSpPr>
            <a:stCxn id="126" idx="3"/>
          </p:cNvCxnSpPr>
          <p:nvPr/>
        </p:nvCxnSpPr>
        <p:spPr>
          <a:xfrm flipV="1">
            <a:off x="5780150" y="4808196"/>
            <a:ext cx="1594903" cy="27253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1" y="6525345"/>
            <a:ext cx="625387" cy="2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" name="Rounded Rectangle 134"/>
          <p:cNvSpPr/>
          <p:nvPr/>
        </p:nvSpPr>
        <p:spPr>
          <a:xfrm>
            <a:off x="9309915" y="2309170"/>
            <a:ext cx="1008112" cy="2027332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TextBox 135"/>
          <p:cNvSpPr txBox="1"/>
          <p:nvPr/>
        </p:nvSpPr>
        <p:spPr>
          <a:xfrm>
            <a:off x="9551817" y="2110398"/>
            <a:ext cx="792088" cy="223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850" b="1" dirty="0"/>
              <a:t>SAN storage</a:t>
            </a:r>
          </a:p>
        </p:txBody>
      </p:sp>
      <p:pic>
        <p:nvPicPr>
          <p:cNvPr id="137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53932" y="2453186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53932" y="3653926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5940" y="3797942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97948" y="3941958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15958" y="2922976"/>
            <a:ext cx="3495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27649" y="5157192"/>
            <a:ext cx="295233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" name="Rounded Rectangle 142"/>
          <p:cNvSpPr/>
          <p:nvPr/>
        </p:nvSpPr>
        <p:spPr>
          <a:xfrm>
            <a:off x="7248128" y="3328390"/>
            <a:ext cx="1224136" cy="360040"/>
          </a:xfrm>
          <a:prstGeom prst="roundRect">
            <a:avLst>
              <a:gd name="adj" fmla="val 6398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5206" y="3427582"/>
            <a:ext cx="317915" cy="47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" name="Rounded Rectangle 144"/>
          <p:cNvSpPr/>
          <p:nvPr/>
        </p:nvSpPr>
        <p:spPr>
          <a:xfrm>
            <a:off x="7347568" y="3400398"/>
            <a:ext cx="864096" cy="21602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MSSQL Server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298632" y="2857478"/>
            <a:ext cx="1245640" cy="484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850" b="1" dirty="0"/>
              <a:t>MSSQL Server (inbound-only stat gathering DB instance)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4583832" y="3293530"/>
            <a:ext cx="1296144" cy="432048"/>
          </a:xfrm>
          <a:prstGeom prst="roundRect">
            <a:avLst>
              <a:gd name="adj" fmla="val 6398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3952" y="3581562"/>
            <a:ext cx="28803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Rounded Rectangle 148"/>
          <p:cNvSpPr/>
          <p:nvPr/>
        </p:nvSpPr>
        <p:spPr>
          <a:xfrm>
            <a:off x="4655840" y="3365538"/>
            <a:ext cx="1008112" cy="288032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MSMQ</a:t>
            </a:r>
          </a:p>
          <a:p>
            <a:pPr algn="ctr"/>
            <a:r>
              <a:rPr lang="en-AU" sz="800" b="1" dirty="0"/>
              <a:t>stat gathering</a:t>
            </a:r>
          </a:p>
        </p:txBody>
      </p:sp>
      <p:cxnSp>
        <p:nvCxnSpPr>
          <p:cNvPr id="150" name="Elbow Connector 469"/>
          <p:cNvCxnSpPr>
            <a:stCxn id="188" idx="2"/>
            <a:endCxn id="147" idx="1"/>
          </p:cNvCxnSpPr>
          <p:nvPr/>
        </p:nvCxnSpPr>
        <p:spPr>
          <a:xfrm rot="16200000" flipH="1">
            <a:off x="3751467" y="2677189"/>
            <a:ext cx="1160674" cy="504056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Elbow Connector 475"/>
          <p:cNvCxnSpPr>
            <a:stCxn id="149" idx="3"/>
            <a:endCxn id="143" idx="2"/>
          </p:cNvCxnSpPr>
          <p:nvPr/>
        </p:nvCxnSpPr>
        <p:spPr>
          <a:xfrm>
            <a:off x="5663952" y="3509554"/>
            <a:ext cx="2196244" cy="178876"/>
          </a:xfrm>
          <a:prstGeom prst="bentConnector4">
            <a:avLst>
              <a:gd name="adj1" fmla="val 36066"/>
              <a:gd name="adj2" fmla="val 227798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hape 203"/>
          <p:cNvCxnSpPr>
            <a:stCxn id="105" idx="3"/>
            <a:endCxn id="120" idx="1"/>
          </p:cNvCxnSpPr>
          <p:nvPr/>
        </p:nvCxnSpPr>
        <p:spPr>
          <a:xfrm>
            <a:off x="5416618" y="1327830"/>
            <a:ext cx="1938023" cy="319209"/>
          </a:xfrm>
          <a:prstGeom prst="bentConnector3">
            <a:avLst>
              <a:gd name="adj1" fmla="val 50000"/>
            </a:avLst>
          </a:prstGeom>
          <a:ln w="19050">
            <a:solidFill>
              <a:srgbClr val="059905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3" name="Shape 203"/>
          <p:cNvCxnSpPr>
            <a:stCxn id="106" idx="3"/>
            <a:endCxn id="120" idx="1"/>
          </p:cNvCxnSpPr>
          <p:nvPr/>
        </p:nvCxnSpPr>
        <p:spPr>
          <a:xfrm flipV="1">
            <a:off x="5416618" y="1647038"/>
            <a:ext cx="1938023" cy="11294"/>
          </a:xfrm>
          <a:prstGeom prst="bentConnector3">
            <a:avLst>
              <a:gd name="adj1" fmla="val 50000"/>
            </a:avLst>
          </a:prstGeom>
          <a:ln w="19050">
            <a:solidFill>
              <a:srgbClr val="059905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4" name="Shape 203"/>
          <p:cNvCxnSpPr>
            <a:stCxn id="189" idx="3"/>
            <a:endCxn id="120" idx="1"/>
          </p:cNvCxnSpPr>
          <p:nvPr/>
        </p:nvCxnSpPr>
        <p:spPr>
          <a:xfrm flipV="1">
            <a:off x="5231904" y="1647038"/>
            <a:ext cx="2122736" cy="557826"/>
          </a:xfrm>
          <a:prstGeom prst="bentConnector3">
            <a:avLst>
              <a:gd name="adj1" fmla="val 54026"/>
            </a:avLst>
          </a:prstGeom>
          <a:ln w="19050">
            <a:solidFill>
              <a:srgbClr val="059905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55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53932" y="3040358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6" name="Shape 482"/>
          <p:cNvCxnSpPr>
            <a:stCxn id="145" idx="3"/>
            <a:endCxn id="155" idx="1"/>
          </p:cNvCxnSpPr>
          <p:nvPr/>
        </p:nvCxnSpPr>
        <p:spPr>
          <a:xfrm flipV="1">
            <a:off x="8211665" y="3184374"/>
            <a:ext cx="1242267" cy="324036"/>
          </a:xfrm>
          <a:prstGeom prst="bentConnector3">
            <a:avLst>
              <a:gd name="adj1" fmla="val 50000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 rot="16200000">
            <a:off x="5104020" y="1615861"/>
            <a:ext cx="1105998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/>
              <a:t>ESX Server</a:t>
            </a:r>
          </a:p>
        </p:txBody>
      </p:sp>
      <p:sp>
        <p:nvSpPr>
          <p:cNvPr id="158" name="TextBox 157"/>
          <p:cNvSpPr txBox="1"/>
          <p:nvPr/>
        </p:nvSpPr>
        <p:spPr>
          <a:xfrm rot="5400000">
            <a:off x="4542312" y="6494857"/>
            <a:ext cx="36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...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7464152" y="4862129"/>
            <a:ext cx="1224136" cy="360041"/>
          </a:xfrm>
          <a:prstGeom prst="roundRect">
            <a:avLst>
              <a:gd name="adj" fmla="val 6398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0" name="Rounded Rectangle 159"/>
          <p:cNvSpPr/>
          <p:nvPr/>
        </p:nvSpPr>
        <p:spPr>
          <a:xfrm>
            <a:off x="7536160" y="4934136"/>
            <a:ext cx="864096" cy="21602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MSSQL Server</a:t>
            </a:r>
          </a:p>
        </p:txBody>
      </p:sp>
      <p:pic>
        <p:nvPicPr>
          <p:cNvPr id="16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2265" y="5006144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2" name="TextBox 161"/>
          <p:cNvSpPr txBox="1"/>
          <p:nvPr/>
        </p:nvSpPr>
        <p:spPr>
          <a:xfrm>
            <a:off x="8403256" y="4824624"/>
            <a:ext cx="86409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u="sng" dirty="0"/>
              <a:t>Replicated DB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7617133" y="5086830"/>
            <a:ext cx="1224136" cy="360041"/>
          </a:xfrm>
          <a:prstGeom prst="roundRect">
            <a:avLst>
              <a:gd name="adj" fmla="val 6398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ounded Rectangle 163"/>
          <p:cNvSpPr/>
          <p:nvPr/>
        </p:nvSpPr>
        <p:spPr>
          <a:xfrm>
            <a:off x="7689141" y="5158837"/>
            <a:ext cx="864096" cy="21602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MSSQL Server</a:t>
            </a:r>
          </a:p>
        </p:txBody>
      </p:sp>
      <p:pic>
        <p:nvPicPr>
          <p:cNvPr id="1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5246" y="5230845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" name="TextBox 165"/>
          <p:cNvSpPr txBox="1"/>
          <p:nvPr/>
        </p:nvSpPr>
        <p:spPr>
          <a:xfrm>
            <a:off x="8556237" y="5049325"/>
            <a:ext cx="86409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u="sng" dirty="0"/>
              <a:t>Replicated DB</a:t>
            </a:r>
          </a:p>
        </p:txBody>
      </p:sp>
      <p:cxnSp>
        <p:nvCxnSpPr>
          <p:cNvPr id="167" name="Shape 203"/>
          <p:cNvCxnSpPr/>
          <p:nvPr/>
        </p:nvCxnSpPr>
        <p:spPr>
          <a:xfrm flipV="1">
            <a:off x="5797242" y="5042148"/>
            <a:ext cx="1738919" cy="385968"/>
          </a:xfrm>
          <a:prstGeom prst="bentConnector3">
            <a:avLst>
              <a:gd name="adj1" fmla="val 74230"/>
            </a:avLst>
          </a:prstGeom>
          <a:ln w="190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8" name="Shape 276"/>
          <p:cNvCxnSpPr>
            <a:endCxn id="138" idx="1"/>
          </p:cNvCxnSpPr>
          <p:nvPr/>
        </p:nvCxnSpPr>
        <p:spPr>
          <a:xfrm rot="10800000" flipH="1">
            <a:off x="8259240" y="3797942"/>
            <a:ext cx="1194691" cy="1235734"/>
          </a:xfrm>
          <a:prstGeom prst="bentConnector3">
            <a:avLst>
              <a:gd name="adj1" fmla="val 63407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hape 277"/>
          <p:cNvCxnSpPr>
            <a:endCxn id="139" idx="1"/>
          </p:cNvCxnSpPr>
          <p:nvPr/>
        </p:nvCxnSpPr>
        <p:spPr>
          <a:xfrm rot="10800000" flipH="1">
            <a:off x="8403256" y="3941958"/>
            <a:ext cx="1122683" cy="1325672"/>
          </a:xfrm>
          <a:prstGeom prst="bentConnector3">
            <a:avLst>
              <a:gd name="adj1" fmla="val 58690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80"/>
          <p:cNvCxnSpPr>
            <a:endCxn id="140" idx="1"/>
          </p:cNvCxnSpPr>
          <p:nvPr/>
        </p:nvCxnSpPr>
        <p:spPr>
          <a:xfrm rot="10800000" flipH="1">
            <a:off x="8556237" y="4085976"/>
            <a:ext cx="1041710" cy="1406357"/>
          </a:xfrm>
          <a:prstGeom prst="bentConnector3">
            <a:avLst>
              <a:gd name="adj1" fmla="val 52925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129"/>
          <p:cNvCxnSpPr>
            <a:stCxn id="142" idx="3"/>
            <a:endCxn id="126" idx="1"/>
          </p:cNvCxnSpPr>
          <p:nvPr/>
        </p:nvCxnSpPr>
        <p:spPr>
          <a:xfrm flipV="1">
            <a:off x="3222882" y="5080734"/>
            <a:ext cx="496855" cy="220474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7248129" y="243816"/>
            <a:ext cx="830677" cy="2308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sz="900" b="1" dirty="0"/>
              <a:t>Database tier</a:t>
            </a:r>
            <a:endParaRPr lang="en-AU" sz="9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9480376" y="243816"/>
            <a:ext cx="747320" cy="2308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sz="900" b="1" dirty="0"/>
              <a:t>Storage tier</a:t>
            </a:r>
            <a:endParaRPr lang="en-AU" sz="900" b="1" dirty="0"/>
          </a:p>
        </p:txBody>
      </p:sp>
      <p:cxnSp>
        <p:nvCxnSpPr>
          <p:cNvPr id="174" name="Shape 203"/>
          <p:cNvCxnSpPr/>
          <p:nvPr/>
        </p:nvCxnSpPr>
        <p:spPr>
          <a:xfrm flipV="1">
            <a:off x="5797242" y="1593771"/>
            <a:ext cx="1557399" cy="3750831"/>
          </a:xfrm>
          <a:prstGeom prst="bentConnector3">
            <a:avLst>
              <a:gd name="adj1" fmla="val 75081"/>
            </a:avLst>
          </a:prstGeom>
          <a:ln w="1905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5" name="Shape 203"/>
          <p:cNvCxnSpPr/>
          <p:nvPr/>
        </p:nvCxnSpPr>
        <p:spPr>
          <a:xfrm flipV="1">
            <a:off x="5752852" y="1576015"/>
            <a:ext cx="1557399" cy="4112515"/>
          </a:xfrm>
          <a:prstGeom prst="bentConnector3">
            <a:avLst>
              <a:gd name="adj1" fmla="val 83062"/>
            </a:avLst>
          </a:prstGeom>
          <a:ln w="1905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76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67609" y="5905876"/>
            <a:ext cx="625387" cy="2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7" name="Rectangle 176"/>
          <p:cNvSpPr/>
          <p:nvPr/>
        </p:nvSpPr>
        <p:spPr>
          <a:xfrm>
            <a:off x="1847528" y="6193907"/>
            <a:ext cx="1296144" cy="223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AU" sz="850" b="1" dirty="0"/>
              <a:t>Reverse Proxy servers </a:t>
            </a:r>
          </a:p>
        </p:txBody>
      </p:sp>
      <p:pic>
        <p:nvPicPr>
          <p:cNvPr id="178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27649" y="1421429"/>
            <a:ext cx="295233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" name="TextBox 178"/>
          <p:cNvSpPr txBox="1"/>
          <p:nvPr/>
        </p:nvSpPr>
        <p:spPr>
          <a:xfrm>
            <a:off x="4394443" y="243816"/>
            <a:ext cx="928459" cy="2308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sz="900" b="1" dirty="0"/>
              <a:t>Web server tier</a:t>
            </a:r>
            <a:endParaRPr lang="en-AU" sz="900" b="1" dirty="0"/>
          </a:p>
        </p:txBody>
      </p:sp>
      <p:cxnSp>
        <p:nvCxnSpPr>
          <p:cNvPr id="180" name="Straight Arrow Connector 179"/>
          <p:cNvCxnSpPr>
            <a:stCxn id="182" idx="3"/>
            <a:endCxn id="142" idx="1"/>
          </p:cNvCxnSpPr>
          <p:nvPr/>
        </p:nvCxnSpPr>
        <p:spPr>
          <a:xfrm>
            <a:off x="2574810" y="5301208"/>
            <a:ext cx="352839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hape 129"/>
          <p:cNvCxnSpPr>
            <a:stCxn id="182" idx="2"/>
            <a:endCxn id="176" idx="1"/>
          </p:cNvCxnSpPr>
          <p:nvPr/>
        </p:nvCxnSpPr>
        <p:spPr>
          <a:xfrm rot="16200000" flipH="1">
            <a:off x="2202603" y="5669815"/>
            <a:ext cx="589597" cy="140415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2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79577" y="5157192"/>
            <a:ext cx="295233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3" name="Straight Arrow Connector 182"/>
          <p:cNvCxnSpPr/>
          <p:nvPr/>
        </p:nvCxnSpPr>
        <p:spPr>
          <a:xfrm>
            <a:off x="1847528" y="5312876"/>
            <a:ext cx="432048" cy="1588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3719737" y="5278535"/>
            <a:ext cx="2060413" cy="35414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VM(IIS7 )</a:t>
            </a:r>
          </a:p>
          <a:p>
            <a:pPr algn="ctr"/>
            <a:r>
              <a:rPr lang="en-AU" sz="800" b="1" dirty="0"/>
              <a:t>IP Filter + DataCache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3719737" y="5655666"/>
            <a:ext cx="2060413" cy="83913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VM(IIS7 )</a:t>
            </a:r>
          </a:p>
          <a:p>
            <a:pPr algn="ctr"/>
            <a:endParaRPr lang="en-AU" sz="800" b="1" dirty="0"/>
          </a:p>
          <a:p>
            <a:pPr algn="ctr"/>
            <a:endParaRPr lang="en-AU" sz="800" b="1" dirty="0"/>
          </a:p>
          <a:p>
            <a:pPr algn="ctr"/>
            <a:endParaRPr lang="en-AU" sz="800" b="1" dirty="0"/>
          </a:p>
          <a:p>
            <a:pPr algn="ctr"/>
            <a:endParaRPr lang="en-AU" sz="800" b="1" dirty="0"/>
          </a:p>
        </p:txBody>
      </p:sp>
      <p:cxnSp>
        <p:nvCxnSpPr>
          <p:cNvPr id="186" name="Shape 129"/>
          <p:cNvCxnSpPr>
            <a:stCxn id="142" idx="3"/>
            <a:endCxn id="184" idx="1"/>
          </p:cNvCxnSpPr>
          <p:nvPr/>
        </p:nvCxnSpPr>
        <p:spPr>
          <a:xfrm>
            <a:off x="3222882" y="5301209"/>
            <a:ext cx="496855" cy="154397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1775520" y="1558537"/>
            <a:ext cx="1152128" cy="1588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ounded Rectangle 187"/>
          <p:cNvSpPr/>
          <p:nvPr/>
        </p:nvSpPr>
        <p:spPr>
          <a:xfrm>
            <a:off x="3791744" y="2060848"/>
            <a:ext cx="576064" cy="2880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IP Filter</a:t>
            </a:r>
          </a:p>
        </p:txBody>
      </p:sp>
      <p:sp>
        <p:nvSpPr>
          <p:cNvPr id="189" name="Rounded Rectangle 188"/>
          <p:cNvSpPr/>
          <p:nvPr/>
        </p:nvSpPr>
        <p:spPr>
          <a:xfrm>
            <a:off x="4583832" y="2060848"/>
            <a:ext cx="648072" cy="2880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Ticketing</a:t>
            </a:r>
          </a:p>
        </p:txBody>
      </p:sp>
      <p:cxnSp>
        <p:nvCxnSpPr>
          <p:cNvPr id="190" name="Straight Arrow Connector 189"/>
          <p:cNvCxnSpPr>
            <a:stCxn id="188" idx="3"/>
            <a:endCxn id="189" idx="1"/>
          </p:cNvCxnSpPr>
          <p:nvPr/>
        </p:nvCxnSpPr>
        <p:spPr>
          <a:xfrm>
            <a:off x="4367808" y="2204864"/>
            <a:ext cx="216024" cy="158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1" name="Rounded Rectangle 190"/>
          <p:cNvSpPr/>
          <p:nvPr/>
        </p:nvSpPr>
        <p:spPr>
          <a:xfrm>
            <a:off x="3863752" y="5868051"/>
            <a:ext cx="576064" cy="2880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IP Filter</a:t>
            </a:r>
          </a:p>
        </p:txBody>
      </p:sp>
      <p:sp>
        <p:nvSpPr>
          <p:cNvPr id="192" name="Rounded Rectangle 191"/>
          <p:cNvSpPr/>
          <p:nvPr/>
        </p:nvSpPr>
        <p:spPr>
          <a:xfrm>
            <a:off x="4798302" y="6138405"/>
            <a:ext cx="816327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b="1" dirty="0" err="1"/>
              <a:t>DataCache</a:t>
            </a:r>
            <a:endParaRPr lang="en-AU" sz="800" b="1" dirty="0"/>
          </a:p>
          <a:p>
            <a:pPr algn="ctr"/>
            <a:r>
              <a:rPr lang="en-AU" sz="800" b="1" dirty="0"/>
              <a:t>(</a:t>
            </a:r>
            <a:r>
              <a:rPr lang="en-AU" sz="800" b="1" dirty="0" err="1"/>
              <a:t>memcached</a:t>
            </a:r>
            <a:r>
              <a:rPr lang="en-AU" sz="800" b="1" dirty="0"/>
              <a:t>)</a:t>
            </a:r>
          </a:p>
        </p:txBody>
      </p:sp>
      <p:cxnSp>
        <p:nvCxnSpPr>
          <p:cNvPr id="193" name="Shape 203"/>
          <p:cNvCxnSpPr>
            <a:stCxn id="192" idx="3"/>
            <a:endCxn id="163" idx="1"/>
          </p:cNvCxnSpPr>
          <p:nvPr/>
        </p:nvCxnSpPr>
        <p:spPr>
          <a:xfrm flipV="1">
            <a:off x="5614629" y="5266851"/>
            <a:ext cx="2002505" cy="101557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4" name="Shape 129"/>
          <p:cNvCxnSpPr>
            <a:stCxn id="142" idx="3"/>
            <a:endCxn id="191" idx="1"/>
          </p:cNvCxnSpPr>
          <p:nvPr/>
        </p:nvCxnSpPr>
        <p:spPr>
          <a:xfrm>
            <a:off x="3222882" y="5301209"/>
            <a:ext cx="640871" cy="710859"/>
          </a:xfrm>
          <a:prstGeom prst="bentConnector3">
            <a:avLst>
              <a:gd name="adj1" fmla="val 39332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 rot="16200000">
            <a:off x="5399756" y="5455892"/>
            <a:ext cx="1333648" cy="22919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/>
              <a:t>ESX Server</a:t>
            </a:r>
          </a:p>
        </p:txBody>
      </p:sp>
      <p:cxnSp>
        <p:nvCxnSpPr>
          <p:cNvPr id="196" name="Shape 203"/>
          <p:cNvCxnSpPr>
            <a:stCxn id="191" idx="3"/>
            <a:endCxn id="120" idx="1"/>
          </p:cNvCxnSpPr>
          <p:nvPr/>
        </p:nvCxnSpPr>
        <p:spPr>
          <a:xfrm flipV="1">
            <a:off x="4439816" y="1647039"/>
            <a:ext cx="2914824" cy="4365029"/>
          </a:xfrm>
          <a:prstGeom prst="bentConnector3">
            <a:avLst>
              <a:gd name="adj1" fmla="val 93978"/>
            </a:avLst>
          </a:prstGeom>
          <a:ln w="1905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7" name="Shape 338"/>
          <p:cNvCxnSpPr>
            <a:stCxn id="191" idx="2"/>
            <a:endCxn id="192" idx="1"/>
          </p:cNvCxnSpPr>
          <p:nvPr/>
        </p:nvCxnSpPr>
        <p:spPr>
          <a:xfrm rot="16200000" flipH="1">
            <a:off x="4411873" y="5895994"/>
            <a:ext cx="126338" cy="646517"/>
          </a:xfrm>
          <a:prstGeom prst="bentConnector2">
            <a:avLst/>
          </a:prstGeom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253324" y="968940"/>
            <a:ext cx="1743289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Asynchronous online gameplay requests</a:t>
            </a:r>
            <a:endParaRPr lang="en-AU" sz="12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220345" y="4672830"/>
            <a:ext cx="1745036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Non-</a:t>
            </a:r>
            <a:r>
              <a:rPr lang="en-US" sz="1200" b="1" dirty="0" err="1"/>
              <a:t>realtime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read-only data requests</a:t>
            </a:r>
            <a:endParaRPr lang="en-AU" sz="12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276266" y="281185"/>
            <a:ext cx="2643244" cy="3385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3-Tier Web service example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33143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5488" y="1555684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Apache JMeter</a:t>
            </a:r>
            <a:endParaRPr lang="en-AU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725368" y="2275764"/>
            <a:ext cx="1394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Protocol sampler </a:t>
            </a:r>
          </a:p>
          <a:p>
            <a:r>
              <a:rPr lang="en-AU" sz="1100" b="1" dirty="0" err="1" smtClean="0"/>
              <a:t>JMeter</a:t>
            </a:r>
            <a:r>
              <a:rPr lang="en-AU" sz="1100" b="1" dirty="0" smtClean="0"/>
              <a:t> plug-in codes</a:t>
            </a:r>
            <a:endParaRPr lang="en-AU" sz="11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3920" y="1483676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Elbow Connector 469"/>
          <p:cNvCxnSpPr>
            <a:stCxn id="3" idx="0"/>
            <a:endCxn id="2" idx="2"/>
          </p:cNvCxnSpPr>
          <p:nvPr/>
        </p:nvCxnSpPr>
        <p:spPr>
          <a:xfrm rot="5400000" flipH="1" flipV="1">
            <a:off x="3650304" y="1589825"/>
            <a:ext cx="458470" cy="9134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93920" y="1987732"/>
            <a:ext cx="11521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dirty="0" smtClean="0"/>
              <a:t>Online Community Web service</a:t>
            </a:r>
            <a:endParaRPr lang="en-AU" sz="850" b="1" dirty="0"/>
          </a:p>
        </p:txBody>
      </p:sp>
      <p:cxnSp>
        <p:nvCxnSpPr>
          <p:cNvPr id="7" name="Elbow Connector 469"/>
          <p:cNvCxnSpPr>
            <a:stCxn id="2" idx="0"/>
            <a:endCxn id="13" idx="1"/>
          </p:cNvCxnSpPr>
          <p:nvPr/>
        </p:nvCxnSpPr>
        <p:spPr>
          <a:xfrm rot="5400000" flipH="1" flipV="1">
            <a:off x="4556919" y="1010972"/>
            <a:ext cx="324036" cy="765389"/>
          </a:xfrm>
          <a:prstGeom prst="bentConnector2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4" idx="3"/>
            <a:endCxn id="4" idx="1"/>
          </p:cNvCxnSpPr>
          <p:nvPr/>
        </p:nvCxnSpPr>
        <p:spPr>
          <a:xfrm>
            <a:off x="6109744" y="1519680"/>
            <a:ext cx="1584176" cy="21602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5" idx="3"/>
            <a:endCxn id="4" idx="1"/>
          </p:cNvCxnSpPr>
          <p:nvPr/>
        </p:nvCxnSpPr>
        <p:spPr>
          <a:xfrm>
            <a:off x="6109744" y="1735704"/>
            <a:ext cx="1584176" cy="158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6" idx="3"/>
            <a:endCxn id="4" idx="1"/>
          </p:cNvCxnSpPr>
          <p:nvPr/>
        </p:nvCxnSpPr>
        <p:spPr>
          <a:xfrm flipV="1">
            <a:off x="6109744" y="1735704"/>
            <a:ext cx="1584176" cy="21602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7" idx="3"/>
            <a:endCxn id="4" idx="1"/>
          </p:cNvCxnSpPr>
          <p:nvPr/>
        </p:nvCxnSpPr>
        <p:spPr>
          <a:xfrm flipV="1">
            <a:off x="6109744" y="1735704"/>
            <a:ext cx="1584176" cy="43204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101632" y="1123636"/>
            <a:ext cx="1008112" cy="1512168"/>
            <a:chOff x="2987824" y="909881"/>
            <a:chExt cx="1008112" cy="1512168"/>
          </a:xfrm>
        </p:grpSpPr>
        <p:sp>
          <p:nvSpPr>
            <p:cNvPr id="13" name="Rounded Rectangle 12"/>
            <p:cNvSpPr/>
            <p:nvPr/>
          </p:nvSpPr>
          <p:spPr>
            <a:xfrm>
              <a:off x="2987824" y="909881"/>
              <a:ext cx="864096" cy="21602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b="1" dirty="0" smtClean="0"/>
                <a:t>Thread Group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03848" y="1197913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800" b="1" dirty="0" smtClean="0"/>
                <a:t>Test thread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203848" y="1413937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800" b="1" dirty="0" smtClean="0"/>
                <a:t>Test thread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03848" y="1629961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800" b="1" dirty="0" smtClean="0"/>
                <a:t>Test thread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203848" y="1845985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800" b="1" dirty="0" smtClean="0"/>
                <a:t>Test thread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3419872" y="2278033"/>
              <a:ext cx="288032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57616" y="546411"/>
            <a:ext cx="22322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 smtClean="0"/>
              <a:t>Script the test plan.</a:t>
            </a:r>
          </a:p>
          <a:p>
            <a:r>
              <a:rPr lang="en-AU" sz="900" dirty="0" smtClean="0"/>
              <a:t> You can define how many threads to use,  request types , order and randomization</a:t>
            </a:r>
            <a:endParaRPr lang="en-AU" sz="900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1432" y="4362835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2869384" y="4794883"/>
            <a:ext cx="10615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/>
              <a:t>Apache Jmeter</a:t>
            </a:r>
          </a:p>
          <a:p>
            <a:r>
              <a:rPr lang="en-AU" sz="1100" b="1" dirty="0" smtClean="0"/>
              <a:t>(master)</a:t>
            </a:r>
            <a:endParaRPr lang="en-AU" sz="1100" dirty="0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7616" y="3354723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7616" y="4074803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7616" y="4938899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7616" y="5730987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Connector 26"/>
          <p:cNvCxnSpPr/>
          <p:nvPr/>
        </p:nvCxnSpPr>
        <p:spPr>
          <a:xfrm rot="5400000">
            <a:off x="5029624" y="6451067"/>
            <a:ext cx="288032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3960" y="3714763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8053960" y="4218819"/>
            <a:ext cx="11521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dirty="0" smtClean="0"/>
              <a:t>Online Community Web service</a:t>
            </a:r>
            <a:endParaRPr lang="en-AU" sz="850" b="1" dirty="0"/>
          </a:p>
        </p:txBody>
      </p:sp>
      <p:cxnSp>
        <p:nvCxnSpPr>
          <p:cNvPr id="30" name="Elbow Connector 29"/>
          <p:cNvCxnSpPr>
            <a:endCxn id="28" idx="1"/>
          </p:cNvCxnSpPr>
          <p:nvPr/>
        </p:nvCxnSpPr>
        <p:spPr>
          <a:xfrm>
            <a:off x="6192039" y="3370625"/>
            <a:ext cx="1861921" cy="59616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1" idx="3"/>
            <a:endCxn id="28" idx="1"/>
          </p:cNvCxnSpPr>
          <p:nvPr/>
        </p:nvCxnSpPr>
        <p:spPr>
          <a:xfrm flipV="1">
            <a:off x="6192039" y="3966791"/>
            <a:ext cx="1861921" cy="22156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6" idx="3"/>
            <a:endCxn id="28" idx="1"/>
          </p:cNvCxnSpPr>
          <p:nvPr/>
        </p:nvCxnSpPr>
        <p:spPr>
          <a:xfrm flipV="1">
            <a:off x="6192039" y="3966791"/>
            <a:ext cx="1861921" cy="1027973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1" idx="3"/>
            <a:endCxn id="28" idx="1"/>
          </p:cNvCxnSpPr>
          <p:nvPr/>
        </p:nvCxnSpPr>
        <p:spPr>
          <a:xfrm flipV="1">
            <a:off x="6192039" y="3966791"/>
            <a:ext cx="1861921" cy="18399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389664" y="3282715"/>
            <a:ext cx="936104" cy="769217"/>
            <a:chOff x="1403648" y="3212976"/>
            <a:chExt cx="1008112" cy="945111"/>
          </a:xfrm>
        </p:grpSpPr>
        <p:sp>
          <p:nvSpPr>
            <p:cNvPr id="36" name="Rounded Rectangle 35"/>
            <p:cNvSpPr/>
            <p:nvPr/>
          </p:nvSpPr>
          <p:spPr>
            <a:xfrm>
              <a:off x="1403648" y="3212976"/>
              <a:ext cx="864096" cy="21602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Thread Group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619672" y="3501008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Test thread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619672" y="3717032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Test thread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5400000">
              <a:off x="1903201" y="4081575"/>
              <a:ext cx="153024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389664" y="4100441"/>
            <a:ext cx="936104" cy="769217"/>
            <a:chOff x="1403648" y="3212976"/>
            <a:chExt cx="1008112" cy="945111"/>
          </a:xfrm>
        </p:grpSpPr>
        <p:sp>
          <p:nvSpPr>
            <p:cNvPr id="41" name="Rounded Rectangle 40"/>
            <p:cNvSpPr/>
            <p:nvPr/>
          </p:nvSpPr>
          <p:spPr>
            <a:xfrm>
              <a:off x="1403648" y="3212976"/>
              <a:ext cx="864096" cy="21602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Thread Group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619672" y="3501008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Test thread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619672" y="3717032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Test thread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>
              <a:off x="1903201" y="4081575"/>
              <a:ext cx="153024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389664" y="4906854"/>
            <a:ext cx="936104" cy="769217"/>
            <a:chOff x="1403648" y="3212976"/>
            <a:chExt cx="1008112" cy="945111"/>
          </a:xfrm>
        </p:grpSpPr>
        <p:sp>
          <p:nvSpPr>
            <p:cNvPr id="46" name="Rounded Rectangle 45"/>
            <p:cNvSpPr/>
            <p:nvPr/>
          </p:nvSpPr>
          <p:spPr>
            <a:xfrm>
              <a:off x="1403648" y="3212976"/>
              <a:ext cx="864096" cy="21602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Thread Group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619672" y="3501008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Test thread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619672" y="3717032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Test thread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>
              <a:off x="1903201" y="4081575"/>
              <a:ext cx="153024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389664" y="5718801"/>
            <a:ext cx="936104" cy="769217"/>
            <a:chOff x="1403648" y="3212976"/>
            <a:chExt cx="1008112" cy="945111"/>
          </a:xfrm>
        </p:grpSpPr>
        <p:sp>
          <p:nvSpPr>
            <p:cNvPr id="51" name="Rounded Rectangle 50"/>
            <p:cNvSpPr/>
            <p:nvPr/>
          </p:nvSpPr>
          <p:spPr>
            <a:xfrm>
              <a:off x="1403648" y="3212976"/>
              <a:ext cx="864096" cy="21602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Thread Group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619672" y="3501008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Test thread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619672" y="3717032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Test thread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1903201" y="4081575"/>
              <a:ext cx="153024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Elbow Connector 469"/>
          <p:cNvCxnSpPr>
            <a:stCxn id="21" idx="3"/>
            <a:endCxn id="23" idx="1"/>
          </p:cNvCxnSpPr>
          <p:nvPr/>
        </p:nvCxnSpPr>
        <p:spPr>
          <a:xfrm flipV="1">
            <a:off x="3637469" y="3606751"/>
            <a:ext cx="1320147" cy="100811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382818" y="3185069"/>
            <a:ext cx="936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b="1" i="1" dirty="0" smtClean="0"/>
              <a:t>Apache Jmeter</a:t>
            </a:r>
          </a:p>
          <a:p>
            <a:r>
              <a:rPr lang="en-AU" sz="900" b="1" i="1" dirty="0" smtClean="0"/>
              <a:t>(Slave)</a:t>
            </a:r>
            <a:endParaRPr lang="en-AU" sz="900" i="1" dirty="0"/>
          </a:p>
        </p:txBody>
      </p:sp>
      <p:sp>
        <p:nvSpPr>
          <p:cNvPr id="57" name="Rectangle 56"/>
          <p:cNvSpPr/>
          <p:nvPr/>
        </p:nvSpPr>
        <p:spPr>
          <a:xfrm>
            <a:off x="4382818" y="3875871"/>
            <a:ext cx="936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b="1" i="1" dirty="0" smtClean="0"/>
              <a:t>Apache Jmeter</a:t>
            </a:r>
          </a:p>
          <a:p>
            <a:r>
              <a:rPr lang="en-AU" sz="900" b="1" i="1" dirty="0" smtClean="0"/>
              <a:t>(Slave)</a:t>
            </a:r>
            <a:endParaRPr lang="en-AU" sz="900" i="1" dirty="0"/>
          </a:p>
        </p:txBody>
      </p:sp>
      <p:sp>
        <p:nvSpPr>
          <p:cNvPr id="58" name="Rectangle 57"/>
          <p:cNvSpPr/>
          <p:nvPr/>
        </p:nvSpPr>
        <p:spPr>
          <a:xfrm>
            <a:off x="4382818" y="4777791"/>
            <a:ext cx="936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b="1" i="1" dirty="0" smtClean="0"/>
              <a:t>Apache Jmeter</a:t>
            </a:r>
          </a:p>
          <a:p>
            <a:r>
              <a:rPr lang="en-AU" sz="900" b="1" i="1" dirty="0" smtClean="0"/>
              <a:t>(Slave)</a:t>
            </a:r>
            <a:endParaRPr lang="en-AU" sz="900" i="1" dirty="0"/>
          </a:p>
        </p:txBody>
      </p:sp>
      <p:sp>
        <p:nvSpPr>
          <p:cNvPr id="59" name="Rectangle 58"/>
          <p:cNvSpPr/>
          <p:nvPr/>
        </p:nvSpPr>
        <p:spPr>
          <a:xfrm>
            <a:off x="4382818" y="5552787"/>
            <a:ext cx="936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b="1" i="1" dirty="0" smtClean="0"/>
              <a:t>Apache Jmeter</a:t>
            </a:r>
          </a:p>
          <a:p>
            <a:r>
              <a:rPr lang="en-AU" sz="900" b="1" i="1" dirty="0" smtClean="0"/>
              <a:t>(Slave)</a:t>
            </a:r>
            <a:endParaRPr lang="en-AU" sz="900" i="1" dirty="0"/>
          </a:p>
        </p:txBody>
      </p:sp>
      <p:cxnSp>
        <p:nvCxnSpPr>
          <p:cNvPr id="60" name="Elbow Connector 469"/>
          <p:cNvCxnSpPr>
            <a:stCxn id="21" idx="3"/>
            <a:endCxn id="24" idx="1"/>
          </p:cNvCxnSpPr>
          <p:nvPr/>
        </p:nvCxnSpPr>
        <p:spPr>
          <a:xfrm flipV="1">
            <a:off x="3637469" y="4326831"/>
            <a:ext cx="1320147" cy="28803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Elbow Connector 469"/>
          <p:cNvCxnSpPr>
            <a:stCxn id="21" idx="3"/>
            <a:endCxn id="25" idx="1"/>
          </p:cNvCxnSpPr>
          <p:nvPr/>
        </p:nvCxnSpPr>
        <p:spPr>
          <a:xfrm>
            <a:off x="3637469" y="4614863"/>
            <a:ext cx="1320147" cy="57606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Elbow Connector 469"/>
          <p:cNvCxnSpPr>
            <a:stCxn id="21" idx="3"/>
            <a:endCxn id="26" idx="1"/>
          </p:cNvCxnSpPr>
          <p:nvPr/>
        </p:nvCxnSpPr>
        <p:spPr>
          <a:xfrm>
            <a:off x="3637469" y="4614863"/>
            <a:ext cx="1320147" cy="136815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21912" y="1194483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Target</a:t>
            </a:r>
            <a:endParaRPr lang="en-AU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7909944" y="3354723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Target</a:t>
            </a:r>
            <a:endParaRPr lang="en-AU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350897" y="368105"/>
            <a:ext cx="3242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/>
              <a:t>Apache </a:t>
            </a:r>
            <a:r>
              <a:rPr lang="en-AU" sz="1600" b="1" dirty="0" err="1" smtClean="0"/>
              <a:t>JMeter</a:t>
            </a:r>
            <a:r>
              <a:rPr lang="en-AU" sz="1600" b="1" dirty="0" smtClean="0"/>
              <a:t> load-testing concept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81578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556" y="2163814"/>
            <a:ext cx="3071834" cy="319493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grpSp>
        <p:nvGrpSpPr>
          <p:cNvPr id="5" name="Group 4"/>
          <p:cNvGrpSpPr/>
          <p:nvPr/>
        </p:nvGrpSpPr>
        <p:grpSpPr>
          <a:xfrm>
            <a:off x="5193316" y="3599277"/>
            <a:ext cx="142875" cy="357191"/>
            <a:chOff x="428596" y="928670"/>
            <a:chExt cx="364810" cy="1071570"/>
          </a:xfrm>
        </p:grpSpPr>
        <p:sp>
          <p:nvSpPr>
            <p:cNvPr id="64" name="Plaque 63"/>
            <p:cNvSpPr/>
            <p:nvPr/>
          </p:nvSpPr>
          <p:spPr>
            <a:xfrm>
              <a:off x="519878" y="1185553"/>
              <a:ext cx="178595" cy="449546"/>
            </a:xfrm>
            <a:prstGeom prst="plaqu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488128" y="928670"/>
              <a:ext cx="238127" cy="256883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30515" y="1671919"/>
              <a:ext cx="71437" cy="32832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8596" y="1249774"/>
              <a:ext cx="59532" cy="32110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33874" y="1249774"/>
              <a:ext cx="59532" cy="32110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38149" y="1671919"/>
              <a:ext cx="68579" cy="32832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93448" y="4235517"/>
            <a:ext cx="142875" cy="357191"/>
            <a:chOff x="428596" y="928670"/>
            <a:chExt cx="364810" cy="1071570"/>
          </a:xfrm>
        </p:grpSpPr>
        <p:sp>
          <p:nvSpPr>
            <p:cNvPr id="58" name="Plaque 57"/>
            <p:cNvSpPr/>
            <p:nvPr/>
          </p:nvSpPr>
          <p:spPr>
            <a:xfrm>
              <a:off x="519878" y="1185553"/>
              <a:ext cx="178595" cy="449546"/>
            </a:xfrm>
            <a:prstGeom prst="plaqu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488128" y="928670"/>
              <a:ext cx="238127" cy="2568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30515" y="1671919"/>
              <a:ext cx="71437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28596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33874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638149" y="1671919"/>
              <a:ext cx="68579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</p:grpSp>
      <p:sp>
        <p:nvSpPr>
          <p:cNvPr id="7" name="Rounded Rectangular Callout 6"/>
          <p:cNvSpPr/>
          <p:nvPr/>
        </p:nvSpPr>
        <p:spPr>
          <a:xfrm>
            <a:off x="6407762" y="5235647"/>
            <a:ext cx="1643074" cy="714380"/>
          </a:xfrm>
          <a:prstGeom prst="wedgeRoundRectCallout">
            <a:avLst>
              <a:gd name="adj1" fmla="val -31518"/>
              <a:gd name="adj2" fmla="val -6040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800" b="1" dirty="0"/>
              <a:t> Escaping radius:</a:t>
            </a:r>
          </a:p>
          <a:p>
            <a:r>
              <a:rPr lang="en-US" sz="800" b="1" dirty="0"/>
              <a:t>For certain time duration, player should keep distance from chasers to succeed the quest.</a:t>
            </a:r>
          </a:p>
        </p:txBody>
      </p:sp>
      <p:cxnSp>
        <p:nvCxnSpPr>
          <p:cNvPr id="8" name="Straight Connector 7"/>
          <p:cNvCxnSpPr>
            <a:endCxn id="58" idx="1"/>
          </p:cNvCxnSpPr>
          <p:nvPr/>
        </p:nvCxnSpPr>
        <p:spPr>
          <a:xfrm>
            <a:off x="5336192" y="3949764"/>
            <a:ext cx="893006" cy="446305"/>
          </a:xfrm>
          <a:prstGeom prst="line">
            <a:avLst/>
          </a:prstGeom>
          <a:ln w="19050">
            <a:prstDash val="sysDot"/>
            <a:headEnd type="triangle" w="lg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7265018" y="3735449"/>
            <a:ext cx="1643074" cy="1143008"/>
          </a:xfrm>
          <a:prstGeom prst="wedgeRoundRectCallout">
            <a:avLst>
              <a:gd name="adj1" fmla="val -54901"/>
              <a:gd name="adj2" fmla="val 2247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3.</a:t>
            </a:r>
          </a:p>
          <a:p>
            <a:pPr>
              <a:buFontTx/>
              <a:buChar char="-"/>
            </a:pPr>
            <a:r>
              <a:rPr lang="en-US" sz="800" b="1" dirty="0"/>
              <a:t> Within the escaping limit distance, NPC chase the target player with normal speed.</a:t>
            </a:r>
          </a:p>
          <a:p>
            <a:pPr>
              <a:buFontTx/>
              <a:buChar char="-"/>
            </a:pPr>
            <a:r>
              <a:rPr lang="en-US" sz="800" b="1" dirty="0"/>
              <a:t> But if the HP gets lower than 30%, it runs faster than normal speed.(“Berserker speed”)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121746" y="2878193"/>
            <a:ext cx="1357322" cy="642942"/>
          </a:xfrm>
          <a:prstGeom prst="wedgeRoundRectCallout">
            <a:avLst>
              <a:gd name="adj1" fmla="val 29130"/>
              <a:gd name="adj2" fmla="val 6091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800" b="1" dirty="0"/>
              <a:t> If chasing NPC threaten the player, player can defend itself by attacking NPC. </a:t>
            </a:r>
          </a:p>
        </p:txBody>
      </p:sp>
      <p:sp>
        <p:nvSpPr>
          <p:cNvPr id="11" name="&quot;No&quot; Symbol 10"/>
          <p:cNvSpPr/>
          <p:nvPr/>
        </p:nvSpPr>
        <p:spPr>
          <a:xfrm>
            <a:off x="9050968" y="234987"/>
            <a:ext cx="357190" cy="357190"/>
          </a:xfrm>
          <a:prstGeom prst="noSmoking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endCxn id="11" idx="2"/>
          </p:cNvCxnSpPr>
          <p:nvPr/>
        </p:nvCxnSpPr>
        <p:spPr>
          <a:xfrm rot="5400000" flipH="1" flipV="1">
            <a:off x="5630216" y="153725"/>
            <a:ext cx="3160895" cy="3680610"/>
          </a:xfrm>
          <a:prstGeom prst="curvedConnector4">
            <a:avLst>
              <a:gd name="adj1" fmla="val 11921"/>
              <a:gd name="adj2" fmla="val 54872"/>
            </a:avLst>
          </a:prstGeom>
          <a:ln>
            <a:prstDash val="sysDot"/>
            <a:headEnd type="none" w="med" len="med"/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264622" y="5378525"/>
            <a:ext cx="142875" cy="357191"/>
            <a:chOff x="428596" y="928670"/>
            <a:chExt cx="364810" cy="1071570"/>
          </a:xfrm>
        </p:grpSpPr>
        <p:sp>
          <p:nvSpPr>
            <p:cNvPr id="52" name="Plaque 51"/>
            <p:cNvSpPr/>
            <p:nvPr/>
          </p:nvSpPr>
          <p:spPr>
            <a:xfrm>
              <a:off x="519878" y="1185553"/>
              <a:ext cx="178595" cy="449546"/>
            </a:xfrm>
            <a:prstGeom prst="plaqu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488128" y="928670"/>
              <a:ext cx="238127" cy="2568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30515" y="1671919"/>
              <a:ext cx="71437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8596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33874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38149" y="1671919"/>
              <a:ext cx="68579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78936" y="5449963"/>
            <a:ext cx="142875" cy="357191"/>
            <a:chOff x="428596" y="928670"/>
            <a:chExt cx="364810" cy="1071570"/>
          </a:xfrm>
        </p:grpSpPr>
        <p:sp>
          <p:nvSpPr>
            <p:cNvPr id="46" name="Plaque 45"/>
            <p:cNvSpPr/>
            <p:nvPr/>
          </p:nvSpPr>
          <p:spPr>
            <a:xfrm>
              <a:off x="519878" y="1185553"/>
              <a:ext cx="178595" cy="449546"/>
            </a:xfrm>
            <a:prstGeom prst="plaqu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488128" y="928670"/>
              <a:ext cx="238127" cy="2568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30515" y="1671919"/>
              <a:ext cx="71437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8596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3874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638149" y="1671919"/>
              <a:ext cx="68579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</p:grpSp>
      <p:sp>
        <p:nvSpPr>
          <p:cNvPr id="15" name="Rounded Rectangular Callout 14"/>
          <p:cNvSpPr/>
          <p:nvPr/>
        </p:nvSpPr>
        <p:spPr>
          <a:xfrm>
            <a:off x="4693250" y="5378523"/>
            <a:ext cx="1357322" cy="1285884"/>
          </a:xfrm>
          <a:prstGeom prst="wedgeRoundRectCallout">
            <a:avLst>
              <a:gd name="adj1" fmla="val -56143"/>
              <a:gd name="adj2" fmla="val -2876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2.</a:t>
            </a:r>
          </a:p>
          <a:p>
            <a:pPr>
              <a:buFontTx/>
              <a:buChar char="-"/>
            </a:pPr>
            <a:r>
              <a:rPr lang="en-US" sz="800" b="1" dirty="0"/>
              <a:t> If NPCs are outside the escaping radius for certain time limit,  mission will succeed.</a:t>
            </a:r>
          </a:p>
          <a:p>
            <a:pPr>
              <a:buFontTx/>
              <a:buChar char="-"/>
            </a:pPr>
            <a:r>
              <a:rPr lang="en-US" sz="800" b="1" dirty="0"/>
              <a:t> NPC use “boost-up” speed to catch up the player if it gets too far away from.</a:t>
            </a:r>
          </a:p>
        </p:txBody>
      </p:sp>
      <p:cxnSp>
        <p:nvCxnSpPr>
          <p:cNvPr id="16" name="Straight Connector 15"/>
          <p:cNvCxnSpPr>
            <a:endCxn id="53" idx="5"/>
          </p:cNvCxnSpPr>
          <p:nvPr/>
        </p:nvCxnSpPr>
        <p:spPr>
          <a:xfrm rot="5400000">
            <a:off x="3993786" y="4252079"/>
            <a:ext cx="1573286" cy="825778"/>
          </a:xfrm>
          <a:prstGeom prst="line">
            <a:avLst/>
          </a:prstGeom>
          <a:ln w="19050">
            <a:prstDash val="sysDot"/>
            <a:headEnd type="triangle" w="lg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41"/>
          <p:cNvSpPr txBox="1"/>
          <p:nvPr/>
        </p:nvSpPr>
        <p:spPr>
          <a:xfrm>
            <a:off x="5407630" y="4949896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u="sng" dirty="0">
                <a:solidFill>
                  <a:schemeClr val="tx2"/>
                </a:solidFill>
              </a:rPr>
              <a:t>Escaping limitation radius</a:t>
            </a:r>
            <a:endParaRPr lang="en-SG" sz="1000" b="1" u="sng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4169496" y="4402079"/>
            <a:ext cx="1500198" cy="595566"/>
          </a:xfrm>
          <a:prstGeom prst="line">
            <a:avLst/>
          </a:prstGeom>
          <a:ln w="19050">
            <a:prstDash val="sysDot"/>
            <a:headEnd type="triangle" w="lg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43"/>
          <p:cNvSpPr txBox="1"/>
          <p:nvPr/>
        </p:nvSpPr>
        <p:spPr>
          <a:xfrm>
            <a:off x="8908093" y="592177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/>
              <a:t>Target point A</a:t>
            </a:r>
            <a:endParaRPr lang="en-SG" sz="800" b="1" dirty="0"/>
          </a:p>
        </p:txBody>
      </p:sp>
      <p:sp>
        <p:nvSpPr>
          <p:cNvPr id="20" name="TextBox 44"/>
          <p:cNvSpPr txBox="1"/>
          <p:nvPr/>
        </p:nvSpPr>
        <p:spPr>
          <a:xfrm>
            <a:off x="7622208" y="877929"/>
            <a:ext cx="13573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Pattern A</a:t>
            </a:r>
          </a:p>
          <a:p>
            <a:r>
              <a:rPr lang="en-US" sz="800" b="1" dirty="0"/>
              <a:t>(Destination point</a:t>
            </a:r>
          </a:p>
          <a:p>
            <a:r>
              <a:rPr lang="en-US" sz="800" b="1" dirty="0"/>
              <a:t>+ Time Limit)</a:t>
            </a:r>
            <a:endParaRPr lang="en-US" sz="1400" b="1" i="1" dirty="0"/>
          </a:p>
          <a:p>
            <a:endParaRPr lang="en-US" sz="800" b="1" dirty="0"/>
          </a:p>
          <a:p>
            <a:r>
              <a:rPr lang="en-US" sz="800" b="1" dirty="0"/>
              <a:t> - Player should escape from chasing NPCs before reaching the target point A.</a:t>
            </a:r>
          </a:p>
          <a:p>
            <a:endParaRPr lang="en-US" sz="800" b="1" dirty="0"/>
          </a:p>
          <a:p>
            <a:r>
              <a:rPr lang="en-US" sz="800" b="1" dirty="0"/>
              <a:t>- Quest complete condition:</a:t>
            </a:r>
          </a:p>
          <a:p>
            <a:r>
              <a:rPr lang="en-US" sz="800" b="1" dirty="0"/>
              <a:t> player should keep distance from NPCs before  he reaches the target point A.</a:t>
            </a:r>
            <a:endParaRPr lang="en-SG" sz="800" b="1" dirty="0"/>
          </a:p>
        </p:txBody>
      </p:sp>
      <p:sp>
        <p:nvSpPr>
          <p:cNvPr id="21" name="Freeform 20"/>
          <p:cNvSpPr/>
          <p:nvPr/>
        </p:nvSpPr>
        <p:spPr>
          <a:xfrm>
            <a:off x="3625035" y="949367"/>
            <a:ext cx="2704089" cy="2610330"/>
          </a:xfrm>
          <a:custGeom>
            <a:avLst/>
            <a:gdLst>
              <a:gd name="connsiteX0" fmla="*/ 1733044 w 2704089"/>
              <a:gd name="connsiteY0" fmla="*/ 3393260 h 3393260"/>
              <a:gd name="connsiteX1" fmla="*/ 2259027 w 2704089"/>
              <a:gd name="connsiteY1" fmla="*/ 2284651 h 3393260"/>
              <a:gd name="connsiteX2" fmla="*/ 1635940 w 2704089"/>
              <a:gd name="connsiteY2" fmla="*/ 1548276 h 3393260"/>
              <a:gd name="connsiteX3" fmla="*/ 478779 w 2704089"/>
              <a:gd name="connsiteY3" fmla="*/ 1726301 h 3393260"/>
              <a:gd name="connsiteX4" fmla="*/ 74177 w 2704089"/>
              <a:gd name="connsiteY4" fmla="*/ 1006110 h 3393260"/>
              <a:gd name="connsiteX5" fmla="*/ 923841 w 2704089"/>
              <a:gd name="connsiteY5" fmla="*/ 43157 h 3393260"/>
              <a:gd name="connsiteX6" fmla="*/ 2145738 w 2704089"/>
              <a:gd name="connsiteY6" fmla="*/ 747165 h 3393260"/>
              <a:gd name="connsiteX7" fmla="*/ 2704089 w 2704089"/>
              <a:gd name="connsiteY7" fmla="*/ 245458 h 339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4089" h="3393260">
                <a:moveTo>
                  <a:pt x="1733044" y="3393260"/>
                </a:moveTo>
                <a:cubicBezTo>
                  <a:pt x="2004127" y="2992704"/>
                  <a:pt x="2275211" y="2592148"/>
                  <a:pt x="2259027" y="2284651"/>
                </a:cubicBezTo>
                <a:cubicBezTo>
                  <a:pt x="2242843" y="1977154"/>
                  <a:pt x="1932648" y="1641334"/>
                  <a:pt x="1635940" y="1548276"/>
                </a:cubicBezTo>
                <a:cubicBezTo>
                  <a:pt x="1339232" y="1455218"/>
                  <a:pt x="739073" y="1816662"/>
                  <a:pt x="478779" y="1726301"/>
                </a:cubicBezTo>
                <a:cubicBezTo>
                  <a:pt x="218485" y="1635940"/>
                  <a:pt x="0" y="1286634"/>
                  <a:pt x="74177" y="1006110"/>
                </a:cubicBezTo>
                <a:cubicBezTo>
                  <a:pt x="148354" y="725586"/>
                  <a:pt x="578581" y="86314"/>
                  <a:pt x="923841" y="43157"/>
                </a:cubicBezTo>
                <a:cubicBezTo>
                  <a:pt x="1269101" y="0"/>
                  <a:pt x="1849030" y="713448"/>
                  <a:pt x="2145738" y="747165"/>
                </a:cubicBezTo>
                <a:cubicBezTo>
                  <a:pt x="2442446" y="780882"/>
                  <a:pt x="2573267" y="513170"/>
                  <a:pt x="2704089" y="245458"/>
                </a:cubicBezTo>
              </a:path>
            </a:pathLst>
          </a:custGeom>
          <a:ln>
            <a:prstDash val="sysDot"/>
            <a:headEnd type="none" w="lg" len="med"/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22" name="TextBox 46"/>
          <p:cNvSpPr txBox="1"/>
          <p:nvPr/>
        </p:nvSpPr>
        <p:spPr>
          <a:xfrm>
            <a:off x="5550506" y="520740"/>
            <a:ext cx="13573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Pattern B</a:t>
            </a:r>
            <a:endParaRPr lang="en-US" sz="800" b="1" dirty="0"/>
          </a:p>
          <a:p>
            <a:r>
              <a:rPr lang="en-US" sz="800" b="1" dirty="0"/>
              <a:t>(No destination point</a:t>
            </a:r>
          </a:p>
          <a:p>
            <a:r>
              <a:rPr lang="en-US" sz="800" b="1" dirty="0"/>
              <a:t>+ Time Limit)</a:t>
            </a:r>
          </a:p>
          <a:p>
            <a:endParaRPr lang="en-US" sz="800" b="1" dirty="0"/>
          </a:p>
          <a:p>
            <a:r>
              <a:rPr lang="en-US" sz="800" b="1" dirty="0"/>
              <a:t> -  Player work or run randomly to flee away from spawned NPCs.</a:t>
            </a:r>
          </a:p>
          <a:p>
            <a:endParaRPr lang="en-US" sz="800" b="1" dirty="0"/>
          </a:p>
          <a:p>
            <a:pPr>
              <a:buFontTx/>
              <a:buChar char="-"/>
            </a:pPr>
            <a:r>
              <a:rPr lang="en-US" sz="800" b="1" dirty="0"/>
              <a:t> Quest complete condition:</a:t>
            </a:r>
          </a:p>
          <a:p>
            <a:r>
              <a:rPr lang="en-US" sz="800" b="1" dirty="0"/>
              <a:t> player should keep distance from NPCs for certain time limit.</a:t>
            </a:r>
            <a:endParaRPr lang="en-SG" sz="800" b="1" dirty="0"/>
          </a:p>
        </p:txBody>
      </p:sp>
      <p:sp>
        <p:nvSpPr>
          <p:cNvPr id="23" name="Rectangle 22"/>
          <p:cNvSpPr/>
          <p:nvPr/>
        </p:nvSpPr>
        <p:spPr>
          <a:xfrm>
            <a:off x="6264886" y="4378391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 b="1" dirty="0">
                <a:solidFill>
                  <a:srgbClr val="FF0000"/>
                </a:solidFill>
              </a:rPr>
              <a:t>Enemy mob</a:t>
            </a:r>
          </a:p>
          <a:p>
            <a:r>
              <a:rPr lang="en-GB" sz="800" b="1" dirty="0">
                <a:solidFill>
                  <a:srgbClr val="FF0000"/>
                </a:solidFill>
              </a:rPr>
              <a:t>(chaser)</a:t>
            </a:r>
            <a:endParaRPr lang="en-SG" sz="8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75151" y="5592837"/>
            <a:ext cx="6815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800" dirty="0">
                <a:solidFill>
                  <a:srgbClr val="FF0000"/>
                </a:solidFill>
              </a:rPr>
              <a:t>Enemy mob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18027" y="5734583"/>
            <a:ext cx="6815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800" dirty="0">
                <a:solidFill>
                  <a:srgbClr val="FF0000"/>
                </a:solidFill>
              </a:rPr>
              <a:t>Enemy mob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4755" y="3735449"/>
            <a:ext cx="84670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/>
              <a:t>Player(escaper)</a:t>
            </a:r>
            <a:endParaRPr lang="en-SG" sz="8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4407498" y="3806889"/>
            <a:ext cx="142875" cy="357191"/>
            <a:chOff x="428596" y="928670"/>
            <a:chExt cx="364810" cy="1071570"/>
          </a:xfrm>
        </p:grpSpPr>
        <p:sp>
          <p:nvSpPr>
            <p:cNvPr id="40" name="Plaque 39"/>
            <p:cNvSpPr/>
            <p:nvPr/>
          </p:nvSpPr>
          <p:spPr>
            <a:xfrm>
              <a:off x="519878" y="1185553"/>
              <a:ext cx="178595" cy="449546"/>
            </a:xfrm>
            <a:prstGeom prst="plaqu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88128" y="928670"/>
              <a:ext cx="238127" cy="2568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30515" y="1671919"/>
              <a:ext cx="71437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8596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3874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38149" y="1671919"/>
              <a:ext cx="68579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rot="5400000">
            <a:off x="4300341" y="3824508"/>
            <a:ext cx="357190" cy="2857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4295102" y="3847845"/>
            <a:ext cx="333376" cy="2514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335929" y="3664011"/>
            <a:ext cx="68159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 b="1" i="1" dirty="0">
                <a:solidFill>
                  <a:srgbClr val="FF0000"/>
                </a:solidFill>
              </a:rPr>
              <a:t>Enemy mob</a:t>
            </a:r>
          </a:p>
          <a:p>
            <a:r>
              <a:rPr lang="en-GB" sz="800" b="1" i="1" dirty="0">
                <a:solidFill>
                  <a:srgbClr val="FF0000"/>
                </a:solidFill>
              </a:rPr>
              <a:t>Killed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10800000" flipV="1">
            <a:off x="4550374" y="3735449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20562863">
            <a:off x="4645953" y="3645473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/>
              <a:t>attack</a:t>
            </a:r>
            <a:endParaRPr lang="en-SG" sz="800" b="1" dirty="0"/>
          </a:p>
        </p:txBody>
      </p:sp>
      <p:sp>
        <p:nvSpPr>
          <p:cNvPr id="33" name="Rounded Rectangular Callout 32"/>
          <p:cNvSpPr/>
          <p:nvPr/>
        </p:nvSpPr>
        <p:spPr>
          <a:xfrm>
            <a:off x="2764424" y="4092639"/>
            <a:ext cx="1357322" cy="1214446"/>
          </a:xfrm>
          <a:prstGeom prst="wedgeRoundRectCallout">
            <a:avLst>
              <a:gd name="adj1" fmla="val 56639"/>
              <a:gd name="adj2" fmla="val -2289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1. </a:t>
            </a:r>
          </a:p>
          <a:p>
            <a:pPr>
              <a:buFontTx/>
              <a:buChar char="-"/>
            </a:pPr>
            <a:r>
              <a:rPr lang="en-US" sz="800" b="1" dirty="0"/>
              <a:t> NPC choose whether it fights the player back or run away based on configuration.</a:t>
            </a:r>
          </a:p>
          <a:p>
            <a:pPr>
              <a:buFontTx/>
              <a:buChar char="-"/>
            </a:pPr>
            <a:r>
              <a:rPr lang="en-US" sz="800" b="1" dirty="0"/>
              <a:t> If NPC get killed, it’s regenerated after certain duration.</a:t>
            </a:r>
          </a:p>
        </p:txBody>
      </p:sp>
      <p:sp>
        <p:nvSpPr>
          <p:cNvPr id="34" name="Rectangle 33"/>
          <p:cNvSpPr/>
          <p:nvPr/>
        </p:nvSpPr>
        <p:spPr>
          <a:xfrm rot="20562863">
            <a:off x="4136467" y="4164626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1" dirty="0"/>
              <a:t>Fight (or)</a:t>
            </a:r>
          </a:p>
          <a:p>
            <a:r>
              <a:rPr lang="en-US" sz="800" b="1" i="1" dirty="0"/>
              <a:t>Run away</a:t>
            </a:r>
            <a:endParaRPr lang="en-SG" sz="800" b="1" i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6122003" y="4130740"/>
            <a:ext cx="357188" cy="71437"/>
            <a:chOff x="3571869" y="4214819"/>
            <a:chExt cx="428627" cy="71437"/>
          </a:xfrm>
        </p:grpSpPr>
        <p:sp>
          <p:nvSpPr>
            <p:cNvPr id="38" name="Rectangle 37"/>
            <p:cNvSpPr/>
            <p:nvPr/>
          </p:nvSpPr>
          <p:spPr>
            <a:xfrm>
              <a:off x="3571869" y="4214819"/>
              <a:ext cx="142876" cy="71437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14744" y="4214819"/>
              <a:ext cx="285752" cy="7143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sp>
        <p:nvSpPr>
          <p:cNvPr id="36" name="Rectangle 35"/>
          <p:cNvSpPr/>
          <p:nvPr/>
        </p:nvSpPr>
        <p:spPr>
          <a:xfrm rot="17660458">
            <a:off x="4805910" y="4455268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2"/>
                </a:solidFill>
              </a:rPr>
              <a:t>chase</a:t>
            </a:r>
            <a:endParaRPr lang="en-SG" sz="1000" b="1" dirty="0">
              <a:solidFill>
                <a:schemeClr val="tx2"/>
              </a:solidFill>
            </a:endParaRPr>
          </a:p>
        </p:txBody>
      </p:sp>
      <p:sp>
        <p:nvSpPr>
          <p:cNvPr id="37" name="TextBox 71"/>
          <p:cNvSpPr txBox="1"/>
          <p:nvPr/>
        </p:nvSpPr>
        <p:spPr>
          <a:xfrm>
            <a:off x="1921800" y="188255"/>
            <a:ext cx="2914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Avoid Quest AI logic implementation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24929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646" y="963218"/>
            <a:ext cx="5211303" cy="6706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853" y="1815145"/>
            <a:ext cx="2434841" cy="22215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52662" y="3483645"/>
            <a:ext cx="3711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52663" y="3411929"/>
            <a:ext cx="185353" cy="17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</a:t>
            </a:r>
            <a:endParaRPr lang="en-AU" sz="1100" dirty="0"/>
          </a:p>
        </p:txBody>
      </p:sp>
      <p:sp>
        <p:nvSpPr>
          <p:cNvPr id="6" name="Rectangle 5"/>
          <p:cNvSpPr/>
          <p:nvPr/>
        </p:nvSpPr>
        <p:spPr>
          <a:xfrm>
            <a:off x="5871374" y="3411929"/>
            <a:ext cx="185353" cy="17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</a:t>
            </a:r>
            <a:endParaRPr lang="en-AU" sz="11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595271" y="3323644"/>
            <a:ext cx="0" cy="32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57271" y="3323644"/>
            <a:ext cx="0" cy="32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87709" y="3059523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</a:t>
            </a:r>
            <a:endParaRPr lang="en-AU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4230435" y="3059523"/>
            <a:ext cx="3513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i+1</a:t>
            </a:r>
            <a:endParaRPr lang="en-AU" sz="1050" dirty="0"/>
          </a:p>
        </p:txBody>
      </p:sp>
      <p:sp>
        <p:nvSpPr>
          <p:cNvPr id="11" name="Right Bracket 10"/>
          <p:cNvSpPr/>
          <p:nvPr/>
        </p:nvSpPr>
        <p:spPr>
          <a:xfrm rot="5400000">
            <a:off x="3852049" y="4102125"/>
            <a:ext cx="250141" cy="76030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3595270" y="4572851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∆D = (Di+1 – Di)</a:t>
            </a:r>
            <a:endParaRPr lang="en-AU" sz="1050" dirty="0"/>
          </a:p>
        </p:txBody>
      </p:sp>
      <p:sp>
        <p:nvSpPr>
          <p:cNvPr id="13" name="Right Bracket 12"/>
          <p:cNvSpPr/>
          <p:nvPr/>
        </p:nvSpPr>
        <p:spPr>
          <a:xfrm rot="5400000">
            <a:off x="2855781" y="3261604"/>
            <a:ext cx="200218" cy="120098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819807" y="3740366"/>
            <a:ext cx="2984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Di</a:t>
            </a:r>
            <a:endParaRPr lang="en-AU" sz="105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648189" y="3323644"/>
            <a:ext cx="0" cy="32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19995" y="3059523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</a:t>
            </a:r>
            <a:endParaRPr lang="en-AU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4844701" y="3059523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...</a:t>
            </a:r>
            <a:endParaRPr lang="en-AU" sz="1050" dirty="0"/>
          </a:p>
        </p:txBody>
      </p:sp>
      <p:sp>
        <p:nvSpPr>
          <p:cNvPr id="18" name="Rectangle 17"/>
          <p:cNvSpPr/>
          <p:nvPr/>
        </p:nvSpPr>
        <p:spPr>
          <a:xfrm>
            <a:off x="3460798" y="5548449"/>
            <a:ext cx="268942" cy="3938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460799" y="5332595"/>
            <a:ext cx="268942" cy="209679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ight Bracket 19"/>
          <p:cNvSpPr/>
          <p:nvPr/>
        </p:nvSpPr>
        <p:spPr>
          <a:xfrm rot="10800000">
            <a:off x="3305371" y="5365235"/>
            <a:ext cx="146602" cy="57709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2881941" y="54739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 km</a:t>
            </a:r>
          </a:p>
          <a:p>
            <a:r>
              <a:rPr lang="en-US" sz="900" dirty="0"/>
              <a:t>gas</a:t>
            </a:r>
            <a:endParaRPr lang="en-AU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3922915" y="556712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j km</a:t>
            </a:r>
          </a:p>
          <a:p>
            <a:r>
              <a:rPr lang="en-US" sz="900" dirty="0"/>
              <a:t>gas remaining</a:t>
            </a:r>
            <a:endParaRPr lang="en-AU" sz="900" dirty="0"/>
          </a:p>
        </p:txBody>
      </p:sp>
      <p:sp>
        <p:nvSpPr>
          <p:cNvPr id="23" name="Right Bracket 22"/>
          <p:cNvSpPr/>
          <p:nvPr/>
        </p:nvSpPr>
        <p:spPr>
          <a:xfrm rot="10800000" flipH="1">
            <a:off x="3787392" y="5542274"/>
            <a:ext cx="134471" cy="3912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3305371" y="6000680"/>
            <a:ext cx="3187851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dirty="0">
                <a:solidFill>
                  <a:srgbClr val="111111"/>
                </a:solidFill>
                <a:latin typeface="Fira Mono" panose="020B0609050000020004" pitchFamily="49" charset="0"/>
                <a:ea typeface="Fira Mono" panose="020B0609050000020004" pitchFamily="49" charset="0"/>
              </a:rPr>
              <a:t>f(</a:t>
            </a:r>
            <a:r>
              <a:rPr lang="en-US" altLang="en-US" sz="1050" dirty="0" err="1">
                <a:solidFill>
                  <a:srgbClr val="111111"/>
                </a:solidFill>
                <a:latin typeface="Fira Mono" panose="020B0609050000020004" pitchFamily="49" charset="0"/>
                <a:ea typeface="Fira Mono" panose="020B0609050000020004" pitchFamily="49" charset="0"/>
              </a:rPr>
              <a:t>i,j</a:t>
            </a:r>
            <a:r>
              <a:rPr lang="en-US" altLang="en-US" sz="1050" dirty="0">
                <a:solidFill>
                  <a:srgbClr val="111111"/>
                </a:solidFill>
                <a:latin typeface="Fira Mono" panose="020B0609050000020004" pitchFamily="49" charset="0"/>
                <a:ea typeface="Fira Mono" panose="020B0609050000020004" pitchFamily="49" charset="0"/>
              </a:rPr>
              <a:t>)</a:t>
            </a:r>
            <a:r>
              <a:rPr lang="en-US" altLang="en-US" sz="1100" dirty="0">
                <a:solidFill>
                  <a:srgbClr val="111111"/>
                </a:solidFill>
                <a:latin typeface="+mn-lt"/>
              </a:rPr>
              <a:t> with</a:t>
            </a:r>
            <a:r>
              <a:rPr lang="en-US" altLang="en-US" sz="1050" dirty="0">
                <a:solidFill>
                  <a:srgbClr val="111111"/>
                </a:solidFill>
                <a:latin typeface="Fira Mono" panose="020B0609050000020004" pitchFamily="49" charset="0"/>
                <a:ea typeface="Fira Mono" panose="020B0609050000020004" pitchFamily="49" charset="0"/>
              </a:rPr>
              <a:t> </a:t>
            </a:r>
            <a:r>
              <a:rPr lang="en-US" altLang="en-US" sz="1100" dirty="0" err="1">
                <a:solidFill>
                  <a:srgbClr val="111111"/>
                </a:solidFill>
                <a:latin typeface="Fira Mono" panose="020B0609050000020004" pitchFamily="49" charset="0"/>
                <a:ea typeface="Fira Mono" panose="020B0609050000020004" pitchFamily="49" charset="0"/>
              </a:rPr>
              <a:t>i,j∈N</a:t>
            </a:r>
            <a:r>
              <a:rPr lang="en-US" altLang="en-US" sz="1100" dirty="0">
                <a:solidFill>
                  <a:srgbClr val="111111"/>
                </a:solidFill>
                <a:latin typeface="+mn-lt"/>
              </a:rPr>
              <a:t> means the minimum number of stops when we are in station </a:t>
            </a:r>
            <a:r>
              <a:rPr lang="en-US" altLang="en-US" sz="1200" dirty="0">
                <a:solidFill>
                  <a:srgbClr val="111111"/>
                </a:solidFill>
                <a:latin typeface="+mn-lt"/>
                <a:ea typeface="MathJax_Math-italic"/>
              </a:rPr>
              <a:t>i</a:t>
            </a:r>
            <a:r>
              <a:rPr lang="en-US" altLang="en-US" sz="1100" dirty="0">
                <a:solidFill>
                  <a:srgbClr val="111111"/>
                </a:solidFill>
                <a:latin typeface="+mn-lt"/>
              </a:rPr>
              <a:t> and we have </a:t>
            </a:r>
            <a:r>
              <a:rPr lang="en-US" altLang="en-US" sz="1100" dirty="0">
                <a:solidFill>
                  <a:srgbClr val="111111"/>
                </a:solidFill>
                <a:latin typeface="Fira Mono" panose="020B0609050000020004" pitchFamily="49" charset="0"/>
                <a:ea typeface="Fira Mono" panose="020B0609050000020004" pitchFamily="49" charset="0"/>
              </a:rPr>
              <a:t>j</a:t>
            </a:r>
            <a:r>
              <a:rPr lang="en-US" altLang="en-US" sz="1100" dirty="0">
                <a:solidFill>
                  <a:srgbClr val="111111"/>
                </a:solidFill>
                <a:latin typeface="+mn-lt"/>
              </a:rPr>
              <a:t> kilometres available in our tank</a:t>
            </a:r>
            <a:r>
              <a:rPr lang="en-US" altLang="en-US" sz="900" dirty="0">
                <a:latin typeface="+mn-lt"/>
              </a:rPr>
              <a:t> </a:t>
            </a:r>
            <a:endParaRPr lang="en-US" altLang="en-US" dirty="0">
              <a:latin typeface="+mn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157" y="5052962"/>
            <a:ext cx="504825" cy="2762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708" y="3319792"/>
            <a:ext cx="261696" cy="3314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435" y="3319792"/>
            <a:ext cx="261696" cy="331482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3582696" y="3651275"/>
            <a:ext cx="0" cy="155451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Bracket 28"/>
          <p:cNvSpPr/>
          <p:nvPr/>
        </p:nvSpPr>
        <p:spPr>
          <a:xfrm rot="5400000">
            <a:off x="3240876" y="3174075"/>
            <a:ext cx="230914" cy="200187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/>
          <p:cNvSpPr txBox="1"/>
          <p:nvPr/>
        </p:nvSpPr>
        <p:spPr>
          <a:xfrm>
            <a:off x="3132187" y="4059552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Di+1</a:t>
            </a:r>
            <a:endParaRPr lang="en-AU" sz="1050" dirty="0"/>
          </a:p>
        </p:txBody>
      </p:sp>
      <p:sp>
        <p:nvSpPr>
          <p:cNvPr id="31" name="Oval 30"/>
          <p:cNvSpPr/>
          <p:nvPr/>
        </p:nvSpPr>
        <p:spPr>
          <a:xfrm rot="19800000">
            <a:off x="3501299" y="5612375"/>
            <a:ext cx="285472" cy="28547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/>
          <p:cNvSpPr/>
          <p:nvPr/>
        </p:nvSpPr>
        <p:spPr>
          <a:xfrm rot="19800000">
            <a:off x="3630433" y="4596342"/>
            <a:ext cx="285472" cy="28547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" name="Curved Connector 32"/>
          <p:cNvCxnSpPr>
            <a:stCxn id="31" idx="6"/>
            <a:endCxn id="32" idx="3"/>
          </p:cNvCxnSpPr>
          <p:nvPr/>
        </p:nvCxnSpPr>
        <p:spPr>
          <a:xfrm flipH="1" flipV="1">
            <a:off x="3736226" y="4876951"/>
            <a:ext cx="31422" cy="806792"/>
          </a:xfrm>
          <a:prstGeom prst="curvedConnector4">
            <a:avLst>
              <a:gd name="adj1" fmla="val -727516"/>
              <a:gd name="adj2" fmla="val 5412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990" y="5078180"/>
            <a:ext cx="504825" cy="276225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2316403" y="3651275"/>
            <a:ext cx="0" cy="135334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210867" y="5354405"/>
            <a:ext cx="268942" cy="5879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ket 36"/>
          <p:cNvSpPr/>
          <p:nvPr/>
        </p:nvSpPr>
        <p:spPr>
          <a:xfrm rot="10800000">
            <a:off x="2044523" y="5365235"/>
            <a:ext cx="146602" cy="57709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1647620" y="54739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 km</a:t>
            </a:r>
          </a:p>
          <a:p>
            <a:r>
              <a:rPr lang="en-US" sz="900" dirty="0"/>
              <a:t>gas</a:t>
            </a:r>
            <a:endParaRPr lang="en-AU" sz="900" dirty="0"/>
          </a:p>
        </p:txBody>
      </p:sp>
      <p:sp>
        <p:nvSpPr>
          <p:cNvPr id="39" name="Right Bracket 38"/>
          <p:cNvSpPr/>
          <p:nvPr/>
        </p:nvSpPr>
        <p:spPr>
          <a:xfrm rot="5400000" flipH="1">
            <a:off x="3843303" y="2581208"/>
            <a:ext cx="231226" cy="76030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/>
          <p:cNvSpPr/>
          <p:nvPr/>
        </p:nvSpPr>
        <p:spPr>
          <a:xfrm>
            <a:off x="7431840" y="3689129"/>
            <a:ext cx="268942" cy="393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/>
          <p:cNvSpPr/>
          <p:nvPr/>
        </p:nvSpPr>
        <p:spPr>
          <a:xfrm>
            <a:off x="7431841" y="3405755"/>
            <a:ext cx="268942" cy="277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ight Bracket 41"/>
          <p:cNvSpPr/>
          <p:nvPr/>
        </p:nvSpPr>
        <p:spPr>
          <a:xfrm rot="10800000">
            <a:off x="7068531" y="3505135"/>
            <a:ext cx="155345" cy="57709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/>
          <p:cNvSpPr txBox="1"/>
          <p:nvPr/>
        </p:nvSpPr>
        <p:spPr>
          <a:xfrm>
            <a:off x="6704610" y="3643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 km</a:t>
            </a:r>
          </a:p>
          <a:p>
            <a:r>
              <a:rPr lang="en-US" sz="900" dirty="0"/>
              <a:t>gas</a:t>
            </a:r>
            <a:endParaRPr lang="en-AU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7068532" y="3817959"/>
            <a:ext cx="6607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j km</a:t>
            </a:r>
          </a:p>
          <a:p>
            <a:r>
              <a:rPr lang="en-US" sz="900" dirty="0"/>
              <a:t>gas </a:t>
            </a:r>
          </a:p>
          <a:p>
            <a:r>
              <a:rPr lang="en-US" sz="900" dirty="0"/>
              <a:t>remaining</a:t>
            </a:r>
            <a:endParaRPr lang="en-AU" sz="900" dirty="0"/>
          </a:p>
        </p:txBody>
      </p:sp>
      <p:sp>
        <p:nvSpPr>
          <p:cNvPr id="45" name="Right Bracket 44"/>
          <p:cNvSpPr/>
          <p:nvPr/>
        </p:nvSpPr>
        <p:spPr>
          <a:xfrm rot="10800000">
            <a:off x="7268481" y="3682952"/>
            <a:ext cx="130431" cy="3912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7761627" y="3817959"/>
            <a:ext cx="268942" cy="2650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/>
          <p:cNvSpPr txBox="1"/>
          <p:nvPr/>
        </p:nvSpPr>
        <p:spPr>
          <a:xfrm>
            <a:off x="8004645" y="3845390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∆D km</a:t>
            </a:r>
          </a:p>
        </p:txBody>
      </p:sp>
      <p:sp>
        <p:nvSpPr>
          <p:cNvPr id="48" name="Right Bracket 47"/>
          <p:cNvSpPr/>
          <p:nvPr/>
        </p:nvSpPr>
        <p:spPr>
          <a:xfrm rot="10800000">
            <a:off x="6008700" y="3878559"/>
            <a:ext cx="719060" cy="180518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6156089" y="5444713"/>
            <a:ext cx="4683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fill-up</a:t>
            </a:r>
            <a:endParaRPr lang="en-AU" sz="900" b="1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85445" y="3659563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Optional fill-up</a:t>
            </a:r>
            <a:endParaRPr lang="en-AU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431840" y="5535908"/>
            <a:ext cx="268942" cy="3938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/>
          <p:cNvSpPr/>
          <p:nvPr/>
        </p:nvSpPr>
        <p:spPr>
          <a:xfrm>
            <a:off x="7431841" y="5320054"/>
            <a:ext cx="268942" cy="209679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ight Bracket 52"/>
          <p:cNvSpPr/>
          <p:nvPr/>
        </p:nvSpPr>
        <p:spPr>
          <a:xfrm rot="10800000">
            <a:off x="7068531" y="5351914"/>
            <a:ext cx="155345" cy="57709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/>
          <p:cNvSpPr txBox="1"/>
          <p:nvPr/>
        </p:nvSpPr>
        <p:spPr>
          <a:xfrm>
            <a:off x="6704610" y="5490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 km</a:t>
            </a:r>
          </a:p>
          <a:p>
            <a:r>
              <a:rPr lang="en-US" sz="900" dirty="0"/>
              <a:t>gas</a:t>
            </a:r>
            <a:endParaRPr lang="en-AU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7068532" y="5664738"/>
            <a:ext cx="6607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j km</a:t>
            </a:r>
          </a:p>
          <a:p>
            <a:r>
              <a:rPr lang="en-US" sz="900" dirty="0"/>
              <a:t>gas </a:t>
            </a:r>
          </a:p>
          <a:p>
            <a:r>
              <a:rPr lang="en-US" sz="900" dirty="0"/>
              <a:t>remaining</a:t>
            </a:r>
            <a:endParaRPr lang="en-AU" sz="900" dirty="0"/>
          </a:p>
        </p:txBody>
      </p:sp>
      <p:sp>
        <p:nvSpPr>
          <p:cNvPr id="56" name="Right Bracket 55"/>
          <p:cNvSpPr/>
          <p:nvPr/>
        </p:nvSpPr>
        <p:spPr>
          <a:xfrm rot="10800000">
            <a:off x="7268481" y="5529731"/>
            <a:ext cx="130431" cy="3912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7761627" y="5406956"/>
            <a:ext cx="268942" cy="5228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TextBox 57"/>
          <p:cNvSpPr txBox="1"/>
          <p:nvPr/>
        </p:nvSpPr>
        <p:spPr>
          <a:xfrm>
            <a:off x="8004645" y="5589399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∆D km</a:t>
            </a:r>
          </a:p>
        </p:txBody>
      </p:sp>
      <p:cxnSp>
        <p:nvCxnSpPr>
          <p:cNvPr id="59" name="Straight Arrow Connector 58"/>
          <p:cNvCxnSpPr>
            <a:endCxn id="48" idx="2"/>
          </p:cNvCxnSpPr>
          <p:nvPr/>
        </p:nvCxnSpPr>
        <p:spPr>
          <a:xfrm>
            <a:off x="5109954" y="4781149"/>
            <a:ext cx="898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04966" y="4525024"/>
            <a:ext cx="856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Binary choices</a:t>
            </a:r>
            <a:endParaRPr lang="en-AU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8468588" y="5589399"/>
            <a:ext cx="1405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Fira Mono" panose="020B0609050000020004" pitchFamily="49" charset="0"/>
                <a:ea typeface="Fira Mono" panose="020B0609050000020004" pitchFamily="49" charset="0"/>
              </a:rPr>
              <a:t>1 + f(i+1), X - ∆Di)</a:t>
            </a:r>
            <a:endParaRPr lang="en-AU" sz="800" dirty="0">
              <a:latin typeface="Fira Mono" panose="020B0609050000020004" pitchFamily="49" charset="0"/>
              <a:ea typeface="Fira Mono" panose="020B06090500000200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27496" y="3397437"/>
            <a:ext cx="273287" cy="42052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/>
          <p:cNvSpPr/>
          <p:nvPr/>
        </p:nvSpPr>
        <p:spPr>
          <a:xfrm>
            <a:off x="9266065" y="5574011"/>
            <a:ext cx="488711" cy="1987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7419052" y="5304658"/>
            <a:ext cx="290513" cy="904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Curved Connector 64"/>
          <p:cNvCxnSpPr>
            <a:stCxn id="64" idx="3"/>
            <a:endCxn id="63" idx="1"/>
          </p:cNvCxnSpPr>
          <p:nvPr/>
        </p:nvCxnSpPr>
        <p:spPr>
          <a:xfrm>
            <a:off x="7709564" y="5349901"/>
            <a:ext cx="1556500" cy="323462"/>
          </a:xfrm>
          <a:prstGeom prst="curvedConnector3">
            <a:avLst>
              <a:gd name="adj1" fmla="val 8082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448528" y="3708424"/>
            <a:ext cx="261037" cy="86403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ectangle 66"/>
          <p:cNvSpPr/>
          <p:nvPr/>
        </p:nvSpPr>
        <p:spPr>
          <a:xfrm>
            <a:off x="9429361" y="3639848"/>
            <a:ext cx="474573" cy="21262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Curved Connector 67"/>
          <p:cNvCxnSpPr>
            <a:stCxn id="62" idx="3"/>
            <a:endCxn id="67" idx="2"/>
          </p:cNvCxnSpPr>
          <p:nvPr/>
        </p:nvCxnSpPr>
        <p:spPr>
          <a:xfrm>
            <a:off x="7700783" y="3607698"/>
            <a:ext cx="1965865" cy="244777"/>
          </a:xfrm>
          <a:prstGeom prst="curvedConnector4">
            <a:avLst>
              <a:gd name="adj1" fmla="val 43965"/>
              <a:gd name="adj2" fmla="val 193391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66" idx="3"/>
            <a:endCxn id="71" idx="0"/>
          </p:cNvCxnSpPr>
          <p:nvPr/>
        </p:nvCxnSpPr>
        <p:spPr>
          <a:xfrm flipV="1">
            <a:off x="7709565" y="3640217"/>
            <a:ext cx="2991621" cy="111409"/>
          </a:xfrm>
          <a:prstGeom prst="curvedConnector4">
            <a:avLst>
              <a:gd name="adj1" fmla="val 45750"/>
              <a:gd name="adj2" fmla="val 30519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468589" y="3655026"/>
            <a:ext cx="2852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Fira Mono" panose="020B0609050000020004" pitchFamily="49" charset="0"/>
                <a:ea typeface="Fira Mono" panose="020B0609050000020004" pitchFamily="49" charset="0"/>
              </a:rPr>
              <a:t>min{1 + f(i+1, X - ∆Di), f(i+1, j - ∆Di ) }</a:t>
            </a:r>
            <a:endParaRPr lang="en-AU" sz="800" dirty="0">
              <a:latin typeface="Fira Mono" panose="020B0609050000020004" pitchFamily="49" charset="0"/>
              <a:ea typeface="Fira Mono" panose="020B06090500000200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446877" y="3640216"/>
            <a:ext cx="508616" cy="2122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/>
          <p:cNvSpPr txBox="1"/>
          <p:nvPr/>
        </p:nvSpPr>
        <p:spPr>
          <a:xfrm>
            <a:off x="8635745" y="4071874"/>
            <a:ext cx="134487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</a:rPr>
              <a:t>fill-up </a:t>
            </a:r>
          </a:p>
          <a:p>
            <a:r>
              <a:rPr lang="en-US" sz="1050" dirty="0">
                <a:solidFill>
                  <a:srgbClr val="002060"/>
                </a:solidFill>
              </a:rPr>
              <a:t>( left-over remaining at i + 1 station)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200880" y="3186481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No fill-up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649333" y="1804097"/>
            <a:ext cx="855360" cy="222045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TextBox 74"/>
          <p:cNvSpPr txBox="1"/>
          <p:nvPr/>
        </p:nvSpPr>
        <p:spPr>
          <a:xfrm>
            <a:off x="4591339" y="2023189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test in all stations</a:t>
            </a:r>
            <a:endParaRPr lang="en-AU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888051" y="166699"/>
            <a:ext cx="472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0000"/>
                </a:solidFill>
              </a:rPr>
              <a:t>Dynamic Programming Trip Planning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2285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474" y="368971"/>
            <a:ext cx="33813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b="1" i="0" dirty="0" smtClean="0">
                <a:effectLst/>
              </a:rPr>
              <a:t>Solution for minimum coin change problem</a:t>
            </a:r>
            <a:endParaRPr lang="en-AU" sz="1600" dirty="0"/>
          </a:p>
        </p:txBody>
      </p:sp>
      <p:sp>
        <p:nvSpPr>
          <p:cNvPr id="3" name="Rectangle 2"/>
          <p:cNvSpPr/>
          <p:nvPr/>
        </p:nvSpPr>
        <p:spPr>
          <a:xfrm>
            <a:off x="4116809" y="303507"/>
            <a:ext cx="4775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b="1" i="0" dirty="0" smtClean="0">
                <a:effectLst/>
              </a:rPr>
              <a:t>Given a set of denominations and an amount, how do we minimize the number of coins to make up the given amount?</a:t>
            </a:r>
            <a:endParaRPr lang="en-AU" sz="1200" b="1" dirty="0"/>
          </a:p>
        </p:txBody>
      </p:sp>
      <p:sp>
        <p:nvSpPr>
          <p:cNvPr id="4" name="Rectangle 3"/>
          <p:cNvSpPr/>
          <p:nvPr/>
        </p:nvSpPr>
        <p:spPr>
          <a:xfrm>
            <a:off x="4116809" y="888282"/>
            <a:ext cx="4091032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amount j</a:t>
            </a:r>
          </a:p>
          <a:p>
            <a:r>
              <a:rPr lang="en-US" sz="1100" dirty="0" smtClean="0"/>
              <a:t>denominations </a:t>
            </a:r>
            <a:r>
              <a:rPr lang="en-AU" sz="1100" dirty="0" smtClean="0"/>
              <a:t>{v</a:t>
            </a:r>
            <a:r>
              <a:rPr lang="en-AU" sz="1100" baseline="-25000" dirty="0" smtClean="0"/>
              <a:t>1</a:t>
            </a:r>
            <a:r>
              <a:rPr lang="en-AU" sz="1100" dirty="0" smtClean="0"/>
              <a:t>,v</a:t>
            </a:r>
            <a:r>
              <a:rPr lang="en-AU" sz="1100" baseline="-25000" dirty="0" smtClean="0"/>
              <a:t>2</a:t>
            </a:r>
            <a:r>
              <a:rPr lang="en-AU" sz="1100" dirty="0" smtClean="0"/>
              <a:t>,...</a:t>
            </a:r>
            <a:r>
              <a:rPr lang="en-AU" sz="1100" dirty="0" err="1" smtClean="0"/>
              <a:t>v</a:t>
            </a:r>
            <a:r>
              <a:rPr lang="en-AU" sz="1100" baseline="-25000" dirty="0" err="1" smtClean="0"/>
              <a:t>n</a:t>
            </a:r>
            <a:r>
              <a:rPr lang="en-AU" sz="1100" dirty="0" smtClean="0"/>
              <a:t>}</a:t>
            </a:r>
          </a:p>
          <a:p>
            <a:endParaRPr lang="en-AU" sz="1100" b="1" dirty="0" smtClean="0"/>
          </a:p>
          <a:p>
            <a:r>
              <a:rPr lang="en-AU" sz="1200" b="1" dirty="0" smtClean="0"/>
              <a:t>Base cases</a:t>
            </a:r>
          </a:p>
          <a:p>
            <a:r>
              <a:rPr lang="en-US" sz="10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M[j] = 0</a:t>
            </a:r>
          </a:p>
          <a:p>
            <a:endParaRPr lang="en-AU" sz="1200" b="1" dirty="0" smtClean="0"/>
          </a:p>
          <a:p>
            <a:r>
              <a:rPr lang="en-AU" sz="1200" b="1" dirty="0"/>
              <a:t>F</a:t>
            </a:r>
            <a:r>
              <a:rPr lang="en-AU" sz="1200" b="1" dirty="0" smtClean="0"/>
              <a:t>ormulate sub-problems</a:t>
            </a:r>
          </a:p>
          <a:p>
            <a:r>
              <a:rPr lang="en-US" sz="105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M[j] = min { M[j-v</a:t>
            </a:r>
            <a:r>
              <a:rPr lang="en-US" sz="8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1</a:t>
            </a:r>
            <a:r>
              <a:rPr lang="en-US" sz="105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], M[j-v</a:t>
            </a:r>
            <a:r>
              <a:rPr lang="en-US" sz="8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2</a:t>
            </a:r>
            <a:r>
              <a:rPr lang="en-US" sz="105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], ..., M[j-</a:t>
            </a:r>
            <a:r>
              <a:rPr lang="en-US" sz="1050" dirty="0" err="1" smtClean="0">
                <a:latin typeface="Fira Mono" panose="020B0609050000020004" pitchFamily="49" charset="0"/>
                <a:ea typeface="Fira Mono" panose="020B0609050000020004" pitchFamily="49" charset="0"/>
              </a:rPr>
              <a:t>v</a:t>
            </a:r>
            <a:r>
              <a:rPr lang="en-US" sz="800" dirty="0" err="1" smtClean="0">
                <a:latin typeface="Fira Mono" panose="020B0609050000020004" pitchFamily="49" charset="0"/>
                <a:ea typeface="Fira Mono" panose="020B0609050000020004" pitchFamily="49" charset="0"/>
              </a:rPr>
              <a:t>n</a:t>
            </a:r>
            <a:r>
              <a:rPr lang="en-US" sz="105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] } + 1</a:t>
            </a:r>
          </a:p>
          <a:p>
            <a:r>
              <a:rPr lang="en-US" sz="1050" dirty="0">
                <a:latin typeface="Fira Mono" panose="020B0609050000020004" pitchFamily="49" charset="0"/>
                <a:ea typeface="Fira Mono" panose="020B0609050000020004" pitchFamily="49" charset="0"/>
              </a:rPr>
              <a:t> </a:t>
            </a:r>
            <a:r>
              <a:rPr lang="en-US" sz="105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= min </a:t>
            </a:r>
            <a:r>
              <a:rPr lang="en-US" sz="8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1&lt;=i&lt;=j</a:t>
            </a:r>
            <a:r>
              <a:rPr lang="en-US" sz="105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 { M[j-vi] } + 1</a:t>
            </a:r>
          </a:p>
          <a:p>
            <a:endParaRPr lang="en-US" sz="1050" dirty="0" smtClean="0">
              <a:latin typeface="Fira Mono" panose="020B0609050000020004" pitchFamily="49" charset="0"/>
              <a:ea typeface="Fira Mono" panose="020B0609050000020004" pitchFamily="49" charset="0"/>
            </a:endParaRPr>
          </a:p>
          <a:p>
            <a:r>
              <a:rPr lang="en-AU" sz="1050" dirty="0" smtClean="0"/>
              <a:t>C[p]: the minimum number of coins needed to make change for p cents</a:t>
            </a:r>
          </a:p>
          <a:p>
            <a:r>
              <a:rPr lang="en-AU" sz="1050" dirty="0" smtClean="0"/>
              <a:t>x: the value of the first coin used in the optimal solution</a:t>
            </a:r>
            <a:endParaRPr lang="en-US" sz="1050" dirty="0">
              <a:ea typeface="Fira Mono" panose="020B0609050000020004" pitchFamily="49" charset="0"/>
            </a:endParaRPr>
          </a:p>
          <a:p>
            <a:r>
              <a:rPr lang="en-AU" sz="1050" dirty="0" smtClean="0"/>
              <a:t>C[p] = 1 + C[p − x]</a:t>
            </a:r>
          </a:p>
          <a:p>
            <a:endParaRPr lang="en-US" sz="1050" dirty="0"/>
          </a:p>
          <a:p>
            <a:r>
              <a:rPr lang="en-AU" sz="1050" dirty="0" smtClean="0"/>
              <a:t>We don’t know x. try all possible x and take the minimum</a:t>
            </a:r>
          </a:p>
          <a:p>
            <a:r>
              <a:rPr lang="en-AU" sz="1050" b="1" dirty="0" smtClean="0">
                <a:solidFill>
                  <a:srgbClr val="C00000"/>
                </a:solidFill>
              </a:rPr>
              <a:t>C[p] </a:t>
            </a:r>
            <a:r>
              <a:rPr lang="it-IT" sz="1050" b="1" dirty="0" smtClean="0">
                <a:solidFill>
                  <a:srgbClr val="C00000"/>
                </a:solidFill>
              </a:rPr>
              <a:t>= min(i:di≤p){ C[p − di ] + 1}</a:t>
            </a:r>
            <a:r>
              <a:rPr lang="it-IT" sz="1050" dirty="0" smtClean="0"/>
              <a:t>	if p &gt; 0 </a:t>
            </a:r>
          </a:p>
          <a:p>
            <a:r>
              <a:rPr lang="it-IT" sz="1050" dirty="0" smtClean="0">
                <a:ea typeface="Fira Mono" panose="020B0609050000020004" pitchFamily="49" charset="0"/>
              </a:rPr>
              <a:t>0		if p = 0</a:t>
            </a:r>
            <a:endParaRPr lang="en-AU" sz="1050" dirty="0">
              <a:ea typeface="Fira Mono" panose="020B06090500000200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10715"/>
              </p:ext>
            </p:extLst>
          </p:nvPr>
        </p:nvGraphicFramePr>
        <p:xfrm>
          <a:off x="713065" y="3347208"/>
          <a:ext cx="2843868" cy="3122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28"/>
                <a:gridCol w="2332140"/>
              </a:tblGrid>
              <a:tr h="29953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M[j]</a:t>
                      </a:r>
                      <a:endParaRPr lang="en-AU" sz="800" b="1" dirty="0">
                        <a:solidFill>
                          <a:schemeClr val="tx1"/>
                        </a:solidFill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>
                        <a:solidFill>
                          <a:schemeClr val="tx1"/>
                        </a:solidFill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5030">
                <a:tc>
                  <a:txBody>
                    <a:bodyPr/>
                    <a:lstStyle/>
                    <a:p>
                      <a:r>
                        <a:rPr lang="en-AU" sz="800" b="1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0</a:t>
                      </a:r>
                      <a:endParaRPr lang="en-AU" sz="800" b="1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0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/>
                </a:tc>
              </a:tr>
              <a:tr h="299532">
                <a:tc>
                  <a:txBody>
                    <a:bodyPr/>
                    <a:lstStyle/>
                    <a:p>
                      <a:r>
                        <a:rPr lang="en-AU" sz="800" b="1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1</a:t>
                      </a:r>
                      <a:endParaRPr lang="en-AU" sz="800" b="1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min{M[1-v1]}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min{M[0]}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1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/>
                </a:tc>
              </a:tr>
              <a:tr h="299532">
                <a:tc>
                  <a:txBody>
                    <a:bodyPr/>
                    <a:lstStyle/>
                    <a:p>
                      <a:r>
                        <a:rPr lang="en-AU" sz="800" b="1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2</a:t>
                      </a:r>
                      <a:endParaRPr lang="en-AU" sz="800" b="1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min{M[2-v1], M[2-v2]}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min{M[1], M[0]}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1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/>
                </a:tc>
              </a:tr>
              <a:tr h="299532">
                <a:tc>
                  <a:txBody>
                    <a:bodyPr/>
                    <a:lstStyle/>
                    <a:p>
                      <a:r>
                        <a:rPr lang="en-AU" sz="800" b="1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3</a:t>
                      </a:r>
                      <a:endParaRPr lang="en-AU" sz="800" b="1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min{M[3-v1], M[3-v2], M[3-v3]}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min{M[2], M[1], M[0]}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1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/>
                </a:tc>
              </a:tr>
              <a:tr h="299532">
                <a:tc>
                  <a:txBody>
                    <a:bodyPr/>
                    <a:lstStyle/>
                    <a:p>
                      <a:r>
                        <a:rPr lang="en-AU" sz="800" b="1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4</a:t>
                      </a:r>
                      <a:endParaRPr lang="en-AU" sz="800" b="1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min{M[4-v1], M[4-v2], M[4-v3]}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min{M[3], M[2], M[1]}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2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9532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5</a:t>
                      </a:r>
                      <a:endParaRPr lang="en-AU" sz="800" b="1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min{M[5-v1], M[5-v2], M[5-v3]}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min{M[4], M[3], M[2]}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2</a:t>
                      </a:r>
                    </a:p>
                    <a:p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71320"/>
              </p:ext>
            </p:extLst>
          </p:nvPr>
        </p:nvGraphicFramePr>
        <p:xfrm>
          <a:off x="1765401" y="2851402"/>
          <a:ext cx="1809375" cy="329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125"/>
                <a:gridCol w="603125"/>
                <a:gridCol w="603125"/>
              </a:tblGrid>
              <a:tr h="329967">
                <a:tc>
                  <a:txBody>
                    <a:bodyPr/>
                    <a:lstStyle/>
                    <a:p>
                      <a:r>
                        <a:rPr lang="en-AU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1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2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3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86645" y="2579761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/>
              <a:t>v</a:t>
            </a:r>
            <a:r>
              <a:rPr lang="en-AU" sz="1200" baseline="-25000" dirty="0" smtClean="0"/>
              <a:t>1</a:t>
            </a:r>
            <a:endParaRPr lang="en-AU" sz="1200" dirty="0"/>
          </a:p>
        </p:txBody>
      </p:sp>
      <p:sp>
        <p:nvSpPr>
          <p:cNvPr id="8" name="Rectangle 7"/>
          <p:cNvSpPr/>
          <p:nvPr/>
        </p:nvSpPr>
        <p:spPr>
          <a:xfrm>
            <a:off x="2440318" y="2579761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/>
              <a:t>v</a:t>
            </a:r>
            <a:r>
              <a:rPr lang="en-AU" sz="1200" baseline="-25000" dirty="0"/>
              <a:t>2</a:t>
            </a:r>
            <a:endParaRPr lang="en-AU" sz="1200" dirty="0"/>
          </a:p>
        </p:txBody>
      </p:sp>
      <p:sp>
        <p:nvSpPr>
          <p:cNvPr id="9" name="Rectangle 8"/>
          <p:cNvSpPr/>
          <p:nvPr/>
        </p:nvSpPr>
        <p:spPr>
          <a:xfrm>
            <a:off x="3008213" y="2579761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/>
              <a:t>v</a:t>
            </a:r>
            <a:r>
              <a:rPr lang="en-AU" sz="1200" baseline="-25000" dirty="0"/>
              <a:t>3</a:t>
            </a:r>
            <a:endParaRPr lang="en-AU" sz="1200" dirty="0"/>
          </a:p>
        </p:txBody>
      </p:sp>
      <p:sp>
        <p:nvSpPr>
          <p:cNvPr id="10" name="Oval 9"/>
          <p:cNvSpPr/>
          <p:nvPr/>
        </p:nvSpPr>
        <p:spPr>
          <a:xfrm>
            <a:off x="1633911" y="5524016"/>
            <a:ext cx="304892" cy="30489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Curved Connector 10"/>
          <p:cNvCxnSpPr>
            <a:endCxn id="10" idx="1"/>
          </p:cNvCxnSpPr>
          <p:nvPr/>
        </p:nvCxnSpPr>
        <p:spPr>
          <a:xfrm rot="16200000" flipH="1">
            <a:off x="1469267" y="5359371"/>
            <a:ext cx="258435" cy="160154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989137" y="5524016"/>
            <a:ext cx="304892" cy="30489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2365197" y="5524016"/>
            <a:ext cx="304892" cy="30489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Curved Connector 13"/>
          <p:cNvCxnSpPr/>
          <p:nvPr/>
        </p:nvCxnSpPr>
        <p:spPr>
          <a:xfrm rot="16200000" flipH="1">
            <a:off x="1462550" y="4906970"/>
            <a:ext cx="752983" cy="57041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H="1">
            <a:off x="1445567" y="4560248"/>
            <a:ext cx="1148550" cy="842714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16809" y="3807181"/>
            <a:ext cx="438934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 smtClean="0"/>
              <a:t>d1 = 1 d2 = 4 d3 = 5 d4 = 10 </a:t>
            </a:r>
          </a:p>
          <a:p>
            <a:endParaRPr lang="en-AU" sz="1050" dirty="0" smtClean="0"/>
          </a:p>
          <a:p>
            <a:r>
              <a:rPr lang="en-AU" sz="9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Change(p) </a:t>
            </a:r>
          </a:p>
          <a:p>
            <a:r>
              <a:rPr lang="en-AU" sz="9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if (p &lt; 0)</a:t>
            </a:r>
          </a:p>
          <a:p>
            <a:r>
              <a:rPr lang="en-US" sz="900" dirty="0">
                <a:latin typeface="Fira Mono" panose="020B0609050000020004" pitchFamily="49" charset="0"/>
                <a:ea typeface="Fira Mono" panose="020B0609050000020004" pitchFamily="49" charset="0"/>
              </a:rPr>
              <a:t> </a:t>
            </a:r>
            <a:r>
              <a:rPr lang="en-AU" sz="9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then return ∞</a:t>
            </a:r>
          </a:p>
          <a:p>
            <a:r>
              <a:rPr lang="en-AU" sz="9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else if (p = 0) </a:t>
            </a:r>
          </a:p>
          <a:p>
            <a:r>
              <a:rPr lang="en-AU" sz="900" dirty="0">
                <a:latin typeface="Fira Mono" panose="020B0609050000020004" pitchFamily="49" charset="0"/>
                <a:ea typeface="Fira Mono" panose="020B0609050000020004" pitchFamily="49" charset="0"/>
              </a:rPr>
              <a:t> </a:t>
            </a:r>
            <a:r>
              <a:rPr lang="en-AU" sz="9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then return 0 </a:t>
            </a:r>
          </a:p>
          <a:p>
            <a:r>
              <a:rPr lang="en-AU" sz="9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else </a:t>
            </a:r>
          </a:p>
          <a:p>
            <a:r>
              <a:rPr lang="en-AU" sz="900" dirty="0">
                <a:latin typeface="Fira Mono" panose="020B0609050000020004" pitchFamily="49" charset="0"/>
                <a:ea typeface="Fira Mono" panose="020B0609050000020004" pitchFamily="49" charset="0"/>
              </a:rPr>
              <a:t> </a:t>
            </a:r>
            <a:r>
              <a:rPr lang="en-AU" sz="9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return </a:t>
            </a:r>
            <a:r>
              <a:rPr lang="en-AU" sz="900" b="1" dirty="0" smtClean="0">
                <a:latin typeface="Fira Mono" panose="020B0609050000020004" pitchFamily="49" charset="0"/>
                <a:ea typeface="Fira Mono" panose="020B0609050000020004" pitchFamily="49" charset="0"/>
              </a:rPr>
              <a:t>1 + min{Change(p − 1), Change(p − 5), Change(p − 10)}</a:t>
            </a:r>
            <a:endParaRPr lang="en-AU" sz="900" b="1" dirty="0">
              <a:latin typeface="Fira Mono" panose="020B0609050000020004" pitchFamily="49" charset="0"/>
              <a:ea typeface="Fira Mono" panose="020B06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88" y="1582607"/>
            <a:ext cx="7992888" cy="50948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13552" y="117987"/>
            <a:ext cx="7857053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500"/>
              </a:spcAft>
            </a:pPr>
            <a:r>
              <a:rPr lang="en-US" b="1" kern="1400" spc="25" dirty="0">
                <a:ea typeface="SimSun" panose="02010600030101010101" pitchFamily="2" charset="-122"/>
                <a:cs typeface="Times New Roman" panose="02020603050405020304" pitchFamily="18" charset="0"/>
              </a:rPr>
              <a:t>Client position synchronization algorithm design and implementation</a:t>
            </a:r>
            <a:r>
              <a:rPr lang="en-US" sz="2000" kern="1400" spc="25" dirty="0">
                <a:solidFill>
                  <a:srgbClr val="17365D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2000" kern="1400" spc="25" dirty="0">
                <a:solidFill>
                  <a:srgbClr val="17365D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2000" kern="1400" spc="25" dirty="0">
                <a:solidFill>
                  <a:srgbClr val="17365D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This describes how to replicate a player and non-player’s kinematic state (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information that describes the current kinematic state of the entity, including position, velocity, acceleration and orientation; and other information</a:t>
            </a:r>
            <a:r>
              <a:rPr lang="en-US" sz="1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 across multiple machines in the lag-prone internet environment.</a:t>
            </a:r>
            <a:br>
              <a:rPr lang="en-US" sz="1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1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1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Forward simulation </a:t>
            </a:r>
            <a:br>
              <a:rPr lang="en-US" sz="11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1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 render its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kinematic state in a consistent and smooth way using dead reckoning algorithms.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29724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85175" y="752210"/>
            <a:ext cx="4965192" cy="59244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845512" y="752210"/>
            <a:ext cx="2608039" cy="5924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6" name="TextBox 8"/>
          <p:cNvSpPr txBox="1"/>
          <p:nvPr/>
        </p:nvSpPr>
        <p:spPr>
          <a:xfrm>
            <a:off x="1689946" y="3397823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b="1" dirty="0"/>
              <a:t>Game client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069647" y="824218"/>
            <a:ext cx="753732" cy="707827"/>
            <a:chOff x="2660052" y="188640"/>
            <a:chExt cx="753732" cy="707827"/>
          </a:xfrm>
        </p:grpSpPr>
        <p:pic>
          <p:nvPicPr>
            <p:cNvPr id="104" name="Picture 1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15376" y="188640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" name="TextBox 11"/>
            <p:cNvSpPr txBox="1"/>
            <p:nvPr/>
          </p:nvSpPr>
          <p:spPr>
            <a:xfrm>
              <a:off x="2660052" y="681023"/>
              <a:ext cx="753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Patch servers</a:t>
              </a:r>
            </a:p>
          </p:txBody>
        </p:sp>
        <p:pic>
          <p:nvPicPr>
            <p:cNvPr id="106" name="Picture 1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1537" y="262131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8" name="Shape 129"/>
          <p:cNvCxnSpPr>
            <a:stCxn id="84" idx="0"/>
            <a:endCxn id="104" idx="1"/>
          </p:cNvCxnSpPr>
          <p:nvPr/>
        </p:nvCxnSpPr>
        <p:spPr>
          <a:xfrm rot="5400000" flipH="1" flipV="1">
            <a:off x="3282493" y="892763"/>
            <a:ext cx="795000" cy="1089956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130687" y="2731332"/>
            <a:ext cx="748923" cy="707827"/>
            <a:chOff x="2789210" y="1267857"/>
            <a:chExt cx="748923" cy="707827"/>
          </a:xfrm>
        </p:grpSpPr>
        <p:pic>
          <p:nvPicPr>
            <p:cNvPr id="101" name="Picture 1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44534" y="1267857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6"/>
            <p:cNvSpPr txBox="1"/>
            <p:nvPr/>
          </p:nvSpPr>
          <p:spPr>
            <a:xfrm>
              <a:off x="2789210" y="1760240"/>
              <a:ext cx="7489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Relay servers</a:t>
              </a:r>
            </a:p>
          </p:txBody>
        </p:sp>
        <p:pic>
          <p:nvPicPr>
            <p:cNvPr id="103" name="Picture 10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80695" y="1341348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4262988" y="3932843"/>
            <a:ext cx="1190563" cy="1592943"/>
            <a:chOff x="2853392" y="2916177"/>
            <a:chExt cx="1190563" cy="1592943"/>
          </a:xfrm>
        </p:grpSpPr>
        <p:pic>
          <p:nvPicPr>
            <p:cNvPr id="91" name="Picture 9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3392" y="2916177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" name="TextBox 20"/>
            <p:cNvSpPr txBox="1"/>
            <p:nvPr/>
          </p:nvSpPr>
          <p:spPr>
            <a:xfrm>
              <a:off x="2894578" y="4293676"/>
              <a:ext cx="7697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Lobby servers</a:t>
              </a:r>
            </a:p>
          </p:txBody>
        </p:sp>
        <p:pic>
          <p:nvPicPr>
            <p:cNvPr id="93" name="Picture 9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85908" y="3108734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" name="TextBox 22"/>
            <p:cNvSpPr txBox="1"/>
            <p:nvPr/>
          </p:nvSpPr>
          <p:spPr>
            <a:xfrm>
              <a:off x="3105107" y="2916177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Lobby 1</a:t>
              </a:r>
            </a:p>
          </p:txBody>
        </p:sp>
        <p:sp>
          <p:nvSpPr>
            <p:cNvPr id="95" name="TextBox 23"/>
            <p:cNvSpPr txBox="1"/>
            <p:nvPr/>
          </p:nvSpPr>
          <p:spPr>
            <a:xfrm>
              <a:off x="3262864" y="3132201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Lobby 2</a:t>
              </a: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3226140" y="4001784"/>
              <a:ext cx="0" cy="21766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97" name="Picture 9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05417" y="3298604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26"/>
            <p:cNvSpPr txBox="1"/>
            <p:nvPr/>
          </p:nvSpPr>
          <p:spPr>
            <a:xfrm>
              <a:off x="3382373" y="3322071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Lobby 3</a:t>
              </a:r>
            </a:p>
          </p:txBody>
        </p:sp>
        <p:pic>
          <p:nvPicPr>
            <p:cNvPr id="99" name="Picture 9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53717" y="3514628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Box 28"/>
            <p:cNvSpPr txBox="1"/>
            <p:nvPr/>
          </p:nvSpPr>
          <p:spPr>
            <a:xfrm>
              <a:off x="3530673" y="3538095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Lobby 4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19030" y="5148088"/>
            <a:ext cx="1180131" cy="609241"/>
            <a:chOff x="4545169" y="2318167"/>
            <a:chExt cx="1180131" cy="609241"/>
          </a:xfrm>
        </p:grpSpPr>
        <p:pic>
          <p:nvPicPr>
            <p:cNvPr id="89" name="Picture 8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47203" y="2318167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" name="TextBox 31"/>
            <p:cNvSpPr txBox="1"/>
            <p:nvPr/>
          </p:nvSpPr>
          <p:spPr>
            <a:xfrm>
              <a:off x="4545169" y="2711964"/>
              <a:ext cx="11801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Lobby Controller server</a:t>
              </a:r>
            </a:p>
          </p:txBody>
        </p:sp>
      </p:grpSp>
      <p:cxnSp>
        <p:nvCxnSpPr>
          <p:cNvPr id="12" name="Shape 129"/>
          <p:cNvCxnSpPr>
            <a:stCxn id="94" idx="3"/>
            <a:endCxn id="29" idx="1"/>
          </p:cNvCxnSpPr>
          <p:nvPr/>
        </p:nvCxnSpPr>
        <p:spPr>
          <a:xfrm flipV="1">
            <a:off x="5027985" y="2471676"/>
            <a:ext cx="2714071" cy="1568888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hape 129"/>
          <p:cNvCxnSpPr>
            <a:stCxn id="88" idx="3"/>
          </p:cNvCxnSpPr>
          <p:nvPr/>
        </p:nvCxnSpPr>
        <p:spPr>
          <a:xfrm flipV="1">
            <a:off x="4710203" y="1679754"/>
            <a:ext cx="3031852" cy="374132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hape 129"/>
          <p:cNvCxnSpPr>
            <a:stCxn id="89" idx="3"/>
            <a:endCxn id="29" idx="1"/>
          </p:cNvCxnSpPr>
          <p:nvPr/>
        </p:nvCxnSpPr>
        <p:spPr>
          <a:xfrm flipV="1">
            <a:off x="6809095" y="2471677"/>
            <a:ext cx="932960" cy="2892435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130686" y="1764372"/>
            <a:ext cx="740908" cy="707827"/>
            <a:chOff x="2660052" y="188640"/>
            <a:chExt cx="740908" cy="707827"/>
          </a:xfrm>
        </p:grpSpPr>
        <p:pic>
          <p:nvPicPr>
            <p:cNvPr id="86" name="Picture 8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15376" y="188640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TextBox 37"/>
            <p:cNvSpPr txBox="1"/>
            <p:nvPr/>
          </p:nvSpPr>
          <p:spPr>
            <a:xfrm>
              <a:off x="2660052" y="681023"/>
              <a:ext cx="7409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Login servers</a:t>
              </a:r>
            </a:p>
          </p:txBody>
        </p:sp>
        <p:pic>
          <p:nvPicPr>
            <p:cNvPr id="88" name="Picture 8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1537" y="262131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6" name="Shape 129"/>
          <p:cNvCxnSpPr/>
          <p:nvPr/>
        </p:nvCxnSpPr>
        <p:spPr>
          <a:xfrm>
            <a:off x="5027985" y="4072933"/>
            <a:ext cx="1493079" cy="132354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845512" y="1835242"/>
            <a:ext cx="579005" cy="504959"/>
            <a:chOff x="2197865" y="2564904"/>
            <a:chExt cx="579005" cy="504959"/>
          </a:xfrm>
        </p:grpSpPr>
        <p:pic>
          <p:nvPicPr>
            <p:cNvPr id="84" name="Picture 8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39752" y="2564904"/>
              <a:ext cx="2952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42"/>
            <p:cNvSpPr txBox="1"/>
            <p:nvPr/>
          </p:nvSpPr>
          <p:spPr>
            <a:xfrm>
              <a:off x="2197865" y="2854419"/>
              <a:ext cx="5790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L4 switch</a:t>
              </a:r>
            </a:p>
          </p:txBody>
        </p:sp>
      </p:grpSp>
      <p:cxnSp>
        <p:nvCxnSpPr>
          <p:cNvPr id="18" name="Shape 129"/>
          <p:cNvCxnSpPr>
            <a:stCxn id="84" idx="3"/>
            <a:endCxn id="86" idx="1"/>
          </p:cNvCxnSpPr>
          <p:nvPr/>
        </p:nvCxnSpPr>
        <p:spPr>
          <a:xfrm>
            <a:off x="3282632" y="1979257"/>
            <a:ext cx="1003379" cy="1138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hape 129"/>
          <p:cNvCxnSpPr>
            <a:stCxn id="85" idx="2"/>
            <a:endCxn id="101" idx="1"/>
          </p:cNvCxnSpPr>
          <p:nvPr/>
        </p:nvCxnSpPr>
        <p:spPr>
          <a:xfrm rot="16200000" flipH="1">
            <a:off x="3406936" y="2068279"/>
            <a:ext cx="607155" cy="1150996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hape 129"/>
          <p:cNvCxnSpPr>
            <a:stCxn id="95" idx="3"/>
            <a:endCxn id="29" idx="1"/>
          </p:cNvCxnSpPr>
          <p:nvPr/>
        </p:nvCxnSpPr>
        <p:spPr>
          <a:xfrm flipV="1">
            <a:off x="5185741" y="2471676"/>
            <a:ext cx="2556314" cy="1784912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hape 129"/>
          <p:cNvCxnSpPr>
            <a:stCxn id="98" idx="3"/>
            <a:endCxn id="29" idx="1"/>
          </p:cNvCxnSpPr>
          <p:nvPr/>
        </p:nvCxnSpPr>
        <p:spPr>
          <a:xfrm flipV="1">
            <a:off x="5305251" y="2471676"/>
            <a:ext cx="2436805" cy="1974782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129"/>
          <p:cNvCxnSpPr>
            <a:stCxn id="100" idx="3"/>
            <a:endCxn id="29" idx="1"/>
          </p:cNvCxnSpPr>
          <p:nvPr/>
        </p:nvCxnSpPr>
        <p:spPr>
          <a:xfrm flipV="1">
            <a:off x="5453551" y="2471676"/>
            <a:ext cx="2288505" cy="219080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hape 129"/>
          <p:cNvCxnSpPr/>
          <p:nvPr/>
        </p:nvCxnSpPr>
        <p:spPr>
          <a:xfrm>
            <a:off x="5185741" y="4288957"/>
            <a:ext cx="1335322" cy="110752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hape 129"/>
          <p:cNvCxnSpPr/>
          <p:nvPr/>
        </p:nvCxnSpPr>
        <p:spPr>
          <a:xfrm>
            <a:off x="5305251" y="4478827"/>
            <a:ext cx="1215813" cy="91765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877924" y="1192325"/>
            <a:ext cx="978571" cy="614563"/>
            <a:chOff x="6256042" y="1883142"/>
            <a:chExt cx="965329" cy="614563"/>
          </a:xfrm>
        </p:grpSpPr>
        <p:pic>
          <p:nvPicPr>
            <p:cNvPr id="82" name="Picture 8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44208" y="1883142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" name="TextBox 52"/>
            <p:cNvSpPr txBox="1"/>
            <p:nvPr/>
          </p:nvSpPr>
          <p:spPr>
            <a:xfrm>
              <a:off x="6256042" y="2282261"/>
              <a:ext cx="9653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Account DB server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77917" y="1907249"/>
            <a:ext cx="881071" cy="598200"/>
            <a:chOff x="6256042" y="2598067"/>
            <a:chExt cx="869149" cy="598200"/>
          </a:xfrm>
        </p:grpSpPr>
        <p:pic>
          <p:nvPicPr>
            <p:cNvPr id="80" name="Picture 7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44208" y="2598067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" name="TextBox 55"/>
            <p:cNvSpPr txBox="1"/>
            <p:nvPr/>
          </p:nvSpPr>
          <p:spPr>
            <a:xfrm>
              <a:off x="6256042" y="2980823"/>
              <a:ext cx="8691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Game DB server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77915" y="2552957"/>
            <a:ext cx="773822" cy="602983"/>
            <a:chOff x="6256043" y="3243774"/>
            <a:chExt cx="763351" cy="602983"/>
          </a:xfrm>
        </p:grpSpPr>
        <p:pic>
          <p:nvPicPr>
            <p:cNvPr id="78" name="Picture 7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44208" y="3243774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Box 58"/>
            <p:cNvSpPr txBox="1"/>
            <p:nvPr/>
          </p:nvSpPr>
          <p:spPr>
            <a:xfrm>
              <a:off x="6256043" y="3631313"/>
              <a:ext cx="7633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Log DB server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860041" y="3198147"/>
            <a:ext cx="1014320" cy="615982"/>
            <a:chOff x="6215706" y="3026949"/>
            <a:chExt cx="1000595" cy="615982"/>
          </a:xfrm>
        </p:grpSpPr>
        <p:pic>
          <p:nvPicPr>
            <p:cNvPr id="76" name="Picture 7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44208" y="3026949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TextBox 61"/>
            <p:cNvSpPr txBox="1"/>
            <p:nvPr/>
          </p:nvSpPr>
          <p:spPr>
            <a:xfrm>
              <a:off x="6215706" y="3427487"/>
              <a:ext cx="10005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Statistics DB server</a:t>
              </a: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7742055" y="1040242"/>
            <a:ext cx="1125758" cy="2862868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30" name="TextBox 63"/>
          <p:cNvSpPr txBox="1"/>
          <p:nvPr/>
        </p:nvSpPr>
        <p:spPr>
          <a:xfrm>
            <a:off x="7859165" y="3856694"/>
            <a:ext cx="974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i="1" dirty="0">
                <a:solidFill>
                  <a:schemeClr val="tx2"/>
                </a:solidFill>
              </a:rPr>
              <a:t>DB servers</a:t>
            </a:r>
          </a:p>
        </p:txBody>
      </p:sp>
      <p:cxnSp>
        <p:nvCxnSpPr>
          <p:cNvPr id="31" name="Shape 129"/>
          <p:cNvCxnSpPr/>
          <p:nvPr/>
        </p:nvCxnSpPr>
        <p:spPr>
          <a:xfrm>
            <a:off x="5453551" y="4694851"/>
            <a:ext cx="1067513" cy="701629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hape 129"/>
          <p:cNvCxnSpPr>
            <a:endCxn id="84" idx="1"/>
          </p:cNvCxnSpPr>
          <p:nvPr/>
        </p:nvCxnSpPr>
        <p:spPr>
          <a:xfrm flipV="1">
            <a:off x="2144720" y="1979257"/>
            <a:ext cx="842678" cy="1240500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hape 129"/>
          <p:cNvCxnSpPr/>
          <p:nvPr/>
        </p:nvCxnSpPr>
        <p:spPr>
          <a:xfrm>
            <a:off x="2144721" y="3219758"/>
            <a:ext cx="2250783" cy="1366705"/>
          </a:xfrm>
          <a:prstGeom prst="bentConnector3">
            <a:avLst>
              <a:gd name="adj1" fmla="val 18722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841088" y="4408601"/>
            <a:ext cx="965541" cy="732351"/>
            <a:chOff x="4597208" y="2318167"/>
            <a:chExt cx="965541" cy="732351"/>
          </a:xfrm>
        </p:grpSpPr>
        <p:pic>
          <p:nvPicPr>
            <p:cNvPr id="74" name="Picture 7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47203" y="2318167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TextBox 69"/>
            <p:cNvSpPr txBox="1"/>
            <p:nvPr/>
          </p:nvSpPr>
          <p:spPr>
            <a:xfrm>
              <a:off x="4597208" y="2711964"/>
              <a:ext cx="9655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3rd party Billing server</a:t>
              </a: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4073100" y="3732979"/>
            <a:ext cx="3326060" cy="2203806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36" name="TextBox 71"/>
          <p:cNvSpPr txBox="1"/>
          <p:nvPr/>
        </p:nvSpPr>
        <p:spPr>
          <a:xfrm>
            <a:off x="5080027" y="5932740"/>
            <a:ext cx="11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i="1" dirty="0">
                <a:solidFill>
                  <a:schemeClr val="tx2"/>
                </a:solidFill>
              </a:rPr>
              <a:t>Lobby cluster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742056" y="4280602"/>
            <a:ext cx="1132313" cy="955512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38" name="TextBox 73"/>
          <p:cNvSpPr txBox="1"/>
          <p:nvPr/>
        </p:nvSpPr>
        <p:spPr>
          <a:xfrm>
            <a:off x="7682706" y="5190976"/>
            <a:ext cx="1392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i="1" dirty="0">
                <a:solidFill>
                  <a:schemeClr val="tx2"/>
                </a:solidFill>
              </a:rPr>
              <a:t>3</a:t>
            </a:r>
            <a:r>
              <a:rPr lang="en-AU" sz="1400" b="1" i="1" baseline="30000" dirty="0">
                <a:solidFill>
                  <a:schemeClr val="tx2"/>
                </a:solidFill>
              </a:rPr>
              <a:t>rd</a:t>
            </a:r>
            <a:r>
              <a:rPr lang="en-AU" sz="1400" b="1" i="1" dirty="0">
                <a:solidFill>
                  <a:schemeClr val="tx2"/>
                </a:solidFill>
              </a:rPr>
              <a:t> party servers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435468" y="1527045"/>
            <a:ext cx="1008112" cy="2027332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pic>
        <p:nvPicPr>
          <p:cNvPr id="40" name="Picture 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79485" y="1671061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79485" y="2871801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51493" y="3015817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23501" y="3159833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41511" y="2140851"/>
            <a:ext cx="3495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79485" y="2258233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hape 129"/>
          <p:cNvCxnSpPr>
            <a:stCxn id="82" idx="3"/>
            <a:endCxn id="40" idx="1"/>
          </p:cNvCxnSpPr>
          <p:nvPr/>
        </p:nvCxnSpPr>
        <p:spPr>
          <a:xfrm>
            <a:off x="8360654" y="1408349"/>
            <a:ext cx="1218831" cy="406729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hape 129"/>
          <p:cNvCxnSpPr>
            <a:stCxn id="80" idx="3"/>
            <a:endCxn id="45" idx="1"/>
          </p:cNvCxnSpPr>
          <p:nvPr/>
        </p:nvCxnSpPr>
        <p:spPr>
          <a:xfrm>
            <a:off x="8360654" y="2123273"/>
            <a:ext cx="1218831" cy="27897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hape 129"/>
          <p:cNvCxnSpPr>
            <a:stCxn id="78" idx="3"/>
            <a:endCxn id="41" idx="1"/>
          </p:cNvCxnSpPr>
          <p:nvPr/>
        </p:nvCxnSpPr>
        <p:spPr>
          <a:xfrm>
            <a:off x="8360654" y="2768981"/>
            <a:ext cx="1218831" cy="24683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hape 129"/>
          <p:cNvCxnSpPr>
            <a:stCxn id="76" idx="3"/>
            <a:endCxn id="42" idx="1"/>
          </p:cNvCxnSpPr>
          <p:nvPr/>
        </p:nvCxnSpPr>
        <p:spPr>
          <a:xfrm flipV="1">
            <a:off x="8383668" y="3159833"/>
            <a:ext cx="1267825" cy="254338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523911" y="475211"/>
            <a:ext cx="109837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Public domain</a:t>
            </a:r>
            <a:endParaRPr lang="en-AU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7085974" y="475211"/>
            <a:ext cx="115538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Private domain</a:t>
            </a:r>
            <a:endParaRPr lang="en-AU" sz="1200" b="1" dirty="0"/>
          </a:p>
        </p:txBody>
      </p:sp>
      <p:sp>
        <p:nvSpPr>
          <p:cNvPr id="52" name="TextBox 87"/>
          <p:cNvSpPr txBox="1"/>
          <p:nvPr/>
        </p:nvSpPr>
        <p:spPr>
          <a:xfrm>
            <a:off x="9396275" y="5979830"/>
            <a:ext cx="965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b="1" dirty="0"/>
              <a:t>Game server administrator PC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9297243" y="5458035"/>
            <a:ext cx="1132313" cy="947702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54" name="TextBox 89"/>
          <p:cNvSpPr txBox="1"/>
          <p:nvPr/>
        </p:nvSpPr>
        <p:spPr>
          <a:xfrm>
            <a:off x="9238323" y="6368834"/>
            <a:ext cx="1271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i="1" dirty="0">
                <a:solidFill>
                  <a:schemeClr val="tx2"/>
                </a:solidFill>
              </a:rPr>
              <a:t>Admin console</a:t>
            </a:r>
          </a:p>
        </p:txBody>
      </p:sp>
      <p:pic>
        <p:nvPicPr>
          <p:cNvPr id="55" name="Picture 5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79484" y="5578787"/>
            <a:ext cx="432048" cy="37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Shape 129"/>
          <p:cNvCxnSpPr/>
          <p:nvPr/>
        </p:nvCxnSpPr>
        <p:spPr>
          <a:xfrm flipV="1">
            <a:off x="6809096" y="4689361"/>
            <a:ext cx="1281987" cy="739487"/>
          </a:xfrm>
          <a:prstGeom prst="bentConnector3">
            <a:avLst>
              <a:gd name="adj1" fmla="val 58206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hape 129"/>
          <p:cNvCxnSpPr>
            <a:stCxn id="52" idx="1"/>
            <a:endCxn id="90" idx="2"/>
          </p:cNvCxnSpPr>
          <p:nvPr/>
        </p:nvCxnSpPr>
        <p:spPr>
          <a:xfrm rot="10800000">
            <a:off x="6809097" y="5757330"/>
            <a:ext cx="2587179" cy="391779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93"/>
          <p:cNvSpPr txBox="1"/>
          <p:nvPr/>
        </p:nvSpPr>
        <p:spPr>
          <a:xfrm>
            <a:off x="9398239" y="3528974"/>
            <a:ext cx="1098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i="1" dirty="0">
                <a:solidFill>
                  <a:schemeClr val="tx2"/>
                </a:solidFill>
              </a:rPr>
              <a:t>SAN storage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45950" y="753271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chemeClr val="tx2"/>
                </a:solidFill>
                <a:cs typeface="Calibri"/>
              </a:rPr>
              <a:t>①</a:t>
            </a:r>
            <a:endParaRPr lang="en-AU" sz="1200" dirty="0"/>
          </a:p>
        </p:txBody>
      </p:sp>
      <p:sp>
        <p:nvSpPr>
          <p:cNvPr id="60" name="Rectangle 59"/>
          <p:cNvSpPr/>
          <p:nvPr/>
        </p:nvSpPr>
        <p:spPr>
          <a:xfrm>
            <a:off x="3219331" y="1668791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②</a:t>
            </a:r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6231907" y="1400282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③</a:t>
            </a:r>
            <a:endParaRPr lang="en-AU" dirty="0"/>
          </a:p>
        </p:txBody>
      </p:sp>
      <p:sp>
        <p:nvSpPr>
          <p:cNvPr id="62" name="Rectangle 61"/>
          <p:cNvSpPr/>
          <p:nvPr/>
        </p:nvSpPr>
        <p:spPr>
          <a:xfrm>
            <a:off x="9008389" y="1560864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④</a:t>
            </a:r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5617534" y="2389324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⑤</a:t>
            </a:r>
            <a:endParaRPr lang="en-AU" dirty="0"/>
          </a:p>
        </p:txBody>
      </p:sp>
      <p:sp>
        <p:nvSpPr>
          <p:cNvPr id="64" name="Rectangle 63"/>
          <p:cNvSpPr/>
          <p:nvPr/>
        </p:nvSpPr>
        <p:spPr>
          <a:xfrm>
            <a:off x="2845511" y="4586463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⑥</a:t>
            </a:r>
            <a:endParaRPr lang="en-AU" dirty="0"/>
          </a:p>
        </p:txBody>
      </p:sp>
      <p:sp>
        <p:nvSpPr>
          <p:cNvPr id="65" name="Rectangle 64"/>
          <p:cNvSpPr/>
          <p:nvPr/>
        </p:nvSpPr>
        <p:spPr>
          <a:xfrm>
            <a:off x="5718231" y="5396480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⑦</a:t>
            </a:r>
            <a:endParaRPr lang="en-AU" dirty="0"/>
          </a:p>
        </p:txBody>
      </p:sp>
      <p:sp>
        <p:nvSpPr>
          <p:cNvPr id="66" name="Rectangle 65"/>
          <p:cNvSpPr/>
          <p:nvPr/>
        </p:nvSpPr>
        <p:spPr>
          <a:xfrm>
            <a:off x="5987306" y="3763566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⑧</a:t>
            </a:r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8618539" y="5872111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⑨</a:t>
            </a:r>
            <a:endParaRPr lang="en-AU" dirty="0"/>
          </a:p>
        </p:txBody>
      </p:sp>
      <p:cxnSp>
        <p:nvCxnSpPr>
          <p:cNvPr id="68" name="Shape 129"/>
          <p:cNvCxnSpPr>
            <a:stCxn id="87" idx="2"/>
            <a:endCxn id="89" idx="0"/>
          </p:cNvCxnSpPr>
          <p:nvPr/>
        </p:nvCxnSpPr>
        <p:spPr>
          <a:xfrm rot="16200000" flipH="1">
            <a:off x="4245166" y="2728173"/>
            <a:ext cx="2675889" cy="2163939"/>
          </a:xfrm>
          <a:prstGeom prst="bentConnector3">
            <a:avLst>
              <a:gd name="adj1" fmla="val 6756"/>
            </a:avLst>
          </a:prstGeom>
          <a:ln w="952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104"/>
          <p:cNvSpPr txBox="1"/>
          <p:nvPr/>
        </p:nvSpPr>
        <p:spPr>
          <a:xfrm>
            <a:off x="7496221" y="4702149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chemeClr val="tx2"/>
                </a:solidFill>
                <a:latin typeface="Calibri"/>
                <a:cs typeface="Calibri"/>
              </a:rPr>
              <a:t>⑩</a:t>
            </a:r>
            <a:endParaRPr lang="en-AU" sz="1200" b="1" dirty="0">
              <a:solidFill>
                <a:schemeClr val="tx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30043" y="2680850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⑪</a:t>
            </a:r>
            <a:endParaRPr lang="en-AU" dirty="0"/>
          </a:p>
        </p:txBody>
      </p:sp>
      <p:sp>
        <p:nvSpPr>
          <p:cNvPr id="71" name="Rectangle 70"/>
          <p:cNvSpPr/>
          <p:nvPr/>
        </p:nvSpPr>
        <p:spPr>
          <a:xfrm>
            <a:off x="1746309" y="3168413"/>
            <a:ext cx="479618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/>
              <a:t>iPhone</a:t>
            </a:r>
            <a:endParaRPr lang="en-AU" sz="800" b="1" dirty="0"/>
          </a:p>
        </p:txBody>
      </p:sp>
      <p:sp>
        <p:nvSpPr>
          <p:cNvPr id="72" name="Rectangle 71"/>
          <p:cNvSpPr/>
          <p:nvPr/>
        </p:nvSpPr>
        <p:spPr>
          <a:xfrm>
            <a:off x="1641632" y="2968904"/>
            <a:ext cx="370614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/>
              <a:t>iPad</a:t>
            </a:r>
            <a:endParaRPr lang="en-AU" sz="800" b="1" dirty="0"/>
          </a:p>
        </p:txBody>
      </p:sp>
      <p:sp>
        <p:nvSpPr>
          <p:cNvPr id="73" name="Rectangle 72"/>
          <p:cNvSpPr/>
          <p:nvPr/>
        </p:nvSpPr>
        <p:spPr>
          <a:xfrm>
            <a:off x="136863" y="115438"/>
            <a:ext cx="7704225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Mobile Backend service architecture design/implementation – synchronous model with lobby system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25404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925026" y="409939"/>
            <a:ext cx="5545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/>
              <a:t>Single sign-on ticketing mechanism design and </a:t>
            </a:r>
            <a:r>
              <a:rPr lang="en-AU" sz="1400" b="1" dirty="0" smtClean="0"/>
              <a:t>implementation example</a:t>
            </a:r>
            <a:endParaRPr lang="en-AU" sz="1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17845" y="1355179"/>
            <a:ext cx="0" cy="4815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2093924" y="985847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iPad/iPhone </a:t>
            </a:r>
            <a:br>
              <a:rPr lang="en-US" sz="1050" b="1" dirty="0"/>
            </a:br>
            <a:r>
              <a:rPr lang="en-US" sz="1050" b="1" dirty="0"/>
              <a:t>game client</a:t>
            </a:r>
            <a:endParaRPr lang="en-AU" sz="1050" b="1" dirty="0"/>
          </a:p>
        </p:txBody>
      </p:sp>
      <p:sp>
        <p:nvSpPr>
          <p:cNvPr id="7" name="TextBox 4"/>
          <p:cNvSpPr txBox="1"/>
          <p:nvPr/>
        </p:nvSpPr>
        <p:spPr>
          <a:xfrm>
            <a:off x="6561029" y="985847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Game server</a:t>
            </a:r>
            <a:endParaRPr lang="en-AU" sz="105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78085" y="1355179"/>
            <a:ext cx="0" cy="1990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905565" y="2930063"/>
            <a:ext cx="648072" cy="34362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/>
              <a:t>Session ticket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17846" y="3002071"/>
            <a:ext cx="438453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8"/>
          <p:cNvSpPr txBox="1"/>
          <p:nvPr/>
        </p:nvSpPr>
        <p:spPr>
          <a:xfrm>
            <a:off x="2833869" y="2976433"/>
            <a:ext cx="1779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Game client log-in to game server with UUID and session ticket</a:t>
            </a:r>
            <a:endParaRPr lang="en-AU" sz="1000" dirty="0"/>
          </a:p>
        </p:txBody>
      </p:sp>
      <p:sp>
        <p:nvSpPr>
          <p:cNvPr id="12" name="Right Bracket 11"/>
          <p:cNvSpPr/>
          <p:nvPr/>
        </p:nvSpPr>
        <p:spPr>
          <a:xfrm>
            <a:off x="7002382" y="3002072"/>
            <a:ext cx="246048" cy="742173"/>
          </a:xfrm>
          <a:prstGeom prst="rightBracke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1000"/>
          </a:p>
        </p:txBody>
      </p:sp>
      <p:sp>
        <p:nvSpPr>
          <p:cNvPr id="13" name="TextBox 10"/>
          <p:cNvSpPr txBox="1"/>
          <p:nvPr/>
        </p:nvSpPr>
        <p:spPr>
          <a:xfrm>
            <a:off x="7282614" y="2930064"/>
            <a:ext cx="1420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Verify the session </a:t>
            </a:r>
            <a:r>
              <a:rPr lang="en-US" sz="1000" dirty="0" smtClean="0"/>
              <a:t>ticket</a:t>
            </a:r>
            <a:endParaRPr lang="en-AU" sz="1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17845" y="3739108"/>
            <a:ext cx="437134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2"/>
          <p:cNvSpPr txBox="1"/>
          <p:nvPr/>
        </p:nvSpPr>
        <p:spPr>
          <a:xfrm>
            <a:off x="2833869" y="3718376"/>
            <a:ext cx="2859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Authenticate game client’s log-in to game server, and reply with MD5 hashed ticket data</a:t>
            </a:r>
            <a:endParaRPr lang="en-AU" sz="1000" dirty="0"/>
          </a:p>
        </p:txBody>
      </p:sp>
      <p:sp>
        <p:nvSpPr>
          <p:cNvPr id="16" name="Rounded Rectangle 15"/>
          <p:cNvSpPr/>
          <p:nvPr/>
        </p:nvSpPr>
        <p:spPr>
          <a:xfrm>
            <a:off x="1905565" y="3595542"/>
            <a:ext cx="648072" cy="4206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/>
              <a:t>Hashed session ticket</a:t>
            </a:r>
          </a:p>
        </p:txBody>
      </p:sp>
      <p:sp>
        <p:nvSpPr>
          <p:cNvPr id="17" name="TextBox 14"/>
          <p:cNvSpPr txBox="1"/>
          <p:nvPr/>
        </p:nvSpPr>
        <p:spPr>
          <a:xfrm>
            <a:off x="3574720" y="2818432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i="1" dirty="0"/>
              <a:t>HTTPS</a:t>
            </a:r>
            <a:endParaRPr lang="en-AU" sz="1000" b="1" i="1" dirty="0"/>
          </a:p>
        </p:txBody>
      </p:sp>
      <p:cxnSp>
        <p:nvCxnSpPr>
          <p:cNvPr id="18" name="Straight Arrow Connector 17"/>
          <p:cNvCxnSpPr>
            <a:endCxn id="20" idx="0"/>
          </p:cNvCxnSpPr>
          <p:nvPr/>
        </p:nvCxnSpPr>
        <p:spPr>
          <a:xfrm flipV="1">
            <a:off x="2617846" y="4986333"/>
            <a:ext cx="4382225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6"/>
          <p:cNvSpPr txBox="1"/>
          <p:nvPr/>
        </p:nvSpPr>
        <p:spPr>
          <a:xfrm>
            <a:off x="2769661" y="4994880"/>
            <a:ext cx="28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Game client appends the hashed ticket payload for every game messages</a:t>
            </a:r>
            <a:endParaRPr lang="en-AU" sz="1000" dirty="0"/>
          </a:p>
        </p:txBody>
      </p:sp>
      <p:sp>
        <p:nvSpPr>
          <p:cNvPr id="20" name="Right Bracket 19"/>
          <p:cNvSpPr/>
          <p:nvPr/>
        </p:nvSpPr>
        <p:spPr>
          <a:xfrm>
            <a:off x="7000070" y="4986333"/>
            <a:ext cx="246048" cy="783980"/>
          </a:xfrm>
          <a:prstGeom prst="rightBracke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1000"/>
          </a:p>
        </p:txBody>
      </p:sp>
      <p:sp>
        <p:nvSpPr>
          <p:cNvPr id="21" name="TextBox 18"/>
          <p:cNvSpPr txBox="1"/>
          <p:nvPr/>
        </p:nvSpPr>
        <p:spPr>
          <a:xfrm>
            <a:off x="7269423" y="5041250"/>
            <a:ext cx="1447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Compare the hashed ticket with the stored one in DB/memcached</a:t>
            </a:r>
            <a:endParaRPr lang="en-AU" sz="1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617846" y="5770313"/>
            <a:ext cx="438222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0"/>
          <p:cNvSpPr txBox="1"/>
          <p:nvPr/>
        </p:nvSpPr>
        <p:spPr>
          <a:xfrm>
            <a:off x="2765501" y="5770313"/>
            <a:ext cx="2711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Only accept the game message packet if the hashed ticket data is matched.</a:t>
            </a:r>
            <a:endParaRPr lang="en-AU" sz="1000" dirty="0"/>
          </a:p>
        </p:txBody>
      </p:sp>
      <p:sp>
        <p:nvSpPr>
          <p:cNvPr id="24" name="TextBox 21"/>
          <p:cNvSpPr txBox="1"/>
          <p:nvPr/>
        </p:nvSpPr>
        <p:spPr>
          <a:xfrm>
            <a:off x="7290414" y="3290104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MD5 hash the ticket</a:t>
            </a:r>
            <a:endParaRPr lang="en-AU" sz="1000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7867272" y="3577341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7867272" y="3217301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4"/>
          <p:cNvSpPr txBox="1"/>
          <p:nvPr/>
        </p:nvSpPr>
        <p:spPr>
          <a:xfrm>
            <a:off x="7290415" y="3615960"/>
            <a:ext cx="2398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000" dirty="0"/>
              <a:t>Store the hashed ticket to DB/memcached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905565" y="4681211"/>
            <a:ext cx="648072" cy="4178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/>
              <a:t>Hashed session ticket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905565" y="5154204"/>
            <a:ext cx="648072" cy="24078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/>
              <a:t>game data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617845" y="1578167"/>
            <a:ext cx="2160240" cy="14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8"/>
          <p:cNvSpPr txBox="1"/>
          <p:nvPr/>
        </p:nvSpPr>
        <p:spPr>
          <a:xfrm>
            <a:off x="2833869" y="1555758"/>
            <a:ext cx="193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Log into game online service by ID/Password</a:t>
            </a:r>
            <a:endParaRPr lang="en-AU" sz="10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617845" y="2065967"/>
            <a:ext cx="2160240" cy="158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0"/>
          <p:cNvSpPr txBox="1"/>
          <p:nvPr/>
        </p:nvSpPr>
        <p:spPr>
          <a:xfrm>
            <a:off x="2833869" y="2035751"/>
            <a:ext cx="1935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Authenticated and get UUID (unique user identifier) and session ticket to single sign-on to other online service.</a:t>
            </a:r>
            <a:endParaRPr lang="en-AU" sz="10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6989191" y="1355179"/>
            <a:ext cx="0" cy="4815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2"/>
          <p:cNvSpPr txBox="1"/>
          <p:nvPr/>
        </p:nvSpPr>
        <p:spPr>
          <a:xfrm>
            <a:off x="4233925" y="985848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Account server</a:t>
            </a:r>
            <a:endParaRPr lang="en-AU" sz="105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769540" y="3106781"/>
            <a:ext cx="2232843" cy="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905565" y="2719784"/>
            <a:ext cx="648072" cy="17181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/>
              <a:t>UUID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905565" y="4465187"/>
            <a:ext cx="648072" cy="17181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/>
              <a:t>UUID</a:t>
            </a:r>
          </a:p>
        </p:txBody>
      </p:sp>
    </p:spTree>
    <p:extLst>
      <p:ext uri="{BB962C8B-B14F-4D97-AF65-F5344CB8AC3E}">
        <p14:creationId xmlns:p14="http://schemas.microsoft.com/office/powerpoint/2010/main" val="27513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09675" y="1482553"/>
            <a:ext cx="1440160" cy="1440160"/>
          </a:xfrm>
          <a:prstGeom prst="ellipse">
            <a:avLst/>
          </a:prstGeom>
          <a:ln w="1778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5" name="Right Arrow 4"/>
          <p:cNvSpPr/>
          <p:nvPr/>
        </p:nvSpPr>
        <p:spPr>
          <a:xfrm>
            <a:off x="5593651" y="1266529"/>
            <a:ext cx="432048" cy="288032"/>
          </a:xfrm>
          <a:prstGeom prst="rightArrow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6" name="Right Arrow 5"/>
          <p:cNvSpPr/>
          <p:nvPr/>
        </p:nvSpPr>
        <p:spPr>
          <a:xfrm>
            <a:off x="5089595" y="1266529"/>
            <a:ext cx="432048" cy="288032"/>
          </a:xfrm>
          <a:prstGeom prst="rightArrow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7" name="Right Arrow 6"/>
          <p:cNvSpPr/>
          <p:nvPr/>
        </p:nvSpPr>
        <p:spPr>
          <a:xfrm>
            <a:off x="4225499" y="1266529"/>
            <a:ext cx="792088" cy="288032"/>
          </a:xfrm>
          <a:prstGeom prst="rightArrow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8" name="TextBox 7"/>
          <p:cNvSpPr txBox="1"/>
          <p:nvPr/>
        </p:nvSpPr>
        <p:spPr>
          <a:xfrm>
            <a:off x="3505419" y="1050505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1) Inbound packet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3731" y="1179713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2) IP and account filtering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05819" y="148255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3) Decryption</a:t>
            </a:r>
          </a:p>
          <a:p>
            <a:r>
              <a:rPr lang="en-US" sz="900" dirty="0"/>
              <a:t>(AES 128-bit)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1843" y="2274641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4) Replay blocker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7587" y="2778697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6) Thumbprint check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9595" y="429375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7) Processed in DB procedures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2801" y="2070803"/>
            <a:ext cx="1229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Security filters</a:t>
            </a:r>
          </a:p>
        </p:txBody>
      </p:sp>
      <p:sp>
        <p:nvSpPr>
          <p:cNvPr id="15" name="Bent Arrow 14"/>
          <p:cNvSpPr/>
          <p:nvPr/>
        </p:nvSpPr>
        <p:spPr>
          <a:xfrm flipH="1" flipV="1">
            <a:off x="5682752" y="2346649"/>
            <a:ext cx="792087" cy="1872208"/>
          </a:xfrm>
          <a:prstGeom prst="bentArrow">
            <a:avLst>
              <a:gd name="adj1" fmla="val 7402"/>
              <a:gd name="adj2" fmla="val 10609"/>
              <a:gd name="adj3" fmla="val 13512"/>
              <a:gd name="adj4" fmla="val 43750"/>
            </a:avLst>
          </a:prstGeom>
          <a:ln w="22225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90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05819" y="4290866"/>
            <a:ext cx="1080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9)  Penalized and Recorded in the blacklist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65659" y="3813231"/>
            <a:ext cx="665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Passed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3049" y="284215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5) Platform-specific ticketing authentication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6627" y="184259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7) Binary sanitization</a:t>
            </a:r>
          </a:p>
          <a:p>
            <a:r>
              <a:rPr lang="en-US" sz="900" dirty="0"/>
              <a:t> Verify that binary format is authentic to guarantee the DB integrity.</a:t>
            </a:r>
          </a:p>
        </p:txBody>
      </p:sp>
      <p:sp>
        <p:nvSpPr>
          <p:cNvPr id="20" name="Bent Arrow 19"/>
          <p:cNvSpPr/>
          <p:nvPr/>
        </p:nvSpPr>
        <p:spPr>
          <a:xfrm flipV="1">
            <a:off x="6521209" y="2346649"/>
            <a:ext cx="817726" cy="1872208"/>
          </a:xfrm>
          <a:prstGeom prst="bentArrow">
            <a:avLst>
              <a:gd name="adj1" fmla="val 7725"/>
              <a:gd name="adj2" fmla="val 10609"/>
              <a:gd name="adj3" fmla="val 13512"/>
              <a:gd name="adj4" fmla="val 43750"/>
            </a:avLst>
          </a:prstGeom>
          <a:ln w="22225">
            <a:solidFill>
              <a:srgbClr val="C00000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90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flipH="1">
            <a:off x="5135965" y="4002833"/>
            <a:ext cx="504056" cy="288032"/>
          </a:xfrm>
          <a:prstGeom prst="rightArrow">
            <a:avLst/>
          </a:prstGeom>
          <a:ln w="9525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2" name="Right Arrow 21"/>
          <p:cNvSpPr/>
          <p:nvPr/>
        </p:nvSpPr>
        <p:spPr>
          <a:xfrm flipH="1">
            <a:off x="4297507" y="4002833"/>
            <a:ext cx="792088" cy="288032"/>
          </a:xfrm>
          <a:prstGeom prst="rightArrow">
            <a:avLst/>
          </a:prstGeom>
          <a:ln w="9525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3" name="TextBox 22"/>
          <p:cNvSpPr txBox="1"/>
          <p:nvPr/>
        </p:nvSpPr>
        <p:spPr>
          <a:xfrm>
            <a:off x="3577427" y="4303051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8) Outbound packet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393851" y="4002833"/>
            <a:ext cx="432048" cy="288032"/>
          </a:xfrm>
          <a:prstGeom prst="rightArrow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5" name="Right Arrow 24"/>
          <p:cNvSpPr/>
          <p:nvPr/>
        </p:nvSpPr>
        <p:spPr>
          <a:xfrm>
            <a:off x="7897907" y="4002833"/>
            <a:ext cx="792088" cy="288032"/>
          </a:xfrm>
          <a:prstGeom prst="rightArrow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/>
        </p:nvSpPr>
        <p:spPr>
          <a:xfrm>
            <a:off x="8041923" y="4290866"/>
            <a:ext cx="1152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11) recorded in DB log or local system’s log file</a:t>
            </a:r>
          </a:p>
        </p:txBody>
      </p:sp>
      <p:sp>
        <p:nvSpPr>
          <p:cNvPr id="27" name="Bent Arrow 26"/>
          <p:cNvSpPr/>
          <p:nvPr/>
        </p:nvSpPr>
        <p:spPr>
          <a:xfrm flipH="1" flipV="1">
            <a:off x="5714117" y="3900281"/>
            <a:ext cx="866914" cy="1296144"/>
          </a:xfrm>
          <a:prstGeom prst="bentArrow">
            <a:avLst>
              <a:gd name="adj1" fmla="val 7725"/>
              <a:gd name="adj2" fmla="val 10609"/>
              <a:gd name="adj3" fmla="val 13512"/>
              <a:gd name="adj4" fmla="val 43750"/>
            </a:avLst>
          </a:prstGeom>
          <a:ln w="22225">
            <a:solidFill>
              <a:srgbClr val="C00000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90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flipH="1">
            <a:off x="4297507" y="4938937"/>
            <a:ext cx="1368152" cy="288032"/>
          </a:xfrm>
          <a:prstGeom prst="rightArrow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9" name="TextBox 28"/>
          <p:cNvSpPr txBox="1"/>
          <p:nvPr/>
        </p:nvSpPr>
        <p:spPr>
          <a:xfrm>
            <a:off x="4297507" y="5226969"/>
            <a:ext cx="15841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10) Send back error code to client in some packets to redirect  users to customer help desk just in case it’s from authentic source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45779" y="3786809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C00000"/>
                </a:solidFill>
              </a:rPr>
              <a:t>Failed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6924" y="337683"/>
            <a:ext cx="4063885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AU" sz="1400" b="1" dirty="0">
                <a:solidFill>
                  <a:srgbClr val="000000"/>
                </a:solidFill>
              </a:rPr>
              <a:t>Network packet security </a:t>
            </a:r>
            <a:r>
              <a:rPr lang="en-AU" sz="1400" b="1" dirty="0" smtClean="0">
                <a:solidFill>
                  <a:srgbClr val="000000"/>
                </a:solidFill>
              </a:rPr>
              <a:t>implementation example for custom binary protocol communication</a:t>
            </a:r>
            <a:endParaRPr lang="en-AU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8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448780"/>
            <a:ext cx="650498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8742" y="162684"/>
            <a:ext cx="7920880" cy="11541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AU" sz="1400" b="1" dirty="0">
                <a:solidFill>
                  <a:srgbClr val="000000"/>
                </a:solidFill>
              </a:rPr>
              <a:t>Anti packet replay algorithm implementation</a:t>
            </a:r>
          </a:p>
          <a:p>
            <a:r>
              <a:rPr lang="en-AU" sz="1050" b="1" dirty="0">
                <a:solidFill>
                  <a:srgbClr val="000000"/>
                </a:solidFill>
              </a:rPr>
              <a:t> </a:t>
            </a:r>
            <a:r>
              <a:rPr lang="en-AU" sz="1050" dirty="0"/>
              <a:t> This is a diagram </a:t>
            </a:r>
            <a:r>
              <a:rPr lang="en-AU" sz="1050" dirty="0" smtClean="0"/>
              <a:t>to </a:t>
            </a:r>
            <a:r>
              <a:rPr lang="en-AU" sz="1050" dirty="0"/>
              <a:t>explain how sliding window algorithm is used to prevent packet replay attack in typical stateless HTTP communication between client and web host. </a:t>
            </a:r>
          </a:p>
          <a:p>
            <a:r>
              <a:rPr lang="en-AU" sz="1050" dirty="0"/>
              <a:t> I use two 32-bits bit fields to store session sequence index and slide it through in circular fashion. </a:t>
            </a:r>
          </a:p>
          <a:p>
            <a:r>
              <a:rPr lang="en-AU" sz="1050" dirty="0"/>
              <a:t>The referenced algorithm is ‘An Anti-Replay Window Protocol with Controlled Shift’. It’s not perfect defence against packet replay attack, but it was a reasonably efficient solution.</a:t>
            </a:r>
            <a:endParaRPr lang="en-AU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9467" y="269072"/>
            <a:ext cx="5038813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b="1" dirty="0" err="1"/>
              <a:t>Redis</a:t>
            </a:r>
            <a:r>
              <a:rPr lang="en-AU" sz="1200" b="1" dirty="0"/>
              <a:t> Pros: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dirty="0"/>
              <a:t> Stores data in a variety of formats: list, array, sets and sorted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dirty="0"/>
              <a:t> Pipelining!  Multiple commands at once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dirty="0"/>
              <a:t> Blocking reads -- will sit and wait until another process writes data to the cache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dirty="0"/>
              <a:t> Mass insertion of data to prime a cache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dirty="0"/>
              <a:t> Does pub/sub... if you want to do pub/sub through your cache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dirty="0"/>
              <a:t> Partitions data across multiple </a:t>
            </a:r>
            <a:r>
              <a:rPr lang="en-AU" sz="1100" dirty="0" err="1"/>
              <a:t>redis</a:t>
            </a:r>
            <a:r>
              <a:rPr lang="en-AU" sz="1100" dirty="0"/>
              <a:t> instances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dirty="0"/>
              <a:t> Can back data to disk</a:t>
            </a:r>
          </a:p>
          <a:p>
            <a:endParaRPr lang="en-AU" sz="1100" dirty="0"/>
          </a:p>
          <a:p>
            <a:r>
              <a:rPr lang="en-AU" sz="1200" b="1" dirty="0" err="1"/>
              <a:t>Redis</a:t>
            </a:r>
            <a:r>
              <a:rPr lang="en-AU" sz="1200" b="1" dirty="0"/>
              <a:t> Cons: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dirty="0"/>
              <a:t> Super complex to configure -- requires consideration of data size to configure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dirty="0"/>
              <a:t> SENTINEL, the automated failover which promotes a slave to master, is perpetually on the </a:t>
            </a:r>
            <a:r>
              <a:rPr lang="en-AU" sz="1100" dirty="0" err="1"/>
              <a:t>redis</a:t>
            </a:r>
            <a:r>
              <a:rPr lang="en-AU" sz="1100" dirty="0"/>
              <a:t> </a:t>
            </a:r>
            <a:r>
              <a:rPr lang="en-AU" sz="1100" i="1" dirty="0"/>
              <a:t>unstable </a:t>
            </a:r>
            <a:r>
              <a:rPr lang="en-AU" sz="1100" dirty="0"/>
              <a:t>branch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dirty="0"/>
              <a:t> Master-slave architecture means if the master wipes out, and SENTINEL doesn't work, the system is sad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dirty="0"/>
              <a:t> Lots o' server administration for monitoring and partitioning and balancing... </a:t>
            </a:r>
          </a:p>
        </p:txBody>
      </p:sp>
      <p:sp>
        <p:nvSpPr>
          <p:cNvPr id="3" name="Rectangle 2"/>
          <p:cNvSpPr/>
          <p:nvPr/>
        </p:nvSpPr>
        <p:spPr>
          <a:xfrm>
            <a:off x="5772819" y="269072"/>
            <a:ext cx="561561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b="1" dirty="0"/>
              <a:t>My advice</a:t>
            </a:r>
            <a:r>
              <a:rPr lang="en-AU" sz="1200" dirty="0"/>
              <a:t>: </a:t>
            </a:r>
            <a:r>
              <a:rPr lang="en-AU" sz="1100" dirty="0"/>
              <a:t>if you need to cache database queries or REST round trips or numbers or page fragments, use </a:t>
            </a:r>
            <a:r>
              <a:rPr lang="en-AU" sz="1100" b="1" dirty="0"/>
              <a:t>memcached</a:t>
            </a:r>
            <a:r>
              <a:rPr lang="en-AU" sz="1100" dirty="0"/>
              <a:t>.  Most cached data types and caching needs are simple and straight forward.  This is 80% of all caching needs.  </a:t>
            </a:r>
          </a:p>
          <a:p>
            <a:endParaRPr lang="en-AU" sz="1100" dirty="0"/>
          </a:p>
          <a:p>
            <a:r>
              <a:rPr lang="en-AU" sz="1200" b="1" dirty="0" err="1"/>
              <a:t>Leaderboards</a:t>
            </a:r>
            <a:endParaRPr lang="en-AU" sz="1200" dirty="0"/>
          </a:p>
          <a:p>
            <a:r>
              <a:rPr lang="en-AU" sz="1100" dirty="0" err="1"/>
              <a:t>Redis</a:t>
            </a:r>
            <a:r>
              <a:rPr lang="en-AU" sz="1100" dirty="0"/>
              <a:t> can manage sets in memory, which gives it an advantage here over memcached.  </a:t>
            </a:r>
            <a:r>
              <a:rPr lang="en-AU" sz="1100" dirty="0" err="1"/>
              <a:t>Leaderbaords</a:t>
            </a:r>
            <a:r>
              <a:rPr lang="en-AU" sz="1100" dirty="0"/>
              <a:t> are sets of items ordered just in time and served from in memory to a page.  A database is too slow -- and it's all disposable data.  Here both the pipelining and the key/values to sorted sets are powerful features.</a:t>
            </a:r>
          </a:p>
          <a:p>
            <a:endParaRPr lang="en-AU" sz="1100" dirty="0"/>
          </a:p>
          <a:p>
            <a:r>
              <a:rPr lang="en-AU" sz="1100" dirty="0"/>
              <a:t>piping to multiple items and ordering sets in memory where a system reads them out and streams results -- </a:t>
            </a:r>
            <a:r>
              <a:rPr lang="en-AU" sz="1100" dirty="0" err="1"/>
              <a:t>websockets</a:t>
            </a:r>
            <a:r>
              <a:rPr lang="en-AU" sz="1100" dirty="0"/>
              <a:t>! -- in real time makes implementing this feature simpler and streamlined.</a:t>
            </a:r>
          </a:p>
          <a:p>
            <a:endParaRPr lang="en-AU" sz="1100" dirty="0"/>
          </a:p>
          <a:p>
            <a:r>
              <a:rPr lang="en-AU" sz="1200" b="1" dirty="0"/>
              <a:t>Page Clicks and Analytics</a:t>
            </a:r>
            <a:endParaRPr lang="en-AU" sz="1200" dirty="0"/>
          </a:p>
          <a:p>
            <a:r>
              <a:rPr lang="en-AU" sz="1100" dirty="0" err="1"/>
              <a:t>redis</a:t>
            </a:r>
            <a:r>
              <a:rPr lang="en-AU" sz="1100" dirty="0"/>
              <a:t> is </a:t>
            </a:r>
            <a:r>
              <a:rPr lang="en-AU" sz="1100" i="1" dirty="0"/>
              <a:t>really good at counting lists and sets of things</a:t>
            </a:r>
          </a:p>
          <a:p>
            <a:r>
              <a:rPr lang="en-AU" sz="1100" dirty="0"/>
              <a:t>Of all of </a:t>
            </a:r>
            <a:r>
              <a:rPr lang="en-AU" sz="1100" dirty="0" err="1"/>
              <a:t>redis's</a:t>
            </a:r>
            <a:r>
              <a:rPr lang="en-AU" sz="1100" dirty="0"/>
              <a:t> features, its ability to do key/value to sorted sets is where it exceeds memcached -- and counting something like page clicks per sets of pages and then summing those numbers together into analytics which can be pumped via a worker into a bigger analytics engine is one place where the </a:t>
            </a:r>
            <a:r>
              <a:rPr lang="en-AU" sz="1100" dirty="0" err="1"/>
              <a:t>redis</a:t>
            </a:r>
            <a:r>
              <a:rPr lang="en-AU" sz="1100" dirty="0"/>
              <a:t> choice is the right one.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9467" y="4183526"/>
            <a:ext cx="731887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b="1" dirty="0" err="1"/>
              <a:t>Redis</a:t>
            </a:r>
            <a:r>
              <a:rPr lang="en-AU" sz="1400" b="1" dirty="0"/>
              <a:t> Sentinel</a:t>
            </a:r>
          </a:p>
          <a:p>
            <a:r>
              <a:rPr lang="en-AU" sz="1100" b="1" dirty="0"/>
              <a:t>Monitoring</a:t>
            </a:r>
            <a:r>
              <a:rPr lang="en-AU" sz="1100" dirty="0"/>
              <a:t>. Sentinel constantly checks if your master and slave instances are working as expected.</a:t>
            </a:r>
          </a:p>
          <a:p>
            <a:endParaRPr lang="en-AU" sz="1100" dirty="0"/>
          </a:p>
          <a:p>
            <a:r>
              <a:rPr lang="en-AU" sz="1100" b="1" dirty="0"/>
              <a:t>Notification</a:t>
            </a:r>
            <a:r>
              <a:rPr lang="en-AU" sz="1100" dirty="0"/>
              <a:t>. Sentinel can notify the system administrator, or another computer program, via an API, that something is wrong with one of the monitored </a:t>
            </a:r>
            <a:r>
              <a:rPr lang="en-AU" sz="1100" dirty="0" err="1"/>
              <a:t>Redis</a:t>
            </a:r>
            <a:r>
              <a:rPr lang="en-AU" sz="1100" dirty="0"/>
              <a:t> instances.</a:t>
            </a:r>
          </a:p>
          <a:p>
            <a:endParaRPr lang="en-AU" sz="1100" dirty="0"/>
          </a:p>
          <a:p>
            <a:r>
              <a:rPr lang="en-AU" sz="1100" b="1" dirty="0"/>
              <a:t>Automatic failover</a:t>
            </a:r>
            <a:r>
              <a:rPr lang="en-AU" sz="1100" dirty="0"/>
              <a:t>. If a master is not working as expected, Sentinel can start a failover process where a slave is promoted to master, the other additional slaves are reconfigured to use the new master, and the applications using the </a:t>
            </a:r>
            <a:r>
              <a:rPr lang="en-AU" sz="1100" dirty="0" err="1"/>
              <a:t>Redis</a:t>
            </a:r>
            <a:r>
              <a:rPr lang="en-AU" sz="1100" dirty="0"/>
              <a:t> server informed about the new address to use when connecting.</a:t>
            </a:r>
          </a:p>
          <a:p>
            <a:endParaRPr lang="en-AU" sz="1100" dirty="0"/>
          </a:p>
          <a:p>
            <a:r>
              <a:rPr lang="en-AU" sz="1100" b="1" dirty="0"/>
              <a:t>Configuration provider</a:t>
            </a:r>
            <a:r>
              <a:rPr lang="en-AU" sz="1100" dirty="0"/>
              <a:t>. Sentinel acts as a source of authority for clients service discovery: clients connect to Sentinels in order to ask for the address of the current </a:t>
            </a:r>
            <a:r>
              <a:rPr lang="en-AU" sz="1100" dirty="0" err="1"/>
              <a:t>Redis</a:t>
            </a:r>
            <a:r>
              <a:rPr lang="en-AU" sz="1100" dirty="0"/>
              <a:t> master responsible for a given service. If a failover occurs, Sentinels will report the new address.</a:t>
            </a:r>
            <a:endParaRPr lang="en-AU" sz="1100" b="1" dirty="0">
              <a:solidFill>
                <a:srgbClr val="333333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41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673" y="302587"/>
            <a:ext cx="678646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262626"/>
                </a:solidFill>
              </a:rPr>
              <a:t>Lots of MongoDB users succeed with a single replica set.</a:t>
            </a:r>
            <a:r>
              <a:rPr lang="en-AU" sz="1400" dirty="0">
                <a:solidFill>
                  <a:srgbClr val="262626"/>
                </a:solidFill>
              </a:rPr>
              <a:t> </a:t>
            </a:r>
          </a:p>
          <a:p>
            <a:r>
              <a:rPr lang="en-AU" sz="1200" dirty="0">
                <a:solidFill>
                  <a:srgbClr val="262626"/>
                </a:solidFill>
              </a:rPr>
              <a:t> Sharding too early may be a premature optimization. Not every MongoDB deployment requires </a:t>
            </a:r>
            <a:r>
              <a:rPr lang="en-AU" sz="1200" dirty="0" err="1">
                <a:solidFill>
                  <a:srgbClr val="262626"/>
                </a:solidFill>
              </a:rPr>
              <a:t>sharding</a:t>
            </a:r>
            <a:r>
              <a:rPr lang="en-AU" sz="1200" dirty="0">
                <a:solidFill>
                  <a:srgbClr val="262626"/>
                </a:solidFill>
              </a:rPr>
              <a:t>. Sharding addresses very specific needs and it's not automatically the best solution to "my database is slow." When you have very poorly tuned schema, or incorrect indexes, </a:t>
            </a:r>
            <a:r>
              <a:rPr lang="en-AU" sz="1200" dirty="0" err="1">
                <a:solidFill>
                  <a:srgbClr val="262626"/>
                </a:solidFill>
              </a:rPr>
              <a:t>sharding</a:t>
            </a:r>
            <a:r>
              <a:rPr lang="en-AU" sz="1200" dirty="0">
                <a:solidFill>
                  <a:srgbClr val="262626"/>
                </a:solidFill>
              </a:rPr>
              <a:t> won't solve your problem, instead you will end up with several poorly tuned and poorly performing shards! Sharding is appropriate when a specific resource becomes a bottleneck on a single machine or replica set, and you can't add more of that resource at a reasonable cost.</a:t>
            </a:r>
            <a:endParaRPr lang="en-AU" sz="1200" dirty="0"/>
          </a:p>
        </p:txBody>
      </p:sp>
      <p:pic>
        <p:nvPicPr>
          <p:cNvPr id="3" name="Picture 2" descr="http://imgur.com/qPiFW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6" y="1999247"/>
            <a:ext cx="33718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01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767" y="306637"/>
            <a:ext cx="39604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/>
              <a:t>Infrastructure (Scaling)</a:t>
            </a:r>
            <a:endParaRPr lang="en-AU" sz="1600" b="1" dirty="0" smtClean="0">
              <a:solidFill>
                <a:srgbClr val="C00000"/>
              </a:solidFill>
            </a:endParaRPr>
          </a:p>
          <a:p>
            <a:pPr marL="0" lvl="1"/>
            <a:r>
              <a:rPr lang="en-AU" sz="1200" b="1" dirty="0" smtClean="0"/>
              <a:t> SQL server DB replication (</a:t>
            </a:r>
            <a:r>
              <a:rPr lang="en-US" sz="1200" b="1" dirty="0" smtClean="0"/>
              <a:t>Database redundancy)</a:t>
            </a:r>
            <a:endParaRPr lang="en-AU" sz="1200" b="1" dirty="0" smtClean="0"/>
          </a:p>
        </p:txBody>
      </p:sp>
      <p:sp>
        <p:nvSpPr>
          <p:cNvPr id="3" name="Flowchart: Magnetic Disk 2"/>
          <p:cNvSpPr/>
          <p:nvPr/>
        </p:nvSpPr>
        <p:spPr>
          <a:xfrm>
            <a:off x="4845479" y="1602781"/>
            <a:ext cx="345638" cy="43204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Flowchart: Magnetic Disk 3"/>
          <p:cNvSpPr/>
          <p:nvPr/>
        </p:nvSpPr>
        <p:spPr>
          <a:xfrm>
            <a:off x="4845479" y="2682901"/>
            <a:ext cx="345638" cy="432048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4557447" y="1208557"/>
            <a:ext cx="8771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/>
              <a:t>Primary DB </a:t>
            </a:r>
          </a:p>
          <a:p>
            <a:r>
              <a:rPr lang="en-AU" sz="1100" b="1" dirty="0" smtClean="0"/>
              <a:t>(gameplay)</a:t>
            </a:r>
            <a:endParaRPr lang="en-AU" sz="1100" dirty="0"/>
          </a:p>
        </p:txBody>
      </p:sp>
      <p:sp>
        <p:nvSpPr>
          <p:cNvPr id="6" name="Rectangle 5"/>
          <p:cNvSpPr/>
          <p:nvPr/>
        </p:nvSpPr>
        <p:spPr>
          <a:xfrm>
            <a:off x="4557447" y="2305769"/>
            <a:ext cx="9925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/>
              <a:t>Secondary DB</a:t>
            </a:r>
          </a:p>
          <a:p>
            <a:r>
              <a:rPr lang="en-AU" sz="1100" b="1" dirty="0" smtClean="0"/>
              <a:t>(game stats)</a:t>
            </a:r>
            <a:endParaRPr lang="en-AU" sz="11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845479" y="3835029"/>
            <a:ext cx="345638" cy="432048"/>
          </a:xfrm>
          <a:prstGeom prst="flowChartMagneticDisk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lowchart: Magnetic Disk 7"/>
          <p:cNvSpPr/>
          <p:nvPr/>
        </p:nvSpPr>
        <p:spPr>
          <a:xfrm>
            <a:off x="4845479" y="4339085"/>
            <a:ext cx="345638" cy="432048"/>
          </a:xfrm>
          <a:prstGeom prst="flowChartMagneticDisk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2651107" y="1602781"/>
            <a:ext cx="1125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/>
              <a:t>Realtime requests</a:t>
            </a:r>
          </a:p>
          <a:p>
            <a:r>
              <a:rPr lang="en-AU" sz="1000" dirty="0" smtClean="0"/>
              <a:t>(Gameplay)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0097" y="1818805"/>
            <a:ext cx="792088" cy="1588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09375" y="2898925"/>
            <a:ext cx="792088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09375" y="3979045"/>
            <a:ext cx="792088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13231" y="2682901"/>
            <a:ext cx="1229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/>
              <a:t>Non-realtime writes</a:t>
            </a:r>
          </a:p>
          <a:p>
            <a:r>
              <a:rPr lang="en-AU" sz="1000" dirty="0" smtClean="0"/>
              <a:t>(Gameplay)</a:t>
            </a:r>
          </a:p>
        </p:txBody>
      </p:sp>
      <p:cxnSp>
        <p:nvCxnSpPr>
          <p:cNvPr id="14" name="Elbow Connector 13"/>
          <p:cNvCxnSpPr>
            <a:stCxn id="3" idx="4"/>
            <a:endCxn id="4" idx="4"/>
          </p:cNvCxnSpPr>
          <p:nvPr/>
        </p:nvCxnSpPr>
        <p:spPr>
          <a:xfrm>
            <a:off x="5191117" y="1818805"/>
            <a:ext cx="1588" cy="1080120"/>
          </a:xfrm>
          <a:prstGeom prst="bentConnector3">
            <a:avLst>
              <a:gd name="adj1" fmla="val 29463611"/>
            </a:avLst>
          </a:prstGeom>
          <a:ln w="19050">
            <a:solidFill>
              <a:schemeClr val="tx2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37567" y="2178845"/>
            <a:ext cx="7857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b="1" dirty="0" smtClean="0">
                <a:solidFill>
                  <a:schemeClr val="tx2"/>
                </a:solidFill>
              </a:rPr>
              <a:t>Replicate (1)</a:t>
            </a:r>
            <a:endParaRPr lang="en-AU" sz="900" b="1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51107" y="3763021"/>
            <a:ext cx="1194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/>
              <a:t>Non-realtime reads</a:t>
            </a:r>
          </a:p>
          <a:p>
            <a:r>
              <a:rPr lang="en-AU" sz="1000" dirty="0" smtClean="0"/>
              <a:t>(Gameplay)</a:t>
            </a:r>
            <a:endParaRPr lang="en-AU" sz="1000" dirty="0"/>
          </a:p>
        </p:txBody>
      </p:sp>
      <p:cxnSp>
        <p:nvCxnSpPr>
          <p:cNvPr id="17" name="Elbow Connector 51"/>
          <p:cNvCxnSpPr>
            <a:stCxn id="4" idx="3"/>
            <a:endCxn id="7" idx="4"/>
          </p:cNvCxnSpPr>
          <p:nvPr/>
        </p:nvCxnSpPr>
        <p:spPr>
          <a:xfrm rot="16200000" flipH="1">
            <a:off x="4636655" y="3496591"/>
            <a:ext cx="936104" cy="172819"/>
          </a:xfrm>
          <a:prstGeom prst="bentConnector4">
            <a:avLst>
              <a:gd name="adj1" fmla="val 18378"/>
              <a:gd name="adj2" fmla="val 360845"/>
            </a:avLst>
          </a:prstGeom>
          <a:ln w="1905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51"/>
          <p:cNvCxnSpPr>
            <a:stCxn id="4" idx="3"/>
            <a:endCxn id="8" idx="4"/>
          </p:cNvCxnSpPr>
          <p:nvPr/>
        </p:nvCxnSpPr>
        <p:spPr>
          <a:xfrm rot="16200000" flipH="1">
            <a:off x="4384627" y="3748619"/>
            <a:ext cx="1440160" cy="172819"/>
          </a:xfrm>
          <a:prstGeom prst="bentConnector4">
            <a:avLst>
              <a:gd name="adj1" fmla="val 11050"/>
              <a:gd name="adj2" fmla="val 365791"/>
            </a:avLst>
          </a:prstGeom>
          <a:ln w="1905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Flowchart: Magnetic Disk 18"/>
          <p:cNvSpPr/>
          <p:nvPr/>
        </p:nvSpPr>
        <p:spPr>
          <a:xfrm>
            <a:off x="4845479" y="4843141"/>
            <a:ext cx="345638" cy="432048"/>
          </a:xfrm>
          <a:prstGeom prst="flowChartMagneticDisk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Elbow Connector 51"/>
          <p:cNvCxnSpPr>
            <a:stCxn id="4" idx="3"/>
            <a:endCxn id="19" idx="4"/>
          </p:cNvCxnSpPr>
          <p:nvPr/>
        </p:nvCxnSpPr>
        <p:spPr>
          <a:xfrm rot="16200000" flipH="1">
            <a:off x="4132599" y="4000647"/>
            <a:ext cx="1944216" cy="172819"/>
          </a:xfrm>
          <a:prstGeom prst="bentConnector4">
            <a:avLst>
              <a:gd name="adj1" fmla="val 8401"/>
              <a:gd name="adj2" fmla="val 365791"/>
            </a:avLst>
          </a:prstGeom>
          <a:ln w="1905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09375" y="4555109"/>
            <a:ext cx="792088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651107" y="4339085"/>
            <a:ext cx="1194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/>
              <a:t>Non-realtime reads</a:t>
            </a:r>
          </a:p>
          <a:p>
            <a:r>
              <a:rPr lang="en-AU" sz="1000" dirty="0" smtClean="0"/>
              <a:t>(Public website)</a:t>
            </a:r>
            <a:endParaRPr lang="en-AU" sz="1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09375" y="5131173"/>
            <a:ext cx="792088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51107" y="4915149"/>
            <a:ext cx="1326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/>
              <a:t>Non-realtime reads</a:t>
            </a:r>
          </a:p>
          <a:p>
            <a:r>
              <a:rPr lang="en-AU" sz="1000" dirty="0" smtClean="0"/>
              <a:t>(Internal data-mining)</a:t>
            </a:r>
            <a:endParaRPr lang="en-AU" sz="1000" dirty="0"/>
          </a:p>
        </p:txBody>
      </p:sp>
      <p:sp>
        <p:nvSpPr>
          <p:cNvPr id="25" name="Rectangle 24"/>
          <p:cNvSpPr/>
          <p:nvPr/>
        </p:nvSpPr>
        <p:spPr>
          <a:xfrm>
            <a:off x="5637567" y="4123061"/>
            <a:ext cx="7857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b="1" dirty="0" smtClean="0">
                <a:solidFill>
                  <a:schemeClr val="accent3">
                    <a:lumMod val="50000"/>
                  </a:schemeClr>
                </a:solidFill>
              </a:rPr>
              <a:t>Replicate (2)</a:t>
            </a:r>
            <a:endParaRPr lang="en-AU" sz="9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57447" y="3598273"/>
            <a:ext cx="10599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/>
              <a:t>Replicated DBs</a:t>
            </a:r>
            <a:endParaRPr lang="en-AU" sz="1100" b="1" dirty="0"/>
          </a:p>
        </p:txBody>
      </p:sp>
      <p:sp>
        <p:nvSpPr>
          <p:cNvPr id="27" name="Rectangle 26"/>
          <p:cNvSpPr/>
          <p:nvPr/>
        </p:nvSpPr>
        <p:spPr>
          <a:xfrm>
            <a:off x="3909375" y="1818805"/>
            <a:ext cx="6719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800" i="1" dirty="0" smtClean="0"/>
              <a:t>Read/Write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65131" y="2898925"/>
            <a:ext cx="4203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800" i="1" dirty="0" smtClean="0"/>
              <a:t>Write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65131" y="3979045"/>
            <a:ext cx="396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800" i="1" dirty="0" smtClean="0"/>
              <a:t>Read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065131" y="4555109"/>
            <a:ext cx="396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800" i="1" dirty="0" smtClean="0"/>
              <a:t>Read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65131" y="5131173"/>
            <a:ext cx="396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800" i="1" dirty="0" smtClean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405257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1573</Words>
  <Application>Microsoft Office PowerPoint</Application>
  <PresentationFormat>Widescreen</PresentationFormat>
  <Paragraphs>365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MathJax_Math-italic</vt:lpstr>
      <vt:lpstr>Open Sans</vt:lpstr>
      <vt:lpstr>SimSun</vt:lpstr>
      <vt:lpstr>SimSun</vt:lpstr>
      <vt:lpstr>Arial</vt:lpstr>
      <vt:lpstr>Calibri</vt:lpstr>
      <vt:lpstr>Calibri Light</vt:lpstr>
      <vt:lpstr>Cambria</vt:lpstr>
      <vt:lpstr>Fira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2K Australia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SamLee</dc:creator>
  <cp:lastModifiedBy>Sam Lee(2K China)</cp:lastModifiedBy>
  <cp:revision>73</cp:revision>
  <dcterms:created xsi:type="dcterms:W3CDTF">2015-10-13T00:53:05Z</dcterms:created>
  <dcterms:modified xsi:type="dcterms:W3CDTF">2015-10-13T04:40:14Z</dcterms:modified>
</cp:coreProperties>
</file>