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7" r:id="rId12"/>
    <p:sldId id="268" r:id="rId13"/>
    <p:sldId id="265" r:id="rId14"/>
    <p:sldId id="266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8FD-23CD-4E83-B422-012E8943754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C95C-6B29-4B7D-8886-795CE5FD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8FD-23CD-4E83-B422-012E8943754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C95C-6B29-4B7D-8886-795CE5FD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3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8FD-23CD-4E83-B422-012E8943754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C95C-6B29-4B7D-8886-795CE5FD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02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8FD-23CD-4E83-B422-012E8943754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C95C-6B29-4B7D-8886-795CE5FD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8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8FD-23CD-4E83-B422-012E8943754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C95C-6B29-4B7D-8886-795CE5FD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1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8FD-23CD-4E83-B422-012E8943754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C95C-6B29-4B7D-8886-795CE5FD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8FD-23CD-4E83-B422-012E8943754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C95C-6B29-4B7D-8886-795CE5FD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6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8FD-23CD-4E83-B422-012E8943754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C95C-6B29-4B7D-8886-795CE5FD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5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8FD-23CD-4E83-B422-012E8943754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C95C-6B29-4B7D-8886-795CE5FD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9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8FD-23CD-4E83-B422-012E8943754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C95C-6B29-4B7D-8886-795CE5FD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1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8FD-23CD-4E83-B422-012E8943754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C95C-6B29-4B7D-8886-795CE5FD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8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8FD-23CD-4E83-B422-012E8943754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C95C-6B29-4B7D-8886-795CE5FD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2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8FD-23CD-4E83-B422-012E8943754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C95C-6B29-4B7D-8886-795CE5FD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5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15BD8FD-23CD-4E83-B422-012E8943754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563C95C-6B29-4B7D-8886-795CE5FD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15BD8FD-23CD-4E83-B422-012E8943754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563C95C-6B29-4B7D-8886-795CE5FD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6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B9C6-0F11-A011-32B6-DD7A1074D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 WORKSOP -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862E1-80B3-EEDA-9D35-2FA259A1E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08853"/>
            <a:ext cx="3364434" cy="1172962"/>
          </a:xfrm>
        </p:spPr>
        <p:txBody>
          <a:bodyPr/>
          <a:lstStyle/>
          <a:p>
            <a:r>
              <a:rPr lang="en-US" dirty="0"/>
              <a:t>Venue : CSE Seminar Hall</a:t>
            </a:r>
          </a:p>
          <a:p>
            <a:r>
              <a:rPr lang="en-US" dirty="0"/>
              <a:t>Timings : 9:30AM to 12:40PM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06858-7A67-61FE-6CB5-61666655B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966" y="4985358"/>
            <a:ext cx="1416281" cy="172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5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E871-3220-6DB1-F6AE-B534D8D2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 Height Width Property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ECF6-5D52-F0C9-C1A0-4FF4938E1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026" y="2411896"/>
            <a:ext cx="5845559" cy="42937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width property sets the width of an element.</a:t>
            </a:r>
          </a:p>
          <a:p>
            <a:r>
              <a:rPr lang="en-US" dirty="0"/>
              <a:t>The width of an element does not include padding, borders, or margins.</a:t>
            </a:r>
          </a:p>
          <a:p>
            <a:r>
              <a:rPr lang="en-US" dirty="0"/>
              <a:t>The min-width and max-width properties override the width property.</a:t>
            </a:r>
          </a:p>
          <a:p>
            <a:r>
              <a:rPr lang="en-US" dirty="0"/>
              <a:t>The height and width properties may have the following values:</a:t>
            </a:r>
          </a:p>
          <a:p>
            <a:pPr lvl="1"/>
            <a:r>
              <a:rPr lang="en-US" dirty="0"/>
              <a:t>auto - This is default. The browser calculates the height and width</a:t>
            </a:r>
          </a:p>
          <a:p>
            <a:pPr lvl="1"/>
            <a:r>
              <a:rPr lang="en-US" dirty="0"/>
              <a:t>length - Defines the height/width in </a:t>
            </a:r>
            <a:r>
              <a:rPr lang="en-US" dirty="0" err="1"/>
              <a:t>px</a:t>
            </a:r>
            <a:r>
              <a:rPr lang="en-US" dirty="0"/>
              <a:t>, cm, etc.</a:t>
            </a:r>
          </a:p>
          <a:p>
            <a:pPr lvl="1"/>
            <a:r>
              <a:rPr lang="en-US" dirty="0"/>
              <a:t>% - Defines the height/width in percent of the containing block</a:t>
            </a:r>
          </a:p>
          <a:p>
            <a:pPr lvl="1"/>
            <a:r>
              <a:rPr lang="en-US" dirty="0"/>
              <a:t>initial - Sets the height/width to its default value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3B03B-ACFE-9B86-5E01-8B720DA31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5555" y="2792895"/>
            <a:ext cx="4083020" cy="2432051"/>
          </a:xfrm>
          <a:prstGeom prst="roundRect">
            <a:avLst>
              <a:gd name="adj" fmla="val 6105"/>
            </a:avLst>
          </a:prstGeo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div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height: 200px;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width: 50%;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background-color: </a:t>
            </a:r>
            <a:r>
              <a:rPr lang="en-US" dirty="0" err="1">
                <a:solidFill>
                  <a:schemeClr val="bg1"/>
                </a:solidFill>
              </a:rPr>
              <a:t>powderblue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511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FA7E-F728-644C-FB9F-F885B1BC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Margin, Border &amp; Paddings: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300BB-E3DC-E3B5-173B-FDB86B746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84"/>
          <a:stretch/>
        </p:blipFill>
        <p:spPr>
          <a:xfrm>
            <a:off x="3761367" y="2474292"/>
            <a:ext cx="4669264" cy="3636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6252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F3E0-CA3D-15C0-A456-BA7EDA53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Margins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42A2-6A1E-8A9D-A8FC-9261B5199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2222287"/>
            <a:ext cx="5699785" cy="4188525"/>
          </a:xfrm>
        </p:spPr>
        <p:txBody>
          <a:bodyPr>
            <a:normAutofit/>
          </a:bodyPr>
          <a:lstStyle/>
          <a:p>
            <a:r>
              <a:rPr lang="en-US" dirty="0"/>
              <a:t>CSS has properties for specifying the margin for each side of an element:</a:t>
            </a:r>
          </a:p>
          <a:p>
            <a:pPr lvl="1"/>
            <a:r>
              <a:rPr lang="en-US" dirty="0"/>
              <a:t>margin-top</a:t>
            </a:r>
          </a:p>
          <a:p>
            <a:pPr lvl="1"/>
            <a:r>
              <a:rPr lang="en-US" dirty="0"/>
              <a:t>margin-right</a:t>
            </a:r>
          </a:p>
          <a:p>
            <a:pPr lvl="1"/>
            <a:r>
              <a:rPr lang="en-US" dirty="0"/>
              <a:t>margin-bottom</a:t>
            </a:r>
          </a:p>
          <a:p>
            <a:pPr lvl="1"/>
            <a:r>
              <a:rPr lang="en-US" dirty="0"/>
              <a:t>margin-left</a:t>
            </a:r>
          </a:p>
          <a:p>
            <a:r>
              <a:rPr lang="en-US" dirty="0"/>
              <a:t>All the margin properties can have the following values:</a:t>
            </a:r>
          </a:p>
          <a:p>
            <a:pPr lvl="1"/>
            <a:r>
              <a:rPr lang="en-US" dirty="0"/>
              <a:t>auto - the browser calculates the margin</a:t>
            </a:r>
          </a:p>
          <a:p>
            <a:pPr lvl="1"/>
            <a:r>
              <a:rPr lang="en-US" dirty="0"/>
              <a:t>length - specifies a margin in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pt</a:t>
            </a:r>
            <a:r>
              <a:rPr lang="en-US" dirty="0"/>
              <a:t>, cm, etc.</a:t>
            </a:r>
          </a:p>
          <a:p>
            <a:pPr lvl="1"/>
            <a:r>
              <a:rPr lang="en-US" dirty="0"/>
              <a:t>% - specifies a margin in % of the width of the containing element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074A5-045D-64DA-D099-946C21AB3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78894" y="2597426"/>
            <a:ext cx="3314394" cy="3038338"/>
          </a:xfrm>
          <a:prstGeom prst="roundRect">
            <a:avLst>
              <a:gd name="adj" fmla="val 6834"/>
            </a:avLst>
          </a:prstGeo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margin-top: 100px;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margin-bottom: 100px;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margin-right: 150px;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margin-left: 80px;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864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4FD8-21A6-4057-618D-36467E05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4FF9B-18ED-9B64-3AF8-6133850BB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566" y="2186609"/>
            <a:ext cx="5936974" cy="44924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CSS border properties allow you to specify the style, width, and color of an element's border. </a:t>
            </a:r>
          </a:p>
          <a:p>
            <a:r>
              <a:rPr lang="en-US" dirty="0"/>
              <a:t>The border-style property specifies what kind of border to display.</a:t>
            </a:r>
          </a:p>
          <a:p>
            <a:pPr lvl="1"/>
            <a:r>
              <a:rPr lang="en-US" dirty="0"/>
              <a:t>dotted</a:t>
            </a:r>
          </a:p>
          <a:p>
            <a:pPr lvl="1"/>
            <a:r>
              <a:rPr lang="en-US" dirty="0"/>
              <a:t>dashed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/>
              <a:t>groove </a:t>
            </a:r>
          </a:p>
          <a:p>
            <a:pPr lvl="1"/>
            <a:r>
              <a:rPr lang="en-US" dirty="0"/>
              <a:t>ridge</a:t>
            </a:r>
          </a:p>
          <a:p>
            <a:pPr lvl="1"/>
            <a:r>
              <a:rPr lang="en-US" dirty="0"/>
              <a:t>inset</a:t>
            </a:r>
          </a:p>
          <a:p>
            <a:pPr lvl="1"/>
            <a:r>
              <a:rPr lang="en-US" dirty="0"/>
              <a:t>outset </a:t>
            </a:r>
          </a:p>
          <a:p>
            <a:pPr lvl="1"/>
            <a:r>
              <a:rPr lang="en-US" dirty="0"/>
              <a:t>none </a:t>
            </a:r>
          </a:p>
          <a:p>
            <a:pPr lvl="1"/>
            <a:r>
              <a:rPr lang="en-US" dirty="0"/>
              <a:t>hidden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59581-D91C-78EA-928F-23B5250DC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1989" y="2451652"/>
            <a:ext cx="3220009" cy="2981739"/>
          </a:xfrm>
          <a:prstGeom prst="roundRect">
            <a:avLst>
              <a:gd name="adj" fmla="val 8655"/>
            </a:avLst>
          </a:prstGeo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p  .border {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border-style: double;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border-width: 5px;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border-color: green;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5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E65C-370B-0D80-A70E-261B2BFC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E72DA-C962-2DDC-821B-D24CFA151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784" y="2222287"/>
            <a:ext cx="5805802" cy="45363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Padding is used to create space around an element's content, inside of any defined borders.	</a:t>
            </a:r>
          </a:p>
          <a:p>
            <a:r>
              <a:rPr lang="en-US" dirty="0"/>
              <a:t>CSS has properties for specifying the padding for each side of an element:</a:t>
            </a:r>
          </a:p>
          <a:p>
            <a:pPr lvl="1"/>
            <a:r>
              <a:rPr lang="en-US" dirty="0"/>
              <a:t>padding-top</a:t>
            </a:r>
          </a:p>
          <a:p>
            <a:pPr lvl="1"/>
            <a:r>
              <a:rPr lang="en-US" dirty="0"/>
              <a:t>padding-right</a:t>
            </a:r>
          </a:p>
          <a:p>
            <a:pPr lvl="1"/>
            <a:r>
              <a:rPr lang="en-US" dirty="0"/>
              <a:t>padding-bottom</a:t>
            </a:r>
          </a:p>
          <a:p>
            <a:pPr lvl="1"/>
            <a:r>
              <a:rPr lang="en-US" dirty="0"/>
              <a:t>padding-left</a:t>
            </a:r>
          </a:p>
          <a:p>
            <a:r>
              <a:rPr lang="en-US" dirty="0"/>
              <a:t>All the padding properties can have the following values:</a:t>
            </a:r>
          </a:p>
          <a:p>
            <a:pPr lvl="1"/>
            <a:r>
              <a:rPr lang="en-US" dirty="0"/>
              <a:t>length - specifies a padding in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pt</a:t>
            </a:r>
            <a:r>
              <a:rPr lang="en-US" dirty="0"/>
              <a:t>, cm, etc.</a:t>
            </a:r>
          </a:p>
          <a:p>
            <a:pPr lvl="1"/>
            <a:r>
              <a:rPr lang="en-US" dirty="0"/>
              <a:t>% - specifies a padding in % of the width of the containing element</a:t>
            </a:r>
          </a:p>
          <a:p>
            <a:pPr lvl="1"/>
            <a:r>
              <a:rPr lang="en-US" dirty="0"/>
              <a:t>inherit - specifies that the padding should be inherited from the parent element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3EED5-F31C-2AFA-9E6E-44FDDAFBF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60843" y="2629515"/>
            <a:ext cx="4361314" cy="3015912"/>
          </a:xfrm>
          <a:prstGeom prst="roundRect">
            <a:avLst>
              <a:gd name="adj" fmla="val 7562"/>
            </a:avLst>
          </a:prstGeo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div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border: 1px solid black;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padding-top: 50px;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padding-right: 30px;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padding-bottom: 50px;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padding-left: 80px;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48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F375-EC7D-32CB-418F-E22F83C2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C432-43F6-5A85-BF2A-676BC9818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120" y="2351740"/>
            <a:ext cx="4455653" cy="3638763"/>
          </a:xfrm>
        </p:spPr>
        <p:txBody>
          <a:bodyPr>
            <a:normAutofit/>
          </a:bodyPr>
          <a:lstStyle/>
          <a:p>
            <a:r>
              <a:rPr lang="en-US" dirty="0"/>
              <a:t>To start using the Flexbox model, you need to first define a flex container.</a:t>
            </a:r>
          </a:p>
          <a:p>
            <a:r>
              <a:rPr lang="en-US" dirty="0"/>
              <a:t>The flex container becomes flexible by setting the display property to flex.</a:t>
            </a:r>
          </a:p>
          <a:p>
            <a:r>
              <a:rPr lang="en-US" dirty="0"/>
              <a:t>The flex container properties are:</a:t>
            </a:r>
          </a:p>
          <a:p>
            <a:pPr lvl="1"/>
            <a:r>
              <a:rPr lang="en-US" dirty="0"/>
              <a:t>flex-direction</a:t>
            </a:r>
          </a:p>
          <a:p>
            <a:pPr lvl="1"/>
            <a:r>
              <a:rPr lang="en-US" dirty="0"/>
              <a:t>flex-wrap</a:t>
            </a:r>
          </a:p>
          <a:p>
            <a:pPr lvl="1"/>
            <a:r>
              <a:rPr lang="en-US" dirty="0"/>
              <a:t>justify-content</a:t>
            </a:r>
          </a:p>
          <a:p>
            <a:pPr lvl="1"/>
            <a:r>
              <a:rPr lang="en-US" dirty="0"/>
              <a:t>align-items</a:t>
            </a:r>
          </a:p>
          <a:p>
            <a:pPr lvl="1"/>
            <a:r>
              <a:rPr lang="en-US" dirty="0"/>
              <a:t>align-content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5759F-E71C-D409-7AE7-120F68C37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87617" y="2634113"/>
            <a:ext cx="3221628" cy="2614268"/>
          </a:xfrm>
          <a:prstGeom prst="roundRect">
            <a:avLst>
              <a:gd name="adj" fmla="val 6105"/>
            </a:avLst>
          </a:prstGeo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&lt;div class="flex-container"&gt;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&lt;div&gt;1&lt;/div&gt;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&lt;div&gt;2&lt;/div&gt;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&lt;div&gt;3&lt;/div&gt;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&lt;/div&gt;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1527D-F760-1598-2483-404B4C20ABE7}"/>
              </a:ext>
            </a:extLst>
          </p:cNvPr>
          <p:cNvSpPr txBox="1"/>
          <p:nvPr/>
        </p:nvSpPr>
        <p:spPr>
          <a:xfrm>
            <a:off x="9462051" y="2685218"/>
            <a:ext cx="2319131" cy="1021556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.flex-container {</a:t>
            </a:r>
          </a:p>
          <a:p>
            <a:r>
              <a:rPr lang="en-US" dirty="0">
                <a:solidFill>
                  <a:schemeClr val="bg1"/>
                </a:solidFill>
              </a:rPr>
              <a:t>  display: flex;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132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4CC9-E4E7-F4BB-051F-536227B5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 Direction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632F-634D-8E4A-8B72-F936CA7DF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3826" y="2222287"/>
            <a:ext cx="5540759" cy="4188525"/>
          </a:xfrm>
        </p:spPr>
        <p:txBody>
          <a:bodyPr/>
          <a:lstStyle/>
          <a:p>
            <a:r>
              <a:rPr lang="en-US" dirty="0"/>
              <a:t>The flex-direction property defines in which direction the container wants to stack the flex items.</a:t>
            </a:r>
          </a:p>
          <a:p>
            <a:r>
              <a:rPr lang="en-US" dirty="0"/>
              <a:t>The values for this can be:</a:t>
            </a:r>
          </a:p>
          <a:p>
            <a:pPr lvl="1"/>
            <a:r>
              <a:rPr lang="en-US" dirty="0"/>
              <a:t>column</a:t>
            </a:r>
          </a:p>
          <a:p>
            <a:pPr lvl="1"/>
            <a:r>
              <a:rPr lang="en-US" dirty="0"/>
              <a:t>column-reverse</a:t>
            </a:r>
          </a:p>
          <a:p>
            <a:pPr lvl="1"/>
            <a:r>
              <a:rPr lang="en-US" dirty="0"/>
              <a:t>row</a:t>
            </a:r>
          </a:p>
          <a:p>
            <a:pPr lvl="1"/>
            <a:r>
              <a:rPr lang="en-US" dirty="0"/>
              <a:t>row reverse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1DEDF-DF0F-81AE-8D20-1B08B4E72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8164" y="2663687"/>
            <a:ext cx="3009594" cy="2574512"/>
          </a:xfrm>
          <a:prstGeom prst="roundRect">
            <a:avLst>
              <a:gd name="adj" fmla="val 9461"/>
            </a:avLst>
          </a:prstGeo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.flex-container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display: flex;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flex-direction: column;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1941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264C-1EA1-8871-5229-B50B76E5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 Wrap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E55C0-4095-1E48-1A8B-51B2FC0A8C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wrap value specifies that the flex items will wrap if necessary:</a:t>
            </a:r>
          </a:p>
          <a:p>
            <a:r>
              <a:rPr lang="en-US" dirty="0"/>
              <a:t>The values for this can be:</a:t>
            </a:r>
          </a:p>
          <a:p>
            <a:pPr lvl="1"/>
            <a:r>
              <a:rPr lang="en-US" dirty="0"/>
              <a:t>wrap</a:t>
            </a:r>
          </a:p>
          <a:p>
            <a:pPr lvl="1"/>
            <a:r>
              <a:rPr lang="en-US" dirty="0" err="1"/>
              <a:t>nowrap</a:t>
            </a:r>
            <a:endParaRPr lang="en-US" dirty="0"/>
          </a:p>
          <a:p>
            <a:pPr lvl="1"/>
            <a:r>
              <a:rPr lang="en-US" dirty="0"/>
              <a:t>wrap-reverse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9D166-A71A-4ABD-6563-787E323A9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90088" y="2814220"/>
            <a:ext cx="2974340" cy="2523047"/>
          </a:xfrm>
          <a:prstGeom prst="roundRect">
            <a:avLst>
              <a:gd name="adj" fmla="val 8128"/>
            </a:avLst>
          </a:prstGeo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.flex-container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display: flex;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flex-wrap: wrap;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3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71AB-4A5C-9613-E4A9-8C86F31A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 Justify Content &amp; Align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60D28-31EE-DE48-8194-B0B86BB73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050" y="2222287"/>
            <a:ext cx="5427536" cy="427616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align-items property is used to align the flex items.</a:t>
            </a:r>
          </a:p>
          <a:p>
            <a:r>
              <a:rPr lang="en-US" sz="1800" kern="1200" dirty="0">
                <a:solidFill>
                  <a:srgbClr val="FFFFFF"/>
                </a:solidFill>
                <a:effectLst/>
                <a:latin typeface="Product Sans Medium" panose="020B0503030502040203" pitchFamily="34" charset="0"/>
                <a:ea typeface="+mn-ea"/>
                <a:cs typeface="+mn-cs"/>
              </a:rPr>
              <a:t>The values for this can be:</a:t>
            </a:r>
            <a:endParaRPr lang="en-US" sz="1800" dirty="0">
              <a:effectLst/>
            </a:endParaRPr>
          </a:p>
          <a:p>
            <a:pPr lvl="1"/>
            <a:r>
              <a:rPr lang="en-US" dirty="0"/>
              <a:t>center</a:t>
            </a:r>
          </a:p>
          <a:p>
            <a:pPr lvl="1"/>
            <a:r>
              <a:rPr lang="en-US" dirty="0"/>
              <a:t>flex-start</a:t>
            </a:r>
          </a:p>
          <a:p>
            <a:pPr lvl="1"/>
            <a:r>
              <a:rPr lang="en-US" dirty="0"/>
              <a:t>flex-end</a:t>
            </a:r>
          </a:p>
          <a:p>
            <a:pPr lvl="1"/>
            <a:r>
              <a:rPr lang="en-US" dirty="0"/>
              <a:t>stretch</a:t>
            </a:r>
          </a:p>
          <a:p>
            <a:pPr lvl="1"/>
            <a:r>
              <a:rPr lang="en-US" dirty="0"/>
              <a:t>Baseline</a:t>
            </a:r>
          </a:p>
          <a:p>
            <a:pPr indent="-285750"/>
            <a:r>
              <a:rPr lang="en-US" dirty="0"/>
              <a:t>The align-content property is used to align the flex lines.</a:t>
            </a:r>
          </a:p>
          <a:p>
            <a:pPr indent="-285750"/>
            <a:r>
              <a:rPr lang="en-US" sz="1800" kern="1200" dirty="0">
                <a:solidFill>
                  <a:srgbClr val="FFFFFF"/>
                </a:solidFill>
                <a:effectLst/>
                <a:latin typeface="Product Sans Medium" panose="020B0503030502040203" pitchFamily="34" charset="0"/>
                <a:ea typeface="+mn-ea"/>
                <a:cs typeface="+mn-cs"/>
              </a:rPr>
              <a:t>The values for this can be:</a:t>
            </a:r>
            <a:endParaRPr lang="en-US" sz="1800" dirty="0">
              <a:effectLst/>
            </a:endParaRPr>
          </a:p>
          <a:p>
            <a:pPr lvl="1"/>
            <a:r>
              <a:rPr lang="en-US" dirty="0"/>
              <a:t>space-around</a:t>
            </a:r>
          </a:p>
          <a:p>
            <a:pPr lvl="1"/>
            <a:r>
              <a:rPr lang="en-US" dirty="0"/>
              <a:t>space-between</a:t>
            </a:r>
          </a:p>
          <a:p>
            <a:pPr lvl="1"/>
            <a:r>
              <a:rPr lang="en-US" dirty="0"/>
              <a:t>stretch</a:t>
            </a:r>
          </a:p>
          <a:p>
            <a:pPr lvl="1"/>
            <a:r>
              <a:rPr lang="en-US" dirty="0"/>
              <a:t>center</a:t>
            </a:r>
          </a:p>
          <a:p>
            <a:pPr lvl="1"/>
            <a:r>
              <a:rPr lang="en-US" dirty="0"/>
              <a:t>flex-start</a:t>
            </a:r>
          </a:p>
          <a:p>
            <a:pPr lvl="1"/>
            <a:r>
              <a:rPr lang="en-US" dirty="0"/>
              <a:t>flex-end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0FCEC-48D6-9DF5-4B5B-39DAC9C4B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06507" y="2674397"/>
            <a:ext cx="2974340" cy="2432051"/>
          </a:xfrm>
          <a:prstGeom prst="roundRect">
            <a:avLst>
              <a:gd name="adj" fmla="val 7541"/>
            </a:avLst>
          </a:prstGeo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.flex-container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display: flex;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height: 300px;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justify-content: center;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align-items: center;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6768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5A36-C3CC-5B1F-F2C8-632DEB51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Navigation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C92E6-083E-3572-35BC-23D5D4640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3238383" cy="3638763"/>
          </a:xfrm>
        </p:spPr>
        <p:txBody>
          <a:bodyPr/>
          <a:lstStyle/>
          <a:p>
            <a:r>
              <a:rPr lang="en-US" dirty="0"/>
              <a:t>A navigation bar is basically a list of links using the &lt;</a:t>
            </a:r>
            <a:r>
              <a:rPr lang="en-US" dirty="0" err="1"/>
              <a:t>ul</a:t>
            </a:r>
            <a:r>
              <a:rPr lang="en-US" dirty="0"/>
              <a:t>&gt; and &lt;li&gt; 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7649B-327C-6897-643A-DCCFBC92B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7796" y="2728314"/>
            <a:ext cx="4652220" cy="2829107"/>
          </a:xfrm>
          <a:prstGeom prst="roundRect">
            <a:avLst>
              <a:gd name="adj" fmla="val 5688"/>
            </a:avLst>
          </a:prstGeo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&lt;ul&gt;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  &lt;li&gt;&lt;a href="default.asp"&gt;Home&lt;/a&gt;&lt;/li&gt;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  &lt;li&gt;&lt;a href="news.asp"&gt;News&lt;/a&gt;&lt;/li&gt;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  &lt;li&gt;&lt;a href="contact.asp"&gt;Contact&lt;/a&gt;&lt;/li&gt;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  &lt;li&gt;&lt;a href="about.asp"&gt;About&lt;/a&gt;&lt;/li&gt;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&lt;/ul&gt;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1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0FD9-3887-21C8-0313-144E02CE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CSS look like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92F0-B6E1-6C40-D703-1E40F76FE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686" y="2222287"/>
            <a:ext cx="3196698" cy="4337539"/>
          </a:xfrm>
          <a:prstGeom prst="roundRect">
            <a:avLst>
              <a:gd name="adj" fmla="val 7287"/>
            </a:avLst>
          </a:prstGeo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body {</a:t>
            </a:r>
          </a:p>
          <a:p>
            <a:pPr marL="0" indent="0"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background-color: </a:t>
            </a:r>
            <a:r>
              <a:rPr lang="en-US" sz="1600" dirty="0" err="1">
                <a:solidFill>
                  <a:sysClr val="windowText" lastClr="000000"/>
                </a:solidFill>
              </a:rPr>
              <a:t>lightblue</a:t>
            </a:r>
            <a:r>
              <a:rPr lang="en-US" sz="1600" dirty="0">
                <a:solidFill>
                  <a:sysClr val="windowText" lastClr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h1 {</a:t>
            </a:r>
          </a:p>
          <a:p>
            <a:pPr marL="0" indent="0"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color: white;</a:t>
            </a:r>
          </a:p>
          <a:p>
            <a:pPr marL="0" indent="0"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text-align: center;</a:t>
            </a:r>
          </a:p>
          <a:p>
            <a:pPr marL="0" indent="0"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p {</a:t>
            </a:r>
          </a:p>
          <a:p>
            <a:pPr marL="0" indent="0"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font-family: </a:t>
            </a:r>
            <a:r>
              <a:rPr lang="en-US" sz="1600" dirty="0" err="1">
                <a:solidFill>
                  <a:sysClr val="windowText" lastClr="000000"/>
                </a:solidFill>
              </a:rPr>
              <a:t>verdana</a:t>
            </a:r>
            <a:r>
              <a:rPr lang="en-US" sz="1600" dirty="0">
                <a:solidFill>
                  <a:sysClr val="windowText" lastClr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font-size: 20px;</a:t>
            </a:r>
          </a:p>
          <a:p>
            <a:pPr marL="0" indent="0"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9CBE5-D843-301C-37BA-7259CC8F707D}"/>
              </a:ext>
            </a:extLst>
          </p:cNvPr>
          <p:cNvSpPr txBox="1"/>
          <p:nvPr/>
        </p:nvSpPr>
        <p:spPr>
          <a:xfrm>
            <a:off x="810000" y="3098394"/>
            <a:ext cx="51948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DDDDD"/>
                </a:solidFill>
                <a:effectLst/>
                <a:latin typeface="+mj-lt"/>
              </a:rPr>
              <a:t>CSS is the language we use to style an HTML document.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DDDDDD"/>
              </a:solidFill>
              <a:latin typeface="+mj-lt"/>
            </a:endParaRPr>
          </a:p>
          <a:p>
            <a:pPr algn="l"/>
            <a:endParaRPr lang="en-US" sz="2400" b="0" i="0" dirty="0">
              <a:solidFill>
                <a:srgbClr val="DDDDDD"/>
              </a:solidFill>
              <a:effectLst/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DDDDD"/>
                </a:solidFill>
                <a:effectLst/>
                <a:latin typeface="+mj-lt"/>
              </a:rPr>
              <a:t>CSS describes how HTML elements should be displayed.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DDDDDD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DDDDD"/>
                </a:solidFill>
                <a:effectLst/>
                <a:latin typeface="+mj-lt"/>
              </a:rPr>
              <a:t>External stylesheets are stored in CSS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6767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DC7E-1468-C142-47CB-EB0C1D89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 Bar CSS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BF0EB-89CE-1CBD-97A4-4B9FCF5B5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1779" y="2351312"/>
            <a:ext cx="5598366" cy="4180115"/>
          </a:xfrm>
          <a:prstGeom prst="roundRect">
            <a:avLst>
              <a:gd name="adj" fmla="val 5798"/>
            </a:avLst>
          </a:prstGeom>
          <a:solidFill>
            <a:schemeClr val="tx1"/>
          </a:solidFill>
        </p:spPr>
        <p:txBody>
          <a:bodyPr numCol="2">
            <a:noAutofit/>
          </a:bodyPr>
          <a:lstStyle/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 err="1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list-style-type: none;</a:t>
            </a: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margin: 0;</a:t>
            </a: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padding: 0;</a:t>
            </a: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overflow: hidden;</a:t>
            </a: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background-color: #333;</a:t>
            </a: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 {</a:t>
            </a: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float: left;</a:t>
            </a: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 a {</a:t>
            </a: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display: block;</a:t>
            </a: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color: white;</a:t>
            </a: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text-align: center;</a:t>
            </a: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padding: 14px 16px;</a:t>
            </a: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text-decoration: none;</a:t>
            </a:r>
          </a:p>
          <a:p>
            <a:pPr marL="0" indent="0">
              <a:buNone/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ysClr val="windowText" lastClr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 a:hover {</a:t>
            </a: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background-color: #111;</a:t>
            </a:r>
          </a:p>
          <a:p>
            <a:pPr marL="0" indent="0">
              <a:buNone/>
            </a:pPr>
            <a:r>
              <a:rPr lang="en-US" sz="1400" dirty="0">
                <a:solidFill>
                  <a:sysClr val="windowText" lastClr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47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4756-321F-6C99-89E8-4AE63C18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4308E8-D497-CCBA-4C96-7C60577C59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000" y="2509604"/>
            <a:ext cx="5286000" cy="1105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75D30-9AD9-6350-A18B-172B32FB6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9450" y="2344663"/>
            <a:ext cx="5194583" cy="3638764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DDDDDD"/>
                </a:solidFill>
                <a:effectLst/>
                <a:latin typeface="Product Sans Medium" panose="020B0503030502040203" pitchFamily="34" charset="0"/>
              </a:rPr>
              <a:t>The selector points to the HTML element you want to style.</a:t>
            </a:r>
          </a:p>
          <a:p>
            <a:pPr algn="l"/>
            <a:r>
              <a:rPr lang="en-US" b="0" i="0" dirty="0">
                <a:solidFill>
                  <a:srgbClr val="DDDDDD"/>
                </a:solidFill>
                <a:effectLst/>
                <a:latin typeface="Product Sans Medium" panose="020B0503030502040203" pitchFamily="34" charset="0"/>
              </a:rPr>
              <a:t>The declaration block contains one or more declarations separated by semicolons.</a:t>
            </a:r>
          </a:p>
          <a:p>
            <a:pPr algn="l"/>
            <a:r>
              <a:rPr lang="en-US" b="0" i="0" dirty="0">
                <a:solidFill>
                  <a:srgbClr val="DDDDDD"/>
                </a:solidFill>
                <a:effectLst/>
                <a:latin typeface="Product Sans Medium" panose="020B0503030502040203" pitchFamily="34" charset="0"/>
              </a:rPr>
              <a:t>Each declaration includes a CSS property name and a value, separated by a colon.</a:t>
            </a:r>
          </a:p>
          <a:p>
            <a:pPr algn="l"/>
            <a:r>
              <a:rPr lang="en-US" b="0" i="0" dirty="0">
                <a:solidFill>
                  <a:srgbClr val="DDDDDD"/>
                </a:solidFill>
                <a:effectLst/>
                <a:latin typeface="Product Sans Medium" panose="020B0503030502040203" pitchFamily="34" charset="0"/>
              </a:rPr>
              <a:t>Multiple CSS declarations are separated with semicolons, and declaration blocks are surrounded by curly braces.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FE09A-8322-A0B8-C8B7-9DF1E7E765DE}"/>
              </a:ext>
            </a:extLst>
          </p:cNvPr>
          <p:cNvSpPr txBox="1"/>
          <p:nvPr/>
        </p:nvSpPr>
        <p:spPr>
          <a:xfrm>
            <a:off x="810000" y="4164045"/>
            <a:ext cx="2860852" cy="1269980"/>
          </a:xfrm>
          <a:prstGeom prst="roundRect">
            <a:avLst>
              <a:gd name="adj" fmla="val 9682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p {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color: red;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text-align: center;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96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6E67-D9FB-47E4-3841-89C2BFF7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Ways to insert CSS 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477CD7-7FB1-5241-ED05-5B2446626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There are three ways of inserting a style sheet:</a:t>
            </a:r>
          </a:p>
          <a:p>
            <a:endParaRPr lang="en-US" sz="2400" dirty="0"/>
          </a:p>
          <a:p>
            <a:r>
              <a:rPr lang="en-US" sz="2400" dirty="0"/>
              <a:t>External CSS</a:t>
            </a:r>
          </a:p>
          <a:p>
            <a:r>
              <a:rPr lang="en-US" sz="2400" dirty="0"/>
              <a:t>Internal CSS</a:t>
            </a:r>
          </a:p>
          <a:p>
            <a:r>
              <a:rPr lang="en-US" sz="2400" dirty="0"/>
              <a:t>Inline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8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BE78-531B-350E-B512-85B0B7F5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A266-F219-27E0-CD7D-0144D3FE9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47" y="2772049"/>
            <a:ext cx="4230366" cy="36387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External styles are defined within the &lt;link&gt; element, inside the &lt;head&gt; section of an HTML page.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An external style sheet can be written in any text editor, and must be saved with a .</a:t>
            </a:r>
            <a:r>
              <a:rPr lang="en-US" sz="2000" dirty="0" err="1"/>
              <a:t>css</a:t>
            </a:r>
            <a:r>
              <a:rPr lang="en-US" sz="2000" dirty="0"/>
              <a:t> extension.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The external .</a:t>
            </a:r>
            <a:r>
              <a:rPr lang="en-US" sz="2000" dirty="0" err="1"/>
              <a:t>css</a:t>
            </a:r>
            <a:r>
              <a:rPr lang="en-US" sz="2000" dirty="0"/>
              <a:t> file should not contain any HTML tags.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Here is how the "mystyle.css" file looks: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09501-A90D-12BA-2FAB-6BA608E63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3218" y="2984084"/>
            <a:ext cx="3857733" cy="3638762"/>
          </a:xfrm>
          <a:prstGeom prst="roundRect">
            <a:avLst>
              <a:gd name="adj" fmla="val 7198"/>
            </a:avLst>
          </a:prstGeo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&lt;link </a:t>
            </a:r>
            <a:r>
              <a:rPr lang="en-US" dirty="0" err="1">
                <a:solidFill>
                  <a:sysClr val="windowText" lastClr="000000"/>
                </a:solidFill>
              </a:rPr>
              <a:t>rel</a:t>
            </a:r>
            <a:r>
              <a:rPr lang="en-US" dirty="0">
                <a:solidFill>
                  <a:sysClr val="windowText" lastClr="000000"/>
                </a:solidFill>
              </a:rPr>
              <a:t>="stylesheet" </a:t>
            </a:r>
            <a:r>
              <a:rPr lang="en-US" dirty="0" err="1">
                <a:solidFill>
                  <a:sysClr val="windowText" lastClr="000000"/>
                </a:solidFill>
              </a:rPr>
              <a:t>href</a:t>
            </a:r>
            <a:r>
              <a:rPr lang="en-US" dirty="0">
                <a:solidFill>
                  <a:sysClr val="windowText" lastClr="000000"/>
                </a:solidFill>
              </a:rPr>
              <a:t>="mystyle.css"&gt;</a:t>
            </a:r>
          </a:p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&lt;body&gt;</a:t>
            </a:r>
          </a:p>
          <a:p>
            <a:pPr marL="0" indent="0">
              <a:buNone/>
            </a:pPr>
            <a:endParaRPr lang="en-US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&lt;h1&gt;This is a heading&lt;/h1&gt;</a:t>
            </a:r>
          </a:p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&lt;p&gt;This is a paragraph.&lt;/p&gt;</a:t>
            </a:r>
          </a:p>
          <a:p>
            <a:pPr marL="0" indent="0">
              <a:buNone/>
            </a:pPr>
            <a:endParaRPr lang="en-US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C1F98-C8F5-7A8F-2C4F-C3C79AE868B6}"/>
              </a:ext>
            </a:extLst>
          </p:cNvPr>
          <p:cNvSpPr txBox="1"/>
          <p:nvPr/>
        </p:nvSpPr>
        <p:spPr>
          <a:xfrm>
            <a:off x="8482962" y="4089391"/>
            <a:ext cx="3566186" cy="2397621"/>
          </a:xfrm>
          <a:prstGeom prst="roundRect">
            <a:avLst>
              <a:gd name="adj" fmla="val 7846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body {</a:t>
            </a:r>
          </a:p>
          <a:p>
            <a:r>
              <a:rPr lang="en-US" dirty="0">
                <a:solidFill>
                  <a:srgbClr val="0070C0"/>
                </a:solidFill>
              </a:rPr>
              <a:t>  background-color: </a:t>
            </a:r>
            <a:r>
              <a:rPr lang="en-US" dirty="0" err="1">
                <a:solidFill>
                  <a:srgbClr val="0070C0"/>
                </a:solidFill>
              </a:rPr>
              <a:t>lightblue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h1 {</a:t>
            </a:r>
          </a:p>
          <a:p>
            <a:r>
              <a:rPr lang="en-US" dirty="0">
                <a:solidFill>
                  <a:srgbClr val="0070C0"/>
                </a:solidFill>
              </a:rPr>
              <a:t>  color: navy;</a:t>
            </a:r>
          </a:p>
          <a:p>
            <a:r>
              <a:rPr lang="en-US" dirty="0">
                <a:solidFill>
                  <a:srgbClr val="0070C0"/>
                </a:solidFill>
              </a:rPr>
              <a:t>  margin-left: 20px;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06CBE-3A63-59F2-9058-B03D09D1A04B}"/>
              </a:ext>
            </a:extLst>
          </p:cNvPr>
          <p:cNvSpPr txBox="1"/>
          <p:nvPr/>
        </p:nvSpPr>
        <p:spPr>
          <a:xfrm>
            <a:off x="8603584" y="372005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mystyle.css</a:t>
            </a:r>
          </a:p>
        </p:txBody>
      </p:sp>
    </p:spTree>
    <p:extLst>
      <p:ext uri="{BB962C8B-B14F-4D97-AF65-F5344CB8AC3E}">
        <p14:creationId xmlns:p14="http://schemas.microsoft.com/office/powerpoint/2010/main" val="112059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FB7A-D16B-5552-FDEE-5C30DB2F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DE57-50C3-E839-C031-3C85268FA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3669" y="2514080"/>
            <a:ext cx="5185873" cy="3638763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An internal style sheet may be used if one single HTML page has a unique style.</a:t>
            </a:r>
          </a:p>
          <a:p>
            <a:endParaRPr lang="en-US" sz="9600" dirty="0"/>
          </a:p>
          <a:p>
            <a:r>
              <a:rPr lang="en-US" sz="9600" dirty="0"/>
              <a:t>The internal style is defined inside the &lt;style&gt; element, inside the head section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E3882-6D8C-F9F1-A840-12499F990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1130" y="2040836"/>
            <a:ext cx="4267202" cy="4585252"/>
          </a:xfrm>
          <a:prstGeom prst="roundRect">
            <a:avLst>
              <a:gd name="adj" fmla="val 4677"/>
            </a:avLst>
          </a:prstGeo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ysClr val="windowText" lastClr="000000"/>
                </a:solidFill>
              </a:rPr>
              <a:t>&lt;!DOCTYPE html&gt;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ysClr val="windowText" lastClr="000000"/>
                </a:solidFill>
              </a:rPr>
              <a:t>&lt;html&gt;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ysClr val="windowText" lastClr="000000"/>
                </a:solidFill>
              </a:rPr>
              <a:t>&lt;head&gt;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&lt;style&gt;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0070C0"/>
                </a:solidFill>
              </a:rPr>
              <a:t>body {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0070C0"/>
                </a:solidFill>
              </a:rPr>
              <a:t>  background-color: linen;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0070C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endParaRPr lang="en-US" sz="12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0070C0"/>
                </a:solidFill>
              </a:rPr>
              <a:t>h1 {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0070C0"/>
                </a:solidFill>
              </a:rPr>
              <a:t>  color: maroon;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0070C0"/>
                </a:solidFill>
              </a:rPr>
              <a:t>  margin-left: 40px;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0070C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&lt;/style&gt;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ysClr val="windowText" lastClr="000000"/>
                </a:solidFill>
              </a:rPr>
              <a:t>&lt;/head&gt;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ysClr val="windowText" lastClr="000000"/>
                </a:solidFill>
              </a:rPr>
              <a:t>&lt;body&gt;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endParaRPr lang="en-US" sz="1200" dirty="0">
              <a:solidFill>
                <a:sysClr val="windowText" lastClr="00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ysClr val="windowText" lastClr="000000"/>
                </a:solidFill>
              </a:rPr>
              <a:t>&lt;h1&gt;This is a heading&lt;/h1&gt;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ysClr val="windowText" lastClr="000000"/>
                </a:solidFill>
              </a:rPr>
              <a:t>&lt;p&gt;This is a paragraph.&lt;/p&gt;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endParaRPr lang="en-US" sz="1200" dirty="0">
              <a:solidFill>
                <a:sysClr val="windowText" lastClr="00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ysClr val="windowText" lastClr="000000"/>
                </a:solidFill>
              </a:rPr>
              <a:t>&lt;/body&gt;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ysClr val="windowText" lastClr="00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8374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9C87-07EC-A5A0-8B71-1687FDEF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4D0F1-5401-0DF7-2E21-B52DF513FC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inline style may be used to apply a unique style for a single element.</a:t>
            </a:r>
          </a:p>
          <a:p>
            <a:endParaRPr lang="en-US" dirty="0"/>
          </a:p>
          <a:p>
            <a:r>
              <a:rPr lang="en-US" dirty="0"/>
              <a:t>To use inline styles, add the style attribute to the relevant element. The style attribute can contain any CSS property.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8A539-EAFB-70D0-8001-35B1CD0E7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prstGeom prst="roundRect">
            <a:avLst/>
          </a:prstGeo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&lt;body&gt;</a:t>
            </a:r>
          </a:p>
          <a:p>
            <a:pPr marL="0" indent="0">
              <a:buNone/>
            </a:pPr>
            <a:endParaRPr lang="en-US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&lt;h1 </a:t>
            </a:r>
            <a:r>
              <a:rPr lang="en-US" dirty="0">
                <a:solidFill>
                  <a:srgbClr val="FF0000"/>
                </a:solidFill>
              </a:rPr>
              <a:t>style="</a:t>
            </a:r>
            <a:r>
              <a:rPr lang="en-US" dirty="0" err="1">
                <a:solidFill>
                  <a:srgbClr val="FF0000"/>
                </a:solidFill>
              </a:rPr>
              <a:t>color:blue;text-align:center</a:t>
            </a:r>
            <a:r>
              <a:rPr lang="en-US" dirty="0">
                <a:solidFill>
                  <a:srgbClr val="FF0000"/>
                </a:solidFill>
              </a:rPr>
              <a:t>;"</a:t>
            </a:r>
            <a:r>
              <a:rPr lang="en-US" dirty="0">
                <a:solidFill>
                  <a:sysClr val="windowText" lastClr="000000"/>
                </a:solidFill>
              </a:rPr>
              <a:t>&gt;This is a heading&lt;/h1&gt;</a:t>
            </a:r>
          </a:p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&lt;p </a:t>
            </a:r>
            <a:r>
              <a:rPr lang="en-US" dirty="0">
                <a:solidFill>
                  <a:srgbClr val="FF0000"/>
                </a:solidFill>
              </a:rPr>
              <a:t>style="</a:t>
            </a:r>
            <a:r>
              <a:rPr lang="en-US" dirty="0" err="1">
                <a:solidFill>
                  <a:srgbClr val="FF0000"/>
                </a:solidFill>
              </a:rPr>
              <a:t>color:red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>
                <a:solidFill>
                  <a:sysClr val="windowText" lastClr="000000"/>
                </a:solidFill>
              </a:rPr>
              <a:t>This is a paragraph.&lt;/p&gt;</a:t>
            </a:r>
          </a:p>
          <a:p>
            <a:pPr marL="0" indent="0">
              <a:buNone/>
            </a:pPr>
            <a:endParaRPr lang="en-US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8279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2CB5-0B3A-5FCD-40DF-CA5684AD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EDD52-0A62-21C2-5E90-6607D56BC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3514749" cy="3638763"/>
          </a:xfrm>
        </p:spPr>
        <p:txBody>
          <a:bodyPr/>
          <a:lstStyle/>
          <a:p>
            <a:r>
              <a:rPr lang="en-US" dirty="0"/>
              <a:t>Colors are specified using predefined color names, or RGB, HEX, HSL values.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748F7-5EC6-0B55-E41D-E585CF002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5495" y="2888485"/>
            <a:ext cx="7288697" cy="2972565"/>
          </a:xfrm>
          <a:prstGeom prst="roundRect">
            <a:avLst>
              <a:gd name="adj" fmla="val 7562"/>
            </a:avLst>
          </a:prstGeo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&lt;h1 </a:t>
            </a:r>
            <a:r>
              <a:rPr lang="en-US" dirty="0">
                <a:solidFill>
                  <a:srgbClr val="0070C0"/>
                </a:solidFill>
              </a:rPr>
              <a:t>style="color: </a:t>
            </a:r>
            <a:r>
              <a:rPr lang="en-US" dirty="0" err="1">
                <a:solidFill>
                  <a:srgbClr val="0070C0"/>
                </a:solidFill>
              </a:rPr>
              <a:t>DodgerBlue</a:t>
            </a:r>
            <a:r>
              <a:rPr lang="en-US" dirty="0">
                <a:solidFill>
                  <a:srgbClr val="0070C0"/>
                </a:solidFill>
              </a:rPr>
              <a:t>;"</a:t>
            </a:r>
            <a:r>
              <a:rPr lang="en-US" dirty="0">
                <a:solidFill>
                  <a:schemeClr val="bg1"/>
                </a:solidFill>
              </a:rPr>
              <a:t>&gt;Hello World&lt;/h1&gt;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&lt;h1 </a:t>
            </a:r>
            <a:r>
              <a:rPr lang="en-US" dirty="0">
                <a:solidFill>
                  <a:srgbClr val="0070C0"/>
                </a:solidFill>
              </a:rPr>
              <a:t>style="</a:t>
            </a:r>
            <a:r>
              <a:rPr lang="en-US" dirty="0" err="1">
                <a:solidFill>
                  <a:srgbClr val="0070C0"/>
                </a:solidFill>
              </a:rPr>
              <a:t>background-color:rgb</a:t>
            </a:r>
            <a:r>
              <a:rPr lang="en-US" dirty="0">
                <a:solidFill>
                  <a:srgbClr val="0070C0"/>
                </a:solidFill>
              </a:rPr>
              <a:t>(255, 99, 71);"</a:t>
            </a:r>
            <a:r>
              <a:rPr lang="en-US" dirty="0">
                <a:solidFill>
                  <a:schemeClr val="bg1"/>
                </a:solidFill>
              </a:rPr>
              <a:t>&gt;Hello World&lt;/ h1&gt;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&lt;h1 </a:t>
            </a:r>
            <a:r>
              <a:rPr lang="en-US" dirty="0">
                <a:solidFill>
                  <a:srgbClr val="0070C0"/>
                </a:solidFill>
              </a:rPr>
              <a:t>style="background-color:#ff6347;"</a:t>
            </a:r>
            <a:r>
              <a:rPr lang="en-US" dirty="0">
                <a:solidFill>
                  <a:schemeClr val="bg1"/>
                </a:solidFill>
              </a:rPr>
              <a:t>&gt; Hello World &lt;/h1&gt;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&lt;h1 </a:t>
            </a:r>
            <a:r>
              <a:rPr lang="en-US" dirty="0">
                <a:solidFill>
                  <a:srgbClr val="0070C0"/>
                </a:solidFill>
              </a:rPr>
              <a:t>style="</a:t>
            </a:r>
            <a:r>
              <a:rPr lang="en-US" dirty="0" err="1">
                <a:solidFill>
                  <a:srgbClr val="0070C0"/>
                </a:solidFill>
              </a:rPr>
              <a:t>background-color:hsl</a:t>
            </a:r>
            <a:r>
              <a:rPr lang="en-US" dirty="0">
                <a:solidFill>
                  <a:srgbClr val="0070C0"/>
                </a:solidFill>
              </a:rPr>
              <a:t>(9, 100%, 64%);“</a:t>
            </a:r>
            <a:r>
              <a:rPr lang="en-US" dirty="0">
                <a:solidFill>
                  <a:schemeClr val="bg1"/>
                </a:solidFill>
              </a:rPr>
              <a:t>&gt; Hello World &lt;/h1&gt;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0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D0FB-1AA0-B85C-5DB5-0B57A5B0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9E9B-43C7-33C3-4023-7565B0902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078" y="2222287"/>
            <a:ext cx="5527507" cy="4188525"/>
          </a:xfrm>
        </p:spPr>
        <p:txBody>
          <a:bodyPr/>
          <a:lstStyle/>
          <a:p>
            <a:r>
              <a:rPr lang="en-US" dirty="0"/>
              <a:t>The CSS background properties are used to add background effects for elements.</a:t>
            </a:r>
          </a:p>
          <a:p>
            <a:r>
              <a:rPr lang="en-US" dirty="0"/>
              <a:t>Some of them are:</a:t>
            </a:r>
          </a:p>
          <a:p>
            <a:pPr lvl="1"/>
            <a:r>
              <a:rPr lang="en-US" dirty="0"/>
              <a:t>background-color</a:t>
            </a:r>
          </a:p>
          <a:p>
            <a:pPr lvl="1"/>
            <a:r>
              <a:rPr lang="en-US" dirty="0"/>
              <a:t>background-image</a:t>
            </a:r>
          </a:p>
          <a:p>
            <a:r>
              <a:rPr lang="en-US" dirty="0"/>
              <a:t>The opacity property specifies the opacity/transparency of an element. It can take a value from 0.0 - 1.0. The lower value, the more transparent: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4C07D-BB67-9051-76C1-8A7F2E0469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body {</a:t>
            </a:r>
          </a:p>
          <a:p>
            <a:pPr marL="0" indent="0">
              <a:buNone/>
            </a:pPr>
            <a:r>
              <a:rPr lang="en-US" dirty="0"/>
              <a:t>  background-image: </a:t>
            </a:r>
            <a:r>
              <a:rPr lang="en-US" dirty="0" err="1"/>
              <a:t>url</a:t>
            </a:r>
            <a:r>
              <a:rPr lang="en-US" dirty="0"/>
              <a:t>(“sky.jpg");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div {</a:t>
            </a:r>
          </a:p>
          <a:p>
            <a:pPr marL="0" indent="0">
              <a:buNone/>
            </a:pPr>
            <a:r>
              <a:rPr lang="en-US" dirty="0"/>
              <a:t>  background-color: blue;</a:t>
            </a:r>
          </a:p>
          <a:p>
            <a:pPr marL="0" indent="0">
              <a:buNone/>
            </a:pPr>
            <a:r>
              <a:rPr lang="en-US" dirty="0"/>
              <a:t>  opacity: 0.5;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9231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Product Sans Medium"/>
        <a:ea typeface=""/>
        <a:cs typeface=""/>
      </a:majorFont>
      <a:minorFont>
        <a:latin typeface="Product Sans Medium"/>
        <a:ea typeface="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464</TotalTime>
  <Words>1506</Words>
  <Application>Microsoft Office PowerPoint</Application>
  <PresentationFormat>Widescreen</PresentationFormat>
  <Paragraphs>280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Product Sans Medium</vt:lpstr>
      <vt:lpstr>Wingdings 2</vt:lpstr>
      <vt:lpstr>Quotable</vt:lpstr>
      <vt:lpstr>WEB DEVELOPMENT WORKSOP - CSS</vt:lpstr>
      <vt:lpstr>How does CSS look like :</vt:lpstr>
      <vt:lpstr>CSS Syntax :</vt:lpstr>
      <vt:lpstr>3 Ways to insert CSS :</vt:lpstr>
      <vt:lpstr>External CSS:</vt:lpstr>
      <vt:lpstr>Internal CSS</vt:lpstr>
      <vt:lpstr>Inline CSS</vt:lpstr>
      <vt:lpstr>CSS Colors:</vt:lpstr>
      <vt:lpstr>CSS Background</vt:lpstr>
      <vt:lpstr>CSS  Height Width Property </vt:lpstr>
      <vt:lpstr>CSS Margin, Border &amp; Paddings:</vt:lpstr>
      <vt:lpstr>CSS Margins :</vt:lpstr>
      <vt:lpstr>CSS Borders</vt:lpstr>
      <vt:lpstr>CSS Padding</vt:lpstr>
      <vt:lpstr>CSS Flex Box</vt:lpstr>
      <vt:lpstr>CSS Flex Direction </vt:lpstr>
      <vt:lpstr>CSS Flex Wrap </vt:lpstr>
      <vt:lpstr>CSS Flex Justify Content &amp; Align Items</vt:lpstr>
      <vt:lpstr>CSS Navigation Bar</vt:lpstr>
      <vt:lpstr>Nav Bar CSS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WORKSOP - CSS</dc:title>
  <dc:creator>Fadhil Ahmed</dc:creator>
  <cp:lastModifiedBy>Fadhil Ahmed</cp:lastModifiedBy>
  <cp:revision>2</cp:revision>
  <dcterms:created xsi:type="dcterms:W3CDTF">2022-10-29T01:02:50Z</dcterms:created>
  <dcterms:modified xsi:type="dcterms:W3CDTF">2022-10-29T13:57:18Z</dcterms:modified>
</cp:coreProperties>
</file>