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64" r:id="rId5"/>
    <p:sldId id="266" r:id="rId6"/>
    <p:sldId id="267" r:id="rId7"/>
    <p:sldId id="258" r:id="rId8"/>
    <p:sldId id="259" r:id="rId9"/>
    <p:sldId id="260" r:id="rId10"/>
    <p:sldId id="263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D778200-F5A4-4874-B1E2-ED841A51B99C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9AB33C5-4D49-430A-82F1-E7348099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65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8200-F5A4-4874-B1E2-ED841A51B99C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33C5-4D49-430A-82F1-E7348099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3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8200-F5A4-4874-B1E2-ED841A51B99C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33C5-4D49-430A-82F1-E7348099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51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8200-F5A4-4874-B1E2-ED841A51B99C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33C5-4D49-430A-82F1-E7348099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12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8200-F5A4-4874-B1E2-ED841A51B99C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33C5-4D49-430A-82F1-E7348099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99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8200-F5A4-4874-B1E2-ED841A51B99C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33C5-4D49-430A-82F1-E7348099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09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8200-F5A4-4874-B1E2-ED841A51B99C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33C5-4D49-430A-82F1-E7348099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1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8200-F5A4-4874-B1E2-ED841A51B99C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33C5-4D49-430A-82F1-E734809903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14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8200-F5A4-4874-B1E2-ED841A51B99C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33C5-4D49-430A-82F1-E7348099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0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8200-F5A4-4874-B1E2-ED841A51B99C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33C5-4D49-430A-82F1-E7348099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1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8200-F5A4-4874-B1E2-ED841A51B99C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33C5-4D49-430A-82F1-E7348099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4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8200-F5A4-4874-B1E2-ED841A51B99C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33C5-4D49-430A-82F1-E7348099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5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8200-F5A4-4874-B1E2-ED841A51B99C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33C5-4D49-430A-82F1-E7348099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9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8200-F5A4-4874-B1E2-ED841A51B99C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33C5-4D49-430A-82F1-E7348099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6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8200-F5A4-4874-B1E2-ED841A51B99C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33C5-4D49-430A-82F1-E7348099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8200-F5A4-4874-B1E2-ED841A51B99C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33C5-4D49-430A-82F1-E7348099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6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8200-F5A4-4874-B1E2-ED841A51B99C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33C5-4D49-430A-82F1-E7348099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5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778200-F5A4-4874-B1E2-ED841A51B99C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AB33C5-4D49-430A-82F1-E7348099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65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2D1D9-85C8-D138-3941-399EB8CDF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1583" y="519779"/>
            <a:ext cx="8072368" cy="3469125"/>
          </a:xfrm>
        </p:spPr>
        <p:txBody>
          <a:bodyPr/>
          <a:lstStyle/>
          <a:p>
            <a:r>
              <a:rPr lang="en-US" dirty="0">
                <a:latin typeface="Product Sans Medium" panose="020B0503030502040203" pitchFamily="34" charset="0"/>
              </a:rPr>
              <a:t>WEB DEVELOPMENT WORKSHOP - 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2BBB0B-4500-3E5D-9AC7-53F44EED8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2731" y="5234608"/>
            <a:ext cx="4784036" cy="1348407"/>
          </a:xfrm>
        </p:spPr>
        <p:txBody>
          <a:bodyPr/>
          <a:lstStyle/>
          <a:p>
            <a:pPr algn="ctr"/>
            <a:r>
              <a:rPr lang="en-US" dirty="0">
                <a:latin typeface="Product Sans Medium" panose="020B0503030502040203" pitchFamily="34" charset="0"/>
              </a:rPr>
              <a:t>Venue : CSE Seminar Hall</a:t>
            </a:r>
          </a:p>
          <a:p>
            <a:pPr algn="ctr"/>
            <a:r>
              <a:rPr lang="en-US" dirty="0">
                <a:latin typeface="Product Sans Medium" panose="020B0503030502040203" pitchFamily="34" charset="0"/>
              </a:rPr>
              <a:t>Timings : 9:30AM to 12:40PM</a:t>
            </a:r>
          </a:p>
          <a:p>
            <a:pPr algn="ctr"/>
            <a:endParaRPr lang="en-US" dirty="0">
              <a:latin typeface="Product Sans Medium" panose="020B050303050204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B3288D-06E7-D764-DC63-FA5DC91C8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662" y="4712394"/>
            <a:ext cx="1512289" cy="187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2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52F8-9B26-03B2-6951-BE2B0D1A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duct Sans Medium" panose="020B0503030502040203" pitchFamily="34" charset="0"/>
              </a:rPr>
              <a:t>HTML Tables: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50971-67D9-FDC1-8A79-2919A759F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2035" y="2142066"/>
            <a:ext cx="5883965" cy="4106333"/>
          </a:xfrm>
        </p:spPr>
        <p:txBody>
          <a:bodyPr>
            <a:normAutofit fontScale="70000" lnSpcReduction="20000"/>
          </a:bodyPr>
          <a:lstStyle/>
          <a:p>
            <a:pPr marL="457200" lvl="1">
              <a:lnSpc>
                <a:spcPct val="107000"/>
              </a:lnSpc>
              <a:spcAft>
                <a:spcPts val="800"/>
              </a:spcAft>
            </a:pPr>
            <a:r>
              <a:rPr lang="en-US" sz="2900" dirty="0"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table cell is defined by a &lt;td&gt; and a &lt;/td&gt; tag.</a:t>
            </a:r>
          </a:p>
          <a:p>
            <a:pPr marL="457200" lvl="1">
              <a:lnSpc>
                <a:spcPct val="107000"/>
              </a:lnSpc>
              <a:spcAft>
                <a:spcPts val="800"/>
              </a:spcAft>
            </a:pPr>
            <a:r>
              <a:rPr lang="en-US" sz="2900" dirty="0"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td stands for table data</a:t>
            </a:r>
          </a:p>
          <a:p>
            <a:pPr marL="457200" lvl="1">
              <a:lnSpc>
                <a:spcPct val="107000"/>
              </a:lnSpc>
              <a:spcAft>
                <a:spcPts val="800"/>
              </a:spcAft>
            </a:pPr>
            <a:r>
              <a:rPr lang="en-US" sz="2900" dirty="0"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table row starts with a &lt;tr&gt; and ends with a &lt;/tr&gt; tag.</a:t>
            </a:r>
          </a:p>
          <a:p>
            <a:pPr marL="457200" lvl="1">
              <a:lnSpc>
                <a:spcPct val="107000"/>
              </a:lnSpc>
              <a:spcAft>
                <a:spcPts val="800"/>
              </a:spcAft>
            </a:pPr>
            <a:r>
              <a:rPr lang="en-US" sz="2900" dirty="0"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 stands for table row.</a:t>
            </a:r>
          </a:p>
          <a:p>
            <a:pPr marL="457200" lvl="1">
              <a:lnSpc>
                <a:spcPct val="107000"/>
              </a:lnSpc>
              <a:spcAft>
                <a:spcPts val="800"/>
              </a:spcAft>
            </a:pPr>
            <a:r>
              <a:rPr lang="en-US" sz="2900" dirty="0"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Sometimes you want your cells to be table header cells. In those cases use the &lt;</a:t>
            </a:r>
            <a:r>
              <a:rPr lang="en-US" sz="2900" dirty="0" err="1"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900" dirty="0"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 tag instead of the &lt;td&gt; tag:</a:t>
            </a:r>
          </a:p>
          <a:p>
            <a:pPr marL="457200" lvl="1">
              <a:lnSpc>
                <a:spcPct val="107000"/>
              </a:lnSpc>
              <a:spcAft>
                <a:spcPts val="800"/>
              </a:spcAft>
            </a:pPr>
            <a:r>
              <a:rPr lang="en-US" sz="2900" dirty="0" err="1"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900" dirty="0"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stands for table header.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7CF71-5832-726D-3051-99E200F34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1982" y="1722783"/>
            <a:ext cx="5415948" cy="4449416"/>
          </a:xfrm>
          <a:prstGeom prst="roundRect">
            <a:avLst>
              <a:gd name="adj" fmla="val 5694"/>
            </a:avLst>
          </a:prstGeom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r>
              <a:rPr lang="en-US" sz="26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&lt;table&gt;</a:t>
            </a:r>
            <a:br>
              <a:rPr lang="en-US" sz="26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&lt;tr&gt;</a:t>
            </a:r>
            <a:br>
              <a:rPr lang="en-US" sz="26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 &lt;</a:t>
            </a:r>
            <a:r>
              <a:rPr lang="en-US" sz="2600" dirty="0" err="1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6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&gt;Company&lt;/</a:t>
            </a:r>
            <a:r>
              <a:rPr lang="en-US" sz="2600" dirty="0" err="1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6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br>
              <a:rPr lang="en-US" sz="26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 &lt;</a:t>
            </a:r>
            <a:r>
              <a:rPr lang="en-US" sz="2600" dirty="0" err="1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6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&gt;Contact&lt;/</a:t>
            </a:r>
            <a:r>
              <a:rPr lang="en-US" sz="2600" dirty="0" err="1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6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br>
              <a:rPr lang="en-US" sz="26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 &lt;</a:t>
            </a:r>
            <a:r>
              <a:rPr lang="en-US" sz="2600" dirty="0" err="1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6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&gt;Country&lt;/</a:t>
            </a:r>
            <a:r>
              <a:rPr lang="en-US" sz="2600" dirty="0" err="1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6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br>
              <a:rPr lang="en-US" sz="26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&lt;/tr&gt;</a:t>
            </a:r>
            <a:br>
              <a:rPr lang="en-US" sz="26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&lt;tr&gt;</a:t>
            </a:r>
            <a:br>
              <a:rPr lang="en-US" sz="26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  &lt;td&gt;</a:t>
            </a:r>
            <a:r>
              <a:rPr lang="en-US" sz="2600" dirty="0" err="1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Alfreds</a:t>
            </a:r>
            <a:r>
              <a:rPr lang="en-US" sz="26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Futterkiste</a:t>
            </a:r>
            <a:r>
              <a:rPr lang="en-US" sz="26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&lt;/td&gt;</a:t>
            </a:r>
            <a:br>
              <a:rPr lang="en-US" sz="26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 &lt;td&gt;Maria Anders&lt;/td&gt;</a:t>
            </a:r>
            <a:br>
              <a:rPr lang="en-US" sz="26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 &lt;td&gt;Germany&lt;/td&gt;</a:t>
            </a:r>
            <a:br>
              <a:rPr lang="en-US" sz="26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&lt;/tr&gt;</a:t>
            </a:r>
            <a:br>
              <a:rPr lang="en-US" sz="26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&lt;tr&gt;</a:t>
            </a:r>
            <a:br>
              <a:rPr lang="en-US" sz="26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 &lt;td&gt;Centro </a:t>
            </a:r>
            <a:r>
              <a:rPr lang="en-US" sz="2600" dirty="0" err="1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comercial</a:t>
            </a:r>
            <a:r>
              <a:rPr lang="en-US" sz="26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Moctezuma&lt;/td&gt;</a:t>
            </a:r>
            <a:br>
              <a:rPr lang="en-US" sz="26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 &lt;td&gt;Francisco Chang&lt;/td&gt;</a:t>
            </a:r>
            <a:br>
              <a:rPr lang="en-US" sz="26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 &lt;td&gt;Mexico&lt;/td&gt;</a:t>
            </a:r>
            <a:br>
              <a:rPr lang="en-US" sz="26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&lt;/tr&gt;</a:t>
            </a:r>
            <a:br>
              <a:rPr lang="en-US" sz="26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&lt;/table&gt;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590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86B9-2638-EB2A-8B0F-5B375D5C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58" y="230992"/>
            <a:ext cx="10131425" cy="1456267"/>
          </a:xfrm>
        </p:spPr>
        <p:txBody>
          <a:bodyPr/>
          <a:lstStyle/>
          <a:p>
            <a:r>
              <a:rPr lang="en-US" dirty="0">
                <a:latin typeface="Product Sans Medium" panose="020B0503030502040203" pitchFamily="34" charset="0"/>
              </a:rPr>
              <a:t>HTML LISTS: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1CFF0-BE51-D652-296C-D9D040773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4741" y="2065867"/>
            <a:ext cx="5781259" cy="3649134"/>
          </a:xfrm>
        </p:spPr>
        <p:txBody>
          <a:bodyPr>
            <a:noAutofit/>
          </a:bodyPr>
          <a:lstStyle/>
          <a:p>
            <a:r>
              <a:rPr lang="en-US" sz="2000" dirty="0">
                <a:latin typeface="Product Sans Medium" panose="020B0503030502040203" pitchFamily="34" charset="0"/>
              </a:rPr>
              <a:t>An unordered list starts with the &lt;</a:t>
            </a:r>
            <a:r>
              <a:rPr lang="en-US" sz="2000" dirty="0" err="1">
                <a:latin typeface="Product Sans Medium" panose="020B0503030502040203" pitchFamily="34" charset="0"/>
              </a:rPr>
              <a:t>ul</a:t>
            </a:r>
            <a:r>
              <a:rPr lang="en-US" sz="2000" dirty="0">
                <a:latin typeface="Product Sans Medium" panose="020B0503030502040203" pitchFamily="34" charset="0"/>
              </a:rPr>
              <a:t>&gt; tag. Each list item starts with the &lt;li&gt; tag.</a:t>
            </a:r>
          </a:p>
          <a:p>
            <a:r>
              <a:rPr lang="en-US" sz="2000" dirty="0">
                <a:latin typeface="Product Sans Medium" panose="020B0503030502040203" pitchFamily="34" charset="0"/>
              </a:rPr>
              <a:t>The list items will be marked with bullets (small black circles) by default:</a:t>
            </a:r>
          </a:p>
          <a:p>
            <a:r>
              <a:rPr lang="en-US" sz="2000" dirty="0">
                <a:latin typeface="Product Sans Medium" panose="020B0503030502040203" pitchFamily="34" charset="0"/>
              </a:rPr>
              <a:t>An ordered list starts with the &lt;</a:t>
            </a:r>
            <a:r>
              <a:rPr lang="en-US" sz="2000" dirty="0" err="1">
                <a:latin typeface="Product Sans Medium" panose="020B0503030502040203" pitchFamily="34" charset="0"/>
              </a:rPr>
              <a:t>ol</a:t>
            </a:r>
            <a:r>
              <a:rPr lang="en-US" sz="2000" dirty="0">
                <a:latin typeface="Product Sans Medium" panose="020B0503030502040203" pitchFamily="34" charset="0"/>
              </a:rPr>
              <a:t>&gt; tag. Each list item starts with the &lt;li&gt; tag.</a:t>
            </a:r>
          </a:p>
          <a:p>
            <a:r>
              <a:rPr lang="en-US" sz="2000" dirty="0">
                <a:latin typeface="Product Sans Medium" panose="020B0503030502040203" pitchFamily="34" charset="0"/>
              </a:rPr>
              <a:t>The list items will be marked with numbers by default: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46302-1808-9B0B-F876-16D675AA2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3773" y="1153860"/>
            <a:ext cx="4995332" cy="5473148"/>
          </a:xfrm>
          <a:prstGeom prst="roundRect">
            <a:avLst>
              <a:gd name="adj" fmla="val 5523"/>
            </a:avLst>
          </a:prstGeo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Product Sans Medium" panose="020B0503030502040203" pitchFamily="34" charset="0"/>
              </a:rPr>
              <a:t>Unordered List:</a:t>
            </a:r>
          </a:p>
          <a:p>
            <a:pPr marL="457200" lvl="1" indent="0">
              <a:buNone/>
            </a:pPr>
            <a:r>
              <a:rPr lang="it-IT" dirty="0">
                <a:solidFill>
                  <a:schemeClr val="bg1"/>
                </a:solidFill>
                <a:latin typeface="Product Sans Medium" panose="020B0503030502040203" pitchFamily="34" charset="0"/>
              </a:rPr>
              <a:t>&lt;ul&gt;</a:t>
            </a:r>
          </a:p>
          <a:p>
            <a:pPr marL="457200" lvl="1" indent="0">
              <a:buNone/>
            </a:pPr>
            <a:r>
              <a:rPr lang="it-IT" dirty="0">
                <a:solidFill>
                  <a:schemeClr val="bg1"/>
                </a:solidFill>
                <a:latin typeface="Product Sans Medium" panose="020B0503030502040203" pitchFamily="34" charset="0"/>
              </a:rPr>
              <a:t>       &lt;li&gt;Coffee&lt;/li&gt;</a:t>
            </a:r>
          </a:p>
          <a:p>
            <a:pPr marL="457200" lvl="1" indent="0">
              <a:buNone/>
            </a:pPr>
            <a:r>
              <a:rPr lang="it-IT" dirty="0">
                <a:solidFill>
                  <a:schemeClr val="bg1"/>
                </a:solidFill>
                <a:latin typeface="Product Sans Medium" panose="020B0503030502040203" pitchFamily="34" charset="0"/>
              </a:rPr>
              <a:t>       &lt;li&gt;Tea&lt;/li&gt;</a:t>
            </a:r>
          </a:p>
          <a:p>
            <a:pPr marL="457200" lvl="1" indent="0">
              <a:buNone/>
            </a:pPr>
            <a:r>
              <a:rPr lang="it-IT" dirty="0">
                <a:solidFill>
                  <a:schemeClr val="bg1"/>
                </a:solidFill>
                <a:latin typeface="Product Sans Medium" panose="020B0503030502040203" pitchFamily="34" charset="0"/>
              </a:rPr>
              <a:t>       &lt;li&gt;Milk&lt;/li&gt; </a:t>
            </a:r>
          </a:p>
          <a:p>
            <a:pPr marL="457200" lvl="1" indent="0">
              <a:buNone/>
            </a:pPr>
            <a:r>
              <a:rPr lang="it-IT" dirty="0">
                <a:solidFill>
                  <a:schemeClr val="bg1"/>
                </a:solidFill>
                <a:latin typeface="Product Sans Medium" panose="020B0503030502040203" pitchFamily="34" charset="0"/>
              </a:rPr>
              <a:t>&lt;/ul&gt;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Product Sans Medium" panose="020B0503030502040203" pitchFamily="34" charset="0"/>
              </a:rPr>
              <a:t>Ordered List:</a:t>
            </a:r>
          </a:p>
          <a:p>
            <a:pPr marL="457200" lvl="1" indent="0">
              <a:buNone/>
            </a:pPr>
            <a:r>
              <a:rPr lang="it-IT" dirty="0">
                <a:solidFill>
                  <a:schemeClr val="bg1"/>
                </a:solidFill>
                <a:latin typeface="Product Sans Medium" panose="020B0503030502040203" pitchFamily="34" charset="0"/>
              </a:rPr>
              <a:t>&lt;ol&gt;</a:t>
            </a:r>
          </a:p>
          <a:p>
            <a:pPr marL="457200" lvl="1" indent="0">
              <a:buNone/>
            </a:pPr>
            <a:r>
              <a:rPr lang="it-IT" dirty="0">
                <a:solidFill>
                  <a:schemeClr val="bg1"/>
                </a:solidFill>
                <a:latin typeface="Product Sans Medium" panose="020B0503030502040203" pitchFamily="34" charset="0"/>
              </a:rPr>
              <a:t>       &lt;li&gt;Coffee&lt;/li&gt;</a:t>
            </a:r>
          </a:p>
          <a:p>
            <a:pPr marL="457200" lvl="1" indent="0">
              <a:buNone/>
            </a:pPr>
            <a:r>
              <a:rPr lang="it-IT" dirty="0">
                <a:solidFill>
                  <a:schemeClr val="bg1"/>
                </a:solidFill>
                <a:latin typeface="Product Sans Medium" panose="020B0503030502040203" pitchFamily="34" charset="0"/>
              </a:rPr>
              <a:t>       &lt;li&gt;Tea&lt;/li&gt;</a:t>
            </a:r>
          </a:p>
          <a:p>
            <a:pPr marL="457200" lvl="1" indent="0">
              <a:buNone/>
            </a:pPr>
            <a:r>
              <a:rPr lang="it-IT" dirty="0">
                <a:solidFill>
                  <a:schemeClr val="bg1"/>
                </a:solidFill>
                <a:latin typeface="Product Sans Medium" panose="020B0503030502040203" pitchFamily="34" charset="0"/>
              </a:rPr>
              <a:t>       &lt;li&gt;Milk&lt;/li&gt; </a:t>
            </a:r>
          </a:p>
          <a:p>
            <a:pPr marL="457200" lvl="1" indent="0">
              <a:buNone/>
            </a:pPr>
            <a:r>
              <a:rPr lang="it-IT" dirty="0">
                <a:solidFill>
                  <a:schemeClr val="bg1"/>
                </a:solidFill>
                <a:latin typeface="Product Sans Medium" panose="020B0503030502040203" pitchFamily="34" charset="0"/>
              </a:rPr>
              <a:t>&lt;/ol&gt;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90724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65B1-E7B9-4098-3F18-A6D1C3B53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Product Sans Medium" panose="020B0503030502040203" pitchFamily="34" charset="0"/>
              </a:rPr>
              <a:t>HTML </a:t>
            </a:r>
            <a:r>
              <a:rPr lang="en-US" dirty="0" err="1"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Iframes</a:t>
            </a:r>
            <a:r>
              <a:rPr lang="en-US" dirty="0"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dirty="0">
              <a:latin typeface="Product Sans Medium" panose="020B050303050204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D6C2B-5E37-9272-B8CA-39DD576645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Product Sans Medium" panose="020B0503030502040203" pitchFamily="34" charset="0"/>
              </a:rPr>
              <a:t>An inline frame is used to embed another document within the current HTML document.</a:t>
            </a:r>
          </a:p>
          <a:p>
            <a:r>
              <a:rPr lang="en-US" sz="2000" dirty="0">
                <a:latin typeface="Product Sans Medium" panose="020B0503030502040203" pitchFamily="34" charset="0"/>
              </a:rPr>
              <a:t>Use the height and width attributes to specify the size of the iframe.</a:t>
            </a:r>
          </a:p>
          <a:p>
            <a:endParaRPr lang="en-US" sz="2000" dirty="0">
              <a:latin typeface="Product Sans Medium" panose="020B0503030502040203" pitchFamily="34" charset="0"/>
            </a:endParaRPr>
          </a:p>
          <a:p>
            <a:r>
              <a:rPr lang="en-US" sz="2000" dirty="0">
                <a:latin typeface="Product Sans Medium" panose="020B0503030502040203" pitchFamily="34" charset="0"/>
              </a:rPr>
              <a:t>The height and width are specified in pixels by default: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EC1AE-9C28-D618-71A1-A1459A1FD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prstGeom prst="roundRect">
            <a:avLst>
              <a:gd name="adj" fmla="val 7588"/>
            </a:avLst>
          </a:prstGeo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Product Sans Medium" panose="020B0503030502040203" pitchFamily="34" charset="0"/>
              </a:rPr>
              <a:t>&lt;iframe src="url" title="description"&gt;&lt;/iframe&gt;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Product Sans Medium" panose="020B0503030502040203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Product Sans Medium" panose="020B0503030502040203" pitchFamily="34" charset="0"/>
              </a:rPr>
              <a:t>&lt;iframe src="demo_iframe.htm" height="200" width="300" title="Iframe Example"&gt;&lt;/iframe&gt;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062C-7F56-44D6-2FA3-E126797D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duct Sans Medium" panose="020B0503030502040203" pitchFamily="34" charset="0"/>
              </a:rPr>
              <a:t>HTML: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DA7C4-4858-8B3A-E5D9-E47AED412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DDDDD"/>
                </a:solidFill>
                <a:effectLst/>
                <a:latin typeface="Product Sans Medium" panose="020B0503030502040203" pitchFamily="34" charset="0"/>
              </a:rPr>
              <a:t>HTML stands for Hyper Text Markup Language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DDDDD"/>
                </a:solidFill>
                <a:effectLst/>
                <a:latin typeface="Product Sans Medium" panose="020B0503030502040203" pitchFamily="34" charset="0"/>
              </a:rPr>
              <a:t>HTML is the standard markup language for creating Web pages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DDDDD"/>
                </a:solidFill>
                <a:effectLst/>
                <a:latin typeface="Product Sans Medium" panose="020B0503030502040203" pitchFamily="34" charset="0"/>
              </a:rPr>
              <a:t>HTML describes the structure of a Web page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DDDDD"/>
                </a:solidFill>
                <a:effectLst/>
                <a:latin typeface="Product Sans Medium" panose="020B0503030502040203" pitchFamily="34" charset="0"/>
              </a:rPr>
              <a:t>HTML consists of a series of elements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DDDDD"/>
                </a:solidFill>
                <a:effectLst/>
                <a:latin typeface="Product Sans Medium" panose="020B0503030502040203" pitchFamily="34" charset="0"/>
              </a:rPr>
              <a:t>HTML elements tell the browser how to display the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00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C470F-127A-7868-49AE-4193B3A63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8666"/>
            <a:ext cx="10131425" cy="1456267"/>
          </a:xfrm>
        </p:spPr>
        <p:txBody>
          <a:bodyPr/>
          <a:lstStyle/>
          <a:p>
            <a:r>
              <a:rPr lang="en-US" dirty="0">
                <a:latin typeface="Product Sans Medium" panose="020B0503030502040203" pitchFamily="34" charset="0"/>
              </a:rPr>
              <a:t>How does HTML  look like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1F568-8988-CDC0-5CE0-936491517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97149" y="1630017"/>
            <a:ext cx="4797286" cy="4876431"/>
          </a:xfrm>
          <a:prstGeom prst="roundRect">
            <a:avLst>
              <a:gd name="adj" fmla="val 3541"/>
            </a:avLst>
          </a:prstGeom>
          <a:solidFill>
            <a:schemeClr val="tx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dirty="0">
                <a:solidFill>
                  <a:schemeClr val="bg1"/>
                </a:solidFill>
                <a:latin typeface="Product Sans Medium" panose="020B0503030502040203" pitchFamily="34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bg1"/>
                </a:solidFill>
                <a:latin typeface="Product Sans Medium" panose="020B0503030502040203" pitchFamily="34" charset="0"/>
              </a:rPr>
              <a:t>&lt;html lang="</a:t>
            </a:r>
            <a:r>
              <a:rPr lang="en-US" sz="6400" dirty="0" err="1">
                <a:solidFill>
                  <a:schemeClr val="bg1"/>
                </a:solidFill>
                <a:latin typeface="Product Sans Medium" panose="020B0503030502040203" pitchFamily="34" charset="0"/>
              </a:rPr>
              <a:t>en</a:t>
            </a:r>
            <a:r>
              <a:rPr lang="en-US" sz="6400" dirty="0">
                <a:solidFill>
                  <a:schemeClr val="bg1"/>
                </a:solidFill>
                <a:latin typeface="Product Sans Medium" panose="020B0503030502040203" pitchFamily="34" charset="0"/>
              </a:rPr>
              <a:t>"&gt;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bg1"/>
                </a:solidFill>
                <a:latin typeface="Product Sans Medium" panose="020B0503030502040203" pitchFamily="34" charset="0"/>
              </a:rPr>
              <a:t>&lt;head&gt;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bg1"/>
                </a:solidFill>
                <a:latin typeface="Product Sans Medium" panose="020B0503030502040203" pitchFamily="34" charset="0"/>
              </a:rPr>
              <a:t>    &lt;meta charset="UTF-8"&gt;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bg1"/>
                </a:solidFill>
                <a:latin typeface="Product Sans Medium" panose="020B0503030502040203" pitchFamily="34" charset="0"/>
              </a:rPr>
              <a:t>    &lt;meta http-</a:t>
            </a:r>
            <a:r>
              <a:rPr lang="en-US" sz="6400" dirty="0" err="1">
                <a:solidFill>
                  <a:schemeClr val="bg1"/>
                </a:solidFill>
                <a:latin typeface="Product Sans Medium" panose="020B0503030502040203" pitchFamily="34" charset="0"/>
              </a:rPr>
              <a:t>equiv</a:t>
            </a:r>
            <a:r>
              <a:rPr lang="en-US" sz="6400" dirty="0">
                <a:solidFill>
                  <a:schemeClr val="bg1"/>
                </a:solidFill>
                <a:latin typeface="Product Sans Medium" panose="020B0503030502040203" pitchFamily="34" charset="0"/>
              </a:rPr>
              <a:t>="X-UA-Compatible" content="IE=edge"&gt;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bg1"/>
                </a:solidFill>
                <a:latin typeface="Product Sans Medium" panose="020B0503030502040203" pitchFamily="34" charset="0"/>
              </a:rPr>
              <a:t>    &lt;meta name="viewport" content="width=device-width, initial-scale=1.0"&gt;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bg1"/>
                </a:solidFill>
                <a:latin typeface="Product Sans Medium" panose="020B0503030502040203" pitchFamily="34" charset="0"/>
              </a:rPr>
              <a:t>    &lt;title&gt;Document&lt;/title&gt;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bg1"/>
                </a:solidFill>
                <a:latin typeface="Product Sans Medium" panose="020B0503030502040203" pitchFamily="34" charset="0"/>
              </a:rPr>
              <a:t>&lt;/head&gt;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bg1"/>
                </a:solidFill>
                <a:latin typeface="Product Sans Medium" panose="020B0503030502040203" pitchFamily="34" charset="0"/>
              </a:rPr>
              <a:t>&lt;body&gt;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bg1"/>
                </a:solidFill>
                <a:latin typeface="Product Sans Medium" panose="020B0503030502040203" pitchFamily="34" charset="0"/>
              </a:rPr>
              <a:t>    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bg1"/>
                </a:solidFill>
                <a:latin typeface="Product Sans Medium" panose="020B0503030502040203" pitchFamily="34" charset="0"/>
              </a:rPr>
              <a:t>&lt;/body&gt;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bg1"/>
                </a:solidFill>
                <a:latin typeface="Product Sans Medium" panose="020B0503030502040203" pitchFamily="34" charset="0"/>
              </a:rPr>
              <a:t>&lt;/html&gt;</a:t>
            </a:r>
          </a:p>
          <a:p>
            <a:endParaRPr lang="en-US" dirty="0">
              <a:latin typeface="Product Sans Medium" panose="020B050303050204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17750-2E5B-3594-A9DF-413DFF859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1549" y="1066799"/>
            <a:ext cx="6559826" cy="5963479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sz="1600" dirty="0">
                <a:latin typeface="Product Sans Medium" panose="020B0503030502040203" pitchFamily="34" charset="0"/>
              </a:rPr>
              <a:t>The &lt;!DOCTYPE html&gt; declaration defines that this document is an HTML5 document</a:t>
            </a:r>
          </a:p>
          <a:p>
            <a:pPr>
              <a:lnSpc>
                <a:spcPct val="125000"/>
              </a:lnSpc>
            </a:pPr>
            <a:r>
              <a:rPr lang="en-US" sz="1600" dirty="0">
                <a:latin typeface="Product Sans Medium" panose="020B0503030502040203" pitchFamily="34" charset="0"/>
              </a:rPr>
              <a:t>The &lt;html&gt; element is the root element of an HTML page</a:t>
            </a:r>
          </a:p>
          <a:p>
            <a:pPr>
              <a:lnSpc>
                <a:spcPct val="125000"/>
              </a:lnSpc>
            </a:pPr>
            <a:r>
              <a:rPr lang="en-US" sz="1600" dirty="0">
                <a:latin typeface="Product Sans Medium" panose="020B0503030502040203" pitchFamily="34" charset="0"/>
              </a:rPr>
              <a:t>The &lt;head&gt; element contains meta information about the HTML page</a:t>
            </a:r>
          </a:p>
          <a:p>
            <a:pPr>
              <a:lnSpc>
                <a:spcPct val="125000"/>
              </a:lnSpc>
            </a:pPr>
            <a:r>
              <a:rPr lang="en-US" sz="1600" dirty="0">
                <a:latin typeface="Product Sans Medium" panose="020B0503030502040203" pitchFamily="34" charset="0"/>
              </a:rPr>
              <a:t>The &lt;title&gt; element specifies a title for the HTML page (which is shown in the browser's title bar or in the page's tab)</a:t>
            </a:r>
          </a:p>
          <a:p>
            <a:pPr>
              <a:lnSpc>
                <a:spcPct val="125000"/>
              </a:lnSpc>
            </a:pPr>
            <a:r>
              <a:rPr lang="en-US" sz="1600" dirty="0">
                <a:latin typeface="Product Sans Medium" panose="020B0503030502040203" pitchFamily="34" charset="0"/>
              </a:rPr>
              <a:t>The &lt;body&gt; element defines the document's body, and is a container for all the visible contents, such as headings, paragraphs, images, hyperlinks, tables, lists, etc.</a:t>
            </a:r>
          </a:p>
          <a:p>
            <a:pPr>
              <a:lnSpc>
                <a:spcPct val="125000"/>
              </a:lnSpc>
            </a:pPr>
            <a:r>
              <a:rPr lang="en-US" sz="1600" dirty="0">
                <a:latin typeface="Product Sans Medium" panose="020B0503030502040203" pitchFamily="34" charset="0"/>
              </a:rPr>
              <a:t>The &lt;h1&gt; element defines a large heading</a:t>
            </a:r>
          </a:p>
          <a:p>
            <a:pPr>
              <a:lnSpc>
                <a:spcPct val="125000"/>
              </a:lnSpc>
            </a:pPr>
            <a:r>
              <a:rPr lang="en-US" sz="1600" dirty="0">
                <a:latin typeface="Product Sans Medium" panose="020B0503030502040203" pitchFamily="34" charset="0"/>
              </a:rPr>
              <a:t>The &lt;p&gt; element defines a paragraph</a:t>
            </a:r>
          </a:p>
        </p:txBody>
      </p:sp>
    </p:spTree>
    <p:extLst>
      <p:ext uri="{BB962C8B-B14F-4D97-AF65-F5344CB8AC3E}">
        <p14:creationId xmlns:p14="http://schemas.microsoft.com/office/powerpoint/2010/main" val="349251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A506-27E2-2DD2-8E37-EB74D8E57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404191"/>
            <a:ext cx="10131425" cy="1456267"/>
          </a:xfrm>
        </p:spPr>
        <p:txBody>
          <a:bodyPr/>
          <a:lstStyle/>
          <a:p>
            <a:r>
              <a:rPr lang="en-US" dirty="0">
                <a:latin typeface="Product Sans Medium" panose="020B0503030502040203" pitchFamily="34" charset="0"/>
              </a:rPr>
              <a:t>ELEMENTS &amp; Attributes: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83448-4BB4-2C1C-8F69-8DC630B80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7956" y="1948542"/>
            <a:ext cx="4709054" cy="576262"/>
          </a:xfrm>
        </p:spPr>
        <p:txBody>
          <a:bodyPr/>
          <a:lstStyle/>
          <a:p>
            <a:r>
              <a:rPr lang="en-US" dirty="0">
                <a:latin typeface="Product Sans Medium" panose="020B0503030502040203" pitchFamily="34" charset="0"/>
              </a:rPr>
              <a:t>Elements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C75AE-2897-068A-6390-D6E996203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087" y="2849138"/>
            <a:ext cx="4996923" cy="2920998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HTML </a:t>
            </a:r>
            <a:r>
              <a:rPr lang="en-US" sz="2400" b="1" dirty="0"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</a:t>
            </a:r>
            <a:r>
              <a:rPr lang="en-US" sz="2400" dirty="0"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is everything from the start tag to the end tag:</a:t>
            </a:r>
          </a:p>
          <a:p>
            <a:r>
              <a:rPr lang="en-US" sz="2400" dirty="0"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400" dirty="0" err="1"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tagname</a:t>
            </a:r>
            <a:r>
              <a:rPr lang="en-US" sz="2400" dirty="0"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&gt;Content goes here...&lt;/</a:t>
            </a:r>
            <a:r>
              <a:rPr lang="en-US" sz="2400" dirty="0" err="1"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tagname</a:t>
            </a:r>
            <a:r>
              <a:rPr lang="en-US" sz="2400" dirty="0"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AAD90-AF81-04E0-4B18-6BDE56412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948542"/>
            <a:ext cx="4722813" cy="576262"/>
          </a:xfrm>
        </p:spPr>
        <p:txBody>
          <a:bodyPr/>
          <a:lstStyle/>
          <a:p>
            <a:r>
              <a:rPr lang="en-US" dirty="0">
                <a:latin typeface="Product Sans Medium" panose="020B0503030502040203" pitchFamily="34" charset="0"/>
              </a:rPr>
              <a:t>Attributes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F3DD00-481B-1172-054E-B4E028620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23483" y="2870200"/>
            <a:ext cx="5838430" cy="358360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roduct Sans Medium" panose="020B0503030502040203" pitchFamily="34" charset="0"/>
              </a:rPr>
              <a:t>All HTML elements can have attributes</a:t>
            </a:r>
          </a:p>
          <a:p>
            <a:r>
              <a:rPr lang="en-US" sz="2400" dirty="0">
                <a:latin typeface="Product Sans Medium" panose="020B0503030502040203" pitchFamily="34" charset="0"/>
              </a:rPr>
              <a:t>Attributes provide additional information about elements</a:t>
            </a:r>
          </a:p>
          <a:p>
            <a:r>
              <a:rPr lang="en-US" sz="2400" dirty="0">
                <a:latin typeface="Product Sans Medium" panose="020B0503030502040203" pitchFamily="34" charset="0"/>
              </a:rPr>
              <a:t>Attributes are always specified in the start tag</a:t>
            </a:r>
          </a:p>
          <a:p>
            <a:r>
              <a:rPr lang="en-US" sz="2400" dirty="0">
                <a:latin typeface="Product Sans Medium" panose="020B0503030502040203" pitchFamily="34" charset="0"/>
              </a:rPr>
              <a:t>Attributes usually come in name/value pairs like: name="value"</a:t>
            </a:r>
          </a:p>
        </p:txBody>
      </p:sp>
    </p:spTree>
    <p:extLst>
      <p:ext uri="{BB962C8B-B14F-4D97-AF65-F5344CB8AC3E}">
        <p14:creationId xmlns:p14="http://schemas.microsoft.com/office/powerpoint/2010/main" val="116954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96912-AFAF-915E-3862-51CB04651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8667"/>
            <a:ext cx="10131425" cy="1456267"/>
          </a:xfrm>
        </p:spPr>
        <p:txBody>
          <a:bodyPr/>
          <a:lstStyle/>
          <a:p>
            <a:r>
              <a:rPr lang="en-US" dirty="0">
                <a:latin typeface="Product Sans Medium" panose="020B0503030502040203" pitchFamily="34" charset="0"/>
              </a:rPr>
              <a:t>HTML Block &amp; Inline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C3021-22B1-583D-180F-527B598C0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5534" y="1794934"/>
            <a:ext cx="4709054" cy="576262"/>
          </a:xfrm>
        </p:spPr>
        <p:txBody>
          <a:bodyPr/>
          <a:lstStyle/>
          <a:p>
            <a:r>
              <a:rPr lang="en-US" dirty="0">
                <a:latin typeface="Product Sans Medium" panose="020B0503030502040203" pitchFamily="34" charset="0"/>
              </a:rPr>
              <a:t>Block Level Elements 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95E23-E609-9560-D0C8-92874E4F1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5534" y="2460913"/>
            <a:ext cx="6273318" cy="4343135"/>
          </a:xfrm>
        </p:spPr>
        <p:txBody>
          <a:bodyPr>
            <a:noAutofit/>
          </a:bodyPr>
          <a:lstStyle/>
          <a:p>
            <a:r>
              <a:rPr lang="en-US" sz="2000" dirty="0">
                <a:latin typeface="Product Sans Medium" panose="020B0503030502040203" pitchFamily="34" charset="0"/>
              </a:rPr>
              <a:t>A block-level element always starts on a new line, and the browsers automatically add some space (a margin) before and after the element.</a:t>
            </a:r>
          </a:p>
          <a:p>
            <a:r>
              <a:rPr lang="en-US" sz="2000" dirty="0">
                <a:latin typeface="Product Sans Medium" panose="020B0503030502040203" pitchFamily="34" charset="0"/>
              </a:rPr>
              <a:t>A block-level element always takes up the full width available (stretches out to the left and right as far as it can).</a:t>
            </a:r>
          </a:p>
          <a:p>
            <a:r>
              <a:rPr lang="en-US" sz="2000" dirty="0">
                <a:latin typeface="Product Sans Medium" panose="020B0503030502040203" pitchFamily="34" charset="0"/>
              </a:rPr>
              <a:t>Two commonly used block elements are: &lt;p&gt; and &lt;div&gt;.</a:t>
            </a:r>
          </a:p>
          <a:p>
            <a:r>
              <a:rPr lang="en-US" sz="2000" dirty="0">
                <a:latin typeface="Product Sans Medium" panose="020B0503030502040203" pitchFamily="34" charset="0"/>
              </a:rPr>
              <a:t>The &lt;p&gt; element defines a paragraph in an HTML document.</a:t>
            </a:r>
          </a:p>
          <a:p>
            <a:r>
              <a:rPr lang="en-US" sz="2000" dirty="0">
                <a:latin typeface="Product Sans Medium" panose="020B0503030502040203" pitchFamily="34" charset="0"/>
              </a:rPr>
              <a:t>The &lt;div&gt; element defines a division or a section in an HTML document.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89BBE-A332-C492-EDA0-1007E155D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23653" y="1794934"/>
            <a:ext cx="4722813" cy="576262"/>
          </a:xfrm>
        </p:spPr>
        <p:txBody>
          <a:bodyPr/>
          <a:lstStyle/>
          <a:p>
            <a:r>
              <a:rPr lang="en-US" dirty="0">
                <a:latin typeface="Product Sans Medium" panose="020B0503030502040203" pitchFamily="34" charset="0"/>
              </a:rPr>
              <a:t>Inline Elements 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7455F-C422-E958-FFC0-3AA2A5D76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23653" y="2831974"/>
            <a:ext cx="4995334" cy="292099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Product Sans Medium" panose="020B0503030502040203" pitchFamily="34" charset="0"/>
              </a:rPr>
              <a:t>An inline element does not start on a new line.</a:t>
            </a:r>
          </a:p>
          <a:p>
            <a:endParaRPr lang="en-US" sz="2400" dirty="0">
              <a:latin typeface="Product Sans Medium" panose="020B0503030502040203" pitchFamily="34" charset="0"/>
            </a:endParaRPr>
          </a:p>
          <a:p>
            <a:r>
              <a:rPr lang="en-US" sz="2400" dirty="0">
                <a:latin typeface="Product Sans Medium" panose="020B0503030502040203" pitchFamily="34" charset="0"/>
              </a:rPr>
              <a:t>An inline element only takes up as much width as necessary.</a:t>
            </a:r>
          </a:p>
          <a:p>
            <a:endParaRPr lang="en-US" sz="2400" dirty="0">
              <a:latin typeface="Product Sans Medium" panose="020B0503030502040203" pitchFamily="34" charset="0"/>
            </a:endParaRPr>
          </a:p>
          <a:p>
            <a:r>
              <a:rPr lang="en-US" sz="2400" dirty="0">
                <a:latin typeface="Product Sans Medium" panose="020B0503030502040203" pitchFamily="34" charset="0"/>
              </a:rPr>
              <a:t>This is a &lt;span&gt; element inside a paragraph.</a:t>
            </a:r>
          </a:p>
        </p:txBody>
      </p:sp>
    </p:spTree>
    <p:extLst>
      <p:ext uri="{BB962C8B-B14F-4D97-AF65-F5344CB8AC3E}">
        <p14:creationId xmlns:p14="http://schemas.microsoft.com/office/powerpoint/2010/main" val="4104790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6A054-A9DF-1CA5-1DE1-65FA5BAC9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Product Sans Medium" panose="020B0503030502040203" pitchFamily="34" charset="0"/>
              </a:rPr>
              <a:t>Div</a:t>
            </a:r>
            <a:r>
              <a:rPr lang="en-US" dirty="0">
                <a:latin typeface="Product Sans Medium" panose="020B0503030502040203" pitchFamily="34" charset="0"/>
              </a:rPr>
              <a:t> vs Span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46C98-9AD8-9820-960E-64B3A28E76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Product Sans Medium" panose="020B0503030502040203" pitchFamily="34" charset="0"/>
              </a:rPr>
              <a:t>Div</a:t>
            </a:r>
            <a:r>
              <a:rPr lang="en-US" dirty="0">
                <a:latin typeface="Product Sans Medium" panose="020B0503030502040203" pitchFamily="34" charset="0"/>
              </a:rPr>
              <a:t> Element: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CC49D-8148-3337-C976-42F1E15734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Product Sans Medium" panose="020B0503030502040203" pitchFamily="34" charset="0"/>
              </a:rPr>
              <a:t>The &lt;div&gt; element is often used as a container for other HTML elements.</a:t>
            </a:r>
          </a:p>
          <a:p>
            <a:endParaRPr lang="en-US" sz="2000" dirty="0">
              <a:latin typeface="Product Sans Medium" panose="020B0503030502040203" pitchFamily="34" charset="0"/>
            </a:endParaRPr>
          </a:p>
          <a:p>
            <a:r>
              <a:rPr lang="en-US" sz="2000" dirty="0">
                <a:latin typeface="Product Sans Medium" panose="020B0503030502040203" pitchFamily="34" charset="0"/>
              </a:rPr>
              <a:t>The &lt;div&gt; element has no required attributes, but style, class and id are common.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2CBA7-6931-3E89-A018-3BC80BA63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Product Sans Medium" panose="020B0503030502040203" pitchFamily="34" charset="0"/>
              </a:rPr>
              <a:t>Span Element 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653DC-0C02-942A-2819-7A0ABB4995A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Product Sans Medium" panose="020B0503030502040203" pitchFamily="34" charset="0"/>
              </a:rPr>
              <a:t>The &lt;span&gt; element is an inline container used to mark up a part of a text, or a part of a document.</a:t>
            </a:r>
          </a:p>
          <a:p>
            <a:endParaRPr lang="en-US" sz="2000" dirty="0">
              <a:latin typeface="Product Sans Medium" panose="020B0503030502040203" pitchFamily="34" charset="0"/>
            </a:endParaRPr>
          </a:p>
          <a:p>
            <a:r>
              <a:rPr lang="en-US" sz="2000" dirty="0">
                <a:latin typeface="Product Sans Medium" panose="020B0503030502040203" pitchFamily="34" charset="0"/>
              </a:rPr>
              <a:t>The &lt;span&gt; element has no required attributes, but style, class and id are common.</a:t>
            </a:r>
          </a:p>
        </p:txBody>
      </p:sp>
    </p:spTree>
    <p:extLst>
      <p:ext uri="{BB962C8B-B14F-4D97-AF65-F5344CB8AC3E}">
        <p14:creationId xmlns:p14="http://schemas.microsoft.com/office/powerpoint/2010/main" val="83632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3D6D-4885-C84D-332D-90EC551F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duct Sans Medium" panose="020B0503030502040203" pitchFamily="34" charset="0"/>
              </a:rPr>
              <a:t>HTML Headings: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0EA19-A9DE-C1F2-70AA-6142CB78C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531" y="2065867"/>
            <a:ext cx="4995334" cy="3649134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 headings are defined with the &lt;h1&gt; to &lt;h6&gt; tags.</a:t>
            </a:r>
          </a:p>
          <a:p>
            <a:pPr marL="0" indent="0">
              <a:buNone/>
            </a:pPr>
            <a:endParaRPr lang="en-US" sz="2400" dirty="0">
              <a:effectLst/>
              <a:latin typeface="Product Sans Medium" panose="020B050303050204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&lt;h1&gt; defines the most important heading. &lt;h6&gt; defines the least important heading: </a:t>
            </a:r>
            <a:endParaRPr lang="en-US" sz="2400" dirty="0">
              <a:latin typeface="Product Sans Medium" panose="020B050303050204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237EA-3569-F8FC-12E7-A764158C9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30135" y="2588498"/>
            <a:ext cx="5114602" cy="2603131"/>
          </a:xfrm>
          <a:prstGeom prst="roundRect">
            <a:avLst>
              <a:gd name="adj" fmla="val 7951"/>
            </a:avLst>
          </a:prstGeo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20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&lt;h1&gt;This is heading 1&lt;/h1&gt;</a:t>
            </a:r>
            <a:br>
              <a:rPr lang="en-US" sz="20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&lt;h2&gt;This is heading 2&lt;/h2&gt;</a:t>
            </a:r>
            <a:br>
              <a:rPr lang="en-US" sz="20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&lt;h3&gt;This is heading 3&lt;/h3&gt;</a:t>
            </a:r>
            <a:endParaRPr lang="en-US" sz="2000" dirty="0">
              <a:solidFill>
                <a:schemeClr val="bg1"/>
              </a:solidFill>
              <a:latin typeface="Product Sans Medium" panose="020B05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192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1A2B-04F6-4147-DFD3-68EE4A1D7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duct Sans Medium" panose="020B0503030502040203" pitchFamily="34" charset="0"/>
              </a:rPr>
              <a:t>HTML</a:t>
            </a:r>
            <a:r>
              <a:rPr lang="en-US" dirty="0"/>
              <a:t> </a:t>
            </a:r>
            <a:r>
              <a:rPr lang="en-US" dirty="0">
                <a:latin typeface="Product Sans Medium" panose="020B0503030502040203" pitchFamily="34" charset="0"/>
              </a:rPr>
              <a:t>Links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062B4-DD21-C261-4FDB-2A60739F0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528210"/>
            <a:ext cx="5552661" cy="2613991"/>
          </a:xfrm>
          <a:prstGeom prst="roundRect">
            <a:avLst>
              <a:gd name="adj" fmla="val 5409"/>
            </a:avLst>
          </a:prstGeo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&lt;a </a:t>
            </a:r>
            <a:r>
              <a:rPr lang="en-US" sz="2000" dirty="0" err="1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href</a:t>
            </a:r>
            <a:r>
              <a:rPr lang="en-US" sz="20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="https://crescent.education/"&gt;This is a link&lt;/a&gt;</a:t>
            </a:r>
            <a:endParaRPr lang="en-US" sz="2000" dirty="0">
              <a:solidFill>
                <a:schemeClr val="bg1"/>
              </a:solidFill>
              <a:latin typeface="Product Sans Medium" panose="020B0503030502040203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417568D-A546-DEDC-8646-D7A020208E6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685801" y="2250157"/>
            <a:ext cx="4774094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Product Sans Medium" panose="020B0503030502040203" pitchFamily="34" charset="0"/>
              </a:rPr>
              <a:t>The HTML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9999"/>
                </a:solidFill>
                <a:effectLst/>
                <a:latin typeface="Product Sans Medium" panose="020B0503030502040203" pitchFamily="34" charset="0"/>
              </a:rPr>
              <a:t>&lt;a&gt;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Product Sans Medium" panose="020B0503030502040203" pitchFamily="34" charset="0"/>
              </a:rPr>
              <a:t> tag defines a hyperlink. It has the following 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DDDDDD"/>
              </a:solidFill>
              <a:latin typeface="Product Sans Medium" panose="020B050303050204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Product Sans Medium" panose="020B0503030502040203" pitchFamily="34" charset="0"/>
              </a:rPr>
              <a:t>The most important attribute of the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Product Sans Medium" panose="020B0503030502040203" pitchFamily="34" charset="0"/>
              </a:rPr>
              <a:t>&lt;a&gt;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Product Sans Medium" panose="020B0503030502040203" pitchFamily="34" charset="0"/>
              </a:rPr>
              <a:t> element is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Product Sans Medium" panose="020B0503030502040203" pitchFamily="34" charset="0"/>
              </a:rPr>
              <a:t>href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Product Sans Medium" panose="020B0503030502040203" pitchFamily="34" charset="0"/>
              </a:rPr>
              <a:t> attribute, which indicates the link's destination.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949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9665-0F72-5C92-1B82-6B0011438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duct Sans Medium" panose="020B0503030502040203" pitchFamily="34" charset="0"/>
              </a:rPr>
              <a:t>HTML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A09D3-CA79-DCFF-DCF8-9C6B17625B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>
                <a:latin typeface="Product Sans Medium" panose="020B0503030502040203" pitchFamily="34" charset="0"/>
              </a:rPr>
              <a:t>HTML images are defined with the &lt;</a:t>
            </a:r>
            <a:r>
              <a:rPr lang="en-US" sz="2000" dirty="0" err="1">
                <a:latin typeface="Product Sans Medium" panose="020B0503030502040203" pitchFamily="34" charset="0"/>
              </a:rPr>
              <a:t>img</a:t>
            </a:r>
            <a:r>
              <a:rPr lang="en-US" sz="2000" dirty="0">
                <a:latin typeface="Product Sans Medium" panose="020B0503030502040203" pitchFamily="34" charset="0"/>
              </a:rPr>
              <a:t>&gt; tag.</a:t>
            </a:r>
          </a:p>
          <a:p>
            <a:r>
              <a:rPr lang="en-US" sz="2000" dirty="0">
                <a:latin typeface="Product Sans Medium" panose="020B0503030502040203" pitchFamily="34" charset="0"/>
              </a:rPr>
              <a:t>The source file (src), alternative text (alt), width, and height are provided as attributes: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D00BB-3566-D59E-7078-B73F9EE2B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0866" y="2414473"/>
            <a:ext cx="4995332" cy="3104322"/>
          </a:xfrm>
          <a:prstGeom prst="roundRect">
            <a:avLst>
              <a:gd name="adj" fmla="val 7951"/>
            </a:avLst>
          </a:prstGeo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solidFill>
                  <a:schemeClr val="bg1"/>
                </a:solidFill>
                <a:effectLst/>
                <a:latin typeface="Product Sans Medium" panose="020B050303050204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src="image.jpg" alt="images.com" width="104" height="142"&gt;</a:t>
            </a:r>
            <a:endParaRPr lang="en-US" sz="2000" dirty="0">
              <a:solidFill>
                <a:schemeClr val="bg1"/>
              </a:solidFill>
              <a:latin typeface="Product Sans Medium" panose="020B05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295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56</TotalTime>
  <Words>1158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Product Sans Medium</vt:lpstr>
      <vt:lpstr>Celestial</vt:lpstr>
      <vt:lpstr>WEB DEVELOPMENT WORKSHOP - HTML</vt:lpstr>
      <vt:lpstr>HTML:</vt:lpstr>
      <vt:lpstr>How does HTML  look like :</vt:lpstr>
      <vt:lpstr>ELEMENTS &amp; Attributes:</vt:lpstr>
      <vt:lpstr>HTML Block &amp; Inline :</vt:lpstr>
      <vt:lpstr>Div vs Span :</vt:lpstr>
      <vt:lpstr>HTML Headings:</vt:lpstr>
      <vt:lpstr>HTML Links</vt:lpstr>
      <vt:lpstr>HTML Images</vt:lpstr>
      <vt:lpstr>HTML Tables:</vt:lpstr>
      <vt:lpstr>HTML LISTS:</vt:lpstr>
      <vt:lpstr>HTML Iframes: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WORKSHOP</dc:title>
  <dc:creator>Fadhil Ahmed</dc:creator>
  <cp:lastModifiedBy>Fadhil Ahmed</cp:lastModifiedBy>
  <cp:revision>3</cp:revision>
  <dcterms:created xsi:type="dcterms:W3CDTF">2022-10-29T00:05:27Z</dcterms:created>
  <dcterms:modified xsi:type="dcterms:W3CDTF">2022-10-29T01:05:52Z</dcterms:modified>
</cp:coreProperties>
</file>