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9" r:id="rId5"/>
    <p:sldId id="261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6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63" r:id="rId25"/>
    <p:sldId id="288" r:id="rId26"/>
    <p:sldId id="258" r:id="rId27"/>
    <p:sldId id="264" r:id="rId28"/>
    <p:sldId id="270" r:id="rId29"/>
    <p:sldId id="289" r:id="rId30"/>
    <p:sldId id="290" r:id="rId31"/>
    <p:sldId id="266" r:id="rId3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25198"/>
    <a:srgbClr val="000099"/>
    <a:srgbClr val="1C1C1C"/>
    <a:srgbClr val="3366FF"/>
    <a:srgbClr val="FF9900"/>
    <a:srgbClr val="000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>
      <p:cViewPr>
        <p:scale>
          <a:sx n="125" d="100"/>
          <a:sy n="125" d="100"/>
        </p:scale>
        <p:origin x="1230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CCCB-1BAC-4340-9E81-3F8AA8F1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F9A8B-A17D-41CA-8ED3-CEEAE3296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61F94-AFB5-48AD-AAB6-5F705041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A8F21-8D1C-4713-ADD4-F73A0803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4EB85-409B-4C28-A8A0-0371AD89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96E7E4-A59D-4AC5-A3B1-6089E3C6B256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30971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89DD-6FEF-4F15-9554-22050989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CF19C-62F7-4400-A54E-F8BC76D6E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69BEC-ECE4-4414-B542-1021F165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91138-F50D-4AEC-ADEA-5B5C5111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AA733-969F-4EFE-A058-CA589E45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7EAB4E-3050-4F61-BF2A-770CB522A87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3875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6208A1-09B2-4D9E-ACF6-B53C50D3C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4DE04-4D6D-4123-ADE2-F08A78C59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E6C8F-85AC-4169-B07C-7589A68C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F8ED3-61D1-4E46-82F8-90530F20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316D2-3DD1-411B-BF52-74C27DBE2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A5B12-27E1-4947-8443-C69866EBEFBB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1995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2692-B19D-47CC-88F3-6A301BB2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85659-730E-489F-935C-93A7134BC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F5A02-F324-4424-97E7-556A1E1C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5EFCB-31AE-40B4-BBC0-9C018F01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17D3E-ACCF-4505-8665-AB5E3D19D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EF392-6699-4D3C-96A7-B7588CD2C87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4916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47B3-1EBA-4040-A364-A23204424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A2218-7BB1-4DD0-809E-AD8C7654F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03A57-8BB0-4978-B58F-9AD808DD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6E9A8-BD36-4284-9BB4-736E2A30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D878A-3ABE-410F-B43B-AFE35F81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EDDAA-E3D6-47DB-BC37-C3FB5C5F419B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36558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BD51-C93B-43DD-BE4A-C51017A4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9719-9AE5-4311-B18B-80209F07D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9273D-AC84-4A1A-B454-52E6E49EB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30684-3427-4E64-8F6A-FE3E45EE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91417-FF22-4826-8737-E7BC3FA4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8DE42-E01E-4166-92E7-A9868D3B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BBE0F7-34D2-4587-86DB-BC5DE5F076AC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67597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F22CC-2CEE-4F9A-A1EF-E58FBDAB4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60A2B-C016-4DD5-9E7C-4BE32EEBB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FA68C-6F77-40E4-BA3A-407328A0F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923ED-F509-4DED-B1B7-ACE06AF96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9D2D1-321E-44A6-90B3-ECD4620FA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127328-023E-431B-855D-A4D09C28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48407-6590-4FB6-BE77-79B3A2B0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633BC-F16F-4A07-8349-FDBCB2F4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A6F3A-02F2-4430-ADC7-962DD30C957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8374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9E4A-5161-4DE5-BD01-1FDBAC448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2A6A0-F9D9-4744-8665-389A5DE11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E48B6-1907-406A-91CB-41FA2D24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D4D12-80F1-4FCE-9C3F-1B90593A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9347D2-1970-4BEC-AD72-258C00E87045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66740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7BCFF1-E7E0-45E3-8908-DAFD7B59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C746D-D4BE-452B-8101-DFDC30BC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6AD4F-C43B-406F-88D9-8AC05DE4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310C3-A9D0-45CD-A186-66E6CD78666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76878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96BC-9D7F-409C-B73E-4184BBDA2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DA065-29EC-4AC2-8320-6158A838A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C0E84-024D-41F0-A5F7-596956B97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00909-376C-47AF-A35A-AE9B43E3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AEA29-C66F-40D6-8DF5-BF710FC0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2AA32-9ADD-4402-A919-2D491152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F89018-2044-4691-A009-B58E63C7B05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0845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681FD-AAF1-47C0-AA0D-7246894A0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1F3A3-4564-45E6-878F-FD3D20EA7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EBE7D-B802-494A-BC21-BF76C321E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7132D-FC0D-4FE5-9B2D-966BBB35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042F1-65F1-41F0-938E-517E5721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2F3A7-A5B4-4CAD-8668-E1BF961A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5DC58-7279-47CD-B534-4D20857C0022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4248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1ADBF5B-6CE6-4167-BE41-10B878BB22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82AEFD4-ED67-4AB8-87B9-DFC969433E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E39B3C2-DB0C-4CEE-8BF9-CD7AAA63B2C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3BD2430-9C12-4916-9B46-EB9F057D0BD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F2D393D-E31E-4F0B-A5FB-A82E6D793DA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86937C4-C37D-43E5-8AD4-00F7B2654581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p5.ru/" TargetMode="External"/><Relationship Id="rId2" Type="http://schemas.openxmlformats.org/officeDocument/2006/relationships/hyperlink" Target="https://www.hobos.de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>
            <a:extLst>
              <a:ext uri="{FF2B5EF4-FFF2-40B4-BE49-F238E27FC236}">
                <a16:creationId xmlns:a16="http://schemas.microsoft.com/office/drawing/2014/main" id="{2A1A15DD-5C9A-421E-B958-D809ED55D9C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4868863"/>
            <a:ext cx="5400675" cy="544512"/>
          </a:xfrm>
          <a:noFill/>
          <a:ln/>
        </p:spPr>
        <p:txBody>
          <a:bodyPr anchor="ctr"/>
          <a:lstStyle/>
          <a:p>
            <a:pPr algn="l"/>
            <a:r>
              <a:rPr lang="es-UY" altLang="en-US" sz="4400" b="1" dirty="0" err="1">
                <a:solidFill>
                  <a:srgbClr val="FF9900"/>
                </a:solidFill>
              </a:rPr>
              <a:t>Bee</a:t>
            </a:r>
            <a:r>
              <a:rPr lang="es-UY" altLang="en-US" sz="4400" b="1" dirty="0">
                <a:solidFill>
                  <a:srgbClr val="FF9900"/>
                </a:solidFill>
              </a:rPr>
              <a:t> </a:t>
            </a:r>
            <a:r>
              <a:rPr lang="es-UY" altLang="en-US" sz="4400" b="1" dirty="0" err="1">
                <a:solidFill>
                  <a:srgbClr val="FF9900"/>
                </a:solidFill>
              </a:rPr>
              <a:t>Hive</a:t>
            </a:r>
            <a:r>
              <a:rPr lang="es-UY" altLang="en-US" sz="4400" b="1" dirty="0">
                <a:solidFill>
                  <a:srgbClr val="FF9900"/>
                </a:solidFill>
              </a:rPr>
              <a:t> </a:t>
            </a:r>
            <a:r>
              <a:rPr lang="es-UY" altLang="en-US" sz="4400" b="1" dirty="0" err="1">
                <a:solidFill>
                  <a:srgbClr val="FF9900"/>
                </a:solidFill>
              </a:rPr>
              <a:t>Analysis</a:t>
            </a:r>
            <a:endParaRPr lang="es-ES" altLang="en-US" sz="4400" b="1" dirty="0">
              <a:solidFill>
                <a:srgbClr val="FF9900"/>
              </a:solidFill>
            </a:endParaRPr>
          </a:p>
        </p:txBody>
      </p:sp>
      <p:sp>
        <p:nvSpPr>
          <p:cNvPr id="2165" name="Rectangle 117">
            <a:extLst>
              <a:ext uri="{FF2B5EF4-FFF2-40B4-BE49-F238E27FC236}">
                <a16:creationId xmlns:a16="http://schemas.microsoft.com/office/drawing/2014/main" id="{6158EFAC-CD15-44BD-A069-480C6B2A8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589588"/>
            <a:ext cx="8208714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s-ES" altLang="en-US" sz="1800" b="1" dirty="0" err="1">
                <a:solidFill>
                  <a:schemeClr val="bg1"/>
                </a:solidFill>
              </a:rPr>
              <a:t>Identifying</a:t>
            </a:r>
            <a:r>
              <a:rPr lang="es-ES" altLang="en-US" sz="1800" b="1" dirty="0">
                <a:solidFill>
                  <a:schemeClr val="bg1"/>
                </a:solidFill>
              </a:rPr>
              <a:t> variables </a:t>
            </a:r>
            <a:r>
              <a:rPr lang="es-ES" altLang="en-US" sz="1800" b="1" dirty="0" err="1">
                <a:solidFill>
                  <a:schemeClr val="bg1"/>
                </a:solidFill>
              </a:rPr>
              <a:t>that</a:t>
            </a:r>
            <a:r>
              <a:rPr lang="es-ES" altLang="en-US" sz="1800" b="1" dirty="0">
                <a:solidFill>
                  <a:schemeClr val="bg1"/>
                </a:solidFill>
              </a:rPr>
              <a:t> </a:t>
            </a:r>
            <a:r>
              <a:rPr lang="es-ES" altLang="en-US" sz="1800" b="1" dirty="0" err="1">
                <a:solidFill>
                  <a:schemeClr val="bg1"/>
                </a:solidFill>
              </a:rPr>
              <a:t>affect</a:t>
            </a:r>
            <a:r>
              <a:rPr lang="es-ES" altLang="en-US" sz="1800" b="1" dirty="0">
                <a:solidFill>
                  <a:schemeClr val="bg1"/>
                </a:solidFill>
              </a:rPr>
              <a:t> </a:t>
            </a:r>
            <a:r>
              <a:rPr lang="es-ES" altLang="en-US" sz="1800" b="1" dirty="0" err="1">
                <a:solidFill>
                  <a:schemeClr val="bg1"/>
                </a:solidFill>
              </a:rPr>
              <a:t>bee</a:t>
            </a:r>
            <a:r>
              <a:rPr lang="es-ES" altLang="en-US" sz="1800" b="1" dirty="0">
                <a:solidFill>
                  <a:schemeClr val="bg1"/>
                </a:solidFill>
              </a:rPr>
              <a:t> </a:t>
            </a:r>
            <a:r>
              <a:rPr lang="es-ES" altLang="en-US" sz="1800" b="1" dirty="0" err="1">
                <a:solidFill>
                  <a:schemeClr val="bg1"/>
                </a:solidFill>
              </a:rPr>
              <a:t>activity</a:t>
            </a:r>
            <a:r>
              <a:rPr lang="es-ES" altLang="en-US" sz="1800" b="1" dirty="0">
                <a:solidFill>
                  <a:schemeClr val="bg1"/>
                </a:solidFill>
              </a:rPr>
              <a:t> and </a:t>
            </a:r>
            <a:r>
              <a:rPr lang="es-ES" altLang="en-US" sz="1800" b="1" dirty="0" err="1">
                <a:solidFill>
                  <a:schemeClr val="bg1"/>
                </a:solidFill>
              </a:rPr>
              <a:t>production</a:t>
            </a:r>
            <a:endParaRPr lang="es-ES" altLang="en-US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F8635128-0149-46BD-A9F0-F5C01ECE0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1296566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Less is more!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217755-3DB1-4199-8A83-F5006011A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181" y="2420888"/>
            <a:ext cx="3667637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4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F8635128-0149-46BD-A9F0-F5C01ECE0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1296566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Average values for each day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A5330B-CA45-446E-B31B-EEA2DB36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102" y="2420888"/>
            <a:ext cx="3905795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22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F8635128-0149-46BD-A9F0-F5C01ECE0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1296566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Converted strings to timestamp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AD8BC5-942C-4E53-99F0-8F29C6AB4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89" y="2971736"/>
            <a:ext cx="767822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1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F8635128-0149-46BD-A9F0-F5C01ECE0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1296566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Eliminated bad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7A52DB-F1C4-4FA5-8421-A92002D5F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15" y="2671657"/>
            <a:ext cx="8021169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46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F8635128-0149-46BD-A9F0-F5C01ECE0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36712"/>
            <a:ext cx="8229600" cy="1296566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Daily averages of weight, temperature and humidity, as well as the sum of the 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AD986E-5C51-4881-9DD1-44C2A6FE7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26" y="2564904"/>
            <a:ext cx="8049748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07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F8635128-0149-46BD-A9F0-F5C01ECE0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1296566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Start merging!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4E5FCD-3F39-4C35-AA8C-F70C81D17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706" y="1700808"/>
            <a:ext cx="5458587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00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F8635128-0149-46BD-A9F0-F5C01ECE0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476250"/>
            <a:ext cx="8280920" cy="936526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Wait, did you notice the index?</a:t>
            </a:r>
            <a:endParaRPr lang="en-US" altLang="en-US" sz="335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C8818-6A09-41F6-97C9-DE19A6B2A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602" y="3212976"/>
            <a:ext cx="4810796" cy="2991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B5E02D-8ACF-4BC8-A49C-7905A578B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602" y="1916832"/>
            <a:ext cx="5220429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51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F8635128-0149-46BD-A9F0-F5C01ECE0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1296566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Omg more merging!?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C02715-9534-4B42-9E8A-A673DD77B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84" y="1995287"/>
            <a:ext cx="7392432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34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F8635128-0149-46BD-A9F0-F5C01ECE0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1296566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Prepare the city weather for…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9BD8A7-A218-4EF7-B58C-BD9D078A6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050" y="2132856"/>
            <a:ext cx="3943900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79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F8635128-0149-46BD-A9F0-F5C01ECE0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1296566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…. That’s right, more merging!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8C6786-1E04-4AF3-909A-E0389C89C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36" y="2060848"/>
            <a:ext cx="8078327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2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4F879A6A-2567-444B-9241-FB94F1FDF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3582" y="435708"/>
            <a:ext cx="8229600" cy="981075"/>
          </a:xfrm>
        </p:spPr>
        <p:txBody>
          <a:bodyPr/>
          <a:lstStyle/>
          <a:p>
            <a:r>
              <a:rPr lang="en-US" altLang="en-US" sz="3200" dirty="0">
                <a:solidFill>
                  <a:schemeClr val="bg1"/>
                </a:solidFill>
              </a:rPr>
              <a:t>Why are bees important to us?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69C33390-0246-4BBA-B6EE-703BA1A25D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6813" y="1340768"/>
            <a:ext cx="4215187" cy="4465635"/>
          </a:xfrm>
        </p:spPr>
        <p:txBody>
          <a:bodyPr/>
          <a:lstStyle/>
          <a:p>
            <a:pPr marL="0" indent="0">
              <a:buClr>
                <a:schemeClr val="bg1"/>
              </a:buClr>
              <a:buNone/>
            </a:pPr>
            <a:endParaRPr lang="en-US" altLang="en-US" sz="1400" dirty="0">
              <a:solidFill>
                <a:schemeClr val="bg1"/>
              </a:solidFill>
            </a:endParaRPr>
          </a:p>
          <a:p>
            <a:r>
              <a:rPr lang="en-US" altLang="en-US" sz="1800" b="1" dirty="0">
                <a:solidFill>
                  <a:schemeClr val="bg1"/>
                </a:solidFill>
              </a:rPr>
              <a:t>More than three quarters of global food crops rely on animal pollination for yield and/or quality.</a:t>
            </a:r>
          </a:p>
          <a:p>
            <a:pPr marL="0" indent="0">
              <a:buNone/>
            </a:pPr>
            <a:endParaRPr lang="en-US" altLang="en-US" sz="1800" b="1" dirty="0">
              <a:solidFill>
                <a:schemeClr val="bg1"/>
              </a:solidFill>
            </a:endParaRPr>
          </a:p>
          <a:p>
            <a:r>
              <a:rPr lang="en-US" altLang="en-US" sz="1800" b="1" dirty="0">
                <a:solidFill>
                  <a:schemeClr val="bg1"/>
                </a:solidFill>
              </a:rPr>
              <a:t>They promote biodiversity in plants which are a resources for a wide range of other species.</a:t>
            </a:r>
          </a:p>
          <a:p>
            <a:pPr marL="0" indent="0">
              <a:buNone/>
            </a:pPr>
            <a:endParaRPr lang="en-US" altLang="en-US" sz="1800" b="1" dirty="0">
              <a:solidFill>
                <a:schemeClr val="bg1"/>
              </a:solidFill>
            </a:endParaRPr>
          </a:p>
          <a:p>
            <a:r>
              <a:rPr lang="en-US" altLang="en-US" sz="1800" b="1" dirty="0">
                <a:solidFill>
                  <a:schemeClr val="bg1"/>
                </a:solidFill>
              </a:rPr>
              <a:t>A source for other benefits such as contributing to medicines, biofuels, fibers and timbers.</a:t>
            </a:r>
          </a:p>
          <a:p>
            <a:pPr marL="0" indent="0">
              <a:buNone/>
            </a:pPr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800" i="1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424E7C0B-6DF7-4550-8421-796F4A27D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82" y="5691021"/>
            <a:ext cx="5196935" cy="70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S.G. Potts, e. a. (2014–2018 ).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Summary for policymakers of the assessment report of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Intergovernmental Science-Policy Platform on Biodiversity and Ecosystem Services 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pollinators, pollination and food production.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Intergovernmental Science-Policy Platform 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Biodiversity and Ecosystem.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EA6FC5-08A7-4894-BAB3-9C067358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067" y="1812714"/>
            <a:ext cx="3931289" cy="323257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F8635128-0149-46BD-A9F0-F5C01ECE0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1296566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Funny thing about that index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6DC614-B195-414F-845C-E2E17B5A7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83" y="1988840"/>
            <a:ext cx="8116433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71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F8635128-0149-46BD-A9F0-F5C01ECE0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1296566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It’s not the fish of the month,</a:t>
            </a:r>
            <a:br>
              <a:rPr lang="en-US" altLang="en-US" dirty="0">
                <a:solidFill>
                  <a:schemeClr val="bg1"/>
                </a:solidFill>
              </a:rPr>
            </a:br>
            <a:r>
              <a:rPr lang="en-US" altLang="en-US" dirty="0">
                <a:solidFill>
                  <a:schemeClr val="bg1"/>
                </a:solidFill>
              </a:rPr>
              <a:t>it’s groupby Grouper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E26753-C901-46E9-B73C-F62FB313A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36" y="1988840"/>
            <a:ext cx="8078327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44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F8635128-0149-46BD-A9F0-F5C01ECE0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1296566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Fix the date column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EC97F-070F-412F-9CA4-BEFAEAFA8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1484784"/>
            <a:ext cx="792088" cy="33435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A91F82-0462-4875-8303-993B3FEC1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519554"/>
            <a:ext cx="6252859" cy="342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00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F8635128-0149-46BD-A9F0-F5C01ECE0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1296566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Reset the Index and output CSV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685D58-9595-48EB-80E2-55A774EB7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4864"/>
            <a:ext cx="8183117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32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100A4-D0A5-473A-A41C-F8980A6A4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4604"/>
            <a:ext cx="8229600" cy="422920"/>
          </a:xfrm>
        </p:spPr>
        <p:txBody>
          <a:bodyPr/>
          <a:lstStyle/>
          <a:p>
            <a:r>
              <a:rPr lang="en-US" sz="1800" b="1" u="sng" dirty="0">
                <a:solidFill>
                  <a:schemeClr val="bg1"/>
                </a:solidFill>
              </a:rPr>
              <a:t>Analysis Process: </a:t>
            </a:r>
            <a:r>
              <a:rPr lang="en-US" sz="1800" b="1" u="sng" dirty="0" err="1">
                <a:solidFill>
                  <a:schemeClr val="bg1"/>
                </a:solidFill>
              </a:rPr>
              <a:t>Schwartau</a:t>
            </a:r>
            <a:endParaRPr lang="en-US" sz="1800" b="1" u="sng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0499273-5666-44BD-9F72-0B20CD1290E5}"/>
              </a:ext>
            </a:extLst>
          </p:cNvPr>
          <p:cNvGrpSpPr/>
          <p:nvPr/>
        </p:nvGrpSpPr>
        <p:grpSpPr>
          <a:xfrm>
            <a:off x="755576" y="2492896"/>
            <a:ext cx="7560840" cy="3789040"/>
            <a:chOff x="-53165" y="1443700"/>
            <a:chExt cx="12307263" cy="54592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C37B07D-CAAA-4972-BB3F-E3DD6BBD4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46902" y="1443700"/>
              <a:ext cx="4166364" cy="27432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A079C77-6762-4DF6-AC6A-620AEA47F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5888" y="1460199"/>
              <a:ext cx="4267974" cy="27432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A1D8039-9599-414C-BD81-6797CD157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9712" y="1470832"/>
              <a:ext cx="4011930" cy="27432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073175-5987-4866-9A2A-C65310807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53165" y="4159765"/>
              <a:ext cx="4101015" cy="27432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361471B-E655-4EC5-A23F-95455F270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49243" y="4159765"/>
              <a:ext cx="4204855" cy="27432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0462496-7F7F-4740-B592-48A84FD6E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95460" y="4159765"/>
              <a:ext cx="4135582" cy="274320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3F7C4EB-CEF6-439F-AF2D-CF38C8772B3F}"/>
              </a:ext>
            </a:extLst>
          </p:cNvPr>
          <p:cNvSpPr txBox="1"/>
          <p:nvPr/>
        </p:nvSpPr>
        <p:spPr>
          <a:xfrm>
            <a:off x="671026" y="719995"/>
            <a:ext cx="756084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Key Questions: </a:t>
            </a:r>
          </a:p>
          <a:p>
            <a:pPr marL="457200" indent="-457200"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Temp inside hive is </a:t>
            </a:r>
            <a:r>
              <a:rPr lang="en-US" sz="1200" b="1" dirty="0">
                <a:solidFill>
                  <a:schemeClr val="bg1"/>
                </a:solidFill>
              </a:rPr>
              <a:t>not</a:t>
            </a:r>
            <a:r>
              <a:rPr lang="en-US" sz="1200" dirty="0">
                <a:solidFill>
                  <a:schemeClr val="bg1"/>
                </a:solidFill>
              </a:rPr>
              <a:t> influenced by city temperature?</a:t>
            </a:r>
          </a:p>
          <a:p>
            <a:pPr marL="457200" indent="-457200"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When hive temp rises above ~32</a:t>
            </a:r>
            <a:r>
              <a:rPr lang="en-US" sz="1200" baseline="30000" dirty="0">
                <a:solidFill>
                  <a:schemeClr val="bg1"/>
                </a:solidFill>
              </a:rPr>
              <a:t>o</a:t>
            </a:r>
            <a:r>
              <a:rPr lang="en-US" sz="1200" dirty="0">
                <a:solidFill>
                  <a:schemeClr val="bg1"/>
                </a:solidFill>
              </a:rPr>
              <a:t>C, hive weight increases by ~30000 kgs?</a:t>
            </a:r>
          </a:p>
          <a:p>
            <a:pPr marL="457200" indent="-457200"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When hive temp rises above ~32</a:t>
            </a:r>
            <a:r>
              <a:rPr lang="en-US" sz="1200" baseline="30000" dirty="0">
                <a:solidFill>
                  <a:schemeClr val="bg1"/>
                </a:solidFill>
              </a:rPr>
              <a:t>o</a:t>
            </a:r>
            <a:r>
              <a:rPr lang="en-US" sz="1200" dirty="0">
                <a:solidFill>
                  <a:schemeClr val="bg1"/>
                </a:solidFill>
              </a:rPr>
              <a:t>C, net bees flow per day is </a:t>
            </a:r>
            <a:r>
              <a:rPr lang="en-US" sz="1200" b="1" dirty="0">
                <a:solidFill>
                  <a:schemeClr val="bg1"/>
                </a:solidFill>
              </a:rPr>
              <a:t>into</a:t>
            </a:r>
            <a:r>
              <a:rPr lang="en-US" sz="1200" dirty="0">
                <a:solidFill>
                  <a:schemeClr val="bg1"/>
                </a:solidFill>
              </a:rPr>
              <a:t> the hive?</a:t>
            </a:r>
          </a:p>
          <a:p>
            <a:pPr marL="457200" indent="-457200"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Hive humidity seems to be independent of city humidity, and is close to 90-100%?</a:t>
            </a:r>
          </a:p>
          <a:p>
            <a:pPr marL="457200" indent="-457200"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When hive humidity is between~ 60-70%, hive weight increases the most?</a:t>
            </a:r>
          </a:p>
          <a:p>
            <a:pPr marL="457200" indent="-457200"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When hive humidity is between~ 60-70%, net bee flow per day is into the hive? When humidity is between 80-100%, net bee flow per day is close to 0?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84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100A4-D0A5-473A-A41C-F8980A6A4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4604"/>
            <a:ext cx="8229600" cy="422920"/>
          </a:xfrm>
        </p:spPr>
        <p:txBody>
          <a:bodyPr/>
          <a:lstStyle/>
          <a:p>
            <a:r>
              <a:rPr lang="en-US" sz="1800" b="1" u="sng" dirty="0">
                <a:solidFill>
                  <a:schemeClr val="bg1"/>
                </a:solidFill>
              </a:rPr>
              <a:t>Analysis Process: Wurzburg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F7C4EB-CEF6-439F-AF2D-CF38C8772B3F}"/>
              </a:ext>
            </a:extLst>
          </p:cNvPr>
          <p:cNvSpPr txBox="1"/>
          <p:nvPr/>
        </p:nvSpPr>
        <p:spPr>
          <a:xfrm>
            <a:off x="671026" y="719995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Key Questions: </a:t>
            </a:r>
          </a:p>
          <a:p>
            <a:pPr marL="457200" indent="-457200"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Temp inside hive is influenced by city temperature?</a:t>
            </a:r>
          </a:p>
          <a:p>
            <a:pPr marL="457200" indent="-457200"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When hive temp rises above ~25</a:t>
            </a:r>
            <a:r>
              <a:rPr lang="en-US" sz="1200" baseline="30000" dirty="0">
                <a:solidFill>
                  <a:schemeClr val="bg1"/>
                </a:solidFill>
              </a:rPr>
              <a:t>o</a:t>
            </a:r>
            <a:r>
              <a:rPr lang="en-US" sz="1200" dirty="0">
                <a:solidFill>
                  <a:schemeClr val="bg1"/>
                </a:solidFill>
              </a:rPr>
              <a:t>C, hive weight increases by ~20 kgs?</a:t>
            </a:r>
          </a:p>
          <a:p>
            <a:pPr marL="457200" indent="-457200"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When hive temp rises above ~20</a:t>
            </a:r>
            <a:r>
              <a:rPr lang="en-US" sz="1200" baseline="30000" dirty="0">
                <a:solidFill>
                  <a:schemeClr val="bg1"/>
                </a:solidFill>
              </a:rPr>
              <a:t>o</a:t>
            </a:r>
            <a:r>
              <a:rPr lang="en-US" sz="1200" dirty="0">
                <a:solidFill>
                  <a:schemeClr val="bg1"/>
                </a:solidFill>
              </a:rPr>
              <a:t>C, net bees flow per day is out of the hive?</a:t>
            </a:r>
          </a:p>
          <a:p>
            <a:pPr marL="457200" indent="-457200"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Hive humidity seems to be independent of city humidity?</a:t>
            </a:r>
          </a:p>
          <a:p>
            <a:pPr marL="457200" indent="-457200"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When hive humidity is below ~ 60%, hive weight increases by ~20 kgs?</a:t>
            </a:r>
          </a:p>
          <a:p>
            <a:pPr marL="457200" indent="-457200"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When hive humidity is below ~60%, net bee flow per day is out of the hive?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850371F-3C94-43C2-A34C-4CEB4AC1A9BC}"/>
              </a:ext>
            </a:extLst>
          </p:cNvPr>
          <p:cNvGrpSpPr/>
          <p:nvPr/>
        </p:nvGrpSpPr>
        <p:grpSpPr>
          <a:xfrm>
            <a:off x="539552" y="2348880"/>
            <a:ext cx="7859216" cy="3874094"/>
            <a:chOff x="-90592" y="1152986"/>
            <a:chExt cx="12253718" cy="57050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D3C8803-A7EE-4DA5-BD83-6291DFA72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6044" y="1152986"/>
              <a:ext cx="4162568" cy="27432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94732C0-46B9-482B-B493-A0E1EEA5D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0123" y="1152986"/>
              <a:ext cx="3965418" cy="27432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5B6BE4C-25E8-4584-975F-A668AF525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90785" y="1152986"/>
              <a:ext cx="4297910" cy="27432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CB85809-DB97-4B18-A5A3-AA326D344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90592" y="4114800"/>
              <a:ext cx="4045176" cy="27432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ED2F7EF-B3FF-411E-9871-CC655AF31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41358" y="4114800"/>
              <a:ext cx="4321768" cy="27432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4B6CD6A-4463-484C-B35B-A3C3049E5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10123" y="4114800"/>
              <a:ext cx="4003964" cy="274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4027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4F879A6A-2567-444B-9241-FB94F1FDF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432049"/>
          </a:xfrm>
        </p:spPr>
        <p:txBody>
          <a:bodyPr/>
          <a:lstStyle/>
          <a:p>
            <a:r>
              <a:rPr lang="en-US" altLang="en-US" sz="2400" u="sng" dirty="0">
                <a:solidFill>
                  <a:schemeClr val="bg1"/>
                </a:solidFill>
              </a:rPr>
              <a:t>Analysis Process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69C33390-0246-4BBA-B6EE-703BA1A25D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8091" y="836712"/>
            <a:ext cx="8171455" cy="4498593"/>
          </a:xfrm>
        </p:spPr>
        <p:txBody>
          <a:bodyPr/>
          <a:lstStyle/>
          <a:p>
            <a:pPr marL="0" indent="0">
              <a:buNone/>
            </a:pPr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1600" dirty="0">
              <a:solidFill>
                <a:schemeClr val="bg1"/>
              </a:solidFill>
            </a:endParaRPr>
          </a:p>
          <a:p>
            <a:endParaRPr lang="en-US" altLang="en-US" sz="1600" dirty="0">
              <a:solidFill>
                <a:schemeClr val="bg1"/>
              </a:solidFill>
            </a:endParaRPr>
          </a:p>
          <a:p>
            <a:endParaRPr lang="en-US" altLang="en-US" sz="1600" dirty="0">
              <a:solidFill>
                <a:schemeClr val="bg1"/>
              </a:solidFill>
            </a:endParaRPr>
          </a:p>
          <a:p>
            <a:endParaRPr lang="en-US" alt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/>
              </a:solidFill>
            </a:endParaRPr>
          </a:p>
          <a:p>
            <a:endParaRPr lang="en-US" altLang="en-US" sz="1600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800" i="1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424E7C0B-6DF7-4550-8421-796F4A27D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82" y="5898770"/>
            <a:ext cx="65" cy="292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201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0089-D26B-4B52-9B48-FF772B2A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882"/>
          </a:xfrm>
        </p:spPr>
        <p:txBody>
          <a:bodyPr/>
          <a:lstStyle/>
          <a:p>
            <a:br>
              <a:rPr lang="en-US" sz="1200" b="1" dirty="0">
                <a:solidFill>
                  <a:schemeClr val="bg1"/>
                </a:solidFill>
              </a:rPr>
            </a:br>
            <a:br>
              <a:rPr lang="en-US" sz="1200" b="1" dirty="0">
                <a:solidFill>
                  <a:schemeClr val="bg1"/>
                </a:solidFill>
              </a:rPr>
            </a:br>
            <a:r>
              <a:rPr lang="en-US" sz="1200" b="1" u="sng" dirty="0">
                <a:solidFill>
                  <a:schemeClr val="bg1"/>
                </a:solidFill>
              </a:rPr>
              <a:t>Temperature And Humidity Variation Inside The Hive And The Cities Of Wurzburg And </a:t>
            </a:r>
            <a:r>
              <a:rPr lang="en-US" sz="1200" b="1" u="sng" dirty="0" err="1">
                <a:solidFill>
                  <a:schemeClr val="bg1"/>
                </a:solidFill>
              </a:rPr>
              <a:t>Schwartau</a:t>
            </a:r>
            <a:br>
              <a:rPr lang="en-US" sz="1200" b="1" dirty="0">
                <a:solidFill>
                  <a:schemeClr val="bg1"/>
                </a:solidFill>
              </a:rPr>
            </a:br>
            <a:br>
              <a:rPr lang="en-US" sz="1200" b="1" dirty="0">
                <a:solidFill>
                  <a:schemeClr val="bg1"/>
                </a:solidFill>
              </a:rPr>
            </a:br>
            <a:br>
              <a:rPr lang="en-US" sz="800" b="1" dirty="0"/>
            </a:br>
            <a:endParaRPr lang="en-US" sz="800" b="1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05C189-C1FB-4304-8F78-9621F715E44A}"/>
              </a:ext>
            </a:extLst>
          </p:cNvPr>
          <p:cNvGrpSpPr/>
          <p:nvPr/>
        </p:nvGrpSpPr>
        <p:grpSpPr>
          <a:xfrm>
            <a:off x="325569" y="1484784"/>
            <a:ext cx="6192688" cy="4990139"/>
            <a:chOff x="51288" y="182611"/>
            <a:chExt cx="10297006" cy="669665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10F51F9-9F7A-4929-BBC1-BCE6E5341B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605" b="1698"/>
            <a:stretch/>
          </p:blipFill>
          <p:spPr>
            <a:xfrm>
              <a:off x="5205784" y="246409"/>
              <a:ext cx="5142510" cy="335988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5402873-0671-4910-9C1B-239CF4EAC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96" y="182611"/>
              <a:ext cx="5037732" cy="347472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34ECAE6-B43E-4970-A037-1E22C60E9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288" y="3408959"/>
              <a:ext cx="5139888" cy="347031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75B8253-94CD-4ABD-B741-64A719833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12095" y="3383280"/>
              <a:ext cx="5036199" cy="347472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3400C3A-C107-4B53-9316-B934A5D9C43D}"/>
              </a:ext>
            </a:extLst>
          </p:cNvPr>
          <p:cNvSpPr txBox="1"/>
          <p:nvPr/>
        </p:nvSpPr>
        <p:spPr>
          <a:xfrm>
            <a:off x="6660232" y="1746163"/>
            <a:ext cx="18923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</a:rPr>
              <a:t>Hypothesis</a:t>
            </a:r>
            <a:r>
              <a:rPr lang="en-US" sz="1400" b="1" dirty="0">
                <a:solidFill>
                  <a:schemeClr val="bg1"/>
                </a:solidFill>
              </a:rPr>
              <a:t>: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The median temperature in the city and in the hive are the same.</a:t>
            </a:r>
            <a:endParaRPr lang="en-US" sz="1400" b="1" dirty="0"/>
          </a:p>
          <a:p>
            <a:r>
              <a:rPr lang="en-US" sz="1400" b="1" dirty="0">
                <a:solidFill>
                  <a:schemeClr val="bg1"/>
                </a:solidFill>
              </a:rPr>
              <a:t>Wurzburg: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P-value = 2.8 x 10</a:t>
            </a:r>
            <a:r>
              <a:rPr lang="en-US" sz="1400" b="1" baseline="30000" dirty="0">
                <a:solidFill>
                  <a:srgbClr val="FF0000"/>
                </a:solidFill>
              </a:rPr>
              <a:t>-6</a:t>
            </a:r>
          </a:p>
          <a:p>
            <a:r>
              <a:rPr lang="en-US" sz="1400" b="1" dirty="0" err="1">
                <a:solidFill>
                  <a:schemeClr val="bg1"/>
                </a:solidFill>
              </a:rPr>
              <a:t>Schwartau</a:t>
            </a:r>
            <a:r>
              <a:rPr lang="en-US" sz="1400" b="1" dirty="0">
                <a:solidFill>
                  <a:schemeClr val="bg1"/>
                </a:solidFill>
              </a:rPr>
              <a:t>: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P-value = 1.77 x 10</a:t>
            </a:r>
            <a:r>
              <a:rPr lang="en-US" sz="1400" b="1" baseline="30000" dirty="0">
                <a:solidFill>
                  <a:srgbClr val="FF0000"/>
                </a:solidFill>
              </a:rPr>
              <a:t>-5</a:t>
            </a:r>
          </a:p>
          <a:p>
            <a:endParaRPr lang="en-US" sz="1400" b="1" dirty="0"/>
          </a:p>
          <a:p>
            <a:r>
              <a:rPr lang="en-US" sz="1400" b="1" u="sng" dirty="0">
                <a:solidFill>
                  <a:schemeClr val="bg1"/>
                </a:solidFill>
              </a:rPr>
              <a:t>Hypothesis</a:t>
            </a:r>
            <a:r>
              <a:rPr lang="en-US" sz="1400" b="1" dirty="0">
                <a:solidFill>
                  <a:schemeClr val="bg1"/>
                </a:solidFill>
              </a:rPr>
              <a:t>: The median humidity in the city and in the hive are the same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Wurzburg: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P-value = 0.035</a:t>
            </a:r>
          </a:p>
          <a:p>
            <a:r>
              <a:rPr lang="en-US" sz="1400" b="1" dirty="0" err="1">
                <a:solidFill>
                  <a:schemeClr val="bg1"/>
                </a:solidFill>
              </a:rPr>
              <a:t>Schwartau</a:t>
            </a:r>
            <a:r>
              <a:rPr lang="en-US" sz="1400" b="1" dirty="0">
                <a:solidFill>
                  <a:schemeClr val="bg1"/>
                </a:solidFill>
              </a:rPr>
              <a:t>: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P-value = 2.36 x 10</a:t>
            </a:r>
            <a:r>
              <a:rPr lang="en-US" sz="1400" b="1" baseline="30000" dirty="0">
                <a:solidFill>
                  <a:srgbClr val="FF0000"/>
                </a:solidFill>
              </a:rPr>
              <a:t>-5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714AC7-4190-41AE-BB34-BB3B55048EE9}"/>
              </a:ext>
            </a:extLst>
          </p:cNvPr>
          <p:cNvSpPr txBox="1"/>
          <p:nvPr/>
        </p:nvSpPr>
        <p:spPr>
          <a:xfrm>
            <a:off x="539552" y="864520"/>
            <a:ext cx="8013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Conclusion: bees regulate the temperature and humidity inside the hive irrespective of the temperature and humidity outside.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968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0089-D26B-4B52-9B48-FF772B2A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88" y="303106"/>
            <a:ext cx="8229600" cy="432896"/>
          </a:xfrm>
        </p:spPr>
        <p:txBody>
          <a:bodyPr/>
          <a:lstStyle/>
          <a:p>
            <a:br>
              <a:rPr lang="en-US" sz="1200" b="1" dirty="0">
                <a:solidFill>
                  <a:schemeClr val="bg1"/>
                </a:solidFill>
              </a:rPr>
            </a:br>
            <a:br>
              <a:rPr lang="en-US" sz="1200" b="1" u="sng" dirty="0">
                <a:solidFill>
                  <a:schemeClr val="bg1"/>
                </a:solidFill>
              </a:rPr>
            </a:br>
            <a:r>
              <a:rPr lang="en-US" sz="1200" b="1" u="sng" dirty="0">
                <a:solidFill>
                  <a:schemeClr val="bg1"/>
                </a:solidFill>
              </a:rPr>
              <a:t>Hive Weight And Bee-flow Distribution Throughout The Year In Cities Of Wurzburg And </a:t>
            </a:r>
            <a:r>
              <a:rPr lang="en-US" sz="1200" b="1" u="sng" dirty="0" err="1">
                <a:solidFill>
                  <a:schemeClr val="bg1"/>
                </a:solidFill>
              </a:rPr>
              <a:t>Schwartau</a:t>
            </a:r>
            <a:br>
              <a:rPr lang="en-US" sz="1200" b="1" dirty="0">
                <a:solidFill>
                  <a:schemeClr val="bg1"/>
                </a:solidFill>
              </a:rPr>
            </a:br>
            <a:br>
              <a:rPr lang="en-US" sz="1200" b="1" dirty="0">
                <a:solidFill>
                  <a:schemeClr val="bg1"/>
                </a:solidFill>
              </a:rPr>
            </a:br>
            <a:br>
              <a:rPr lang="en-US" sz="800" b="1" dirty="0"/>
            </a:b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400C3A-C107-4B53-9316-B934A5D9C43D}"/>
              </a:ext>
            </a:extLst>
          </p:cNvPr>
          <p:cNvSpPr txBox="1"/>
          <p:nvPr/>
        </p:nvSpPr>
        <p:spPr>
          <a:xfrm>
            <a:off x="6685261" y="1557541"/>
            <a:ext cx="189237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</a:rPr>
              <a:t>Hypothesis</a:t>
            </a:r>
            <a:r>
              <a:rPr lang="en-US" sz="1400" b="1" dirty="0">
                <a:solidFill>
                  <a:schemeClr val="bg1"/>
                </a:solidFill>
              </a:rPr>
              <a:t>: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Weight of the hive is influenced by the flow of the bees</a:t>
            </a:r>
          </a:p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Wurzburg: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P-value =  </a:t>
            </a:r>
          </a:p>
          <a:p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 err="1">
                <a:solidFill>
                  <a:schemeClr val="bg1"/>
                </a:solidFill>
              </a:rPr>
              <a:t>Schwartau</a:t>
            </a:r>
            <a:r>
              <a:rPr lang="en-US" sz="1400" b="1" dirty="0">
                <a:solidFill>
                  <a:schemeClr val="bg1"/>
                </a:solidFill>
              </a:rPr>
              <a:t>: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P-value = </a:t>
            </a:r>
            <a:endParaRPr lang="en-US" sz="1400" b="1" baseline="30000" dirty="0">
              <a:solidFill>
                <a:srgbClr val="FF0000"/>
              </a:solidFill>
            </a:endParaRPr>
          </a:p>
          <a:p>
            <a:endParaRPr lang="en-US" sz="1400" b="1" dirty="0"/>
          </a:p>
          <a:p>
            <a:r>
              <a:rPr lang="en-US" sz="1400" b="1" u="sng" dirty="0">
                <a:solidFill>
                  <a:schemeClr val="bg1"/>
                </a:solidFill>
              </a:rPr>
              <a:t>Hypothesis</a:t>
            </a:r>
            <a:r>
              <a:rPr lang="en-US" sz="1400" b="1" dirty="0">
                <a:solidFill>
                  <a:schemeClr val="bg1"/>
                </a:solidFill>
              </a:rPr>
              <a:t>: Weight of the hive and flow of bees is influenced by time of the year</a:t>
            </a:r>
          </a:p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Wurzburg: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P-value = </a:t>
            </a:r>
          </a:p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 err="1">
                <a:solidFill>
                  <a:schemeClr val="bg1"/>
                </a:solidFill>
              </a:rPr>
              <a:t>Schwartau</a:t>
            </a:r>
            <a:r>
              <a:rPr lang="en-US" sz="1400" b="1" dirty="0">
                <a:solidFill>
                  <a:schemeClr val="bg1"/>
                </a:solidFill>
              </a:rPr>
              <a:t>: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P-value = </a:t>
            </a:r>
            <a:endParaRPr lang="en-US" sz="1400" b="1" baseline="30000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714AC7-4190-41AE-BB34-BB3B55048EE9}"/>
              </a:ext>
            </a:extLst>
          </p:cNvPr>
          <p:cNvSpPr txBox="1"/>
          <p:nvPr/>
        </p:nvSpPr>
        <p:spPr>
          <a:xfrm>
            <a:off x="504361" y="1405484"/>
            <a:ext cx="8013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Conclusion: need to add!</a:t>
            </a:r>
            <a:endParaRPr lang="en-US" sz="12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76317-8085-4263-A4A3-FFD31BC63738}"/>
              </a:ext>
            </a:extLst>
          </p:cNvPr>
          <p:cNvGrpSpPr/>
          <p:nvPr/>
        </p:nvGrpSpPr>
        <p:grpSpPr>
          <a:xfrm>
            <a:off x="395536" y="1772816"/>
            <a:ext cx="6048672" cy="4756734"/>
            <a:chOff x="259637" y="308344"/>
            <a:chExt cx="10372922" cy="654965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28EBE9C-CC8C-4167-91B6-4D8C34DEE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413" y="308344"/>
              <a:ext cx="4882776" cy="333806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EEAFF5F-247B-4830-B975-60D6B95C2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1189" y="372882"/>
              <a:ext cx="5271370" cy="329813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DB48F19-0A83-4C0C-BFE0-520D0D812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9442" y="3464035"/>
              <a:ext cx="5153102" cy="339396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A01118C-BA45-407D-A38C-D7940CCC4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9637" y="3492237"/>
              <a:ext cx="5101552" cy="333756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6076775-FCF1-4F6C-B70B-80AE8D1B9F3F}"/>
              </a:ext>
            </a:extLst>
          </p:cNvPr>
          <p:cNvSpPr txBox="1"/>
          <p:nvPr/>
        </p:nvSpPr>
        <p:spPr>
          <a:xfrm>
            <a:off x="420869" y="682378"/>
            <a:ext cx="80093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Key observation: </a:t>
            </a:r>
            <a:br>
              <a:rPr lang="en-US" sz="1200" b="1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Wurzburg: Bee activity peaks in the months of April, May, June, where bees flew out of hive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 err="1">
                <a:solidFill>
                  <a:schemeClr val="bg1"/>
                </a:solidFill>
              </a:rPr>
              <a:t>Schwartau</a:t>
            </a:r>
            <a:r>
              <a:rPr lang="en-US" sz="1100" dirty="0">
                <a:solidFill>
                  <a:schemeClr val="bg1"/>
                </a:solidFill>
              </a:rPr>
              <a:t>: Bee activity peaks in the months of June, July, August, where bees flew into the hive with nectar increasing hive weight.</a:t>
            </a:r>
          </a:p>
        </p:txBody>
      </p:sp>
    </p:spTree>
    <p:extLst>
      <p:ext uri="{BB962C8B-B14F-4D97-AF65-F5344CB8AC3E}">
        <p14:creationId xmlns:p14="http://schemas.microsoft.com/office/powerpoint/2010/main" val="113039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0089-D26B-4B52-9B48-FF772B2A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88" y="486185"/>
            <a:ext cx="8229600" cy="432896"/>
          </a:xfrm>
        </p:spPr>
        <p:txBody>
          <a:bodyPr/>
          <a:lstStyle/>
          <a:p>
            <a:br>
              <a:rPr lang="en-US" sz="1200" b="1" u="sng" dirty="0">
                <a:solidFill>
                  <a:schemeClr val="bg1"/>
                </a:solidFill>
              </a:rPr>
            </a:br>
            <a:r>
              <a:rPr lang="en-US" sz="1200" b="1" u="sng" dirty="0">
                <a:solidFill>
                  <a:schemeClr val="bg1"/>
                </a:solidFill>
              </a:rPr>
              <a:t>Wurzburg: Weight, Flow, Temperature distribution throughout the year</a:t>
            </a:r>
            <a:br>
              <a:rPr lang="en-US" sz="1200" b="1" dirty="0">
                <a:solidFill>
                  <a:schemeClr val="bg1"/>
                </a:solidFill>
              </a:rPr>
            </a:br>
            <a:br>
              <a:rPr lang="en-US" sz="1200" b="1" dirty="0">
                <a:solidFill>
                  <a:schemeClr val="bg1"/>
                </a:solidFill>
              </a:rPr>
            </a:br>
            <a:br>
              <a:rPr lang="en-US" sz="800" b="1" dirty="0"/>
            </a:b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400C3A-C107-4B53-9316-B934A5D9C43D}"/>
              </a:ext>
            </a:extLst>
          </p:cNvPr>
          <p:cNvSpPr txBox="1"/>
          <p:nvPr/>
        </p:nvSpPr>
        <p:spPr>
          <a:xfrm>
            <a:off x="7316903" y="1945695"/>
            <a:ext cx="115212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>
                <a:solidFill>
                  <a:schemeClr val="bg1"/>
                </a:solidFill>
              </a:rPr>
              <a:t>Hypothesis</a:t>
            </a:r>
            <a:r>
              <a:rPr lang="en-US" sz="1000" b="1" dirty="0">
                <a:solidFill>
                  <a:schemeClr val="bg1"/>
                </a:solidFill>
              </a:rPr>
              <a:t>: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b="1" dirty="0">
                <a:solidFill>
                  <a:schemeClr val="bg1"/>
                </a:solidFill>
              </a:rPr>
              <a:t>Need to add!</a:t>
            </a:r>
          </a:p>
          <a:p>
            <a:endParaRPr lang="en-US" sz="1000" b="1" dirty="0">
              <a:solidFill>
                <a:schemeClr val="bg1"/>
              </a:solidFill>
            </a:endParaRPr>
          </a:p>
          <a:p>
            <a:r>
              <a:rPr lang="en-US" sz="1000" b="1" dirty="0">
                <a:solidFill>
                  <a:schemeClr val="bg1"/>
                </a:solidFill>
              </a:rPr>
              <a:t>Wurzburg: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P-value =  </a:t>
            </a:r>
          </a:p>
          <a:p>
            <a:endParaRPr lang="en-US" sz="1000" b="1" dirty="0">
              <a:solidFill>
                <a:srgbClr val="FF0000"/>
              </a:solidFill>
            </a:endParaRPr>
          </a:p>
          <a:p>
            <a:r>
              <a:rPr lang="en-US" sz="1000" b="1" dirty="0" err="1">
                <a:solidFill>
                  <a:schemeClr val="bg1"/>
                </a:solidFill>
              </a:rPr>
              <a:t>Schwartau</a:t>
            </a:r>
            <a:r>
              <a:rPr lang="en-US" sz="1000" b="1" dirty="0">
                <a:solidFill>
                  <a:schemeClr val="bg1"/>
                </a:solidFill>
              </a:rPr>
              <a:t>: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P-value = </a:t>
            </a:r>
            <a:endParaRPr lang="en-US" sz="1000" b="1" baseline="30000" dirty="0">
              <a:solidFill>
                <a:srgbClr val="FF0000"/>
              </a:solidFill>
            </a:endParaRPr>
          </a:p>
          <a:p>
            <a:endParaRPr lang="en-US" sz="1000" b="1" dirty="0"/>
          </a:p>
          <a:p>
            <a:r>
              <a:rPr lang="en-US" sz="1000" b="1" u="sng" dirty="0">
                <a:solidFill>
                  <a:schemeClr val="bg1"/>
                </a:solidFill>
              </a:rPr>
              <a:t>Hypothesis</a:t>
            </a:r>
            <a:r>
              <a:rPr lang="en-US" sz="1000" b="1" dirty="0">
                <a:solidFill>
                  <a:schemeClr val="bg1"/>
                </a:solidFill>
              </a:rPr>
              <a:t>: Need to add!</a:t>
            </a:r>
          </a:p>
          <a:p>
            <a:endParaRPr lang="en-US" sz="1000" b="1" dirty="0">
              <a:solidFill>
                <a:schemeClr val="bg1"/>
              </a:solidFill>
            </a:endParaRPr>
          </a:p>
          <a:p>
            <a:r>
              <a:rPr lang="en-US" sz="1000" b="1" dirty="0">
                <a:solidFill>
                  <a:schemeClr val="bg1"/>
                </a:solidFill>
              </a:rPr>
              <a:t>Wurzburg: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P-value = </a:t>
            </a:r>
          </a:p>
          <a:p>
            <a:endParaRPr lang="en-US" sz="1000" b="1" dirty="0">
              <a:solidFill>
                <a:schemeClr val="bg1"/>
              </a:solidFill>
            </a:endParaRPr>
          </a:p>
          <a:p>
            <a:r>
              <a:rPr lang="en-US" sz="1000" b="1" dirty="0" err="1">
                <a:solidFill>
                  <a:schemeClr val="bg1"/>
                </a:solidFill>
              </a:rPr>
              <a:t>Schwartau</a:t>
            </a:r>
            <a:r>
              <a:rPr lang="en-US" sz="1000" b="1" dirty="0">
                <a:solidFill>
                  <a:schemeClr val="bg1"/>
                </a:solidFill>
              </a:rPr>
              <a:t>: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P-value = </a:t>
            </a:r>
            <a:endParaRPr lang="en-US" sz="1000" b="1" baseline="30000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714AC7-4190-41AE-BB34-BB3B55048EE9}"/>
              </a:ext>
            </a:extLst>
          </p:cNvPr>
          <p:cNvSpPr txBox="1"/>
          <p:nvPr/>
        </p:nvSpPr>
        <p:spPr>
          <a:xfrm>
            <a:off x="504361" y="1528535"/>
            <a:ext cx="8013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Conclusion: need to add!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076775-FCF1-4F6C-B70B-80AE8D1B9F3F}"/>
              </a:ext>
            </a:extLst>
          </p:cNvPr>
          <p:cNvSpPr txBox="1"/>
          <p:nvPr/>
        </p:nvSpPr>
        <p:spPr>
          <a:xfrm>
            <a:off x="570255" y="721453"/>
            <a:ext cx="782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Key observations: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bg1"/>
                </a:solidFill>
              </a:rPr>
              <a:t>2017: when temp of hive was between 25-30</a:t>
            </a:r>
            <a:r>
              <a:rPr lang="en-US" sz="1100" baseline="30000" dirty="0">
                <a:solidFill>
                  <a:schemeClr val="bg1"/>
                </a:solidFill>
              </a:rPr>
              <a:t>o</a:t>
            </a:r>
            <a:r>
              <a:rPr lang="en-US" sz="1100" dirty="0">
                <a:solidFill>
                  <a:schemeClr val="bg1"/>
                </a:solidFill>
              </a:rPr>
              <a:t>C in the months of May, June, July, max. bees flew out of the hive.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bg1"/>
                </a:solidFill>
              </a:rPr>
              <a:t>2018: even though hive temp was between 25-30</a:t>
            </a:r>
            <a:r>
              <a:rPr lang="en-US" sz="1100" baseline="30000" dirty="0">
                <a:solidFill>
                  <a:schemeClr val="bg1"/>
                </a:solidFill>
              </a:rPr>
              <a:t>o</a:t>
            </a:r>
            <a:r>
              <a:rPr lang="en-US" sz="1100" dirty="0">
                <a:solidFill>
                  <a:schemeClr val="bg1"/>
                </a:solidFill>
              </a:rPr>
              <a:t>C in the month of May,  bees were flying out of the hive.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bg1"/>
                </a:solidFill>
              </a:rPr>
              <a:t>2019: even though the temp were above 20</a:t>
            </a:r>
            <a:r>
              <a:rPr lang="en-US" sz="1100" baseline="30000" dirty="0">
                <a:solidFill>
                  <a:schemeClr val="bg1"/>
                </a:solidFill>
              </a:rPr>
              <a:t>o</a:t>
            </a:r>
            <a:r>
              <a:rPr lang="en-US" sz="1100" dirty="0">
                <a:solidFill>
                  <a:schemeClr val="bg1"/>
                </a:solidFill>
              </a:rPr>
              <a:t>C in April, May, bees continue to flow out of the hive.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BA02CA-FF71-45DC-836B-1077B78D6D7A}"/>
              </a:ext>
            </a:extLst>
          </p:cNvPr>
          <p:cNvGrpSpPr/>
          <p:nvPr/>
        </p:nvGrpSpPr>
        <p:grpSpPr>
          <a:xfrm>
            <a:off x="516392" y="2132856"/>
            <a:ext cx="6782531" cy="3824034"/>
            <a:chOff x="-129752" y="1533968"/>
            <a:chExt cx="12321752" cy="522474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EFE8066-554F-44F4-848B-B2C8E759A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4626" y="1543050"/>
              <a:ext cx="4023360" cy="261957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C7B9A82-0DA2-4ADB-96B8-7E06F15E7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899" y="1533968"/>
              <a:ext cx="4023360" cy="260738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7E84774-1A2C-4C54-8C52-B8F3EA510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68640" y="1543050"/>
              <a:ext cx="4023360" cy="253646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72C4D95-2A47-40CD-84B6-6AE9DA50F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29752" y="4079516"/>
              <a:ext cx="4044304" cy="2679192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48C8CC1-089E-4D07-84DA-94B9B59DE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14552" y="4079516"/>
              <a:ext cx="4082276" cy="2679192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AACC372-DE74-4F80-936D-5914FF996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96828" y="4079516"/>
              <a:ext cx="4085928" cy="26791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824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4F879A6A-2567-444B-9241-FB94F1FDF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4923485"/>
            <a:ext cx="5637040" cy="400711"/>
          </a:xfrm>
        </p:spPr>
        <p:txBody>
          <a:bodyPr/>
          <a:lstStyle/>
          <a:p>
            <a:r>
              <a:rPr lang="en-US" altLang="en-US" sz="20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424E7C0B-6DF7-4550-8421-796F4A27D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82" y="5691021"/>
            <a:ext cx="5196935" cy="70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S.G. Potts, e. a. (2014–2018 ).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Summary for policymakers of the assessment report of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Intergovernmental Science-Policy Platform on Biodiversity and Ecosystem Services 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pollinators, pollination and food production.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Intergovernmental Science-Policy Platform 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Biodiversity and Ecosystem.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07C7B2-CA69-47C6-9570-3C5744370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64" y="782596"/>
            <a:ext cx="8229600" cy="1323009"/>
          </a:xfrm>
        </p:spPr>
        <p:txBody>
          <a:bodyPr/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45A5AE-FAE2-44AD-A765-943982AAD303}"/>
              </a:ext>
            </a:extLst>
          </p:cNvPr>
          <p:cNvSpPr txBox="1"/>
          <p:nvPr/>
        </p:nvSpPr>
        <p:spPr>
          <a:xfrm>
            <a:off x="467544" y="453461"/>
            <a:ext cx="777686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What is happening to the World’s Bees?</a:t>
            </a:r>
          </a:p>
          <a:p>
            <a:pPr marL="0" indent="0">
              <a:buClr>
                <a:schemeClr val="bg1"/>
              </a:buClr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An increase in land use, pesticide use, environmental pollution, invasive alien species, pathogens and climate change have caused a decline in the abundance, diversity and health of pollinators.</a:t>
            </a:r>
          </a:p>
          <a:p>
            <a:pPr>
              <a:buClr>
                <a:schemeClr val="bg1"/>
              </a:buClr>
            </a:pPr>
            <a:endParaRPr lang="en-US" altLang="en-US" sz="2000" dirty="0">
              <a:solidFill>
                <a:schemeClr val="bg1"/>
              </a:solidFill>
            </a:endParaRPr>
          </a:p>
          <a:p>
            <a:r>
              <a:rPr lang="en-US" altLang="en-US" sz="2000" dirty="0">
                <a:solidFill>
                  <a:schemeClr val="bg1"/>
                </a:solidFill>
              </a:rPr>
              <a:t>Why is this so concerning?</a:t>
            </a:r>
          </a:p>
          <a:p>
            <a:endParaRPr lang="en-US" alt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 volume of production of pollinator-dependent crops has increased by 300% over the last five decades, making livelihoods increasingly dependent on pollination.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Pollinator-dependent crops have experienced lower growth and lower stability of yield than pollinator-independent crops.</a:t>
            </a:r>
            <a:endParaRPr lang="en-US" altLang="en-US" sz="1400" dirty="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578204D2-8201-4C72-B373-9D5AAC997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16" y="4016045"/>
            <a:ext cx="4824536" cy="167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25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0089-D26B-4B52-9B48-FF772B2A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6" y="501465"/>
            <a:ext cx="8229600" cy="193087"/>
          </a:xfrm>
        </p:spPr>
        <p:txBody>
          <a:bodyPr/>
          <a:lstStyle/>
          <a:p>
            <a:br>
              <a:rPr lang="en-US" sz="1200" b="1" u="sng" dirty="0">
                <a:solidFill>
                  <a:schemeClr val="bg1"/>
                </a:solidFill>
              </a:rPr>
            </a:br>
            <a:r>
              <a:rPr lang="en-US" sz="1200" b="1" u="sng" dirty="0" err="1">
                <a:solidFill>
                  <a:schemeClr val="bg1"/>
                </a:solidFill>
              </a:rPr>
              <a:t>Schwartau</a:t>
            </a:r>
            <a:r>
              <a:rPr lang="en-US" sz="1200" b="1" u="sng" dirty="0">
                <a:solidFill>
                  <a:schemeClr val="bg1"/>
                </a:solidFill>
              </a:rPr>
              <a:t>: weight, Flow, Temperature distribution throughout the year</a:t>
            </a:r>
            <a:br>
              <a:rPr lang="en-US" sz="1200" b="1" dirty="0">
                <a:solidFill>
                  <a:schemeClr val="bg1"/>
                </a:solidFill>
              </a:rPr>
            </a:br>
            <a:br>
              <a:rPr lang="en-US" sz="1200" b="1" dirty="0">
                <a:solidFill>
                  <a:schemeClr val="bg1"/>
                </a:solidFill>
              </a:rPr>
            </a:br>
            <a:br>
              <a:rPr lang="en-US" sz="800" b="1" dirty="0"/>
            </a:b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400C3A-C107-4B53-9316-B934A5D9C43D}"/>
              </a:ext>
            </a:extLst>
          </p:cNvPr>
          <p:cNvSpPr txBox="1"/>
          <p:nvPr/>
        </p:nvSpPr>
        <p:spPr>
          <a:xfrm>
            <a:off x="7380312" y="2698583"/>
            <a:ext cx="115212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>
                <a:solidFill>
                  <a:schemeClr val="bg1"/>
                </a:solidFill>
              </a:rPr>
              <a:t>Hypothesis</a:t>
            </a:r>
            <a:r>
              <a:rPr lang="en-US" sz="1000" b="1" dirty="0">
                <a:solidFill>
                  <a:schemeClr val="bg1"/>
                </a:solidFill>
              </a:rPr>
              <a:t>: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b="1" dirty="0">
                <a:solidFill>
                  <a:schemeClr val="bg1"/>
                </a:solidFill>
              </a:rPr>
              <a:t>Need to add!</a:t>
            </a:r>
          </a:p>
          <a:p>
            <a:endParaRPr lang="en-US" sz="1000" b="1" dirty="0">
              <a:solidFill>
                <a:schemeClr val="bg1"/>
              </a:solidFill>
            </a:endParaRPr>
          </a:p>
          <a:p>
            <a:r>
              <a:rPr lang="en-US" sz="1000" b="1" dirty="0">
                <a:solidFill>
                  <a:schemeClr val="bg1"/>
                </a:solidFill>
              </a:rPr>
              <a:t>Wurzburg: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P-value =  </a:t>
            </a:r>
          </a:p>
          <a:p>
            <a:endParaRPr lang="en-US" sz="1000" b="1" dirty="0">
              <a:solidFill>
                <a:srgbClr val="FF0000"/>
              </a:solidFill>
            </a:endParaRPr>
          </a:p>
          <a:p>
            <a:r>
              <a:rPr lang="en-US" sz="1000" b="1" dirty="0" err="1">
                <a:solidFill>
                  <a:schemeClr val="bg1"/>
                </a:solidFill>
              </a:rPr>
              <a:t>Schwartau</a:t>
            </a:r>
            <a:r>
              <a:rPr lang="en-US" sz="1000" b="1" dirty="0">
                <a:solidFill>
                  <a:schemeClr val="bg1"/>
                </a:solidFill>
              </a:rPr>
              <a:t>: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P-value = </a:t>
            </a:r>
            <a:endParaRPr lang="en-US" sz="1000" b="1" baseline="30000" dirty="0">
              <a:solidFill>
                <a:srgbClr val="FF0000"/>
              </a:solidFill>
            </a:endParaRPr>
          </a:p>
          <a:p>
            <a:endParaRPr lang="en-US" sz="1000" b="1" dirty="0"/>
          </a:p>
          <a:p>
            <a:r>
              <a:rPr lang="en-US" sz="1000" b="1" u="sng" dirty="0">
                <a:solidFill>
                  <a:schemeClr val="bg1"/>
                </a:solidFill>
              </a:rPr>
              <a:t>Hypothesis</a:t>
            </a:r>
            <a:r>
              <a:rPr lang="en-US" sz="1000" b="1" dirty="0">
                <a:solidFill>
                  <a:schemeClr val="bg1"/>
                </a:solidFill>
              </a:rPr>
              <a:t>: Need to add!</a:t>
            </a:r>
          </a:p>
          <a:p>
            <a:endParaRPr lang="en-US" sz="1000" b="1" dirty="0">
              <a:solidFill>
                <a:schemeClr val="bg1"/>
              </a:solidFill>
            </a:endParaRPr>
          </a:p>
          <a:p>
            <a:r>
              <a:rPr lang="en-US" sz="1000" b="1" dirty="0">
                <a:solidFill>
                  <a:schemeClr val="bg1"/>
                </a:solidFill>
              </a:rPr>
              <a:t>Wurzburg: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P-value = </a:t>
            </a:r>
          </a:p>
          <a:p>
            <a:endParaRPr lang="en-US" sz="1000" b="1" dirty="0">
              <a:solidFill>
                <a:schemeClr val="bg1"/>
              </a:solidFill>
            </a:endParaRPr>
          </a:p>
          <a:p>
            <a:r>
              <a:rPr lang="en-US" sz="1000" b="1" dirty="0" err="1">
                <a:solidFill>
                  <a:schemeClr val="bg1"/>
                </a:solidFill>
              </a:rPr>
              <a:t>Schwartau</a:t>
            </a:r>
            <a:r>
              <a:rPr lang="en-US" sz="1000" b="1" dirty="0">
                <a:solidFill>
                  <a:schemeClr val="bg1"/>
                </a:solidFill>
              </a:rPr>
              <a:t>: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P-value = </a:t>
            </a:r>
            <a:endParaRPr lang="en-US" sz="1000" b="1" baseline="30000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714AC7-4190-41AE-BB34-BB3B55048EE9}"/>
              </a:ext>
            </a:extLst>
          </p:cNvPr>
          <p:cNvSpPr txBox="1"/>
          <p:nvPr/>
        </p:nvSpPr>
        <p:spPr>
          <a:xfrm>
            <a:off x="282838" y="2030659"/>
            <a:ext cx="8013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Conclusion: need to add!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076775-FCF1-4F6C-B70B-80AE8D1B9F3F}"/>
              </a:ext>
            </a:extLst>
          </p:cNvPr>
          <p:cNvSpPr txBox="1"/>
          <p:nvPr/>
        </p:nvSpPr>
        <p:spPr>
          <a:xfrm>
            <a:off x="379305" y="666893"/>
            <a:ext cx="782012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Key observations:</a:t>
            </a:r>
          </a:p>
          <a:p>
            <a:pPr marL="342900" indent="-3429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2017: when temp of hive was around 35</a:t>
            </a:r>
            <a:r>
              <a:rPr lang="en-US" sz="1000" baseline="30000" dirty="0">
                <a:solidFill>
                  <a:schemeClr val="bg1"/>
                </a:solidFill>
              </a:rPr>
              <a:t>o</a:t>
            </a:r>
            <a:r>
              <a:rPr lang="en-US" sz="1000" dirty="0">
                <a:solidFill>
                  <a:schemeClr val="bg1"/>
                </a:solidFill>
              </a:rPr>
              <a:t>C in the months of June, July, Aug, max. bees flew into the hive and weight of hive increased to max.</a:t>
            </a:r>
          </a:p>
          <a:p>
            <a:pPr marL="342900" indent="-3429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2018: even though hive temp was around 30</a:t>
            </a:r>
            <a:r>
              <a:rPr lang="en-US" sz="1000" baseline="30000" dirty="0">
                <a:solidFill>
                  <a:schemeClr val="bg1"/>
                </a:solidFill>
              </a:rPr>
              <a:t>o</a:t>
            </a:r>
            <a:r>
              <a:rPr lang="en-US" sz="1000" dirty="0">
                <a:solidFill>
                  <a:schemeClr val="bg1"/>
                </a:solidFill>
              </a:rPr>
              <a:t>C in the month of May,  bees flew out of the hive, and weight of the hive dropped. Bees died or hive was infected?</a:t>
            </a:r>
          </a:p>
          <a:p>
            <a:pPr marL="342900" indent="-3429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2019: even though in the winter season (Jan-Mar), the temp were always above 20</a:t>
            </a:r>
            <a:r>
              <a:rPr lang="en-US" sz="1000" baseline="30000" dirty="0">
                <a:solidFill>
                  <a:schemeClr val="bg1"/>
                </a:solidFill>
              </a:rPr>
              <a:t>o</a:t>
            </a:r>
            <a:r>
              <a:rPr lang="en-US" sz="1000" dirty="0">
                <a:solidFill>
                  <a:schemeClr val="bg1"/>
                </a:solidFill>
              </a:rPr>
              <a:t>C in the hive, and weight of the hive was recovered, bees continue to flow out of the hive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b="1" dirty="0">
                <a:solidFill>
                  <a:schemeClr val="bg1"/>
                </a:solidFill>
              </a:rPr>
              <a:t>Hive infected? Or queen bee died?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EA1FB7-0405-4D64-9FBA-0D35EE4094AA}"/>
              </a:ext>
            </a:extLst>
          </p:cNvPr>
          <p:cNvGrpSpPr/>
          <p:nvPr/>
        </p:nvGrpSpPr>
        <p:grpSpPr>
          <a:xfrm>
            <a:off x="467544" y="2495508"/>
            <a:ext cx="6750986" cy="3525779"/>
            <a:chOff x="-55483" y="1076765"/>
            <a:chExt cx="12247483" cy="543711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C338AC6-934A-4466-B143-0A16F17C5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3950" y="3834691"/>
              <a:ext cx="4141155" cy="267919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2540D38-7AA5-4777-BBA0-E147C7839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7476" y="1151195"/>
              <a:ext cx="4250307" cy="27432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6522265-1785-4617-88F8-05FDBD9AC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82719" y="1119296"/>
              <a:ext cx="4209281" cy="27432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6514BAE-641F-446D-AE95-B1AC10016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55483" y="1076765"/>
              <a:ext cx="4079631" cy="27432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1930762-7F11-4C84-8883-ABF99AB3C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55482" y="3819965"/>
              <a:ext cx="4079630" cy="267674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07F0AF8-7829-4FF0-868D-51547D130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25251" y="3819965"/>
              <a:ext cx="4156015" cy="26791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854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0089-D26B-4B52-9B48-FF772B2A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55848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10A96A-A722-44CF-B08E-6764AAA4ECFF}"/>
              </a:ext>
            </a:extLst>
          </p:cNvPr>
          <p:cNvSpPr txBox="1"/>
          <p:nvPr/>
        </p:nvSpPr>
        <p:spPr>
          <a:xfrm>
            <a:off x="611560" y="764704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How can we help?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16AD6-F377-4FAA-BD45-CD285DF37842}"/>
              </a:ext>
            </a:extLst>
          </p:cNvPr>
          <p:cNvSpPr txBox="1"/>
          <p:nvPr/>
        </p:nvSpPr>
        <p:spPr>
          <a:xfrm>
            <a:off x="611560" y="1484784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BC0FFD-D269-4D6F-B6A9-8CE03CBE52CB}"/>
              </a:ext>
            </a:extLst>
          </p:cNvPr>
          <p:cNvSpPr txBox="1"/>
          <p:nvPr/>
        </p:nvSpPr>
        <p:spPr>
          <a:xfrm>
            <a:off x="613650" y="1669450"/>
            <a:ext cx="42463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Bee culture (beekeeping) and metric capture.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- Beekeeping is a great way to help boost population and  increase species’ genetic variability, increasing their gene pool.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- Studying colonies and capturing important data metrics for	analysis can help us better understand what factors affect colony survival and to what degree.</a:t>
            </a: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13C0E79B-1ADF-4F83-AEFC-BF84D7876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741335"/>
            <a:ext cx="2684190" cy="357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1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AF680A-797A-4139-AF15-B7A1D85DFF27}"/>
              </a:ext>
            </a:extLst>
          </p:cNvPr>
          <p:cNvSpPr txBox="1"/>
          <p:nvPr/>
        </p:nvSpPr>
        <p:spPr>
          <a:xfrm>
            <a:off x="539552" y="733378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The Data:  What, Where and How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1C56E-A943-4290-A7BA-BD34CC7F1F28}"/>
              </a:ext>
            </a:extLst>
          </p:cNvPr>
          <p:cNvSpPr txBox="1"/>
          <p:nvPr/>
        </p:nvSpPr>
        <p:spPr>
          <a:xfrm>
            <a:off x="431540" y="1484784"/>
            <a:ext cx="792088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Beehive metric data</a:t>
            </a:r>
          </a:p>
          <a:p>
            <a:pPr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</a:rPr>
              <a:t>	- Source:  </a:t>
            </a:r>
            <a:r>
              <a:rPr lang="en-US" sz="1200" dirty="0" err="1">
                <a:solidFill>
                  <a:schemeClr val="bg1"/>
                </a:solidFill>
              </a:rPr>
              <a:t>HOneybee</a:t>
            </a:r>
            <a:r>
              <a:rPr lang="en-US" sz="1200" dirty="0">
                <a:solidFill>
                  <a:schemeClr val="bg1"/>
                </a:solidFill>
              </a:rPr>
              <a:t> Online Studies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hlinkClick r:id="rId2"/>
              </a:rPr>
              <a:t>https://www.hobos.de</a:t>
            </a:r>
            <a:r>
              <a:rPr lang="en-US" dirty="0"/>
              <a:t> </a:t>
            </a:r>
            <a:r>
              <a:rPr lang="en-US" sz="1200" b="1" dirty="0">
                <a:solidFill>
                  <a:schemeClr val="bg1"/>
                </a:solidFill>
              </a:rPr>
              <a:t>via Kaggle.com</a:t>
            </a:r>
            <a:endParaRPr lang="en-US" sz="1200" dirty="0"/>
          </a:p>
          <a:p>
            <a:pPr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</a:rPr>
              <a:t>	- Data:  </a:t>
            </a:r>
            <a:r>
              <a:rPr lang="en-US" sz="1200" dirty="0">
                <a:solidFill>
                  <a:schemeClr val="bg1"/>
                </a:solidFill>
              </a:rPr>
              <a:t>4 archives (CSV files) with data from year 2017 to 2019 for colony (locations: 			Wurzburg and  </a:t>
            </a:r>
            <a:r>
              <a:rPr lang="en-US" sz="1200" dirty="0" err="1">
                <a:solidFill>
                  <a:schemeClr val="bg1"/>
                </a:solidFill>
              </a:rPr>
              <a:t>Schwartau</a:t>
            </a:r>
            <a:r>
              <a:rPr lang="en-US" sz="1200" dirty="0">
                <a:solidFill>
                  <a:schemeClr val="bg1"/>
                </a:solidFill>
              </a:rPr>
              <a:t>, Germany)</a:t>
            </a:r>
            <a:r>
              <a:rPr lang="en-US" sz="1200" dirty="0"/>
              <a:t>)</a:t>
            </a:r>
          </a:p>
          <a:p>
            <a:pPr>
              <a:buClr>
                <a:schemeClr val="bg1"/>
              </a:buClr>
            </a:pP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b="1" dirty="0">
                <a:solidFill>
                  <a:schemeClr val="bg1"/>
                </a:solidFill>
              </a:rPr>
              <a:t>flow</a:t>
            </a:r>
            <a:r>
              <a:rPr lang="en-US" sz="1200" dirty="0">
                <a:solidFill>
                  <a:schemeClr val="bg1"/>
                </a:solidFill>
              </a:rPr>
              <a:t>: For a date it contains the number of departures and arrivals from/to the beehive. A 		positive number indicates the number of arrivals and a negative number of departures. 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b="1" dirty="0">
                <a:solidFill>
                  <a:schemeClr val="bg1"/>
                </a:solidFill>
              </a:rPr>
              <a:t>humidity</a:t>
            </a:r>
            <a:r>
              <a:rPr lang="en-US" sz="1200" dirty="0">
                <a:solidFill>
                  <a:schemeClr val="bg1"/>
                </a:solidFill>
              </a:rPr>
              <a:t>: Level of relative humidity through time of the beehive expressed in %</a:t>
            </a:r>
          </a:p>
          <a:p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b="1" dirty="0">
                <a:solidFill>
                  <a:schemeClr val="bg1"/>
                </a:solidFill>
              </a:rPr>
              <a:t>temperature : </a:t>
            </a:r>
            <a:r>
              <a:rPr lang="en-US" sz="1200" dirty="0">
                <a:solidFill>
                  <a:schemeClr val="bg1"/>
                </a:solidFill>
              </a:rPr>
              <a:t>Temperature of the beehive through time of the beehive in Cº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	weight: </a:t>
            </a:r>
            <a:r>
              <a:rPr lang="en-US" sz="1200" dirty="0">
                <a:solidFill>
                  <a:schemeClr val="bg1"/>
                </a:solidFill>
              </a:rPr>
              <a:t>Weight of the beehive through time in Kg.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Weather metric data for Wurzburg and </a:t>
            </a:r>
            <a:r>
              <a:rPr lang="en-US" b="1" dirty="0" err="1">
                <a:solidFill>
                  <a:schemeClr val="bg1"/>
                </a:solidFill>
              </a:rPr>
              <a:t>Schwartau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sz="1600" b="1" dirty="0">
                <a:solidFill>
                  <a:schemeClr val="bg1"/>
                </a:solidFill>
              </a:rPr>
              <a:t>- Source:  </a:t>
            </a:r>
            <a:r>
              <a:rPr lang="en-US" sz="1200" dirty="0">
                <a:solidFill>
                  <a:schemeClr val="bg1"/>
                </a:solidFill>
              </a:rPr>
              <a:t>Reliable Prognosis </a:t>
            </a:r>
            <a:r>
              <a:rPr lang="en-US" dirty="0">
                <a:hlinkClick r:id="rId3"/>
              </a:rPr>
              <a:t>https://rp5.ru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chemeClr val="bg1"/>
                </a:solidFill>
              </a:rPr>
              <a:t>	- </a:t>
            </a:r>
            <a:r>
              <a:rPr lang="en-US" sz="1600" b="1" dirty="0">
                <a:solidFill>
                  <a:schemeClr val="bg1"/>
                </a:solidFill>
              </a:rPr>
              <a:t>Data</a:t>
            </a:r>
            <a:r>
              <a:rPr lang="en-US" b="1" dirty="0">
                <a:solidFill>
                  <a:schemeClr val="bg1"/>
                </a:solidFill>
              </a:rPr>
              <a:t>:  </a:t>
            </a:r>
            <a:r>
              <a:rPr lang="en-US" sz="1200" dirty="0">
                <a:solidFill>
                  <a:schemeClr val="bg1"/>
                </a:solidFill>
              </a:rPr>
              <a:t>Temperature and relative humidity readings every hour from 12/31/2016 to 	                   	                   05/31/2019 (CSV file).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08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F8635128-0149-46BD-A9F0-F5C01ECE0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1296566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10 CSV 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26426B-E8BD-4945-8893-40EF30141C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24150" y="1988840"/>
            <a:ext cx="3695700" cy="1924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E83246-39BB-4E6F-BADB-775E4958667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4240" y="4128914"/>
            <a:ext cx="3600450" cy="1133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D21077-53B6-4C40-8045-BF086B56E4E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905375" y="4128914"/>
            <a:ext cx="3781425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F8635128-0149-46BD-A9F0-F5C01ECE0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1296566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Too much info!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2790A1-0B50-4C77-9A03-EDB7BA68A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04" y="2304893"/>
            <a:ext cx="8173591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F8635128-0149-46BD-A9F0-F5C01ECE0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1296566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Only used relevant info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23D7CB-2853-44C4-919B-2B47D4CA4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9" y="1885734"/>
            <a:ext cx="8068801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93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F8635128-0149-46BD-A9F0-F5C01ECE0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1296566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Split the Timestamp to separate Date Time columns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F376AA-7F68-49C6-BA3F-FED346265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36" y="2420888"/>
            <a:ext cx="8078327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08118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12077</TotalTime>
  <Words>941</Words>
  <Application>Microsoft Office PowerPoint</Application>
  <PresentationFormat>On-screen Show (4:3)</PresentationFormat>
  <Paragraphs>196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Diseño predeterminado</vt:lpstr>
      <vt:lpstr>Bee Hive Analysis</vt:lpstr>
      <vt:lpstr>Why are bees important to us?</vt:lpstr>
      <vt:lpstr>…</vt:lpstr>
      <vt:lpstr>PowerPoint Presentation</vt:lpstr>
      <vt:lpstr>PowerPoint Presentation</vt:lpstr>
      <vt:lpstr>10 CSV files</vt:lpstr>
      <vt:lpstr>Too much info!</vt:lpstr>
      <vt:lpstr>Only used relevant info</vt:lpstr>
      <vt:lpstr>Split the Timestamp to separate Date Time columns</vt:lpstr>
      <vt:lpstr>Less is more!</vt:lpstr>
      <vt:lpstr>Average values for each day</vt:lpstr>
      <vt:lpstr>Converted strings to timestamp</vt:lpstr>
      <vt:lpstr>Eliminated bad data</vt:lpstr>
      <vt:lpstr>Daily averages of weight, temperature and humidity, as well as the sum of the flow</vt:lpstr>
      <vt:lpstr>Start merging!</vt:lpstr>
      <vt:lpstr>Wait, did you notice the index?</vt:lpstr>
      <vt:lpstr>Omg more merging!?</vt:lpstr>
      <vt:lpstr>Prepare the city weather for…</vt:lpstr>
      <vt:lpstr>…. That’s right, more merging!</vt:lpstr>
      <vt:lpstr>Funny thing about that index</vt:lpstr>
      <vt:lpstr>It’s not the fish of the month, it’s groupby Grouper</vt:lpstr>
      <vt:lpstr>Fix the date column</vt:lpstr>
      <vt:lpstr>Reset the Index and output CSV</vt:lpstr>
      <vt:lpstr>Analysis Process: Schwartau</vt:lpstr>
      <vt:lpstr>Analysis Process: Wurzburg</vt:lpstr>
      <vt:lpstr>Analysis Process</vt:lpstr>
      <vt:lpstr>  Temperature And Humidity Variation Inside The Hive And The Cities Of Wurzburg And Schwartau   </vt:lpstr>
      <vt:lpstr>  Hive Weight And Bee-flow Distribution Throughout The Year In Cities Of Wurzburg And Schwartau   </vt:lpstr>
      <vt:lpstr> Wurzburg: Weight, Flow, Temperature distribution throughout the year   </vt:lpstr>
      <vt:lpstr> Schwartau: weight, Flow, Temperature distribution throughout the year   </vt:lpstr>
      <vt:lpstr>Conclusions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Colleen Anderson</cp:lastModifiedBy>
  <cp:revision>661</cp:revision>
  <dcterms:created xsi:type="dcterms:W3CDTF">2010-05-23T14:28:12Z</dcterms:created>
  <dcterms:modified xsi:type="dcterms:W3CDTF">2019-06-26T00:49:19Z</dcterms:modified>
</cp:coreProperties>
</file>