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9" r:id="rId5"/>
    <p:sldId id="26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58" r:id="rId25"/>
    <p:sldId id="263" r:id="rId26"/>
    <p:sldId id="288" r:id="rId27"/>
    <p:sldId id="264" r:id="rId28"/>
    <p:sldId id="289" r:id="rId29"/>
    <p:sldId id="270" r:id="rId30"/>
    <p:sldId id="290" r:id="rId31"/>
    <p:sldId id="291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66FF"/>
    <a:srgbClr val="FF9900"/>
    <a:srgbClr val="00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2" autoAdjust="0"/>
  </p:normalViewPr>
  <p:slideViewPr>
    <p:cSldViewPr>
      <p:cViewPr varScale="1">
        <p:scale>
          <a:sx n="56" d="100"/>
          <a:sy n="56" d="100"/>
        </p:scale>
        <p:origin x="9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28868-9BE1-4AA7-B512-FE828B02321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CC740-3522-4696-BB92-8F0373E59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Shapiro – reliable statistical</a:t>
            </a:r>
            <a:r>
              <a:rPr lang="en-US" baseline="0" dirty="0" smtClean="0"/>
              <a:t> method to determine whether a sample set has a Gaussian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CC740-3522-4696-BB92-8F0373E594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2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3DCCCB-1BAC-4340-9E81-3F8AA8F1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BBF9A8B-A17D-41CA-8ED3-CEEAE3296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461F94-AFB5-48AD-AAB6-5F705041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7A8F21-8D1C-4713-ADD4-F73A0803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34EB85-409B-4C28-A8A0-0371AD89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6E7E4-A59D-4AC5-A3B1-6089E3C6B25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0971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589DD-6FEF-4F15-9554-22050989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D5CF19C-62F7-4400-A54E-F8BC76D6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069BEC-ECE4-4414-B542-1021F165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691138-F50D-4AEC-ADEA-5B5C511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BAA733-969F-4EFE-A058-CA589E45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EAB4E-3050-4F61-BF2A-770CB522A87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3875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6208A1-09B2-4D9E-ACF6-B53C50D3C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84DE04-4D6D-4123-ADE2-F08A78C5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FE6C8F-85AC-4169-B07C-7589A68C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9F8ED3-61D1-4E46-82F8-90530F2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B316D2-3DD1-411B-BF52-74C27DBE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A5B12-27E1-4947-8443-C69866EBEFB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199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72692-B19D-47CC-88F3-6A301BB2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385659-730E-489F-935C-93A7134B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3F5A02-F324-4424-97E7-556A1E1C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C5EFCB-31AE-40B4-BBC0-9C018F0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F17D3E-ACCF-4505-8665-AB5E3D19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EF392-6699-4D3C-96A7-B7588CD2C87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91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A647B3-1EBA-4040-A364-A2320442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CA2218-7BB1-4DD0-809E-AD8C7654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403A57-8BB0-4978-B58F-9AD808DD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56E9A8-BD36-4284-9BB4-736E2A30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CD878A-3ABE-410F-B43B-AFE35F81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DDAA-E3D6-47DB-BC37-C3FB5C5F419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655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7BD51-C93B-43DD-BE4A-C51017A4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1E9719-9AE5-4311-B18B-80209F0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C9273D-AC84-4A1A-B454-52E6E49EB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330684-3427-4E64-8F6A-FE3E45EE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2E91417-FF22-4826-8737-E7BC3FA4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58DE42-E01E-4166-92E7-A9868D3B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BE0F7-34D2-4587-86DB-BC5DE5F076A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759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3F22CC-2CEE-4F9A-A1EF-E58FBDAB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B60A2B-C016-4DD5-9E7C-4BE32EEB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CFA68C-6F77-40E4-BA3A-407328A0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C923ED-F509-4DED-B1B7-ACE06AF96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369D2D1-321E-44A6-90B3-ECD4620FA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127328-023E-431B-855D-A4D09C2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A848407-6590-4FB6-BE77-79B3A2B0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80633BC-F16F-4A07-8349-FDBCB2F4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A6F3A-02F2-4430-ADC7-962DD30C957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8374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09E4A-5161-4DE5-BD01-1FDBAC4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A22A6A0-F9D9-4744-8665-389A5DE1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FE48B6-1907-406A-91CB-41FA2D24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D4D12-80F1-4FCE-9C3F-1B90593A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347D2-1970-4BEC-AD72-258C00E8704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674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7BCFF1-E7E0-45E3-8908-DAFD7B59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49C746D-D4BE-452B-8101-DFDC30BC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76AD4F-C43B-406F-88D9-8AC05DE4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310C3-A9D0-45CD-A186-66E6CD78666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878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B96BC-9D7F-409C-B73E-4184BBDA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9DA065-29EC-4AC2-8320-6158A838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BC0E84-024D-41F0-A5F7-596956B9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600909-376C-47AF-A35A-AE9B43E3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1AEA29-C66F-40D6-8DF5-BF710FC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42AA32-9ADD-4402-A919-2D49115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89018-2044-4691-A009-B58E63C7B05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8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B681FD-AAF1-47C0-AA0D-7246894A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7F1F3A3-4564-45E6-878F-FD3D20EA7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4EBE7D-B802-494A-BC21-BF76C321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27132D-FC0D-4FE5-9B2D-966BBB3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A042F1-65F1-41F0-938E-517E5721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42F3A7-A5B4-4CAD-8668-E1BF961A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DC58-7279-47CD-B534-4D20857C002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424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B1ADBF5B-6CE6-4167-BE41-10B878BB2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482AEFD4-ED67-4AB8-87B9-DFC969433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1E39B3C2-DB0C-4CEE-8BF9-CD7AAA63B2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73BD2430-9C12-4916-9B46-EB9F057D0B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EF2D393D-E31E-4F0B-A5FB-A82E6D793D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6937C4-C37D-43E5-8AD4-00F7B2654581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p5.ru/" TargetMode="External"/><Relationship Id="rId2" Type="http://schemas.openxmlformats.org/officeDocument/2006/relationships/hyperlink" Target="https://www.hobos.d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="" xmlns:a16="http://schemas.microsoft.com/office/drawing/2014/main" id="{2A1A15DD-5C9A-421E-B958-D809ED55D9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4868863"/>
            <a:ext cx="5400675" cy="544512"/>
          </a:xfrm>
          <a:noFill/>
          <a:ln/>
        </p:spPr>
        <p:txBody>
          <a:bodyPr anchor="ctr"/>
          <a:lstStyle/>
          <a:p>
            <a:pPr algn="l"/>
            <a:r>
              <a:rPr lang="es-UY" altLang="en-US" sz="4400" b="1" dirty="0" err="1">
                <a:solidFill>
                  <a:srgbClr val="FF9900"/>
                </a:solidFill>
              </a:rPr>
              <a:t>Bee</a:t>
            </a:r>
            <a:r>
              <a:rPr lang="es-UY" altLang="en-US" sz="4400" b="1" dirty="0">
                <a:solidFill>
                  <a:srgbClr val="FF9900"/>
                </a:solidFill>
              </a:rPr>
              <a:t> </a:t>
            </a:r>
            <a:r>
              <a:rPr lang="es-UY" altLang="en-US" sz="4400" b="1" dirty="0" err="1">
                <a:solidFill>
                  <a:srgbClr val="FF9900"/>
                </a:solidFill>
              </a:rPr>
              <a:t>Hive</a:t>
            </a:r>
            <a:r>
              <a:rPr lang="es-UY" altLang="en-US" sz="4400" b="1" dirty="0">
                <a:solidFill>
                  <a:srgbClr val="FF9900"/>
                </a:solidFill>
              </a:rPr>
              <a:t> </a:t>
            </a:r>
            <a:r>
              <a:rPr lang="es-UY" altLang="en-US" sz="4400" b="1" dirty="0" err="1">
                <a:solidFill>
                  <a:srgbClr val="FF9900"/>
                </a:solidFill>
              </a:rPr>
              <a:t>Analysis</a:t>
            </a:r>
            <a:endParaRPr lang="es-ES" altLang="en-US" sz="4400" b="1" dirty="0">
              <a:solidFill>
                <a:srgbClr val="FF9900"/>
              </a:solidFill>
            </a:endParaRPr>
          </a:p>
        </p:txBody>
      </p:sp>
      <p:sp>
        <p:nvSpPr>
          <p:cNvPr id="2165" name="Rectangle 117">
            <a:extLst>
              <a:ext uri="{FF2B5EF4-FFF2-40B4-BE49-F238E27FC236}">
                <a16:creationId xmlns="" xmlns:a16="http://schemas.microsoft.com/office/drawing/2014/main" id="{6158EFAC-CD15-44BD-A069-480C6B2A8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89588"/>
            <a:ext cx="8208714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ES" altLang="en-US" sz="1800" b="1" dirty="0" err="1" smtClean="0">
                <a:solidFill>
                  <a:schemeClr val="bg1"/>
                </a:solidFill>
              </a:rPr>
              <a:t>Identify</a:t>
            </a:r>
            <a:r>
              <a:rPr lang="es-ES" altLang="en-US" sz="1800" b="1" dirty="0" smtClean="0">
                <a:solidFill>
                  <a:schemeClr val="bg1"/>
                </a:solidFill>
              </a:rPr>
              <a:t> </a:t>
            </a:r>
            <a:r>
              <a:rPr lang="es-ES" altLang="en-US" sz="1800" b="1" dirty="0">
                <a:solidFill>
                  <a:schemeClr val="bg1"/>
                </a:solidFill>
              </a:rPr>
              <a:t>variables </a:t>
            </a:r>
            <a:r>
              <a:rPr lang="es-ES" altLang="en-US" sz="1800" b="1" dirty="0" err="1" smtClean="0">
                <a:solidFill>
                  <a:schemeClr val="bg1"/>
                </a:solidFill>
              </a:rPr>
              <a:t>affecting</a:t>
            </a:r>
            <a:r>
              <a:rPr lang="es-ES" altLang="en-US" sz="1800" b="1" dirty="0" smtClean="0">
                <a:solidFill>
                  <a:schemeClr val="bg1"/>
                </a:solidFill>
              </a:rPr>
              <a:t> </a:t>
            </a:r>
            <a:r>
              <a:rPr lang="es-ES" altLang="en-US" sz="1800" b="1" dirty="0" err="1">
                <a:solidFill>
                  <a:schemeClr val="bg1"/>
                </a:solidFill>
              </a:rPr>
              <a:t>bee</a:t>
            </a:r>
            <a:r>
              <a:rPr lang="es-ES" altLang="en-US" sz="1800" b="1" dirty="0">
                <a:solidFill>
                  <a:schemeClr val="bg1"/>
                </a:solidFill>
              </a:rPr>
              <a:t> </a:t>
            </a:r>
            <a:r>
              <a:rPr lang="es-ES" altLang="en-US" sz="1800" b="1" dirty="0" err="1">
                <a:solidFill>
                  <a:schemeClr val="bg1"/>
                </a:solidFill>
              </a:rPr>
              <a:t>activity</a:t>
            </a:r>
            <a:r>
              <a:rPr lang="es-ES" altLang="en-US" sz="1800" b="1" dirty="0">
                <a:solidFill>
                  <a:schemeClr val="bg1"/>
                </a:solidFill>
              </a:rPr>
              <a:t> and </a:t>
            </a:r>
            <a:r>
              <a:rPr lang="es-ES" altLang="en-US" sz="1800" b="1" dirty="0" err="1">
                <a:solidFill>
                  <a:schemeClr val="bg1"/>
                </a:solidFill>
              </a:rPr>
              <a:t>production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Less is more!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217755-3DB1-4199-8A83-F5006011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81" y="2420888"/>
            <a:ext cx="366763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Average values for each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7A5330B-CA45-446E-B31B-EEA2DB36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02" y="2420888"/>
            <a:ext cx="390579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Converted strings to timestamp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AD8BC5-942C-4E53-99F0-8F29C6AB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2971736"/>
            <a:ext cx="767822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Eliminated bad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97A52DB-F1C4-4FA5-8421-A92002D5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5" y="2671657"/>
            <a:ext cx="802116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Daily averages of weight, temperature and humidity, as well as the sum of the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EAD986E-5C51-4881-9DD1-44C2A6FE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6" y="2564904"/>
            <a:ext cx="804974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Start merging!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34E5FCD-3F39-4C35-AA8C-F70C81D1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06" y="1700808"/>
            <a:ext cx="545858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476250"/>
            <a:ext cx="8280920" cy="93652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Wait, did you notice the index?</a:t>
            </a:r>
            <a:endParaRPr lang="en-US" altLang="en-US" sz="335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56C8818-6A09-41F6-97C9-DE19A6B2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2" y="3212976"/>
            <a:ext cx="4810796" cy="2991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7B5E02D-8ACF-4BC8-A49C-7905A578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02" y="1916832"/>
            <a:ext cx="522042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Omg more merging!?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EC02715-9534-4B42-9E8A-A673DD77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4" y="1995287"/>
            <a:ext cx="739243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Prepare the city weather for…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9BD8A7-A218-4EF7-B58C-BD9D078A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50" y="2132856"/>
            <a:ext cx="394390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…. That’s right, more merging!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D8C6786-1E04-4AF3-909A-E0389C89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2060848"/>
            <a:ext cx="807832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4F879A6A-2567-444B-9241-FB94F1FDF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582" y="435708"/>
            <a:ext cx="8229600" cy="981075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Why are bees important to us?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="" xmlns:a16="http://schemas.microsoft.com/office/drawing/2014/main" id="{69C33390-0246-4BBA-B6EE-703BA1A25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813" y="1340768"/>
            <a:ext cx="4215187" cy="4465635"/>
          </a:xfrm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endParaRPr lang="en-US" altLang="en-US" sz="1400" dirty="0">
              <a:solidFill>
                <a:schemeClr val="bg1"/>
              </a:solidFill>
            </a:endParaRPr>
          </a:p>
          <a:p>
            <a:r>
              <a:rPr lang="en-US" altLang="en-US" sz="1800" b="1" dirty="0">
                <a:solidFill>
                  <a:schemeClr val="bg1"/>
                </a:solidFill>
              </a:rPr>
              <a:t>More than three quarters of global food crops rely on animal pollination for yield and/or quality.</a:t>
            </a:r>
          </a:p>
          <a:p>
            <a:pPr marL="0" indent="0">
              <a:buNone/>
            </a:pPr>
            <a:endParaRPr lang="en-US" altLang="en-US" sz="1800" b="1" dirty="0">
              <a:solidFill>
                <a:schemeClr val="bg1"/>
              </a:solidFill>
            </a:endParaRPr>
          </a:p>
          <a:p>
            <a:r>
              <a:rPr lang="en-US" altLang="en-US" sz="1800" b="1" dirty="0">
                <a:solidFill>
                  <a:schemeClr val="bg1"/>
                </a:solidFill>
              </a:rPr>
              <a:t>They promote biodiversity in plants which are a resources for a wide range of other species.</a:t>
            </a:r>
          </a:p>
          <a:p>
            <a:pPr marL="0" indent="0">
              <a:buNone/>
            </a:pPr>
            <a:endParaRPr lang="en-US" altLang="en-US" sz="1800" b="1" dirty="0">
              <a:solidFill>
                <a:schemeClr val="bg1"/>
              </a:solidFill>
            </a:endParaRPr>
          </a:p>
          <a:p>
            <a:r>
              <a:rPr lang="en-US" altLang="en-US" sz="1800" b="1" dirty="0">
                <a:solidFill>
                  <a:schemeClr val="bg1"/>
                </a:solidFill>
              </a:rPr>
              <a:t>A source for other benefits such as contributing to medicines, biofuels, fibers and timbers.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  <a:p>
            <a:endParaRPr lang="en-US" altLang="en-US" sz="800" i="1" dirty="0">
              <a:solidFill>
                <a:schemeClr val="bg1"/>
              </a:solidFill>
            </a:endParaRPr>
          </a:p>
          <a:p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424E7C0B-6DF7-4550-8421-796F4A27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82" y="5691021"/>
            <a:ext cx="5196935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S.G. Potts, e. a. (2014–2018 ).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Summary for policymakers of the assessment report of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Intergovernmental Science-Policy Platform on Biodiversity and Ecosystem Services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pollinators, pollination and food production.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Intergovernmental Science-Policy Platform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Biodiversity and Ecosystem.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EA6FC5-08A7-4894-BAB3-9C067358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67" y="1812714"/>
            <a:ext cx="3931289" cy="3232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Funny thing about that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C6DC614-B195-414F-845C-E2E17B5A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3" y="1988840"/>
            <a:ext cx="811643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It’s not the fish of the month,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it’s groupby Grouper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FE26753-C901-46E9-B73C-F62FB313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1988840"/>
            <a:ext cx="807832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Fix the date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AA91F82-0462-4875-8303-993B3FEC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754540"/>
            <a:ext cx="6408712" cy="3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Reset the Index and output CSV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1685D58-9595-48EB-80E2-55A774EB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818311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4F879A6A-2567-444B-9241-FB94F1FDF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432049"/>
          </a:xfrm>
        </p:spPr>
        <p:txBody>
          <a:bodyPr/>
          <a:lstStyle/>
          <a:p>
            <a:r>
              <a:rPr lang="en-US" altLang="en-US" sz="2400" u="sng" dirty="0" smtClean="0">
                <a:solidFill>
                  <a:schemeClr val="bg1"/>
                </a:solidFill>
              </a:rPr>
              <a:t>Statistical Methods</a:t>
            </a:r>
            <a:endParaRPr lang="en-US" altLang="en-US" sz="2400" u="sng" dirty="0">
              <a:solidFill>
                <a:schemeClr val="bg1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424E7C0B-6DF7-4550-8421-796F4A27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82" y="5898770"/>
            <a:ext cx="65" cy="29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867" y="1718572"/>
            <a:ext cx="340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 for normal data distribution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19675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Steps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119752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Statistical Method</a:t>
            </a:r>
            <a:endParaRPr lang="en-US" b="1" u="sng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20154" y="1903238"/>
            <a:ext cx="55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27585" y="1692660"/>
            <a:ext cx="23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Shapiro-</a:t>
            </a:r>
            <a:r>
              <a:rPr lang="en-US" dirty="0" err="1" smtClean="0">
                <a:solidFill>
                  <a:schemeClr val="bg1"/>
                </a:solidFill>
              </a:rPr>
              <a:t>Wilk</a:t>
            </a:r>
            <a:r>
              <a:rPr lang="en-US" dirty="0" smtClean="0">
                <a:solidFill>
                  <a:schemeClr val="bg1"/>
                </a:solidFill>
              </a:rPr>
              <a:t>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826" y="2350043"/>
            <a:ext cx="405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Paired difference test between continuous variables with non-normal distribution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46305" y="2699432"/>
            <a:ext cx="55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68363" y="2510032"/>
            <a:ext cx="22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Wilcoxon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867" y="3485853"/>
            <a:ext cx="359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Correlation between variables with unknown distribution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46305" y="3680291"/>
            <a:ext cx="55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27585" y="348004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Spearman rank correlation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471" y="4542393"/>
            <a:ext cx="429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Transform non-normal variables to normal variables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53456" y="4792329"/>
            <a:ext cx="55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24128" y="4542393"/>
            <a:ext cx="24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Boxcox</a:t>
            </a:r>
            <a:r>
              <a:rPr lang="en-US" dirty="0" smtClean="0">
                <a:solidFill>
                  <a:schemeClr val="bg1"/>
                </a:solidFill>
              </a:rPr>
              <a:t> transformation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582" y="5398608"/>
            <a:ext cx="429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Compare differences between two normal-like distributed variables with unequal sample sizes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23927" y="5665171"/>
            <a:ext cx="55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4572" y="5462741"/>
            <a:ext cx="15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Welch’s t-test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3100A4-D0A5-473A-A41C-F8980A6A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4604"/>
            <a:ext cx="8229600" cy="422920"/>
          </a:xfrm>
        </p:spPr>
        <p:txBody>
          <a:bodyPr/>
          <a:lstStyle/>
          <a:p>
            <a:r>
              <a:rPr lang="en-US" sz="1800" b="1" u="sng" dirty="0">
                <a:solidFill>
                  <a:schemeClr val="bg1"/>
                </a:solidFill>
              </a:rPr>
              <a:t>Analysis Process: </a:t>
            </a:r>
            <a:r>
              <a:rPr lang="en-US" sz="1800" b="1" u="sng" dirty="0" err="1">
                <a:solidFill>
                  <a:schemeClr val="bg1"/>
                </a:solidFill>
              </a:rPr>
              <a:t>Schwartau</a:t>
            </a:r>
            <a:endParaRPr lang="en-US" sz="1800" b="1" u="sng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0499273-5666-44BD-9F72-0B20CD1290E5}"/>
              </a:ext>
            </a:extLst>
          </p:cNvPr>
          <p:cNvGrpSpPr/>
          <p:nvPr/>
        </p:nvGrpSpPr>
        <p:grpSpPr>
          <a:xfrm>
            <a:off x="764043" y="2714935"/>
            <a:ext cx="7561157" cy="3770209"/>
            <a:chOff x="-53165" y="1470832"/>
            <a:chExt cx="12307779" cy="5432133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AC37B07D-CAAA-4972-BB3F-E3DD6BBD4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8250" y="1480297"/>
              <a:ext cx="4166364" cy="274320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A079C77-6762-4DF6-AC6A-620AEA47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5888" y="1472397"/>
              <a:ext cx="4267974" cy="2743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FA1D8039-9599-414C-BD81-6797CD157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1059" y="1470832"/>
              <a:ext cx="4011930" cy="27432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3F073175-5987-4866-9A2A-C6531080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3165" y="4159765"/>
              <a:ext cx="4101015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361471B-E655-4EC5-A23F-95455F27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9243" y="4159765"/>
              <a:ext cx="4204855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A0462496-7F7F-4740-B592-48A84FD6E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95460" y="4159765"/>
              <a:ext cx="4135582" cy="27432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3F7C4EB-CEF6-439F-AF2D-CF38C8772B3F}"/>
              </a:ext>
            </a:extLst>
          </p:cNvPr>
          <p:cNvSpPr txBox="1"/>
          <p:nvPr/>
        </p:nvSpPr>
        <p:spPr>
          <a:xfrm>
            <a:off x="395536" y="837706"/>
            <a:ext cx="82912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Key Observations: </a:t>
            </a:r>
            <a:endParaRPr lang="en-US" sz="12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Hive temp influenced by city temperature. </a:t>
            </a:r>
            <a:r>
              <a:rPr lang="en-US" sz="1200" b="1" dirty="0">
                <a:solidFill>
                  <a:srgbClr val="FF0000"/>
                </a:solidFill>
              </a:rPr>
              <a:t>Bees </a:t>
            </a:r>
            <a:r>
              <a:rPr lang="en-US" sz="1200" b="1" dirty="0" smtClean="0">
                <a:solidFill>
                  <a:srgbClr val="FF0000"/>
                </a:solidFill>
              </a:rPr>
              <a:t>doing </a:t>
            </a:r>
            <a:r>
              <a:rPr lang="en-US" sz="1200" b="1" dirty="0">
                <a:solidFill>
                  <a:srgbClr val="FF0000"/>
                </a:solidFill>
              </a:rPr>
              <a:t>their </a:t>
            </a:r>
            <a:r>
              <a:rPr lang="en-US" sz="1200" b="1" dirty="0" smtClean="0">
                <a:solidFill>
                  <a:srgbClr val="FF0000"/>
                </a:solidFill>
              </a:rPr>
              <a:t>job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Hive </a:t>
            </a:r>
            <a:r>
              <a:rPr lang="en-US" sz="1200" dirty="0" smtClean="0">
                <a:solidFill>
                  <a:schemeClr val="bg1"/>
                </a:solidFill>
              </a:rPr>
              <a:t>temp moderately influences </a:t>
            </a:r>
            <a:r>
              <a:rPr lang="en-US" sz="1200" dirty="0">
                <a:solidFill>
                  <a:schemeClr val="bg1"/>
                </a:solidFill>
              </a:rPr>
              <a:t>hive weight. </a:t>
            </a:r>
            <a:r>
              <a:rPr lang="en-US" sz="1200" b="1" dirty="0" smtClean="0">
                <a:solidFill>
                  <a:srgbClr val="FF0000"/>
                </a:solidFill>
              </a:rPr>
              <a:t>More traditional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Hive temp influences bee flow, </a:t>
            </a:r>
            <a:r>
              <a:rPr lang="en-US" sz="1200" dirty="0" smtClean="0">
                <a:solidFill>
                  <a:schemeClr val="bg1"/>
                </a:solidFill>
              </a:rPr>
              <a:t>in the right </a:t>
            </a:r>
            <a:r>
              <a:rPr lang="en-US" sz="1200" dirty="0">
                <a:solidFill>
                  <a:schemeClr val="bg1"/>
                </a:solidFill>
              </a:rPr>
              <a:t>direction. </a:t>
            </a:r>
            <a:r>
              <a:rPr lang="en-US" sz="1200" b="1" dirty="0" smtClean="0">
                <a:solidFill>
                  <a:srgbClr val="FF0000"/>
                </a:solidFill>
              </a:rPr>
              <a:t>Net bees flowing into the hive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Hive temp </a:t>
            </a:r>
            <a:r>
              <a:rPr lang="en-US" sz="1200" dirty="0" smtClean="0">
                <a:solidFill>
                  <a:schemeClr val="bg1"/>
                </a:solidFill>
              </a:rPr>
              <a:t>increase lead </a:t>
            </a:r>
            <a:r>
              <a:rPr lang="en-US" sz="1200" dirty="0">
                <a:solidFill>
                  <a:schemeClr val="bg1"/>
                </a:solidFill>
              </a:rPr>
              <a:t>to hive humidity </a:t>
            </a:r>
            <a:r>
              <a:rPr lang="en-US" sz="1200" dirty="0" smtClean="0">
                <a:solidFill>
                  <a:schemeClr val="bg1"/>
                </a:solidFill>
              </a:rPr>
              <a:t>decrease and vice-versa. 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r</a:t>
            </a:r>
            <a:r>
              <a:rPr lang="en-US" sz="1200" b="1" baseline="-25000" dirty="0" err="1">
                <a:solidFill>
                  <a:srgbClr val="FF0000"/>
                </a:solidFill>
              </a:rPr>
              <a:t>s</a:t>
            </a:r>
            <a:r>
              <a:rPr lang="en-US" sz="1200" b="1" dirty="0">
                <a:solidFill>
                  <a:srgbClr val="FF0000"/>
                </a:solidFill>
              </a:rPr>
              <a:t> = -</a:t>
            </a:r>
            <a:r>
              <a:rPr lang="en-US" sz="1200" b="1" dirty="0" smtClean="0">
                <a:solidFill>
                  <a:srgbClr val="FF0000"/>
                </a:solidFill>
              </a:rPr>
              <a:t>0.36, </a:t>
            </a:r>
            <a:r>
              <a:rPr lang="en-US" sz="1200" b="1" dirty="0">
                <a:solidFill>
                  <a:srgbClr val="FF0000"/>
                </a:solidFill>
              </a:rPr>
              <a:t>graph not shown)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Hive humidity independent of city humidity.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Hive humidity </a:t>
            </a:r>
            <a:r>
              <a:rPr lang="en-US" sz="1200" dirty="0" smtClean="0">
                <a:solidFill>
                  <a:schemeClr val="bg1"/>
                </a:solidFill>
              </a:rPr>
              <a:t>did not influence </a:t>
            </a:r>
            <a:r>
              <a:rPr lang="en-US" sz="1200" dirty="0" smtClean="0">
                <a:solidFill>
                  <a:schemeClr val="bg1"/>
                </a:solidFill>
              </a:rPr>
              <a:t>hive-weight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Hive humidity </a:t>
            </a:r>
            <a:r>
              <a:rPr lang="en-US" sz="1200" dirty="0">
                <a:solidFill>
                  <a:schemeClr val="bg1"/>
                </a:solidFill>
              </a:rPr>
              <a:t>did not influence bee </a:t>
            </a:r>
            <a:r>
              <a:rPr lang="en-US" sz="1200" dirty="0">
                <a:solidFill>
                  <a:schemeClr val="bg1"/>
                </a:solidFill>
              </a:rPr>
              <a:t>flow.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9690" y="3967074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r</a:t>
            </a:r>
            <a:r>
              <a:rPr lang="en-US" sz="2000" b="1" baseline="-25000" dirty="0" err="1">
                <a:solidFill>
                  <a:schemeClr val="accent6"/>
                </a:solidFill>
              </a:rPr>
              <a:t>s</a:t>
            </a:r>
            <a:r>
              <a:rPr lang="en-US" sz="1600" b="1" dirty="0">
                <a:solidFill>
                  <a:schemeClr val="accent6"/>
                </a:solidFill>
              </a:rPr>
              <a:t> = 0.43 (moderate</a:t>
            </a:r>
            <a:r>
              <a:rPr lang="en-US" sz="1600" b="1" dirty="0" smtClean="0">
                <a:solidFill>
                  <a:schemeClr val="accent6"/>
                </a:solidFill>
              </a:rPr>
              <a:t>)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6423" y="5812350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r</a:t>
            </a:r>
            <a:r>
              <a:rPr lang="en-US" sz="2000" b="1" baseline="-25000" dirty="0" err="1">
                <a:solidFill>
                  <a:schemeClr val="accent6"/>
                </a:solidFill>
              </a:rPr>
              <a:t>s</a:t>
            </a:r>
            <a:r>
              <a:rPr lang="en-US" sz="1600" b="1" dirty="0">
                <a:solidFill>
                  <a:schemeClr val="accent6"/>
                </a:solidFill>
              </a:rPr>
              <a:t> = </a:t>
            </a:r>
            <a:r>
              <a:rPr lang="en-US" sz="1600" b="1" dirty="0" smtClean="0">
                <a:solidFill>
                  <a:schemeClr val="accent6"/>
                </a:solidFill>
              </a:rPr>
              <a:t>0.12 (very weak)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9611" y="3978301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r</a:t>
            </a:r>
            <a:r>
              <a:rPr lang="en-US" sz="2000" b="1" baseline="-25000" dirty="0" err="1">
                <a:solidFill>
                  <a:schemeClr val="accent6"/>
                </a:solidFill>
              </a:rPr>
              <a:t>s</a:t>
            </a:r>
            <a:r>
              <a:rPr lang="en-US" sz="1600" b="1" dirty="0">
                <a:solidFill>
                  <a:schemeClr val="accent6"/>
                </a:solidFill>
              </a:rPr>
              <a:t> = </a:t>
            </a:r>
            <a:r>
              <a:rPr lang="en-US" sz="1600" b="1" dirty="0" smtClean="0">
                <a:solidFill>
                  <a:schemeClr val="accent6"/>
                </a:solidFill>
              </a:rPr>
              <a:t>0.5 (moderate)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1839" y="5839626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r</a:t>
            </a:r>
            <a:r>
              <a:rPr lang="en-US" sz="2000" b="1" baseline="-25000" dirty="0" err="1">
                <a:solidFill>
                  <a:schemeClr val="accent6"/>
                </a:solidFill>
              </a:rPr>
              <a:t>s</a:t>
            </a:r>
            <a:r>
              <a:rPr lang="en-US" sz="1600" b="1" dirty="0">
                <a:solidFill>
                  <a:schemeClr val="accent6"/>
                </a:solidFill>
              </a:rPr>
              <a:t> = </a:t>
            </a:r>
            <a:r>
              <a:rPr lang="en-US" sz="1600" b="1" dirty="0" smtClean="0">
                <a:solidFill>
                  <a:schemeClr val="accent6"/>
                </a:solidFill>
              </a:rPr>
              <a:t>-0.09 (very weak)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1952" y="2714935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r</a:t>
            </a:r>
            <a:r>
              <a:rPr lang="en-US" sz="2000" b="1" baseline="-25000" dirty="0" err="1">
                <a:solidFill>
                  <a:schemeClr val="accent6"/>
                </a:solidFill>
              </a:rPr>
              <a:t>s</a:t>
            </a:r>
            <a:r>
              <a:rPr lang="en-US" sz="1600" b="1" dirty="0">
                <a:solidFill>
                  <a:schemeClr val="accent6"/>
                </a:solidFill>
              </a:rPr>
              <a:t> = </a:t>
            </a:r>
            <a:r>
              <a:rPr lang="en-US" sz="1600" b="1" dirty="0" smtClean="0">
                <a:solidFill>
                  <a:schemeClr val="accent6"/>
                </a:solidFill>
              </a:rPr>
              <a:t>0.04 (very weak)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6215" y="459003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</a:rPr>
              <a:t>r</a:t>
            </a:r>
            <a:r>
              <a:rPr lang="en-US" sz="2000" b="1" baseline="-25000" dirty="0" err="1">
                <a:solidFill>
                  <a:schemeClr val="accent6"/>
                </a:solidFill>
              </a:rPr>
              <a:t>s</a:t>
            </a:r>
            <a:r>
              <a:rPr lang="en-US" sz="1600" b="1" dirty="0">
                <a:solidFill>
                  <a:schemeClr val="accent6"/>
                </a:solidFill>
              </a:rPr>
              <a:t> = </a:t>
            </a:r>
            <a:r>
              <a:rPr lang="en-US" sz="1600" b="1" dirty="0" smtClean="0">
                <a:solidFill>
                  <a:schemeClr val="accent6"/>
                </a:solidFill>
              </a:rPr>
              <a:t>-0.23 (weak)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0222" y="2373324"/>
            <a:ext cx="6242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Conclusion: Hive temperature better indicator of bees performance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3100A4-D0A5-473A-A41C-F8980A6A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4604"/>
            <a:ext cx="8229600" cy="422920"/>
          </a:xfrm>
        </p:spPr>
        <p:txBody>
          <a:bodyPr/>
          <a:lstStyle/>
          <a:p>
            <a:r>
              <a:rPr lang="en-US" sz="1800" b="1" u="sng" dirty="0">
                <a:solidFill>
                  <a:schemeClr val="bg1"/>
                </a:solidFill>
              </a:rPr>
              <a:t>Analysis Process: Wurzburg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3F7C4EB-CEF6-439F-AF2D-CF38C8772B3F}"/>
              </a:ext>
            </a:extLst>
          </p:cNvPr>
          <p:cNvSpPr txBox="1"/>
          <p:nvPr/>
        </p:nvSpPr>
        <p:spPr>
          <a:xfrm>
            <a:off x="500312" y="735206"/>
            <a:ext cx="8015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Key </a:t>
            </a:r>
            <a:r>
              <a:rPr lang="en-US" sz="1200" b="1" dirty="0" smtClean="0">
                <a:solidFill>
                  <a:schemeClr val="bg1"/>
                </a:solidFill>
              </a:rPr>
              <a:t>Observations: </a:t>
            </a:r>
            <a:endParaRPr lang="en-US" sz="12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Hive temp influenced </a:t>
            </a:r>
            <a:r>
              <a:rPr lang="en-US" sz="1200" dirty="0">
                <a:solidFill>
                  <a:schemeClr val="bg1"/>
                </a:solidFill>
              </a:rPr>
              <a:t>by city </a:t>
            </a:r>
            <a:r>
              <a:rPr lang="en-US" sz="1200" dirty="0" smtClean="0">
                <a:solidFill>
                  <a:schemeClr val="bg1"/>
                </a:solidFill>
              </a:rPr>
              <a:t>temperature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Bees not doing their job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Hive temp does not influence hive weight. </a:t>
            </a:r>
            <a:r>
              <a:rPr lang="en-US" sz="1200" b="1" dirty="0" smtClean="0">
                <a:solidFill>
                  <a:srgbClr val="FF0000"/>
                </a:solidFill>
              </a:rPr>
              <a:t>Untraditional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Hive temp influences bee flow, although in the wrong direction. </a:t>
            </a:r>
            <a:r>
              <a:rPr lang="en-US" sz="1200" b="1" dirty="0" smtClean="0">
                <a:solidFill>
                  <a:srgbClr val="FF0000"/>
                </a:solidFill>
              </a:rPr>
              <a:t>Bees bailing out</a:t>
            </a:r>
          </a:p>
          <a:p>
            <a:pPr marL="457200" indent="-457200"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Inverse correlation observed  between hive temperature and hive humidity </a:t>
            </a:r>
            <a:r>
              <a:rPr lang="en-US" sz="1200" b="1" dirty="0" smtClean="0">
                <a:solidFill>
                  <a:srgbClr val="FF0000"/>
                </a:solidFill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</a:rPr>
              <a:t>r</a:t>
            </a:r>
            <a:r>
              <a:rPr lang="en-US" sz="1200" b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1200" b="1" dirty="0" smtClean="0">
                <a:solidFill>
                  <a:srgbClr val="FF0000"/>
                </a:solidFill>
              </a:rPr>
              <a:t> = -0.68, graph not shown)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Hive </a:t>
            </a:r>
            <a:r>
              <a:rPr lang="en-US" sz="1200" dirty="0">
                <a:solidFill>
                  <a:schemeClr val="bg1"/>
                </a:solidFill>
              </a:rPr>
              <a:t>humidity </a:t>
            </a:r>
            <a:r>
              <a:rPr lang="en-US" sz="1200" dirty="0" smtClean="0">
                <a:solidFill>
                  <a:schemeClr val="bg1"/>
                </a:solidFill>
              </a:rPr>
              <a:t>independent </a:t>
            </a:r>
            <a:r>
              <a:rPr lang="en-US" sz="1200" dirty="0">
                <a:solidFill>
                  <a:schemeClr val="bg1"/>
                </a:solidFill>
              </a:rPr>
              <a:t>of city </a:t>
            </a:r>
            <a:r>
              <a:rPr lang="en-US" sz="1200" dirty="0" smtClean="0">
                <a:solidFill>
                  <a:schemeClr val="bg1"/>
                </a:solidFill>
              </a:rPr>
              <a:t>humidity.</a:t>
            </a:r>
          </a:p>
          <a:p>
            <a:pPr marL="457200" indent="-457200"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Hive humidity moderately influences hive-weight. </a:t>
            </a:r>
            <a:endParaRPr lang="en-US" sz="12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Hive </a:t>
            </a:r>
            <a:r>
              <a:rPr lang="en-US" sz="1200" dirty="0">
                <a:solidFill>
                  <a:schemeClr val="bg1"/>
                </a:solidFill>
              </a:rPr>
              <a:t>humidity moderately influences </a:t>
            </a:r>
            <a:r>
              <a:rPr lang="en-US" sz="1200" dirty="0" smtClean="0">
                <a:solidFill>
                  <a:schemeClr val="bg1"/>
                </a:solidFill>
              </a:rPr>
              <a:t>bee flow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5550" y="2689488"/>
            <a:ext cx="7862280" cy="3721688"/>
            <a:chOff x="539552" y="2501286"/>
            <a:chExt cx="7862280" cy="3721688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850371F-3C94-43C2-A34C-4CEB4AC1A9BC}"/>
                </a:ext>
              </a:extLst>
            </p:cNvPr>
            <p:cNvGrpSpPr/>
            <p:nvPr/>
          </p:nvGrpSpPr>
          <p:grpSpPr>
            <a:xfrm>
              <a:off x="539552" y="2501286"/>
              <a:ext cx="7862280" cy="3721688"/>
              <a:chOff x="-90592" y="1377428"/>
              <a:chExt cx="12258495" cy="548057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="" xmlns:a16="http://schemas.microsoft.com/office/drawing/2014/main" id="{5D3C8803-A7EE-4DA5-BD83-6291DFA72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8849" y="1377428"/>
                <a:ext cx="4162568" cy="274319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994732C0-46B9-482B-B493-A0E1EEA5D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325" y="1377428"/>
                <a:ext cx="3965418" cy="274319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45B6BE4C-25E8-4584-975F-A668AF525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9993" y="1377428"/>
                <a:ext cx="4297910" cy="274319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="" xmlns:a16="http://schemas.microsoft.com/office/drawing/2014/main" id="{FCB85809-DB97-4B18-A5A3-AA326D344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0592" y="4114800"/>
                <a:ext cx="4045176" cy="27432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2ED2F7EF-B3FF-411E-9871-CC655AF31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1358" y="4114800"/>
                <a:ext cx="4321768" cy="27432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B4B6CD6A-4463-484C-B35B-A3C3049E5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123" y="4114800"/>
                <a:ext cx="4003964" cy="2743200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815949" y="3704293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0.61 (strong)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3058" y="5617915"/>
              <a:ext cx="1768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0.39 (weak)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27956" y="3704293"/>
              <a:ext cx="17107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0.39 (weak)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5141" y="3704293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0.66 (strong)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8189" y="5605493"/>
              <a:ext cx="21323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0.48 (moderate)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62075" y="5597027"/>
              <a:ext cx="21323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0.45 (moderate)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36787" y="2304866"/>
            <a:ext cx="6242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Conclusion: Hive temperature better indicator of bees performance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37" y="322632"/>
            <a:ext cx="8326842" cy="589882"/>
          </a:xfrm>
        </p:spPr>
        <p:txBody>
          <a:bodyPr/>
          <a:lstStyle/>
          <a:p>
            <a:r>
              <a:rPr lang="en-US" sz="1800" u="sng" dirty="0">
                <a:solidFill>
                  <a:schemeClr val="bg1"/>
                </a:solidFill>
              </a:rPr>
              <a:t/>
            </a:r>
            <a:br>
              <a:rPr lang="en-US" sz="1800" u="sng" dirty="0">
                <a:solidFill>
                  <a:schemeClr val="bg1"/>
                </a:solidFill>
              </a:rPr>
            </a:br>
            <a:r>
              <a:rPr lang="en-US" sz="1800" u="sng" dirty="0">
                <a:solidFill>
                  <a:schemeClr val="bg1"/>
                </a:solidFill>
              </a:rPr>
              <a:t/>
            </a:r>
            <a:br>
              <a:rPr lang="en-US" sz="1800" u="sng" dirty="0">
                <a:solidFill>
                  <a:schemeClr val="bg1"/>
                </a:solidFill>
              </a:rPr>
            </a:br>
            <a:r>
              <a:rPr lang="en-US" sz="1800" u="sng" dirty="0" smtClean="0">
                <a:solidFill>
                  <a:schemeClr val="bg1"/>
                </a:solidFill>
              </a:rPr>
              <a:t>Wurzburg: Temperature </a:t>
            </a:r>
            <a:r>
              <a:rPr lang="en-US" sz="1800" u="sng" dirty="0">
                <a:solidFill>
                  <a:schemeClr val="bg1"/>
                </a:solidFill>
              </a:rPr>
              <a:t>And Humidity Variation </a:t>
            </a:r>
            <a:r>
              <a:rPr lang="en-US" sz="1800" u="sng" dirty="0" smtClean="0">
                <a:solidFill>
                  <a:schemeClr val="bg1"/>
                </a:solidFill>
              </a:rPr>
              <a:t>Through the Year Inside </a:t>
            </a:r>
            <a:r>
              <a:rPr lang="en-US" sz="1800" u="sng" dirty="0">
                <a:solidFill>
                  <a:schemeClr val="bg1"/>
                </a:solidFill>
              </a:rPr>
              <a:t>t</a:t>
            </a:r>
            <a:r>
              <a:rPr lang="en-US" sz="1800" u="sng" dirty="0" smtClean="0">
                <a:solidFill>
                  <a:schemeClr val="bg1"/>
                </a:solidFill>
              </a:rPr>
              <a:t>he Hive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050" dirty="0"/>
              <a:t/>
            </a:r>
            <a:br>
              <a:rPr lang="en-US" sz="1050" dirty="0"/>
            </a:b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3400C3A-C107-4B53-9316-B934A5D9C43D}"/>
              </a:ext>
            </a:extLst>
          </p:cNvPr>
          <p:cNvSpPr txBox="1"/>
          <p:nvPr/>
        </p:nvSpPr>
        <p:spPr>
          <a:xfrm>
            <a:off x="5402963" y="1844824"/>
            <a:ext cx="351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</a:rPr>
              <a:t>Hypothesis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Hive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</a:rPr>
              <a:t>emperature greater than 30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o</a:t>
            </a:r>
            <a:r>
              <a:rPr lang="en-US" sz="1400" b="1" dirty="0" smtClean="0">
                <a:solidFill>
                  <a:schemeClr val="bg1"/>
                </a:solidFill>
              </a:rPr>
              <a:t>C is optimal for bee flow: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714AC7-4190-41AE-BB34-BB3B55048EE9}"/>
              </a:ext>
            </a:extLst>
          </p:cNvPr>
          <p:cNvSpPr txBox="1"/>
          <p:nvPr/>
        </p:nvSpPr>
        <p:spPr>
          <a:xfrm>
            <a:off x="395536" y="864520"/>
            <a:ext cx="8157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Conclusions: 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rgbClr val="FF0000"/>
                </a:solidFill>
              </a:rPr>
              <a:t>There were very few times in the year when the temperature inside the hive was optimal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rgbClr val="FF0000"/>
                </a:solidFill>
              </a:rPr>
              <a:t>Hive was dying, and most of the bees were flowing out when temperatures were optimal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95536" y="1933267"/>
            <a:ext cx="4969829" cy="3418243"/>
            <a:chOff x="466267" y="1682616"/>
            <a:chExt cx="5671548" cy="4154628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A905C189-C1FB-4304-8F78-9621F715E44A}"/>
                </a:ext>
              </a:extLst>
            </p:cNvPr>
            <p:cNvGrpSpPr/>
            <p:nvPr/>
          </p:nvGrpSpPr>
          <p:grpSpPr>
            <a:xfrm>
              <a:off x="467837" y="1682616"/>
              <a:ext cx="5669976" cy="2228990"/>
              <a:chOff x="65895" y="148902"/>
              <a:chExt cx="10236958" cy="34800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="" xmlns:a16="http://schemas.microsoft.com/office/drawing/2014/main" id="{110F51F9-9F7A-4929-BBC1-BCE6E5341B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605" b="1698"/>
              <a:stretch/>
            </p:blipFill>
            <p:spPr>
              <a:xfrm>
                <a:off x="5160343" y="148902"/>
                <a:ext cx="5142510" cy="335988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="" xmlns:a16="http://schemas.microsoft.com/office/drawing/2014/main" id="{25402873-0671-4910-9C1B-239CF4EAC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95" y="154207"/>
                <a:ext cx="5125281" cy="3474721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B28EBE9C-CC8C-4167-91B6-4D8C34DE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267" y="3739817"/>
              <a:ext cx="2824363" cy="20974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7EEAFF5F-247B-4830-B975-60D6B95C2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3261" y="3736369"/>
              <a:ext cx="2864554" cy="2100875"/>
            </a:xfrm>
            <a:prstGeom prst="rect">
              <a:avLst/>
            </a:prstGeom>
          </p:spPr>
        </p:pic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15832"/>
              </p:ext>
            </p:extLst>
          </p:nvPr>
        </p:nvGraphicFramePr>
        <p:xfrm>
          <a:off x="5508104" y="2370846"/>
          <a:ext cx="3240360" cy="158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</a:tblGrid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 &gt;30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 &lt;30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 = 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 626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= -8807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-1372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 = 3221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2905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= 1.7 x 10</a:t>
                      </a:r>
                      <a:r>
                        <a:rPr lang="en-US" sz="1400" baseline="30000" dirty="0" smtClean="0"/>
                        <a:t>-11</a:t>
                      </a:r>
                      <a:endParaRPr lang="en-US" sz="1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400C3A-C107-4B53-9316-B934A5D9C43D}"/>
              </a:ext>
            </a:extLst>
          </p:cNvPr>
          <p:cNvSpPr txBox="1"/>
          <p:nvPr/>
        </p:nvSpPr>
        <p:spPr>
          <a:xfrm>
            <a:off x="5418102" y="4221088"/>
            <a:ext cx="351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</a:rPr>
              <a:t>Hypothesis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Hive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</a:rPr>
              <a:t>emperature greater than 30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o</a:t>
            </a:r>
            <a:r>
              <a:rPr lang="en-US" sz="1400" b="1" dirty="0" smtClean="0">
                <a:solidFill>
                  <a:schemeClr val="bg1"/>
                </a:solidFill>
              </a:rPr>
              <a:t>C is optimal for hive weight: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91148"/>
              </p:ext>
            </p:extLst>
          </p:nvPr>
        </p:nvGraphicFramePr>
        <p:xfrm>
          <a:off x="5520490" y="4752775"/>
          <a:ext cx="3240360" cy="158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</a:tblGrid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 &gt;30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 &lt;30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 = 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 626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= 65.9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54.2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 = 2.1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5.04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= 1.1 x 10</a:t>
                      </a:r>
                      <a:r>
                        <a:rPr lang="en-US" sz="1400" baseline="30000" dirty="0" smtClean="0"/>
                        <a:t>-24</a:t>
                      </a:r>
                      <a:endParaRPr lang="en-US" sz="1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093296"/>
            <a:ext cx="21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Welch’s t-test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88" y="378041"/>
            <a:ext cx="8229600" cy="432896"/>
          </a:xfrm>
        </p:spPr>
        <p:txBody>
          <a:bodyPr/>
          <a:lstStyle/>
          <a:p>
            <a:r>
              <a:rPr lang="en-US" sz="1600" b="1" u="sng" dirty="0">
                <a:solidFill>
                  <a:schemeClr val="bg1"/>
                </a:solidFill>
              </a:rPr>
              <a:t/>
            </a:r>
            <a:br>
              <a:rPr lang="en-US" sz="1600" b="1" u="sng" dirty="0">
                <a:solidFill>
                  <a:schemeClr val="bg1"/>
                </a:solidFill>
              </a:rPr>
            </a:br>
            <a:r>
              <a:rPr lang="en-US" sz="1600" b="1" u="sng" dirty="0">
                <a:solidFill>
                  <a:schemeClr val="bg1"/>
                </a:solidFill>
              </a:rPr>
              <a:t>Wurzburg: Weight, Flow, Temperature distribution </a:t>
            </a:r>
            <a:r>
              <a:rPr lang="en-US" sz="1600" b="1" u="sng" dirty="0" smtClean="0">
                <a:solidFill>
                  <a:schemeClr val="bg1"/>
                </a:solidFill>
              </a:rPr>
              <a:t>in 2017, 2018, 2019</a:t>
            </a:r>
            <a:r>
              <a:rPr lang="en-US" sz="1600" b="1" dirty="0">
                <a:solidFill>
                  <a:schemeClr val="bg1"/>
                </a:solidFill>
              </a:rPr>
              <a:t/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000" b="1" dirty="0"/>
              <a:t/>
            </a:r>
            <a:br>
              <a:rPr lang="en-US" sz="1000" b="1" dirty="0"/>
            </a:b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6076775-FCF1-4F6C-B70B-80AE8D1B9F3F}"/>
              </a:ext>
            </a:extLst>
          </p:cNvPr>
          <p:cNvSpPr txBox="1"/>
          <p:nvPr/>
        </p:nvSpPr>
        <p:spPr>
          <a:xfrm>
            <a:off x="396088" y="1098644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Key observations: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2017: when temp of hive was between 25-30</a:t>
            </a:r>
            <a:r>
              <a:rPr lang="en-US" sz="1400" baseline="30000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C in the months of May, June, July, max. bees flew out of the hive.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2018: even though hive temp was between 25-30</a:t>
            </a:r>
            <a:r>
              <a:rPr lang="en-US" sz="1400" baseline="30000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C in the month of May,  bees were flying out of the hive.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2019: even though the temp were above 20</a:t>
            </a:r>
            <a:r>
              <a:rPr lang="en-US" sz="1400" baseline="30000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C in April, May, bees continue to flow out of the hive.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FBA02CA-FF71-45DC-836B-1077B78D6D7A}"/>
              </a:ext>
            </a:extLst>
          </p:cNvPr>
          <p:cNvGrpSpPr/>
          <p:nvPr/>
        </p:nvGrpSpPr>
        <p:grpSpPr>
          <a:xfrm>
            <a:off x="827584" y="2924944"/>
            <a:ext cx="7545856" cy="3454708"/>
            <a:chOff x="-129752" y="1546466"/>
            <a:chExt cx="12248120" cy="512568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5EFE8066-554F-44F4-848B-B2C8E759A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7065" y="1548559"/>
              <a:ext cx="4218124" cy="26195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5C7B9A82-0DA2-4ADB-96B8-7E06F15E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22552" y="1546466"/>
              <a:ext cx="4023360" cy="260738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77E84774-1A2C-4C54-8C52-B8F3EA51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5008" y="1556542"/>
              <a:ext cx="4023360" cy="253646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372C4D95-2A47-40CD-84B6-6AE9DA50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9752" y="3992960"/>
              <a:ext cx="4044305" cy="267919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648C8CC1-089E-4D07-84DA-94B9B59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5664" y="3992959"/>
              <a:ext cx="4095489" cy="267919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3AACC372-DE74-4F80-936D-5914FF99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9341" y="3992960"/>
              <a:ext cx="4149027" cy="2679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2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84" y="487501"/>
            <a:ext cx="8229600" cy="4328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u="sng" dirty="0">
                <a:solidFill>
                  <a:schemeClr val="bg1"/>
                </a:solidFill>
              </a:rPr>
              <a:t/>
            </a:r>
            <a:br>
              <a:rPr lang="en-US" sz="1800" b="1" u="sng" dirty="0">
                <a:solidFill>
                  <a:schemeClr val="bg1"/>
                </a:solidFill>
              </a:rPr>
            </a:br>
            <a:r>
              <a:rPr lang="en-US" sz="1800" b="1" u="sng" dirty="0">
                <a:solidFill>
                  <a:schemeClr val="bg1"/>
                </a:solidFill>
              </a:rPr>
              <a:t/>
            </a:r>
            <a:br>
              <a:rPr lang="en-US" sz="1800" b="1" u="sng" dirty="0">
                <a:solidFill>
                  <a:schemeClr val="bg1"/>
                </a:solidFill>
              </a:rPr>
            </a:br>
            <a:r>
              <a:rPr lang="en-US" sz="1800" b="1" u="sng" dirty="0" err="1">
                <a:solidFill>
                  <a:schemeClr val="bg1"/>
                </a:solidFill>
              </a:rPr>
              <a:t>Schwartau</a:t>
            </a:r>
            <a:r>
              <a:rPr lang="en-US" sz="1800" b="1" u="sng" dirty="0">
                <a:solidFill>
                  <a:schemeClr val="bg1"/>
                </a:solidFill>
              </a:rPr>
              <a:t>: Hive Weight And Bee-flow Distribution Throughout The Year</a:t>
            </a:r>
            <a:br>
              <a:rPr lang="en-US" sz="1800" b="1" u="sng" dirty="0">
                <a:solidFill>
                  <a:schemeClr val="bg1"/>
                </a:solidFill>
              </a:rPr>
            </a:br>
            <a:r>
              <a:rPr lang="en-US" sz="1800" b="1" u="sng" dirty="0">
                <a:solidFill>
                  <a:schemeClr val="bg1"/>
                </a:solidFill>
              </a:rPr>
              <a:t/>
            </a:r>
            <a:br>
              <a:rPr lang="en-US" sz="1800" b="1" u="sng" dirty="0">
                <a:solidFill>
                  <a:schemeClr val="bg1"/>
                </a:solidFill>
              </a:rPr>
            </a:br>
            <a:r>
              <a:rPr lang="en-US" sz="1800" b="1" u="sng" dirty="0">
                <a:solidFill>
                  <a:schemeClr val="bg1"/>
                </a:solidFill>
              </a:rPr>
              <a:t/>
            </a:r>
            <a:br>
              <a:rPr lang="en-US" sz="1800" b="1" u="sng" dirty="0">
                <a:solidFill>
                  <a:schemeClr val="bg1"/>
                </a:solidFill>
              </a:rPr>
            </a:br>
            <a:endParaRPr lang="en-US" sz="1800" b="1" u="sng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6884" y="2481752"/>
            <a:ext cx="4898602" cy="3478671"/>
            <a:chOff x="420869" y="1898914"/>
            <a:chExt cx="5738708" cy="4342196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F2E76317-8085-4263-A4A3-FFD31BC63738}"/>
                </a:ext>
              </a:extLst>
            </p:cNvPr>
            <p:cNvGrpSpPr/>
            <p:nvPr/>
          </p:nvGrpSpPr>
          <p:grpSpPr>
            <a:xfrm>
              <a:off x="420869" y="4079194"/>
              <a:ext cx="5738708" cy="2161916"/>
              <a:chOff x="274155" y="3372187"/>
              <a:chExt cx="10334154" cy="339396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EA01118C-BA45-407D-A38C-D7940CCC4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4155" y="3423704"/>
                <a:ext cx="5171941" cy="333755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="" xmlns:a16="http://schemas.microsoft.com/office/drawing/2014/main" id="{9DB48F19-0A83-4C0C-BFE0-520D0D812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326" y="3372187"/>
                <a:ext cx="5232983" cy="3393965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434ECAE6-B43E-4970-A037-1E22C60E9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859" y="1898914"/>
              <a:ext cx="2846846" cy="222276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375B8253-94CD-4ABD-B741-64A719833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3906" y="1903771"/>
              <a:ext cx="2895669" cy="222559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3400C3A-C107-4B53-9316-B934A5D9C43D}"/>
              </a:ext>
            </a:extLst>
          </p:cNvPr>
          <p:cNvSpPr txBox="1"/>
          <p:nvPr/>
        </p:nvSpPr>
        <p:spPr>
          <a:xfrm>
            <a:off x="5402963" y="2057483"/>
            <a:ext cx="351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</a:rPr>
              <a:t>Hypothesis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Hive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</a:rPr>
              <a:t>emperature greater than 30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o</a:t>
            </a:r>
            <a:r>
              <a:rPr lang="en-US" sz="1400" b="1" dirty="0" smtClean="0">
                <a:solidFill>
                  <a:schemeClr val="bg1"/>
                </a:solidFill>
              </a:rPr>
              <a:t>C is optimal for bee flow: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00710"/>
              </p:ext>
            </p:extLst>
          </p:nvPr>
        </p:nvGraphicFramePr>
        <p:xfrm>
          <a:off x="5508104" y="2583505"/>
          <a:ext cx="3240360" cy="158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</a:tblGrid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 &gt;30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 &lt;30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 = 206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445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= 9810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186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 = 18239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1290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= 1.3 x 10</a:t>
                      </a:r>
                      <a:r>
                        <a:rPr lang="en-US" sz="1400" baseline="30000" dirty="0" smtClean="0"/>
                        <a:t>-12</a:t>
                      </a:r>
                      <a:endParaRPr lang="en-US" sz="1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400C3A-C107-4B53-9316-B934A5D9C43D}"/>
              </a:ext>
            </a:extLst>
          </p:cNvPr>
          <p:cNvSpPr txBox="1"/>
          <p:nvPr/>
        </p:nvSpPr>
        <p:spPr>
          <a:xfrm>
            <a:off x="5418102" y="4221088"/>
            <a:ext cx="351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</a:rPr>
              <a:t>Hypothesis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Hive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</a:rPr>
              <a:t>emperature greater than 30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o</a:t>
            </a:r>
            <a:r>
              <a:rPr lang="en-US" sz="1400" b="1" dirty="0" smtClean="0">
                <a:solidFill>
                  <a:schemeClr val="bg1"/>
                </a:solidFill>
              </a:rPr>
              <a:t>C is optimal for hive weight: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35738"/>
              </p:ext>
            </p:extLst>
          </p:nvPr>
        </p:nvGraphicFramePr>
        <p:xfrm>
          <a:off x="5520490" y="4752775"/>
          <a:ext cx="3240360" cy="158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</a:tblGrid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 &gt;30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 &lt;30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 = 206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445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= 64285.4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54175.8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 = 17343.8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9898.9</a:t>
                      </a:r>
                      <a:endParaRPr lang="en-US" sz="1400" dirty="0"/>
                    </a:p>
                  </a:txBody>
                  <a:tcPr/>
                </a:tc>
              </a:tr>
              <a:tr h="3170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= 1.4 x 10</a:t>
                      </a:r>
                      <a:r>
                        <a:rPr lang="en-US" sz="1400" baseline="30000" dirty="0" smtClean="0"/>
                        <a:t>-13</a:t>
                      </a:r>
                      <a:endParaRPr lang="en-US" sz="1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F714AC7-4190-41AE-BB34-BB3B55048EE9}"/>
              </a:ext>
            </a:extLst>
          </p:cNvPr>
          <p:cNvSpPr txBox="1"/>
          <p:nvPr/>
        </p:nvSpPr>
        <p:spPr>
          <a:xfrm>
            <a:off x="346884" y="904165"/>
            <a:ext cx="8568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Key Observations: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Better performing hive than Wurzburg, where we found more instances of optimal temperature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Hive weight was significantly higher than Wurzburg at temp above 30</a:t>
            </a:r>
            <a:r>
              <a:rPr lang="en-US" sz="1400" baseline="30000" dirty="0" smtClean="0">
                <a:solidFill>
                  <a:schemeClr val="bg1"/>
                </a:solidFill>
              </a:rPr>
              <a:t>o</a:t>
            </a:r>
            <a:r>
              <a:rPr lang="en-US" sz="1400" dirty="0" smtClean="0">
                <a:solidFill>
                  <a:schemeClr val="bg1"/>
                </a:solidFill>
              </a:rPr>
              <a:t>C and below 30</a:t>
            </a:r>
            <a:r>
              <a:rPr lang="en-US" sz="1400" baseline="30000" dirty="0" smtClean="0">
                <a:solidFill>
                  <a:schemeClr val="bg1"/>
                </a:solidFill>
              </a:rPr>
              <a:t>o</a:t>
            </a:r>
            <a:r>
              <a:rPr lang="en-US" sz="1400" dirty="0" smtClean="0">
                <a:solidFill>
                  <a:schemeClr val="bg1"/>
                </a:solidFill>
              </a:rPr>
              <a:t>C(p=1.4 x 10</a:t>
            </a:r>
            <a:r>
              <a:rPr lang="en-US" sz="1400" baseline="30000" dirty="0" smtClean="0">
                <a:solidFill>
                  <a:schemeClr val="bg1"/>
                </a:solidFill>
              </a:rPr>
              <a:t>-13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Bees flow into the hive was significantly </a:t>
            </a:r>
            <a:r>
              <a:rPr lang="en-US" sz="1400" dirty="0">
                <a:solidFill>
                  <a:schemeClr val="bg1"/>
                </a:solidFill>
              </a:rPr>
              <a:t>higher than Wurzburg at temp above 30</a:t>
            </a:r>
            <a:r>
              <a:rPr lang="en-US" sz="1400" baseline="30000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C and below </a:t>
            </a:r>
            <a:r>
              <a:rPr lang="en-US" sz="1400" dirty="0" smtClean="0">
                <a:solidFill>
                  <a:schemeClr val="bg1"/>
                </a:solidFill>
              </a:rPr>
              <a:t>30</a:t>
            </a:r>
            <a:r>
              <a:rPr lang="en-US" sz="1400" baseline="30000" dirty="0" smtClean="0">
                <a:solidFill>
                  <a:schemeClr val="bg1"/>
                </a:solidFill>
              </a:rPr>
              <a:t>o</a:t>
            </a:r>
            <a:r>
              <a:rPr lang="en-US" sz="1400" dirty="0" smtClean="0">
                <a:solidFill>
                  <a:schemeClr val="bg1"/>
                </a:solidFill>
              </a:rPr>
              <a:t>C (p=1.3 </a:t>
            </a:r>
            <a:r>
              <a:rPr lang="en-US" sz="1400" dirty="0">
                <a:solidFill>
                  <a:schemeClr val="bg1"/>
                </a:solidFill>
              </a:rPr>
              <a:t>x </a:t>
            </a:r>
            <a:r>
              <a:rPr lang="en-US" sz="1400" dirty="0" smtClean="0">
                <a:solidFill>
                  <a:schemeClr val="bg1"/>
                </a:solidFill>
              </a:rPr>
              <a:t>10</a:t>
            </a:r>
            <a:r>
              <a:rPr lang="en-US" sz="1400" baseline="30000" dirty="0" smtClean="0">
                <a:solidFill>
                  <a:schemeClr val="bg1"/>
                </a:solidFill>
              </a:rPr>
              <a:t>-12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03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4F879A6A-2567-444B-9241-FB94F1FDF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923485"/>
            <a:ext cx="5637040" cy="400711"/>
          </a:xfrm>
        </p:spPr>
        <p:txBody>
          <a:bodyPr/>
          <a:lstStyle/>
          <a:p>
            <a:r>
              <a:rPr lang="en-US" altLang="en-US" sz="2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424E7C0B-6DF7-4550-8421-796F4A27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82" y="5691021"/>
            <a:ext cx="5196935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S.G. Potts, e. a. (2014–2018 ).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Summary for policymakers of the assessment report of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Intergovernmental Science-Policy Platform on Biodiversity and Ecosystem Services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pollinators, pollination and food production.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Intergovernmental Science-Policy Platform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Biodiversity and Ecosystem.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307C7B2-CA69-47C6-9570-3C574437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64" y="782596"/>
            <a:ext cx="8229600" cy="1323009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645A5AE-FAE2-44AD-A765-943982AAD303}"/>
              </a:ext>
            </a:extLst>
          </p:cNvPr>
          <p:cNvSpPr txBox="1"/>
          <p:nvPr/>
        </p:nvSpPr>
        <p:spPr>
          <a:xfrm>
            <a:off x="467544" y="453461"/>
            <a:ext cx="77768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What is happening to the World’s Bees?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An increase in land use, pesticide use, environmental pollution, invasive alien species, pathogens and climate change have caused a decline in the abundance, diversity and health of pollinators.</a:t>
            </a:r>
          </a:p>
          <a:p>
            <a:pPr>
              <a:buClr>
                <a:schemeClr val="bg1"/>
              </a:buClr>
            </a:pPr>
            <a:endParaRPr lang="en-US" altLang="en-US" sz="2000" dirty="0">
              <a:solidFill>
                <a:schemeClr val="bg1"/>
              </a:solidFill>
            </a:endParaRPr>
          </a:p>
          <a:p>
            <a:r>
              <a:rPr lang="en-US" altLang="en-US" sz="2000" dirty="0">
                <a:solidFill>
                  <a:schemeClr val="bg1"/>
                </a:solidFill>
              </a:rPr>
              <a:t>Why is this so concerning?</a:t>
            </a:r>
          </a:p>
          <a:p>
            <a:endParaRPr lang="en-US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volume of production of pollinator-dependent crops has increased by 300% over the last five decades, making livelihoods increasingly dependent on pollination.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Pollinator-dependent crops have experienced lower growth and lower stability of yield than pollinator-independent crops.</a:t>
            </a:r>
            <a:endParaRPr lang="en-US" altLang="en-US" sz="1400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="" xmlns:a16="http://schemas.microsoft.com/office/drawing/2014/main" id="{578204D2-8201-4C72-B373-9D5AAC99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4016045"/>
            <a:ext cx="4824536" cy="16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2" y="466854"/>
            <a:ext cx="8229600" cy="531391"/>
          </a:xfrm>
        </p:spPr>
        <p:txBody>
          <a:bodyPr/>
          <a:lstStyle/>
          <a:p>
            <a:r>
              <a:rPr lang="en-US" sz="1800" b="1" u="sng" dirty="0">
                <a:solidFill>
                  <a:schemeClr val="bg1"/>
                </a:solidFill>
              </a:rPr>
              <a:t/>
            </a:r>
            <a:br>
              <a:rPr lang="en-US" sz="1800" b="1" u="sng" dirty="0">
                <a:solidFill>
                  <a:schemeClr val="bg1"/>
                </a:solidFill>
              </a:rPr>
            </a:br>
            <a:r>
              <a:rPr lang="en-US" sz="1800" b="1" u="sng" dirty="0" err="1">
                <a:solidFill>
                  <a:schemeClr val="bg1"/>
                </a:solidFill>
              </a:rPr>
              <a:t>Schwartau</a:t>
            </a:r>
            <a:r>
              <a:rPr lang="en-US" sz="1800" b="1" u="sng" dirty="0">
                <a:solidFill>
                  <a:schemeClr val="bg1"/>
                </a:solidFill>
              </a:rPr>
              <a:t>: weight, Flow, Temperature distribution throughout the year</a:t>
            </a:r>
            <a:r>
              <a:rPr lang="en-US" sz="1800" b="1" dirty="0">
                <a:solidFill>
                  <a:schemeClr val="bg1"/>
                </a:solidFill>
              </a:rPr>
              <a:t/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/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050" b="1" dirty="0"/>
              <a:t/>
            </a:r>
            <a:br>
              <a:rPr lang="en-US" sz="1050" b="1" dirty="0"/>
            </a:b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6076775-FCF1-4F6C-B70B-80AE8D1B9F3F}"/>
              </a:ext>
            </a:extLst>
          </p:cNvPr>
          <p:cNvSpPr txBox="1"/>
          <p:nvPr/>
        </p:nvSpPr>
        <p:spPr>
          <a:xfrm>
            <a:off x="382731" y="773196"/>
            <a:ext cx="78201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Key observations:</a:t>
            </a:r>
          </a:p>
          <a:p>
            <a:pPr marL="342900" indent="-342900">
              <a:buAutoNum type="arabicPeriod"/>
            </a:pPr>
            <a:r>
              <a:rPr lang="en-US" sz="1300" dirty="0">
                <a:solidFill>
                  <a:schemeClr val="bg1"/>
                </a:solidFill>
              </a:rPr>
              <a:t>2017: when temp of hive was around 35</a:t>
            </a:r>
            <a:r>
              <a:rPr lang="en-US" sz="1300" baseline="30000" dirty="0">
                <a:solidFill>
                  <a:schemeClr val="bg1"/>
                </a:solidFill>
              </a:rPr>
              <a:t>o</a:t>
            </a:r>
            <a:r>
              <a:rPr lang="en-US" sz="1300" dirty="0">
                <a:solidFill>
                  <a:schemeClr val="bg1"/>
                </a:solidFill>
              </a:rPr>
              <a:t>C in the months of June, July, Aug, max. bees flew into the hive and weight of hive increased to max.</a:t>
            </a:r>
          </a:p>
          <a:p>
            <a:pPr marL="342900" indent="-342900">
              <a:buAutoNum type="arabicPeriod"/>
            </a:pPr>
            <a:r>
              <a:rPr lang="en-US" sz="1300" dirty="0">
                <a:solidFill>
                  <a:schemeClr val="bg1"/>
                </a:solidFill>
              </a:rPr>
              <a:t>2018: even though hive temp was around 30</a:t>
            </a:r>
            <a:r>
              <a:rPr lang="en-US" sz="1300" baseline="30000" dirty="0">
                <a:solidFill>
                  <a:schemeClr val="bg1"/>
                </a:solidFill>
              </a:rPr>
              <a:t>o</a:t>
            </a:r>
            <a:r>
              <a:rPr lang="en-US" sz="1300" dirty="0">
                <a:solidFill>
                  <a:schemeClr val="bg1"/>
                </a:solidFill>
              </a:rPr>
              <a:t>C in the month of May,  bees flew out of the hive, and weight of the hive dropped. Bees died or hive was infected?</a:t>
            </a:r>
          </a:p>
          <a:p>
            <a:pPr marL="342900" indent="-342900">
              <a:buAutoNum type="arabicPeriod"/>
            </a:pPr>
            <a:r>
              <a:rPr lang="en-US" sz="1300" dirty="0">
                <a:solidFill>
                  <a:schemeClr val="bg1"/>
                </a:solidFill>
              </a:rPr>
              <a:t>2019: even though in the winter season (Jan-Mar), the temp were always above 20</a:t>
            </a:r>
            <a:r>
              <a:rPr lang="en-US" sz="1300" baseline="30000" dirty="0">
                <a:solidFill>
                  <a:schemeClr val="bg1"/>
                </a:solidFill>
              </a:rPr>
              <a:t>o</a:t>
            </a:r>
            <a:r>
              <a:rPr lang="en-US" sz="1300" dirty="0">
                <a:solidFill>
                  <a:schemeClr val="bg1"/>
                </a:solidFill>
              </a:rPr>
              <a:t>C in the hive, and weight of the hive was recovered, bees continue to flow out of the hive</a:t>
            </a:r>
          </a:p>
          <a:p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rgbClr val="FF0000"/>
                </a:solidFill>
              </a:rPr>
              <a:t>Hive </a:t>
            </a:r>
            <a:r>
              <a:rPr lang="en-US" sz="1300" b="1" dirty="0" smtClean="0">
                <a:solidFill>
                  <a:srgbClr val="FF0000"/>
                </a:solidFill>
              </a:rPr>
              <a:t>infected at end of 2017? </a:t>
            </a:r>
            <a:r>
              <a:rPr lang="en-US" sz="1300" b="1" dirty="0">
                <a:solidFill>
                  <a:srgbClr val="FF0000"/>
                </a:solidFill>
              </a:rPr>
              <a:t>Or queen bee </a:t>
            </a:r>
            <a:r>
              <a:rPr lang="en-US" sz="1300" b="1" dirty="0" smtClean="0">
                <a:solidFill>
                  <a:srgbClr val="FF0000"/>
                </a:solidFill>
              </a:rPr>
              <a:t>died at end of 2017? </a:t>
            </a:r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6EA1FB7-0405-4D64-9FBA-0D35EE4094AA}"/>
              </a:ext>
            </a:extLst>
          </p:cNvPr>
          <p:cNvGrpSpPr/>
          <p:nvPr/>
        </p:nvGrpSpPr>
        <p:grpSpPr>
          <a:xfrm>
            <a:off x="382731" y="2664534"/>
            <a:ext cx="8282129" cy="3840266"/>
            <a:chOff x="-55483" y="1137875"/>
            <a:chExt cx="12249271" cy="5376008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6C338AC6-934A-4466-B143-0A16F17C5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950" y="3834691"/>
              <a:ext cx="4141155" cy="267919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E2540D38-7AA5-4777-BBA0-E147C783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476" y="1137875"/>
              <a:ext cx="4250308" cy="27432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36522265-1785-4617-88F8-05FDBD9A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2719" y="1145934"/>
              <a:ext cx="4209281" cy="27432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76514BAE-641F-446D-AE95-B1AC1001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483" y="1143361"/>
              <a:ext cx="4079630" cy="27432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1930762-7F11-4C84-8883-ABF99AB3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5481" y="3833284"/>
              <a:ext cx="4079630" cy="267674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607F0AF8-7829-4FF0-868D-51547D13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37774" y="3833284"/>
              <a:ext cx="4156014" cy="2679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5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0D0089-D26B-4B52-9B48-FF772B2A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628800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Hive temperature better indicator of bees </a:t>
            </a:r>
            <a:r>
              <a:rPr lang="en-US" dirty="0" smtClean="0">
                <a:solidFill>
                  <a:schemeClr val="bg1"/>
                </a:solidFill>
              </a:rPr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Bees in Wurzburg hive was already in the process of bailing starting 2017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Temperature rarely reached 30</a:t>
            </a:r>
            <a:r>
              <a:rPr lang="en-US" baseline="30000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Net bee flow was out of the hive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Bees in </a:t>
            </a:r>
            <a:r>
              <a:rPr lang="en-US" dirty="0" err="1" smtClean="0">
                <a:solidFill>
                  <a:schemeClr val="bg1"/>
                </a:solidFill>
              </a:rPr>
              <a:t>Schwartau</a:t>
            </a:r>
            <a:r>
              <a:rPr lang="en-US" dirty="0" smtClean="0">
                <a:solidFill>
                  <a:schemeClr val="bg1"/>
                </a:solidFill>
              </a:rPr>
              <a:t> hive were doing well in 2017. However during the winter season of the 2017, due to unknown incidence (queen bee death, infestation by mite, change in internal environment):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Net bee flow in 2018 and 2019 was out of hive (similar to Wurzburg) despite healthy temperatures in 2019</a:t>
            </a:r>
          </a:p>
          <a:p>
            <a:pPr marL="857250" lvl="1" indent="-400050">
              <a:buFont typeface="+mj-lt"/>
              <a:buAutoNum type="romanLcPeriod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797152"/>
            <a:ext cx="6357232" cy="1457325"/>
            <a:chOff x="827584" y="4797152"/>
            <a:chExt cx="6357232" cy="1457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4797152"/>
              <a:ext cx="2514600" cy="14573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35896" y="5373216"/>
              <a:ext cx="3548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BEE VIGILANT and SAVE BEES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5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10A96A-A722-44CF-B08E-6764AAA4ECFF}"/>
              </a:ext>
            </a:extLst>
          </p:cNvPr>
          <p:cNvSpPr txBox="1"/>
          <p:nvPr/>
        </p:nvSpPr>
        <p:spPr>
          <a:xfrm>
            <a:off x="611560" y="76470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can we help?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B16AD6-F377-4FAA-BD45-CD285DF37842}"/>
              </a:ext>
            </a:extLst>
          </p:cNvPr>
          <p:cNvSpPr txBox="1"/>
          <p:nvPr/>
        </p:nvSpPr>
        <p:spPr>
          <a:xfrm>
            <a:off x="611560" y="148478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2BC0FFD-D269-4D6F-B6A9-8CE03CBE52CB}"/>
              </a:ext>
            </a:extLst>
          </p:cNvPr>
          <p:cNvSpPr txBox="1"/>
          <p:nvPr/>
        </p:nvSpPr>
        <p:spPr>
          <a:xfrm>
            <a:off x="613650" y="1669450"/>
            <a:ext cx="4246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Bee culture (beekeeping) and metric capture.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- Beekeeping is a great way to help boost population and  increase species’ genetic variability, increasing their gene pool.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- Studying colonies and capturing important data metrics for	analysis can help us better understand what factors affect colony survival and to what degree.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="" xmlns:a16="http://schemas.microsoft.com/office/drawing/2014/main" id="{13C0E79B-1ADF-4F83-AEFC-BF84D787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41335"/>
            <a:ext cx="2684190" cy="35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5AF680A-797A-4139-AF15-B7A1D85DFF27}"/>
              </a:ext>
            </a:extLst>
          </p:cNvPr>
          <p:cNvSpPr txBox="1"/>
          <p:nvPr/>
        </p:nvSpPr>
        <p:spPr>
          <a:xfrm>
            <a:off x="539552" y="73337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The Data:  What, Where and How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D1C56E-A943-4290-A7BA-BD34CC7F1F28}"/>
              </a:ext>
            </a:extLst>
          </p:cNvPr>
          <p:cNvSpPr txBox="1"/>
          <p:nvPr/>
        </p:nvSpPr>
        <p:spPr>
          <a:xfrm>
            <a:off x="431540" y="1484784"/>
            <a:ext cx="79208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Beehive metric data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</a:rPr>
              <a:t>	- Source:  </a:t>
            </a:r>
            <a:r>
              <a:rPr lang="en-US" sz="1200" dirty="0" err="1">
                <a:solidFill>
                  <a:schemeClr val="bg1"/>
                </a:solidFill>
              </a:rPr>
              <a:t>HOneybee</a:t>
            </a:r>
            <a:r>
              <a:rPr lang="en-US" sz="1200" dirty="0">
                <a:solidFill>
                  <a:schemeClr val="bg1"/>
                </a:solidFill>
              </a:rPr>
              <a:t> Online Studies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hlinkClick r:id="rId2"/>
              </a:rPr>
              <a:t>https://www.hobos.de</a:t>
            </a:r>
            <a:r>
              <a:rPr lang="en-US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via Kaggle.com</a:t>
            </a:r>
            <a:endParaRPr lang="en-US" sz="1200" dirty="0"/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</a:rPr>
              <a:t>	- Data:  </a:t>
            </a:r>
            <a:r>
              <a:rPr lang="en-US" sz="1200" dirty="0">
                <a:solidFill>
                  <a:schemeClr val="bg1"/>
                </a:solidFill>
              </a:rPr>
              <a:t>4 archives (CSV files) with data from year 2017 to 2019 for colony (locations: 			Wurzburg and  </a:t>
            </a:r>
            <a:r>
              <a:rPr lang="en-US" sz="1200" dirty="0" err="1">
                <a:solidFill>
                  <a:schemeClr val="bg1"/>
                </a:solidFill>
              </a:rPr>
              <a:t>Schwartau</a:t>
            </a:r>
            <a:r>
              <a:rPr lang="en-US" sz="1200" dirty="0">
                <a:solidFill>
                  <a:schemeClr val="bg1"/>
                </a:solidFill>
              </a:rPr>
              <a:t>, Germany)</a:t>
            </a:r>
            <a:r>
              <a:rPr lang="en-US" sz="1200" dirty="0"/>
              <a:t>)</a:t>
            </a:r>
          </a:p>
          <a:p>
            <a:pPr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b="1" dirty="0">
                <a:solidFill>
                  <a:schemeClr val="bg1"/>
                </a:solidFill>
              </a:rPr>
              <a:t>flow</a:t>
            </a:r>
            <a:r>
              <a:rPr lang="en-US" sz="1200" dirty="0">
                <a:solidFill>
                  <a:schemeClr val="bg1"/>
                </a:solidFill>
              </a:rPr>
              <a:t>: For a date it contains the number of departures and arrivals from/to the beehive. A 		positive number indicates the number of arrivals and a negative number of departures.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b="1" dirty="0">
                <a:solidFill>
                  <a:schemeClr val="bg1"/>
                </a:solidFill>
              </a:rPr>
              <a:t>humidity</a:t>
            </a:r>
            <a:r>
              <a:rPr lang="en-US" sz="1200" dirty="0">
                <a:solidFill>
                  <a:schemeClr val="bg1"/>
                </a:solidFill>
              </a:rPr>
              <a:t>: Level of relative humidity through time of the beehive expressed in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b="1" dirty="0">
                <a:solidFill>
                  <a:schemeClr val="bg1"/>
                </a:solidFill>
              </a:rPr>
              <a:t>temperature : </a:t>
            </a:r>
            <a:r>
              <a:rPr lang="en-US" sz="1200" dirty="0">
                <a:solidFill>
                  <a:schemeClr val="bg1"/>
                </a:solidFill>
              </a:rPr>
              <a:t>Temperature of the beehive through time of the beehive in Cº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	weight: </a:t>
            </a:r>
            <a:r>
              <a:rPr lang="en-US" sz="1200" dirty="0">
                <a:solidFill>
                  <a:schemeClr val="bg1"/>
                </a:solidFill>
              </a:rPr>
              <a:t>Weight of the beehive through time in Kg.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Weather metric data for Wurzburg and </a:t>
            </a:r>
            <a:r>
              <a:rPr lang="en-US" b="1" dirty="0" err="1">
                <a:solidFill>
                  <a:schemeClr val="bg1"/>
                </a:solidFill>
              </a:rPr>
              <a:t>Schwartau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- Source:  </a:t>
            </a:r>
            <a:r>
              <a:rPr lang="en-US" sz="1200" dirty="0">
                <a:solidFill>
                  <a:schemeClr val="bg1"/>
                </a:solidFill>
              </a:rPr>
              <a:t>Reliable Prognosis </a:t>
            </a:r>
            <a:r>
              <a:rPr lang="en-US" dirty="0">
                <a:hlinkClick r:id="rId3"/>
              </a:rPr>
              <a:t>https://rp5.ru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- </a:t>
            </a:r>
            <a:r>
              <a:rPr lang="en-US" sz="1600" b="1" dirty="0">
                <a:solidFill>
                  <a:schemeClr val="bg1"/>
                </a:solidFill>
              </a:rPr>
              <a:t>Data</a:t>
            </a:r>
            <a:r>
              <a:rPr lang="en-US" b="1" dirty="0">
                <a:solidFill>
                  <a:schemeClr val="bg1"/>
                </a:solidFill>
              </a:rPr>
              <a:t>:  </a:t>
            </a:r>
            <a:r>
              <a:rPr lang="en-US" sz="1200" dirty="0">
                <a:solidFill>
                  <a:schemeClr val="bg1"/>
                </a:solidFill>
              </a:rPr>
              <a:t>Temperature and relative humidity readings every hour from 12/31/2016 to 	                   	                   05/31/2019 (CSV file).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10 CSV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026426B-E8BD-4945-8893-40EF30141C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4150" y="1988840"/>
            <a:ext cx="3695700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E83246-39BB-4E6F-BADB-775E495866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4240" y="4128914"/>
            <a:ext cx="360045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3D21077-53B6-4C40-8045-BF086B56E4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05375" y="4128914"/>
            <a:ext cx="3781425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Too much info!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92790A1-0B50-4C77-9A03-EDB7BA68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4" y="2304893"/>
            <a:ext cx="817359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Only used relevant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923D7CB-2853-44C4-919B-2B47D4CA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9" y="1885734"/>
            <a:ext cx="806880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="" xmlns:a16="http://schemas.microsoft.com/office/drawing/2014/main" id="{F8635128-0149-46BD-A9F0-F5C01ECE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1296566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Split the Timestamp to separate Date Time 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9F376AA-7F68-49C6-BA3F-FED34626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2420888"/>
            <a:ext cx="80783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12668</TotalTime>
  <Words>1199</Words>
  <Application>Microsoft Office PowerPoint</Application>
  <PresentationFormat>On-screen Show (4:3)</PresentationFormat>
  <Paragraphs>204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Diseño predeterminado</vt:lpstr>
      <vt:lpstr>Bee Hive Analysis</vt:lpstr>
      <vt:lpstr>Why are bees important to us?</vt:lpstr>
      <vt:lpstr>…</vt:lpstr>
      <vt:lpstr>PowerPoint Presentation</vt:lpstr>
      <vt:lpstr>PowerPoint Presentation</vt:lpstr>
      <vt:lpstr>10 CSV files</vt:lpstr>
      <vt:lpstr>Too much info!</vt:lpstr>
      <vt:lpstr>Only used relevant info</vt:lpstr>
      <vt:lpstr>Split the Timestamp to separate Date Time columns</vt:lpstr>
      <vt:lpstr>Less is more!</vt:lpstr>
      <vt:lpstr>Average values for each day</vt:lpstr>
      <vt:lpstr>Converted strings to timestamp</vt:lpstr>
      <vt:lpstr>Eliminated bad data</vt:lpstr>
      <vt:lpstr>Daily averages of weight, temperature and humidity, as well as the sum of the flow</vt:lpstr>
      <vt:lpstr>Start merging!</vt:lpstr>
      <vt:lpstr>Wait, did you notice the index?</vt:lpstr>
      <vt:lpstr>Omg more merging!?</vt:lpstr>
      <vt:lpstr>Prepare the city weather for…</vt:lpstr>
      <vt:lpstr>…. That’s right, more merging!</vt:lpstr>
      <vt:lpstr>Funny thing about that index</vt:lpstr>
      <vt:lpstr>It’s not the fish of the month, it’s groupby Grouper</vt:lpstr>
      <vt:lpstr>Fix the date column</vt:lpstr>
      <vt:lpstr>Reset the Index and output CSV</vt:lpstr>
      <vt:lpstr>Statistical Methods</vt:lpstr>
      <vt:lpstr>Analysis Process: Schwartau</vt:lpstr>
      <vt:lpstr>Analysis Process: Wurzburg</vt:lpstr>
      <vt:lpstr>  Wurzburg: Temperature And Humidity Variation Through the Year Inside the Hive   </vt:lpstr>
      <vt:lpstr> Wurzburg: Weight, Flow, Temperature distribution in 2017, 2018, 2019  </vt:lpstr>
      <vt:lpstr>  Schwartau: Hive Weight And Bee-flow Distribution Throughout The Year   </vt:lpstr>
      <vt:lpstr> Schwartau: weight, Flow, Temperature distribution throughout the year   </vt:lpstr>
      <vt:lpstr>Conclusions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Microsoft account</cp:lastModifiedBy>
  <cp:revision>694</cp:revision>
  <dcterms:created xsi:type="dcterms:W3CDTF">2010-05-23T14:28:12Z</dcterms:created>
  <dcterms:modified xsi:type="dcterms:W3CDTF">2019-06-26T23:04:24Z</dcterms:modified>
</cp:coreProperties>
</file>