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4"/>
  </p:notesMasterIdLst>
  <p:sldIdLst>
    <p:sldId id="257" r:id="rId2"/>
    <p:sldId id="308" r:id="rId3"/>
    <p:sldId id="330" r:id="rId4"/>
    <p:sldId id="306" r:id="rId5"/>
    <p:sldId id="304" r:id="rId6"/>
    <p:sldId id="331" r:id="rId7"/>
    <p:sldId id="332" r:id="rId8"/>
    <p:sldId id="333" r:id="rId9"/>
    <p:sldId id="334" r:id="rId10"/>
    <p:sldId id="335" r:id="rId11"/>
    <p:sldId id="336" r:id="rId12"/>
    <p:sldId id="32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A8FD"/>
    <a:srgbClr val="253440"/>
    <a:srgbClr val="354E60"/>
    <a:srgbClr val="2C4454"/>
    <a:srgbClr val="36D7C4"/>
    <a:srgbClr val="0E212F"/>
    <a:srgbClr val="1429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07"/>
    <p:restoredTop sz="95920"/>
  </p:normalViewPr>
  <p:slideViewPr>
    <p:cSldViewPr snapToObjects="1">
      <p:cViewPr>
        <p:scale>
          <a:sx n="100" d="100"/>
          <a:sy n="100" d="100"/>
        </p:scale>
        <p:origin x="360" y="42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06A846-4B47-DC4B-81E9-2297B82D53A5}" type="datetimeFigureOut">
              <a:rPr lang="en-US" smtClean="0"/>
              <a:t>6/12/17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06C0F6-9617-AD41-8206-233E8240C48C}" type="slidenum">
              <a:rPr lang="en-US" smtClean="0"/>
              <a:t>‹#›</a:t>
            </a:fld>
            <a:endParaRPr lang="en-US"/>
          </a:p>
        </p:txBody>
      </p:sp>
    </p:spTree>
    <p:extLst>
      <p:ext uri="{BB962C8B-B14F-4D97-AF65-F5344CB8AC3E}">
        <p14:creationId xmlns:p14="http://schemas.microsoft.com/office/powerpoint/2010/main" val="1952005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hape 96"/>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3" name="Shape 97"/>
          <p:cNvSpPr>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125000"/>
              </a:lnSpc>
              <a:spcBef>
                <a:spcPct val="0"/>
              </a:spcBef>
            </a:pPr>
            <a:endParaRPr lang="it-IT" altLang="en-US" sz="1400" dirty="0" smtClean="0">
              <a:latin typeface="Avenir Book"/>
              <a:ea typeface="Avenir Book"/>
              <a:cs typeface="Avenir Book"/>
              <a:sym typeface="Avenir Book"/>
            </a:endParaRPr>
          </a:p>
        </p:txBody>
      </p:sp>
      <p:sp>
        <p:nvSpPr>
          <p:cNvPr id="2" name="Footer Placeholder 1"/>
          <p:cNvSpPr>
            <a:spLocks noGrp="1"/>
          </p:cNvSpPr>
          <p:nvPr>
            <p:ph type="ftr" sz="quarter" idx="10"/>
          </p:nvPr>
        </p:nvSpPr>
        <p:spPr/>
        <p:txBody>
          <a:bodyPr/>
          <a:lstStyle/>
          <a:p>
            <a:r>
              <a:rPr lang="en-US" smtClean="0"/>
              <a:t>aaaa</a:t>
            </a:r>
            <a:endParaRPr lang="en-US"/>
          </a:p>
        </p:txBody>
      </p:sp>
    </p:spTree>
    <p:extLst>
      <p:ext uri="{BB962C8B-B14F-4D97-AF65-F5344CB8AC3E}">
        <p14:creationId xmlns:p14="http://schemas.microsoft.com/office/powerpoint/2010/main" val="276511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Shape 430"/>
          <p:cNvSpPr>
            <a:spLocks noGrp="1" noRot="1" noChangeAspect="1"/>
          </p:cNvSpPr>
          <p:nvPr>
            <p:ph type="sldImg"/>
          </p:nvPr>
        </p:nvSpPr>
        <p:spPr>
          <a:prstGeom prst="rect">
            <a:avLst/>
          </a:prstGeom>
        </p:spPr>
        <p:txBody>
          <a:bodyPr/>
          <a:lstStyle/>
          <a:p>
            <a:pPr lvl="0"/>
            <a:endParaRPr/>
          </a:p>
        </p:txBody>
      </p:sp>
      <p:sp>
        <p:nvSpPr>
          <p:cNvPr id="431" name="Shape 431"/>
          <p:cNvSpPr>
            <a:spLocks noGrp="1"/>
          </p:cNvSpPr>
          <p:nvPr>
            <p:ph type="body" sz="quarter" idx="1"/>
          </p:nvPr>
        </p:nvSpPr>
        <p:spPr>
          <a:prstGeom prst="rect">
            <a:avLst/>
          </a:prstGeom>
        </p:spPr>
        <p:txBody>
          <a:bodyPr/>
          <a:lstStyle/>
          <a:p>
            <a:pPr lvl="0">
              <a:defRPr sz="1800"/>
            </a:pPr>
            <a:endParaRPr sz="1600" dirty="0"/>
          </a:p>
        </p:txBody>
      </p:sp>
    </p:spTree>
    <p:extLst>
      <p:ext uri="{BB962C8B-B14F-4D97-AF65-F5344CB8AC3E}">
        <p14:creationId xmlns:p14="http://schemas.microsoft.com/office/powerpoint/2010/main" val="1055708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Shape 430"/>
          <p:cNvSpPr>
            <a:spLocks noGrp="1" noRot="1" noChangeAspect="1"/>
          </p:cNvSpPr>
          <p:nvPr>
            <p:ph type="sldImg"/>
          </p:nvPr>
        </p:nvSpPr>
        <p:spPr>
          <a:prstGeom prst="rect">
            <a:avLst/>
          </a:prstGeom>
        </p:spPr>
        <p:txBody>
          <a:bodyPr/>
          <a:lstStyle/>
          <a:p>
            <a:pPr lvl="0"/>
            <a:endParaRPr/>
          </a:p>
        </p:txBody>
      </p:sp>
      <p:sp>
        <p:nvSpPr>
          <p:cNvPr id="431" name="Shape 431"/>
          <p:cNvSpPr>
            <a:spLocks noGrp="1"/>
          </p:cNvSpPr>
          <p:nvPr>
            <p:ph type="body" sz="quarter" idx="1"/>
          </p:nvPr>
        </p:nvSpPr>
        <p:spPr>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pPr>
            <a:r>
              <a:rPr lang="it-IT" sz="1600" dirty="0" smtClean="0"/>
              <a:t>Il calcolo cognitivo è la simulazione dei processi di pensiero umano in un modello computerizzato. Il calcolo cognitivo prevede sistemi di autoapprendimento che utilizzano l'estrazione dei dati, il riconoscimento dei pattern e l'elaborazione della lingua naturale per simulare il funzionamento del cervello umano.</a:t>
            </a:r>
          </a:p>
          <a:p>
            <a:pPr lvl="0">
              <a:defRPr sz="1800"/>
            </a:pPr>
            <a:endParaRPr lang="it-IT" sz="1600" dirty="0"/>
          </a:p>
        </p:txBody>
      </p:sp>
    </p:spTree>
    <p:extLst>
      <p:ext uri="{BB962C8B-B14F-4D97-AF65-F5344CB8AC3E}">
        <p14:creationId xmlns:p14="http://schemas.microsoft.com/office/powerpoint/2010/main" val="4249354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hape 96"/>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123" name="Shape 97"/>
          <p:cNvSpPr>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125000"/>
              </a:lnSpc>
              <a:spcBef>
                <a:spcPct val="0"/>
              </a:spcBef>
            </a:pPr>
            <a:endParaRPr lang="it-IT" altLang="en-US" sz="1400" dirty="0" smtClean="0">
              <a:latin typeface="Avenir Book"/>
              <a:ea typeface="Avenir Book"/>
              <a:cs typeface="Avenir Book"/>
              <a:sym typeface="Avenir Book"/>
            </a:endParaRPr>
          </a:p>
        </p:txBody>
      </p:sp>
      <p:sp>
        <p:nvSpPr>
          <p:cNvPr id="2" name="Footer Placeholder 1"/>
          <p:cNvSpPr>
            <a:spLocks noGrp="1"/>
          </p:cNvSpPr>
          <p:nvPr>
            <p:ph type="ftr" sz="quarter" idx="10"/>
          </p:nvPr>
        </p:nvSpPr>
        <p:spPr/>
        <p:txBody>
          <a:bodyPr/>
          <a:lstStyle/>
          <a:p>
            <a:r>
              <a:rPr lang="en-US" smtClean="0"/>
              <a:t>aaaa</a:t>
            </a:r>
            <a:endParaRPr lang="en-US"/>
          </a:p>
        </p:txBody>
      </p:sp>
    </p:spTree>
    <p:extLst>
      <p:ext uri="{BB962C8B-B14F-4D97-AF65-F5344CB8AC3E}">
        <p14:creationId xmlns:p14="http://schemas.microsoft.com/office/powerpoint/2010/main" val="1422724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Shape 430"/>
          <p:cNvSpPr>
            <a:spLocks noGrp="1" noRot="1" noChangeAspect="1"/>
          </p:cNvSpPr>
          <p:nvPr>
            <p:ph type="sldImg"/>
          </p:nvPr>
        </p:nvSpPr>
        <p:spPr>
          <a:prstGeom prst="rect">
            <a:avLst/>
          </a:prstGeom>
        </p:spPr>
        <p:txBody>
          <a:bodyPr/>
          <a:lstStyle/>
          <a:p>
            <a:pPr lvl="0"/>
            <a:endParaRPr/>
          </a:p>
        </p:txBody>
      </p:sp>
      <p:sp>
        <p:nvSpPr>
          <p:cNvPr id="431" name="Shape 431"/>
          <p:cNvSpPr>
            <a:spLocks noGrp="1"/>
          </p:cNvSpPr>
          <p:nvPr>
            <p:ph type="body" sz="quarter" idx="1"/>
          </p:nvPr>
        </p:nvSpPr>
        <p:spPr>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pPr>
            <a:r>
              <a:rPr lang="it-IT" sz="1600" dirty="0" smtClean="0"/>
              <a:t>Il calcolo cognitivo è la simulazione dei processi di pensiero umano in un modello computerizzato. Il calcolo cognitivo prevede sistemi di autoapprendimento che utilizzano l'estrazione dei dati, il riconoscimento dei pattern e l'elaborazione della lingua naturale per simulare il funzionamento del cervello umano.</a:t>
            </a:r>
          </a:p>
          <a:p>
            <a:pPr lvl="0">
              <a:defRPr sz="1800"/>
            </a:pPr>
            <a:endParaRPr lang="it-IT" sz="1600" dirty="0"/>
          </a:p>
        </p:txBody>
      </p:sp>
    </p:spTree>
    <p:extLst>
      <p:ext uri="{BB962C8B-B14F-4D97-AF65-F5344CB8AC3E}">
        <p14:creationId xmlns:p14="http://schemas.microsoft.com/office/powerpoint/2010/main" val="299725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Shape 430"/>
          <p:cNvSpPr>
            <a:spLocks noGrp="1" noRot="1" noChangeAspect="1"/>
          </p:cNvSpPr>
          <p:nvPr>
            <p:ph type="sldImg"/>
          </p:nvPr>
        </p:nvSpPr>
        <p:spPr>
          <a:prstGeom prst="rect">
            <a:avLst/>
          </a:prstGeom>
        </p:spPr>
        <p:txBody>
          <a:bodyPr/>
          <a:lstStyle/>
          <a:p>
            <a:pPr lvl="0"/>
            <a:endParaRPr/>
          </a:p>
        </p:txBody>
      </p:sp>
      <p:sp>
        <p:nvSpPr>
          <p:cNvPr id="431" name="Shape 431"/>
          <p:cNvSpPr>
            <a:spLocks noGrp="1"/>
          </p:cNvSpPr>
          <p:nvPr>
            <p:ph type="body" sz="quarter" idx="1"/>
          </p:nvPr>
        </p:nvSpPr>
        <p:spPr>
          <a:prstGeom prst="rect">
            <a:avLst/>
          </a:prstGeom>
        </p:spPr>
        <p:txBody>
          <a:bodyPr/>
          <a:lstStyle/>
          <a:p>
            <a:pPr lvl="0">
              <a:defRPr sz="1800"/>
            </a:pPr>
            <a:endParaRPr lang="it-IT" sz="1600" dirty="0"/>
          </a:p>
        </p:txBody>
      </p:sp>
    </p:spTree>
    <p:extLst>
      <p:ext uri="{BB962C8B-B14F-4D97-AF65-F5344CB8AC3E}">
        <p14:creationId xmlns:p14="http://schemas.microsoft.com/office/powerpoint/2010/main" val="1522605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Shape 430"/>
          <p:cNvSpPr>
            <a:spLocks noGrp="1" noRot="1" noChangeAspect="1"/>
          </p:cNvSpPr>
          <p:nvPr>
            <p:ph type="sldImg"/>
          </p:nvPr>
        </p:nvSpPr>
        <p:spPr>
          <a:prstGeom prst="rect">
            <a:avLst/>
          </a:prstGeom>
        </p:spPr>
        <p:txBody>
          <a:bodyPr/>
          <a:lstStyle/>
          <a:p>
            <a:pPr lvl="0"/>
            <a:endParaRPr/>
          </a:p>
        </p:txBody>
      </p:sp>
      <p:sp>
        <p:nvSpPr>
          <p:cNvPr id="431" name="Shape 431"/>
          <p:cNvSpPr>
            <a:spLocks noGrp="1"/>
          </p:cNvSpPr>
          <p:nvPr>
            <p:ph type="body" sz="quarter" idx="1"/>
          </p:nvPr>
        </p:nvSpPr>
        <p:spPr>
          <a:prstGeom prst="rect">
            <a:avLst/>
          </a:prstGeom>
        </p:spPr>
        <p:txBody>
          <a:bodyPr/>
          <a:lstStyle/>
          <a:p>
            <a:pPr lvl="0">
              <a:defRPr sz="1800"/>
            </a:pPr>
            <a:r>
              <a:rPr lang="it-IT" sz="1600" dirty="0" smtClean="0"/>
              <a:t>Sviluppo</a:t>
            </a:r>
            <a:r>
              <a:rPr lang="it-IT" sz="1600" baseline="0" dirty="0" smtClean="0"/>
              <a:t> classico</a:t>
            </a:r>
          </a:p>
          <a:p>
            <a:pPr lvl="0">
              <a:defRPr sz="1800"/>
            </a:pPr>
            <a:r>
              <a:rPr lang="it-IT" sz="1600" baseline="0" dirty="0" smtClean="0"/>
              <a:t>1 – Va individuata la tecnologia da utilizzare, come codice applicativo, ambiente di esecuzione (server &amp; sistema operativo), servizi associati (database ad esempio)</a:t>
            </a:r>
          </a:p>
          <a:p>
            <a:pPr lvl="0">
              <a:defRPr sz="1800"/>
            </a:pPr>
            <a:r>
              <a:rPr lang="it-IT" sz="1600" baseline="0" dirty="0" smtClean="0"/>
              <a:t>2 – IDE di sviluppo</a:t>
            </a:r>
          </a:p>
          <a:p>
            <a:pPr lvl="0">
              <a:defRPr sz="1800"/>
            </a:pPr>
            <a:r>
              <a:rPr lang="it-IT" sz="1600" baseline="0" dirty="0" smtClean="0"/>
              <a:t>3 – installazione e configurazione sistema operativo, server, servizi, tecnologie, </a:t>
            </a:r>
            <a:r>
              <a:rPr lang="it-IT" sz="1600" baseline="0" dirty="0" err="1" smtClean="0"/>
              <a:t>framework</a:t>
            </a:r>
            <a:r>
              <a:rPr lang="it-IT" sz="1600" baseline="0" dirty="0" smtClean="0"/>
              <a:t>, </a:t>
            </a:r>
            <a:r>
              <a:rPr lang="it-IT" sz="1600" baseline="0" dirty="0" err="1" smtClean="0"/>
              <a:t>etc</a:t>
            </a:r>
            <a:r>
              <a:rPr lang="it-IT" sz="1600" baseline="0" dirty="0" smtClean="0"/>
              <a:t> </a:t>
            </a:r>
            <a:r>
              <a:rPr lang="it-IT" sz="1600" baseline="0" dirty="0" err="1" smtClean="0"/>
              <a:t>etc</a:t>
            </a:r>
            <a:r>
              <a:rPr lang="it-IT" sz="1600" baseline="0" dirty="0" smtClean="0"/>
              <a:t>…</a:t>
            </a:r>
          </a:p>
          <a:p>
            <a:pPr lvl="0">
              <a:defRPr sz="1800"/>
            </a:pPr>
            <a:r>
              <a:rPr lang="it-IT" sz="1600" baseline="0" dirty="0" smtClean="0"/>
              <a:t>4 – lo sviluppo vero e proprio in locale, sistemi di rilascio con gli ambienti di test e produzione, test automatizzati e CI </a:t>
            </a:r>
          </a:p>
          <a:p>
            <a:pPr lvl="0">
              <a:defRPr sz="1800"/>
            </a:pPr>
            <a:r>
              <a:rPr lang="it-IT" sz="1600" baseline="0" dirty="0" smtClean="0"/>
              <a:t>6 – l’ambiente va aggiornato? È sicuro? È attaccato? È sufficientemente configurato?</a:t>
            </a:r>
          </a:p>
          <a:p>
            <a:pPr lvl="0">
              <a:defRPr sz="1800"/>
            </a:pPr>
            <a:r>
              <a:rPr lang="it-IT" sz="1600" baseline="0" dirty="0" smtClean="0"/>
              <a:t>7 – il mio codice va salvato, dove lo salvo? Come lo condivido con gli altri se necessario?</a:t>
            </a:r>
          </a:p>
          <a:p>
            <a:pPr lvl="0">
              <a:defRPr sz="1800"/>
            </a:pPr>
            <a:r>
              <a:rPr lang="it-IT" sz="1600" baseline="0" dirty="0" smtClean="0"/>
              <a:t>8 – devo aggiornare il mio ambiente e/o, come faccio a ridurre il </a:t>
            </a:r>
            <a:r>
              <a:rPr lang="it-IT" sz="1600" baseline="0" dirty="0" err="1" smtClean="0"/>
              <a:t>downtime</a:t>
            </a:r>
            <a:r>
              <a:rPr lang="it-IT" sz="1600" baseline="0" dirty="0" smtClean="0"/>
              <a:t>? E se volessi azzerarlo?</a:t>
            </a:r>
            <a:endParaRPr lang="it-IT" sz="1600" dirty="0"/>
          </a:p>
        </p:txBody>
      </p:sp>
    </p:spTree>
    <p:extLst>
      <p:ext uri="{BB962C8B-B14F-4D97-AF65-F5344CB8AC3E}">
        <p14:creationId xmlns:p14="http://schemas.microsoft.com/office/powerpoint/2010/main" val="624791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Shape 430"/>
          <p:cNvSpPr>
            <a:spLocks noGrp="1" noRot="1" noChangeAspect="1"/>
          </p:cNvSpPr>
          <p:nvPr>
            <p:ph type="sldImg"/>
          </p:nvPr>
        </p:nvSpPr>
        <p:spPr>
          <a:prstGeom prst="rect">
            <a:avLst/>
          </a:prstGeom>
        </p:spPr>
        <p:txBody>
          <a:bodyPr/>
          <a:lstStyle/>
          <a:p>
            <a:pPr lvl="0"/>
            <a:endParaRPr/>
          </a:p>
        </p:txBody>
      </p:sp>
      <p:sp>
        <p:nvSpPr>
          <p:cNvPr id="431" name="Shape 431"/>
          <p:cNvSpPr>
            <a:spLocks noGrp="1"/>
          </p:cNvSpPr>
          <p:nvPr>
            <p:ph type="body" sz="quarter" idx="1"/>
          </p:nvPr>
        </p:nvSpPr>
        <p:spPr>
          <a:prstGeom prst="rect">
            <a:avLst/>
          </a:prstGeom>
        </p:spPr>
        <p:txBody>
          <a:bodyPr/>
          <a:lstStyle/>
          <a:p>
            <a:pPr lvl="0">
              <a:defRPr sz="1800"/>
            </a:pPr>
            <a:endParaRPr sz="1600" dirty="0"/>
          </a:p>
        </p:txBody>
      </p:sp>
    </p:spTree>
    <p:extLst>
      <p:ext uri="{BB962C8B-B14F-4D97-AF65-F5344CB8AC3E}">
        <p14:creationId xmlns:p14="http://schemas.microsoft.com/office/powerpoint/2010/main" val="592211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Shape 430"/>
          <p:cNvSpPr>
            <a:spLocks noGrp="1" noRot="1" noChangeAspect="1"/>
          </p:cNvSpPr>
          <p:nvPr>
            <p:ph type="sldImg"/>
          </p:nvPr>
        </p:nvSpPr>
        <p:spPr>
          <a:prstGeom prst="rect">
            <a:avLst/>
          </a:prstGeom>
        </p:spPr>
        <p:txBody>
          <a:bodyPr/>
          <a:lstStyle/>
          <a:p>
            <a:pPr lvl="0"/>
            <a:endParaRPr/>
          </a:p>
        </p:txBody>
      </p:sp>
      <p:sp>
        <p:nvSpPr>
          <p:cNvPr id="431" name="Shape 431"/>
          <p:cNvSpPr>
            <a:spLocks noGrp="1"/>
          </p:cNvSpPr>
          <p:nvPr>
            <p:ph type="body" sz="quarter" idx="1"/>
          </p:nvPr>
        </p:nvSpPr>
        <p:spPr>
          <a:prstGeom prst="rect">
            <a:avLst/>
          </a:prstGeom>
        </p:spPr>
        <p:txBody>
          <a:bodyPr/>
          <a:lstStyle/>
          <a:p>
            <a:pPr lvl="0">
              <a:defRPr sz="1800"/>
            </a:pPr>
            <a:endParaRPr sz="1600" dirty="0"/>
          </a:p>
        </p:txBody>
      </p:sp>
    </p:spTree>
    <p:extLst>
      <p:ext uri="{BB962C8B-B14F-4D97-AF65-F5344CB8AC3E}">
        <p14:creationId xmlns:p14="http://schemas.microsoft.com/office/powerpoint/2010/main" val="718148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Shape 430"/>
          <p:cNvSpPr>
            <a:spLocks noGrp="1" noRot="1" noChangeAspect="1"/>
          </p:cNvSpPr>
          <p:nvPr>
            <p:ph type="sldImg"/>
          </p:nvPr>
        </p:nvSpPr>
        <p:spPr>
          <a:prstGeom prst="rect">
            <a:avLst/>
          </a:prstGeom>
        </p:spPr>
        <p:txBody>
          <a:bodyPr/>
          <a:lstStyle/>
          <a:p>
            <a:pPr lvl="0"/>
            <a:endParaRPr/>
          </a:p>
        </p:txBody>
      </p:sp>
      <p:sp>
        <p:nvSpPr>
          <p:cNvPr id="431" name="Shape 431"/>
          <p:cNvSpPr>
            <a:spLocks noGrp="1"/>
          </p:cNvSpPr>
          <p:nvPr>
            <p:ph type="body" sz="quarter" idx="1"/>
          </p:nvPr>
        </p:nvSpPr>
        <p:spPr>
          <a:prstGeom prst="rect">
            <a:avLst/>
          </a:prstGeom>
        </p:spPr>
        <p:txBody>
          <a:bodyPr/>
          <a:lstStyle/>
          <a:p>
            <a:pPr lvl="0">
              <a:defRPr sz="1800"/>
            </a:pPr>
            <a:endParaRPr sz="1600" dirty="0"/>
          </a:p>
        </p:txBody>
      </p:sp>
    </p:spTree>
    <p:extLst>
      <p:ext uri="{BB962C8B-B14F-4D97-AF65-F5344CB8AC3E}">
        <p14:creationId xmlns:p14="http://schemas.microsoft.com/office/powerpoint/2010/main" val="321568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Shape 430"/>
          <p:cNvSpPr>
            <a:spLocks noGrp="1" noRot="1" noChangeAspect="1"/>
          </p:cNvSpPr>
          <p:nvPr>
            <p:ph type="sldImg"/>
          </p:nvPr>
        </p:nvSpPr>
        <p:spPr>
          <a:prstGeom prst="rect">
            <a:avLst/>
          </a:prstGeom>
        </p:spPr>
        <p:txBody>
          <a:bodyPr/>
          <a:lstStyle/>
          <a:p>
            <a:pPr lvl="0"/>
            <a:endParaRPr/>
          </a:p>
        </p:txBody>
      </p:sp>
      <p:sp>
        <p:nvSpPr>
          <p:cNvPr id="431" name="Shape 431"/>
          <p:cNvSpPr>
            <a:spLocks noGrp="1"/>
          </p:cNvSpPr>
          <p:nvPr>
            <p:ph type="body" sz="quarter" idx="1"/>
          </p:nvPr>
        </p:nvSpPr>
        <p:spPr>
          <a:prstGeom prst="rect">
            <a:avLst/>
          </a:prstGeom>
        </p:spPr>
        <p:txBody>
          <a:bodyPr/>
          <a:lstStyle/>
          <a:p>
            <a:pPr lvl="0">
              <a:defRPr sz="1800"/>
            </a:pPr>
            <a:endParaRPr sz="1600" dirty="0"/>
          </a:p>
        </p:txBody>
      </p:sp>
    </p:spTree>
    <p:extLst>
      <p:ext uri="{BB962C8B-B14F-4D97-AF65-F5344CB8AC3E}">
        <p14:creationId xmlns:p14="http://schemas.microsoft.com/office/powerpoint/2010/main" val="210560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Shape 430"/>
          <p:cNvSpPr>
            <a:spLocks noGrp="1" noRot="1" noChangeAspect="1"/>
          </p:cNvSpPr>
          <p:nvPr>
            <p:ph type="sldImg"/>
          </p:nvPr>
        </p:nvSpPr>
        <p:spPr>
          <a:prstGeom prst="rect">
            <a:avLst/>
          </a:prstGeom>
        </p:spPr>
        <p:txBody>
          <a:bodyPr/>
          <a:lstStyle/>
          <a:p>
            <a:pPr lvl="0"/>
            <a:endParaRPr/>
          </a:p>
        </p:txBody>
      </p:sp>
      <p:sp>
        <p:nvSpPr>
          <p:cNvPr id="431" name="Shape 431"/>
          <p:cNvSpPr>
            <a:spLocks noGrp="1"/>
          </p:cNvSpPr>
          <p:nvPr>
            <p:ph type="body" sz="quarter" idx="1"/>
          </p:nvPr>
        </p:nvSpPr>
        <p:spPr>
          <a:prstGeom prst="rect">
            <a:avLst/>
          </a:prstGeom>
        </p:spPr>
        <p:txBody>
          <a:bodyPr/>
          <a:lstStyle/>
          <a:p>
            <a:pPr lvl="0">
              <a:defRPr sz="1800"/>
            </a:pPr>
            <a:endParaRPr sz="1600" dirty="0"/>
          </a:p>
        </p:txBody>
      </p:sp>
    </p:spTree>
    <p:extLst>
      <p:ext uri="{BB962C8B-B14F-4D97-AF65-F5344CB8AC3E}">
        <p14:creationId xmlns:p14="http://schemas.microsoft.com/office/powerpoint/2010/main" val="1328625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F6050-7089-3A47-8E65-191EFFF0A994}" type="slidenum">
              <a:rPr lang="en-US" smtClean="0"/>
              <a:t>‹#›</a:t>
            </a:fld>
            <a:endParaRPr lang="en-US"/>
          </a:p>
        </p:txBody>
      </p:sp>
    </p:spTree>
    <p:extLst>
      <p:ext uri="{BB962C8B-B14F-4D97-AF65-F5344CB8AC3E}">
        <p14:creationId xmlns:p14="http://schemas.microsoft.com/office/powerpoint/2010/main" val="747191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F6050-7089-3A47-8E65-191EFFF0A994}" type="slidenum">
              <a:rPr lang="en-US" smtClean="0"/>
              <a:t>‹#›</a:t>
            </a:fld>
            <a:endParaRPr lang="en-US"/>
          </a:p>
        </p:txBody>
      </p:sp>
    </p:spTree>
    <p:extLst>
      <p:ext uri="{BB962C8B-B14F-4D97-AF65-F5344CB8AC3E}">
        <p14:creationId xmlns:p14="http://schemas.microsoft.com/office/powerpoint/2010/main" val="632355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F6050-7089-3A47-8E65-191EFFF0A994}" type="slidenum">
              <a:rPr lang="en-US" smtClean="0"/>
              <a:t>‹#›</a:t>
            </a:fld>
            <a:endParaRPr lang="en-US"/>
          </a:p>
        </p:txBody>
      </p:sp>
    </p:spTree>
    <p:extLst>
      <p:ext uri="{BB962C8B-B14F-4D97-AF65-F5344CB8AC3E}">
        <p14:creationId xmlns:p14="http://schemas.microsoft.com/office/powerpoint/2010/main" val="106336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36" name="Shape 36"/>
          <p:cNvSpPr>
            <a:spLocks noGrp="1"/>
          </p:cNvSpPr>
          <p:nvPr>
            <p:ph type="title"/>
          </p:nvPr>
        </p:nvSpPr>
        <p:spPr>
          <a:xfrm>
            <a:off x="1190626" y="1151931"/>
            <a:ext cx="9810751" cy="2321719"/>
          </a:xfrm>
          <a:prstGeom prst="rect">
            <a:avLst/>
          </a:prstGeom>
        </p:spPr>
        <p:txBody>
          <a:bodyPr lIns="0" tIns="0" rIns="0" bIns="0" anchor="b">
            <a:normAutofit/>
          </a:bodyPr>
          <a:lstStyle>
            <a:lvl1pPr defTabSz="410751">
              <a:lnSpc>
                <a:spcPct val="100000"/>
              </a:lnSpc>
              <a:defRPr sz="2672" b="1">
                <a:solidFill>
                  <a:srgbClr val="000000"/>
                </a:solidFill>
                <a:latin typeface="Helvetica Neue"/>
                <a:ea typeface="Helvetica Neue"/>
                <a:cs typeface="Helvetica Neue"/>
                <a:sym typeface="Helvetica Neue"/>
              </a:defRPr>
            </a:lvl1pPr>
          </a:lstStyle>
          <a:p>
            <a:pPr lvl="0"/>
            <a:r>
              <a:rPr/>
              <a:t>Title Text</a:t>
            </a:r>
          </a:p>
        </p:txBody>
      </p:sp>
      <p:sp>
        <p:nvSpPr>
          <p:cNvPr id="37" name="Shape 37"/>
          <p:cNvSpPr>
            <a:spLocks noGrp="1"/>
          </p:cNvSpPr>
          <p:nvPr>
            <p:ph type="body" idx="1"/>
          </p:nvPr>
        </p:nvSpPr>
        <p:spPr>
          <a:xfrm>
            <a:off x="1190626" y="3536156"/>
            <a:ext cx="9810751" cy="794742"/>
          </a:xfrm>
          <a:prstGeom prst="rect">
            <a:avLst/>
          </a:prstGeom>
        </p:spPr>
        <p:txBody>
          <a:bodyPr lIns="0" tIns="0" rIns="0" bIns="0">
            <a:normAutofit/>
          </a:bodyPr>
          <a:lstStyle>
            <a:lvl1pPr marL="0" indent="0" defTabSz="321457">
              <a:spcBef>
                <a:spcPts val="1687"/>
              </a:spcBef>
              <a:buSzTx/>
              <a:buNone/>
              <a:defRPr sz="1969">
                <a:latin typeface="Helvetica Neue Light"/>
                <a:ea typeface="Helvetica Neue Light"/>
                <a:cs typeface="Helvetica Neue Light"/>
                <a:sym typeface="Helvetica Neue Light"/>
              </a:defRPr>
            </a:lvl1pPr>
            <a:lvl2pPr marL="0" indent="160729" defTabSz="321457">
              <a:spcBef>
                <a:spcPts val="1687"/>
              </a:spcBef>
              <a:buSzTx/>
              <a:buNone/>
              <a:defRPr sz="1969">
                <a:latin typeface="Helvetica Neue Light"/>
                <a:ea typeface="Helvetica Neue Light"/>
                <a:cs typeface="Helvetica Neue Light"/>
                <a:sym typeface="Helvetica Neue Light"/>
              </a:defRPr>
            </a:lvl2pPr>
            <a:lvl3pPr marL="0" indent="321457" defTabSz="321457">
              <a:spcBef>
                <a:spcPts val="1687"/>
              </a:spcBef>
              <a:buSzTx/>
              <a:buNone/>
              <a:defRPr sz="1969">
                <a:latin typeface="Helvetica Neue Light"/>
                <a:ea typeface="Helvetica Neue Light"/>
                <a:cs typeface="Helvetica Neue Light"/>
                <a:sym typeface="Helvetica Neue Light"/>
              </a:defRPr>
            </a:lvl3pPr>
            <a:lvl4pPr marL="0" indent="482186" defTabSz="321457">
              <a:spcBef>
                <a:spcPts val="1687"/>
              </a:spcBef>
              <a:buSzTx/>
              <a:buNone/>
              <a:defRPr sz="1969">
                <a:latin typeface="Helvetica Neue Light"/>
                <a:ea typeface="Helvetica Neue Light"/>
                <a:cs typeface="Helvetica Neue Light"/>
                <a:sym typeface="Helvetica Neue Light"/>
              </a:defRPr>
            </a:lvl4pPr>
            <a:lvl5pPr marL="0" indent="642915" defTabSz="321457">
              <a:spcBef>
                <a:spcPts val="1687"/>
              </a:spcBef>
              <a:buSzTx/>
              <a:buNone/>
              <a:defRPr sz="1969">
                <a:latin typeface="Helvetica Neue Light"/>
                <a:ea typeface="Helvetica Neue Light"/>
                <a:cs typeface="Helvetica Neue Light"/>
                <a:sym typeface="Helvetica Neue Light"/>
              </a:defRPr>
            </a:lvl5pPr>
          </a:lstStyle>
          <a:p>
            <a:pPr lvl="0"/>
            <a:r>
              <a:rPr/>
              <a:t>Body Level One</a:t>
            </a:r>
          </a:p>
          <a:p>
            <a:pPr lvl="1"/>
            <a:r>
              <a:rPr/>
              <a:t>Body Level Two</a:t>
            </a:r>
          </a:p>
          <a:p>
            <a:pPr lvl="2"/>
            <a:r>
              <a:rPr/>
              <a:t>Body Level Three</a:t>
            </a:r>
          </a:p>
          <a:p>
            <a:pPr lvl="3"/>
            <a:r>
              <a:rPr/>
              <a:t>Body Level Four</a:t>
            </a:r>
          </a:p>
          <a:p>
            <a:pPr lvl="4"/>
            <a:r>
              <a:rPr/>
              <a:t>Body Level Five</a:t>
            </a:r>
          </a:p>
        </p:txBody>
      </p:sp>
      <p:sp>
        <p:nvSpPr>
          <p:cNvPr id="4" name="Shape 38"/>
          <p:cNvSpPr>
            <a:spLocks noGrp="1"/>
          </p:cNvSpPr>
          <p:nvPr>
            <p:ph type="sldNum" sz="quarter" idx="10"/>
          </p:nvPr>
        </p:nvSpPr>
        <p:spPr>
          <a:xfrm>
            <a:off x="110067" y="6554788"/>
            <a:ext cx="317500" cy="241300"/>
          </a:xfrm>
        </p:spPr>
        <p:txBody>
          <a:bodyPr wrap="none" lIns="0" tIns="0" rIns="0" bIns="0"/>
          <a:lstStyle>
            <a:lvl1pPr algn="ctr" defTabSz="409575">
              <a:defRPr sz="1100">
                <a:sym typeface="Helvetica Light"/>
              </a:defRPr>
            </a:lvl1pPr>
          </a:lstStyle>
          <a:p>
            <a:fld id="{24114530-1CC1-46FD-A8B4-E2CFA0C7C4A8}" type="slidenum">
              <a:rPr lang="en-US" altLang="en-US"/>
              <a:pPr/>
              <a:t>‹#›</a:t>
            </a:fld>
            <a:endParaRPr lang="en-US" altLang="en-US"/>
          </a:p>
        </p:txBody>
      </p:sp>
    </p:spTree>
    <p:extLst>
      <p:ext uri="{BB962C8B-B14F-4D97-AF65-F5344CB8AC3E}">
        <p14:creationId xmlns:p14="http://schemas.microsoft.com/office/powerpoint/2010/main" val="48897628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F6050-7089-3A47-8E65-191EFFF0A994}" type="slidenum">
              <a:rPr lang="en-US" smtClean="0"/>
              <a:t>‹#›</a:t>
            </a:fld>
            <a:endParaRPr lang="en-US"/>
          </a:p>
        </p:txBody>
      </p:sp>
    </p:spTree>
    <p:extLst>
      <p:ext uri="{BB962C8B-B14F-4D97-AF65-F5344CB8AC3E}">
        <p14:creationId xmlns:p14="http://schemas.microsoft.com/office/powerpoint/2010/main" val="13423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F6050-7089-3A47-8E65-191EFFF0A994}" type="slidenum">
              <a:rPr lang="en-US" smtClean="0"/>
              <a:t>‹#›</a:t>
            </a:fld>
            <a:endParaRPr lang="en-US"/>
          </a:p>
        </p:txBody>
      </p:sp>
    </p:spTree>
    <p:extLst>
      <p:ext uri="{BB962C8B-B14F-4D97-AF65-F5344CB8AC3E}">
        <p14:creationId xmlns:p14="http://schemas.microsoft.com/office/powerpoint/2010/main" val="1190352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5F6050-7089-3A47-8E65-191EFFF0A994}" type="slidenum">
              <a:rPr lang="en-US" smtClean="0"/>
              <a:t>‹#›</a:t>
            </a:fld>
            <a:endParaRPr lang="en-US"/>
          </a:p>
        </p:txBody>
      </p:sp>
    </p:spTree>
    <p:extLst>
      <p:ext uri="{BB962C8B-B14F-4D97-AF65-F5344CB8AC3E}">
        <p14:creationId xmlns:p14="http://schemas.microsoft.com/office/powerpoint/2010/main" val="302089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5F6050-7089-3A47-8E65-191EFFF0A994}" type="slidenum">
              <a:rPr lang="en-US" smtClean="0"/>
              <a:t>‹#›</a:t>
            </a:fld>
            <a:endParaRPr lang="en-US"/>
          </a:p>
        </p:txBody>
      </p:sp>
    </p:spTree>
    <p:extLst>
      <p:ext uri="{BB962C8B-B14F-4D97-AF65-F5344CB8AC3E}">
        <p14:creationId xmlns:p14="http://schemas.microsoft.com/office/powerpoint/2010/main" val="565977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5F6050-7089-3A47-8E65-191EFFF0A994}" type="slidenum">
              <a:rPr lang="en-US" smtClean="0"/>
              <a:t>‹#›</a:t>
            </a:fld>
            <a:endParaRPr lang="en-US"/>
          </a:p>
        </p:txBody>
      </p:sp>
    </p:spTree>
    <p:extLst>
      <p:ext uri="{BB962C8B-B14F-4D97-AF65-F5344CB8AC3E}">
        <p14:creationId xmlns:p14="http://schemas.microsoft.com/office/powerpoint/2010/main" val="1177324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5F6050-7089-3A47-8E65-191EFFF0A994}" type="slidenum">
              <a:rPr lang="en-US" smtClean="0"/>
              <a:t>‹#›</a:t>
            </a:fld>
            <a:endParaRPr lang="en-US"/>
          </a:p>
        </p:txBody>
      </p:sp>
    </p:spTree>
    <p:extLst>
      <p:ext uri="{BB962C8B-B14F-4D97-AF65-F5344CB8AC3E}">
        <p14:creationId xmlns:p14="http://schemas.microsoft.com/office/powerpoint/2010/main" val="379136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5F6050-7089-3A47-8E65-191EFFF0A994}" type="slidenum">
              <a:rPr lang="en-US" smtClean="0"/>
              <a:t>‹#›</a:t>
            </a:fld>
            <a:endParaRPr lang="en-US"/>
          </a:p>
        </p:txBody>
      </p:sp>
    </p:spTree>
    <p:extLst>
      <p:ext uri="{BB962C8B-B14F-4D97-AF65-F5344CB8AC3E}">
        <p14:creationId xmlns:p14="http://schemas.microsoft.com/office/powerpoint/2010/main" val="55959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5F6050-7089-3A47-8E65-191EFFF0A994}" type="slidenum">
              <a:rPr lang="en-US" smtClean="0"/>
              <a:t>‹#›</a:t>
            </a:fld>
            <a:endParaRPr lang="en-US"/>
          </a:p>
        </p:txBody>
      </p:sp>
    </p:spTree>
    <p:extLst>
      <p:ext uri="{BB962C8B-B14F-4D97-AF65-F5344CB8AC3E}">
        <p14:creationId xmlns:p14="http://schemas.microsoft.com/office/powerpoint/2010/main" val="12816025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4000"/>
            <a:lum/>
          </a:blip>
          <a:srcRect/>
          <a:stretch>
            <a:fillRect t="-38000" b="-38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5F6050-7089-3A47-8E65-191EFFF0A994}" type="slidenum">
              <a:rPr lang="en-US" smtClean="0"/>
              <a:t>‹#›</a:t>
            </a:fld>
            <a:endParaRPr lang="en-US"/>
          </a:p>
        </p:txBody>
      </p:sp>
    </p:spTree>
    <p:extLst>
      <p:ext uri="{BB962C8B-B14F-4D97-AF65-F5344CB8AC3E}">
        <p14:creationId xmlns:p14="http://schemas.microsoft.com/office/powerpoint/2010/main" val="1283398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openxmlformats.org/officeDocument/2006/relationships/hyperlink" Target="https://github.com/watson-developer-cloud/similarity-search-nodejs" TargetMode="External"/><Relationship Id="rId12" Type="http://schemas.openxmlformats.org/officeDocument/2006/relationships/hyperlink" Target="https://www.ibm.com/watson/developercloud/visual-recognition.html" TargetMode="External"/><Relationship Id="rId13" Type="http://schemas.openxmlformats.org/officeDocument/2006/relationships/image" Target="../media/image18.png"/><Relationship Id="rId14" Type="http://schemas.openxmlformats.org/officeDocument/2006/relationships/image" Target="../media/image19.png"/><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hyperlink" Target="http://retrieve-and-rank-demo.mybluemix.net/" TargetMode="External"/><Relationship Id="rId5" Type="http://schemas.openxmlformats.org/officeDocument/2006/relationships/hyperlink" Target="https://github.com/watson-developer-cloud/retrieve-and-rank-java" TargetMode="External"/><Relationship Id="rId6" Type="http://schemas.openxmlformats.org/officeDocument/2006/relationships/hyperlink" Target="https://www.ibm.com/watson/developercloud/retrieve-rank.html" TargetMode="External"/><Relationship Id="rId7" Type="http://schemas.openxmlformats.org/officeDocument/2006/relationships/hyperlink" Target="https://visual-recognition-demo.mybluemix.net/" TargetMode="External"/><Relationship Id="rId8" Type="http://schemas.openxmlformats.org/officeDocument/2006/relationships/hyperlink" Target="https://github.com/watson-developer-cloud/visual-recognition-nodejs" TargetMode="External"/><Relationship Id="rId9" Type="http://schemas.openxmlformats.org/officeDocument/2006/relationships/hyperlink" Target="https://visual-recognition-demo.mybluemix.net/train" TargetMode="External"/><Relationship Id="rId10" Type="http://schemas.openxmlformats.org/officeDocument/2006/relationships/hyperlink" Target="https://similarity-search-demo.mybluemix.net/"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0.png"/><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jpeg"/><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6.jpeg"/><Relationship Id="rId5" Type="http://schemas.openxmlformats.org/officeDocument/2006/relationships/hyperlink" Target="https://youtu.be/lI-M7O_bRNg" TargetMode="External"/><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7.jpeg"/><Relationship Id="rId5" Type="http://schemas.openxmlformats.org/officeDocument/2006/relationships/image" Target="../media/image8.jpeg"/><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1" Type="http://schemas.openxmlformats.org/officeDocument/2006/relationships/hyperlink" Target="https://github.com/watson-developer-cloud/language-translator-nodejs" TargetMode="External"/><Relationship Id="rId12" Type="http://schemas.openxmlformats.org/officeDocument/2006/relationships/hyperlink" Target="https://www.ibm.com/watson/developercloud/language-translator.html" TargetMode="External"/><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hyperlink" Target="https://conversation-demo.mybluemix.net/" TargetMode="External"/><Relationship Id="rId7" Type="http://schemas.openxmlformats.org/officeDocument/2006/relationships/hyperlink" Target="https://github.com/watson-developer-cloud/car-dashboard" TargetMode="External"/><Relationship Id="rId8" Type="http://schemas.openxmlformats.org/officeDocument/2006/relationships/hyperlink" Target="https://github.com/watson-developer-cloud/conversation-simple" TargetMode="External"/><Relationship Id="rId9" Type="http://schemas.openxmlformats.org/officeDocument/2006/relationships/hyperlink" Target="https://www.ibm.com/watson/developercloud/discovery.html" TargetMode="External"/><Relationship Id="rId10" Type="http://schemas.openxmlformats.org/officeDocument/2006/relationships/hyperlink" Target="https://language-translator-demo.mybluemix.net/" TargetMode="External"/></Relationships>
</file>

<file path=ppt/slides/_rels/slide7.xml.rels><?xml version="1.0" encoding="UTF-8" standalone="yes"?>
<Relationships xmlns="http://schemas.openxmlformats.org/package/2006/relationships"><Relationship Id="rId11" Type="http://schemas.openxmlformats.org/officeDocument/2006/relationships/image" Target="../media/image12.png"/><Relationship Id="rId12" Type="http://schemas.openxmlformats.org/officeDocument/2006/relationships/image" Target="../media/image13.png"/><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hyperlink" Target="https://natural-language-classifier-demo.mybluemix.net/" TargetMode="External"/><Relationship Id="rId5" Type="http://schemas.openxmlformats.org/officeDocument/2006/relationships/hyperlink" Target="https://github.com/watson-developer-cloud/natural-language-classifier-nodejs/blob/master/training/weather_data_train.csv" TargetMode="External"/><Relationship Id="rId6" Type="http://schemas.openxmlformats.org/officeDocument/2006/relationships/hyperlink" Target="https://github.com/watson-developer-cloud/natural-language-classifier-nodejs" TargetMode="External"/><Relationship Id="rId7" Type="http://schemas.openxmlformats.org/officeDocument/2006/relationships/hyperlink" Target="https://console.bluemix.net/docs/services/natural-language-classifier/getting-started.html#natural-language-classifier" TargetMode="External"/><Relationship Id="rId8" Type="http://schemas.openxmlformats.org/officeDocument/2006/relationships/hyperlink" Target="https://natural-language-understanding-demo.mybluemix.net/" TargetMode="External"/><Relationship Id="rId9" Type="http://schemas.openxmlformats.org/officeDocument/2006/relationships/hyperlink" Target="https://github.com/watson-developer-cloud/natural-language-understanding-nodejs" TargetMode="External"/><Relationship Id="rId10" Type="http://schemas.openxmlformats.org/officeDocument/2006/relationships/hyperlink" Target="https://www.ibm.com/watson/developercloud/doc/natural-language-understandin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hyperlink" Target="https://speech-to-text-demo.mybluemix.net/" TargetMode="External"/><Relationship Id="rId5" Type="http://schemas.openxmlformats.org/officeDocument/2006/relationships/hyperlink" Target="https://github.com/watson-developer-cloud/speech-to-text-nodejs" TargetMode="External"/><Relationship Id="rId6" Type="http://schemas.openxmlformats.org/officeDocument/2006/relationships/hyperlink" Target="https://www.ibm.com/watson/developercloud/speech-to-text.html" TargetMode="External"/><Relationship Id="rId7" Type="http://schemas.openxmlformats.org/officeDocument/2006/relationships/hyperlink" Target="https://www.ibm.com/watson/developercloud/text-to-speech.html" TargetMode="External"/><Relationship Id="rId8" Type="http://schemas.openxmlformats.org/officeDocument/2006/relationships/hyperlink" Target="https://github.com/watson-developer-cloud/text-to-speech-nodejs" TargetMode="External"/><Relationship Id="rId9" Type="http://schemas.openxmlformats.org/officeDocument/2006/relationships/image" Target="../media/image14.png"/><Relationship Id="rId10" Type="http://schemas.openxmlformats.org/officeDocument/2006/relationships/image" Target="../media/image15.png"/><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1" Type="http://schemas.openxmlformats.org/officeDocument/2006/relationships/hyperlink" Target="https://customer-engagement-demo.mybluemix.net/" TargetMode="External"/><Relationship Id="rId12" Type="http://schemas.openxmlformats.org/officeDocument/2006/relationships/hyperlink" Target="https://github.com/watson-developer-cloud/customer-engagement-nodejs" TargetMode="External"/><Relationship Id="rId13" Type="http://schemas.openxmlformats.org/officeDocument/2006/relationships/image" Target="../media/image16.png"/><Relationship Id="rId14" Type="http://schemas.openxmlformats.org/officeDocument/2006/relationships/image" Target="../media/image17.png"/><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hyperlink" Target="https://personality-insights-livedemo.mybluemix.net/" TargetMode="External"/><Relationship Id="rId5" Type="http://schemas.openxmlformats.org/officeDocument/2006/relationships/hyperlink" Target="https://github.com/watson-developer-cloud/personality-insights-nodejs" TargetMode="External"/><Relationship Id="rId6" Type="http://schemas.openxmlformats.org/officeDocument/2006/relationships/hyperlink" Target="https://www.ibm.com/watson/developercloud/personality-insights.html" TargetMode="External"/><Relationship Id="rId7" Type="http://schemas.openxmlformats.org/officeDocument/2006/relationships/hyperlink" Target="https://www.ibm.com/watson/developercloud/doc/personality-insights/user-overview.html" TargetMode="External"/><Relationship Id="rId8" Type="http://schemas.openxmlformats.org/officeDocument/2006/relationships/hyperlink" Target="https://www.ibm.com/watson/developercloud/tone-analyzer.html" TargetMode="External"/><Relationship Id="rId9" Type="http://schemas.openxmlformats.org/officeDocument/2006/relationships/hyperlink" Target="https://tone-analyzer-demo.mybluemix.net/" TargetMode="External"/><Relationship Id="rId10" Type="http://schemas.openxmlformats.org/officeDocument/2006/relationships/hyperlink" Target="https://github.com/watson-developer-cloud/tone-analyzer-nodej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C4454"/>
        </a:solidFill>
        <a:effectLst/>
      </p:bgPr>
    </p:bg>
    <p:spTree>
      <p:nvGrpSpPr>
        <p:cNvPr id="1" name=""/>
        <p:cNvGrpSpPr/>
        <p:nvPr/>
      </p:nvGrpSpPr>
      <p:grpSpPr>
        <a:xfrm>
          <a:off x="0" y="0"/>
          <a:ext cx="0" cy="0"/>
          <a:chOff x="0" y="0"/>
          <a:chExt cx="0" cy="0"/>
        </a:xfrm>
      </p:grpSpPr>
      <p:pic>
        <p:nvPicPr>
          <p:cNvPr id="4099" name="droppedImage.p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8292" y="6395551"/>
            <a:ext cx="615950" cy="242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400000"/>
                <a:headEnd/>
                <a:tailEnd/>
              </a14:hiddenLine>
            </a:ext>
          </a:extLst>
        </p:spPr>
      </p:pic>
      <p:sp>
        <p:nvSpPr>
          <p:cNvPr id="93" name="Shape 93"/>
          <p:cNvSpPr/>
          <p:nvPr/>
        </p:nvSpPr>
        <p:spPr>
          <a:xfrm>
            <a:off x="4223792" y="2052358"/>
            <a:ext cx="7671654" cy="806450"/>
          </a:xfrm>
          <a:prstGeom prst="rect">
            <a:avLst/>
          </a:prstGeom>
          <a:ln w="12700">
            <a:miter lim="400000"/>
          </a:ln>
          <a:extLst/>
        </p:spPr>
        <p:txBody>
          <a:bodyPr wrap="square" lIns="35719" tIns="35719" rIns="35719" bIns="35719" anchor="ctr">
            <a:spAutoFit/>
          </a:bodyPr>
          <a:lstStyle/>
          <a:p>
            <a:pPr>
              <a:defRPr sz="1800"/>
            </a:pPr>
            <a:r>
              <a:rPr sz="4781" dirty="0" smtClean="0">
                <a:solidFill>
                  <a:srgbClr val="FFFFFF"/>
                </a:solidFill>
                <a:latin typeface="Helvetica Neue" charset="0"/>
                <a:ea typeface="Helvetica Neue" charset="0"/>
                <a:cs typeface="Helvetica Neue" charset="0"/>
                <a:sym typeface="Helvetica Neue Thin"/>
              </a:rPr>
              <a:t>IBM</a:t>
            </a:r>
            <a:r>
              <a:rPr sz="4781" b="1" dirty="0" smtClean="0">
                <a:solidFill>
                  <a:srgbClr val="FFFFFF"/>
                </a:solidFill>
                <a:latin typeface="Helvetica Neue" charset="0"/>
                <a:ea typeface="Helvetica Neue" charset="0"/>
                <a:cs typeface="Helvetica Neue" charset="0"/>
                <a:sym typeface="Helvetica Neue"/>
              </a:rPr>
              <a:t> </a:t>
            </a:r>
            <a:r>
              <a:rPr lang="it-IT" sz="4781" b="1" dirty="0" smtClean="0">
                <a:solidFill>
                  <a:srgbClr val="FFFFFF"/>
                </a:solidFill>
                <a:latin typeface="Helvetica Neue" charset="0"/>
                <a:ea typeface="Helvetica Neue" charset="0"/>
                <a:cs typeface="Helvetica Neue" charset="0"/>
                <a:sym typeface="Helvetica Neue"/>
              </a:rPr>
              <a:t>Watson Services</a:t>
            </a:r>
            <a:endParaRPr sz="4781" b="1" dirty="0">
              <a:solidFill>
                <a:srgbClr val="FFFFFF"/>
              </a:solidFill>
              <a:latin typeface="Helvetica Neue" charset="0"/>
              <a:ea typeface="Helvetica Neue" charset="0"/>
              <a:cs typeface="Helvetica Neue" charset="0"/>
              <a:sym typeface="Helvetica Neue"/>
            </a:endParaRPr>
          </a:p>
        </p:txBody>
      </p:sp>
      <p:pic>
        <p:nvPicPr>
          <p:cNvPr id="4101" name="Primary-DarkBackground-45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9102" y="1882775"/>
            <a:ext cx="1644650" cy="164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400000"/>
                <a:headEnd/>
                <a:tailEnd/>
              </a14:hiddenLine>
            </a:ext>
          </a:extLst>
        </p:spPr>
      </p:pic>
      <p:sp>
        <p:nvSpPr>
          <p:cNvPr id="4102" name="Shape 95"/>
          <p:cNvSpPr>
            <a:spLocks noGrp="1"/>
          </p:cNvSpPr>
          <p:nvPr>
            <p:ph type="title"/>
          </p:nvPr>
        </p:nvSpPr>
        <p:spPr>
          <a:xfrm>
            <a:off x="4223792" y="2858808"/>
            <a:ext cx="7411854" cy="282161"/>
          </a:xfrm>
        </p:spPr>
        <p:txBody>
          <a:bodyPr anchor="t">
            <a:noAutofit/>
          </a:bodyPr>
          <a:lstStyle/>
          <a:p>
            <a:pPr defTabSz="409575"/>
            <a:r>
              <a:rPr lang="it-IT" altLang="en-US" sz="1600" i="1" dirty="0">
                <a:solidFill>
                  <a:schemeClr val="bg1"/>
                </a:solidFill>
                <a:latin typeface="Helvetica Neue" charset="0"/>
                <a:ea typeface="Helvetica Neue" charset="0"/>
                <a:cs typeface="Helvetica Neue" charset="0"/>
                <a:sym typeface="Helvetica Neue Thin"/>
              </a:rPr>
              <a:t>Take </a:t>
            </a:r>
            <a:r>
              <a:rPr lang="it-IT" altLang="en-US" sz="1600" i="1" dirty="0" err="1">
                <a:solidFill>
                  <a:schemeClr val="bg1"/>
                </a:solidFill>
                <a:latin typeface="Helvetica Neue" charset="0"/>
                <a:ea typeface="Helvetica Neue" charset="0"/>
                <a:cs typeface="Helvetica Neue" charset="0"/>
                <a:sym typeface="Helvetica Neue Thin"/>
              </a:rPr>
              <a:t>your</a:t>
            </a:r>
            <a:r>
              <a:rPr lang="it-IT" altLang="en-US" sz="1600" i="1" dirty="0">
                <a:solidFill>
                  <a:schemeClr val="bg1"/>
                </a:solidFill>
                <a:latin typeface="Helvetica Neue" charset="0"/>
                <a:ea typeface="Helvetica Neue" charset="0"/>
                <a:cs typeface="Helvetica Neue" charset="0"/>
                <a:sym typeface="Helvetica Neue Thin"/>
              </a:rPr>
              <a:t> first </a:t>
            </a:r>
            <a:r>
              <a:rPr lang="it-IT" altLang="en-US" sz="1600" i="1" dirty="0" err="1">
                <a:solidFill>
                  <a:schemeClr val="bg1"/>
                </a:solidFill>
                <a:latin typeface="Helvetica Neue" charset="0"/>
                <a:ea typeface="Helvetica Neue" charset="0"/>
                <a:cs typeface="Helvetica Neue" charset="0"/>
                <a:sym typeface="Helvetica Neue Thin"/>
              </a:rPr>
              <a:t>step</a:t>
            </a:r>
            <a:r>
              <a:rPr lang="it-IT" altLang="en-US" sz="1600" i="1" dirty="0">
                <a:solidFill>
                  <a:schemeClr val="bg1"/>
                </a:solidFill>
                <a:latin typeface="Helvetica Neue" charset="0"/>
                <a:ea typeface="Helvetica Neue" charset="0"/>
                <a:cs typeface="Helvetica Neue" charset="0"/>
                <a:sym typeface="Helvetica Neue Thin"/>
              </a:rPr>
              <a:t> </a:t>
            </a:r>
            <a:r>
              <a:rPr lang="it-IT" altLang="en-US" sz="1600" i="1" dirty="0" err="1">
                <a:solidFill>
                  <a:schemeClr val="bg1"/>
                </a:solidFill>
                <a:latin typeface="Helvetica Neue" charset="0"/>
                <a:ea typeface="Helvetica Neue" charset="0"/>
                <a:cs typeface="Helvetica Neue" charset="0"/>
                <a:sym typeface="Helvetica Neue Thin"/>
              </a:rPr>
              <a:t>into</a:t>
            </a:r>
            <a:r>
              <a:rPr lang="it-IT" altLang="en-US" sz="1600" i="1" dirty="0">
                <a:solidFill>
                  <a:schemeClr val="bg1"/>
                </a:solidFill>
                <a:latin typeface="Helvetica Neue" charset="0"/>
                <a:ea typeface="Helvetica Neue" charset="0"/>
                <a:cs typeface="Helvetica Neue" charset="0"/>
                <a:sym typeface="Helvetica Neue Thin"/>
              </a:rPr>
              <a:t> the cognitive era </a:t>
            </a:r>
            <a:r>
              <a:rPr lang="it-IT" altLang="en-US" sz="1600" i="1" dirty="0" smtClean="0">
                <a:solidFill>
                  <a:schemeClr val="bg1"/>
                </a:solidFill>
                <a:latin typeface="Helvetica Neue" charset="0"/>
                <a:ea typeface="Helvetica Neue" charset="0"/>
                <a:cs typeface="Helvetica Neue" charset="0"/>
                <a:sym typeface="Helvetica Neue Thin"/>
              </a:rPr>
              <a:t>with the </a:t>
            </a:r>
            <a:r>
              <a:rPr lang="it-IT" altLang="en-US" sz="1600" i="1" dirty="0" err="1">
                <a:solidFill>
                  <a:schemeClr val="bg1"/>
                </a:solidFill>
                <a:latin typeface="Helvetica Neue" charset="0"/>
                <a:ea typeface="Helvetica Neue" charset="0"/>
                <a:cs typeface="Helvetica Neue" charset="0"/>
                <a:sym typeface="Helvetica Neue Thin"/>
              </a:rPr>
              <a:t>variety</a:t>
            </a:r>
            <a:r>
              <a:rPr lang="it-IT" altLang="en-US" sz="1600" i="1" dirty="0">
                <a:solidFill>
                  <a:schemeClr val="bg1"/>
                </a:solidFill>
                <a:latin typeface="Helvetica Neue" charset="0"/>
                <a:ea typeface="Helvetica Neue" charset="0"/>
                <a:cs typeface="Helvetica Neue" charset="0"/>
                <a:sym typeface="Helvetica Neue Thin"/>
              </a:rPr>
              <a:t> of </a:t>
            </a:r>
            <a:r>
              <a:rPr lang="it-IT" altLang="en-US" sz="1600" i="1" dirty="0" err="1">
                <a:solidFill>
                  <a:schemeClr val="bg1"/>
                </a:solidFill>
                <a:latin typeface="Helvetica Neue" charset="0"/>
                <a:ea typeface="Helvetica Neue" charset="0"/>
                <a:cs typeface="Helvetica Neue" charset="0"/>
                <a:sym typeface="Helvetica Neue Thin"/>
              </a:rPr>
              <a:t>smart</a:t>
            </a:r>
            <a:r>
              <a:rPr lang="it-IT" altLang="en-US" sz="1600" i="1" dirty="0">
                <a:solidFill>
                  <a:schemeClr val="bg1"/>
                </a:solidFill>
                <a:latin typeface="Helvetica Neue" charset="0"/>
                <a:ea typeface="Helvetica Neue" charset="0"/>
                <a:cs typeface="Helvetica Neue" charset="0"/>
                <a:sym typeface="Helvetica Neue Thin"/>
              </a:rPr>
              <a:t> </a:t>
            </a:r>
            <a:r>
              <a:rPr lang="it-IT" altLang="en-US" sz="1600" i="1" dirty="0" err="1">
                <a:solidFill>
                  <a:schemeClr val="bg1"/>
                </a:solidFill>
                <a:latin typeface="Helvetica Neue" charset="0"/>
                <a:ea typeface="Helvetica Neue" charset="0"/>
                <a:cs typeface="Helvetica Neue" charset="0"/>
                <a:sym typeface="Helvetica Neue Thin"/>
              </a:rPr>
              <a:t>services</a:t>
            </a:r>
            <a:r>
              <a:rPr lang="it-IT" altLang="en-US" sz="1600" i="1" dirty="0">
                <a:solidFill>
                  <a:schemeClr val="bg1"/>
                </a:solidFill>
                <a:latin typeface="Helvetica Neue" charset="0"/>
                <a:ea typeface="Helvetica Neue" charset="0"/>
                <a:cs typeface="Helvetica Neue" charset="0"/>
                <a:sym typeface="Helvetica Neue Thin"/>
              </a:rPr>
              <a:t>.</a:t>
            </a:r>
          </a:p>
        </p:txBody>
      </p:sp>
      <p:sp>
        <p:nvSpPr>
          <p:cNvPr id="7" name="Rectangle 3"/>
          <p:cNvSpPr txBox="1">
            <a:spLocks noChangeArrowheads="1"/>
          </p:cNvSpPr>
          <p:nvPr/>
        </p:nvSpPr>
        <p:spPr bwMode="auto">
          <a:xfrm>
            <a:off x="4223792" y="3573016"/>
            <a:ext cx="3264877" cy="22070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lstStyle>
            <a:lvl1pPr defTabSz="320675">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160338" defTabSz="320675">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320675" defTabSz="320675">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481013" defTabSz="320675">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641350" defTabSz="320675">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641350" defTabSz="320675"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641350" defTabSz="320675"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641350" defTabSz="320675"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641350" defTabSz="320675"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80000"/>
              </a:lnSpc>
              <a:spcBef>
                <a:spcPts val="1688"/>
              </a:spcBef>
              <a:buNone/>
              <a:defRPr/>
            </a:pPr>
            <a:r>
              <a:rPr lang="it-IT" sz="1600" dirty="0" smtClean="0">
                <a:solidFill>
                  <a:schemeClr val="bg1"/>
                </a:solidFill>
                <a:latin typeface="Helvetica Neue" charset="0"/>
                <a:ea typeface="Helvetica Neue" charset="0"/>
                <a:cs typeface="Helvetica Neue" charset="0"/>
                <a:sym typeface="Helvetica Neue Light"/>
              </a:rPr>
              <a:t>Rome – Tor Vergata </a:t>
            </a:r>
            <a:br>
              <a:rPr lang="it-IT" sz="1600" dirty="0" smtClean="0">
                <a:solidFill>
                  <a:schemeClr val="bg1"/>
                </a:solidFill>
                <a:latin typeface="Helvetica Neue" charset="0"/>
                <a:ea typeface="Helvetica Neue" charset="0"/>
                <a:cs typeface="Helvetica Neue" charset="0"/>
                <a:sym typeface="Helvetica Neue Light"/>
              </a:rPr>
            </a:br>
            <a:r>
              <a:rPr lang="it-IT" sz="1600" dirty="0" err="1" smtClean="0">
                <a:solidFill>
                  <a:schemeClr val="bg1"/>
                </a:solidFill>
                <a:latin typeface="Helvetica Neue" charset="0"/>
                <a:ea typeface="Helvetica Neue" charset="0"/>
                <a:cs typeface="Helvetica Neue" charset="0"/>
                <a:sym typeface="Helvetica Neue Light"/>
              </a:rPr>
              <a:t>June</a:t>
            </a:r>
            <a:r>
              <a:rPr lang="it-IT" sz="1600" dirty="0" smtClean="0">
                <a:solidFill>
                  <a:schemeClr val="bg1"/>
                </a:solidFill>
                <a:latin typeface="Helvetica Neue" charset="0"/>
                <a:ea typeface="Helvetica Neue" charset="0"/>
                <a:cs typeface="Helvetica Neue" charset="0"/>
                <a:sym typeface="Helvetica Neue Light"/>
              </a:rPr>
              <a:t> 14th, 2017</a:t>
            </a:r>
            <a:endParaRPr lang="it-IT" sz="1600" dirty="0">
              <a:solidFill>
                <a:schemeClr val="bg1"/>
              </a:solidFill>
              <a:latin typeface="Helvetica Neue" charset="0"/>
              <a:ea typeface="Helvetica Neue" charset="0"/>
              <a:cs typeface="Helvetica Neue" charset="0"/>
              <a:sym typeface="Helvetica Neue Light"/>
            </a:endParaRPr>
          </a:p>
          <a:p>
            <a:pPr>
              <a:lnSpc>
                <a:spcPct val="80000"/>
              </a:lnSpc>
              <a:spcBef>
                <a:spcPts val="1688"/>
              </a:spcBef>
              <a:buNone/>
              <a:defRPr/>
            </a:pPr>
            <a:r>
              <a:rPr lang="it-IT" sz="1600" dirty="0">
                <a:solidFill>
                  <a:schemeClr val="bg1"/>
                </a:solidFill>
                <a:latin typeface="Helvetica Neue" charset="0"/>
                <a:ea typeface="Helvetica Neue" charset="0"/>
                <a:cs typeface="Helvetica Neue" charset="0"/>
                <a:sym typeface="Helvetica Neue Light"/>
              </a:rPr>
              <a:t>Crescenzo Migliaccio</a:t>
            </a:r>
            <a:br>
              <a:rPr lang="it-IT" sz="1600" dirty="0">
                <a:solidFill>
                  <a:schemeClr val="bg1"/>
                </a:solidFill>
                <a:latin typeface="Helvetica Neue" charset="0"/>
                <a:ea typeface="Helvetica Neue" charset="0"/>
                <a:cs typeface="Helvetica Neue" charset="0"/>
                <a:sym typeface="Helvetica Neue Light"/>
              </a:rPr>
            </a:br>
            <a:r>
              <a:rPr lang="it-IT" sz="1600" dirty="0">
                <a:solidFill>
                  <a:schemeClr val="bg1"/>
                </a:solidFill>
                <a:latin typeface="Helvetica Neue" charset="0"/>
                <a:ea typeface="Helvetica Neue" charset="0"/>
                <a:cs typeface="Helvetica Neue" charset="0"/>
                <a:sym typeface="Helvetica Neue Light"/>
              </a:rPr>
              <a:t>Valerio </a:t>
            </a:r>
            <a:r>
              <a:rPr lang="it-IT" sz="1600" dirty="0" smtClean="0">
                <a:solidFill>
                  <a:schemeClr val="bg1"/>
                </a:solidFill>
                <a:latin typeface="Helvetica Neue" charset="0"/>
                <a:ea typeface="Helvetica Neue" charset="0"/>
                <a:cs typeface="Helvetica Neue" charset="0"/>
                <a:sym typeface="Helvetica Neue Light"/>
              </a:rPr>
              <a:t>Bontempi</a:t>
            </a:r>
            <a:r>
              <a:rPr lang="it-IT" sz="1600" dirty="0">
                <a:solidFill>
                  <a:schemeClr val="bg1"/>
                </a:solidFill>
                <a:latin typeface="Helvetica Neue" charset="0"/>
                <a:ea typeface="Helvetica Neue" charset="0"/>
                <a:cs typeface="Helvetica Neue" charset="0"/>
                <a:sym typeface="Helvetica Neue Light"/>
              </a:rPr>
              <a:t/>
            </a:r>
            <a:br>
              <a:rPr lang="it-IT" sz="1600" dirty="0">
                <a:solidFill>
                  <a:schemeClr val="bg1"/>
                </a:solidFill>
                <a:latin typeface="Helvetica Neue" charset="0"/>
                <a:ea typeface="Helvetica Neue" charset="0"/>
                <a:cs typeface="Helvetica Neue" charset="0"/>
                <a:sym typeface="Helvetica Neue Light"/>
              </a:rPr>
            </a:br>
            <a:r>
              <a:rPr lang="it-IT" sz="1600" dirty="0">
                <a:solidFill>
                  <a:schemeClr val="bg1"/>
                </a:solidFill>
                <a:latin typeface="Helvetica Neue" charset="0"/>
                <a:ea typeface="Helvetica Neue" charset="0"/>
                <a:cs typeface="Helvetica Neue" charset="0"/>
                <a:sym typeface="Helvetica Neue Light"/>
              </a:rPr>
              <a:t/>
            </a:r>
            <a:br>
              <a:rPr lang="it-IT" sz="1600" dirty="0">
                <a:solidFill>
                  <a:schemeClr val="bg1"/>
                </a:solidFill>
                <a:latin typeface="Helvetica Neue" charset="0"/>
                <a:ea typeface="Helvetica Neue" charset="0"/>
                <a:cs typeface="Helvetica Neue" charset="0"/>
                <a:sym typeface="Helvetica Neue Light"/>
              </a:rPr>
            </a:br>
            <a:r>
              <a:rPr lang="it-IT" sz="1600" dirty="0" smtClean="0">
                <a:solidFill>
                  <a:schemeClr val="bg1"/>
                </a:solidFill>
                <a:latin typeface="Helvetica Neue" charset="0"/>
                <a:ea typeface="Helvetica Neue" charset="0"/>
                <a:cs typeface="Helvetica Neue" charset="0"/>
                <a:sym typeface="Helvetica Neue Light"/>
              </a:rPr>
              <a:t>Roberto </a:t>
            </a:r>
            <a:r>
              <a:rPr lang="it-IT" sz="1600" dirty="0" err="1">
                <a:solidFill>
                  <a:schemeClr val="bg1"/>
                </a:solidFill>
                <a:latin typeface="Helvetica Neue" charset="0"/>
                <a:ea typeface="Helvetica Neue" charset="0"/>
                <a:cs typeface="Helvetica Neue" charset="0"/>
                <a:sym typeface="Helvetica Neue Light"/>
              </a:rPr>
              <a:t>Basili</a:t>
            </a:r>
            <a:r>
              <a:rPr lang="it-IT" sz="1600" dirty="0">
                <a:solidFill>
                  <a:schemeClr val="bg1"/>
                </a:solidFill>
                <a:latin typeface="Helvetica Neue" charset="0"/>
                <a:ea typeface="Helvetica Neue" charset="0"/>
                <a:cs typeface="Helvetica Neue" charset="0"/>
                <a:sym typeface="Helvetica Neue Light"/>
              </a:rPr>
              <a:t/>
            </a:r>
            <a:br>
              <a:rPr lang="it-IT" sz="1600" dirty="0">
                <a:solidFill>
                  <a:schemeClr val="bg1"/>
                </a:solidFill>
                <a:latin typeface="Helvetica Neue" charset="0"/>
                <a:ea typeface="Helvetica Neue" charset="0"/>
                <a:cs typeface="Helvetica Neue" charset="0"/>
                <a:sym typeface="Helvetica Neue Light"/>
              </a:rPr>
            </a:br>
            <a:r>
              <a:rPr lang="it-IT" sz="1600" dirty="0" smtClean="0">
                <a:solidFill>
                  <a:schemeClr val="bg1"/>
                </a:solidFill>
                <a:latin typeface="Helvetica Neue" charset="0"/>
                <a:ea typeface="Helvetica Neue" charset="0"/>
                <a:cs typeface="Helvetica Neue" charset="0"/>
                <a:sym typeface="Helvetica Neue Light"/>
              </a:rPr>
              <a:t>Giuseppe </a:t>
            </a:r>
            <a:r>
              <a:rPr lang="it-IT" sz="1600" dirty="0" err="1">
                <a:solidFill>
                  <a:schemeClr val="bg1"/>
                </a:solidFill>
                <a:latin typeface="Helvetica Neue" charset="0"/>
                <a:ea typeface="Helvetica Neue" charset="0"/>
                <a:cs typeface="Helvetica Neue" charset="0"/>
                <a:sym typeface="Helvetica Neue Light"/>
              </a:rPr>
              <a:t>Calavaro</a:t>
            </a:r>
            <a:endParaRPr lang="it-IT" sz="1600" dirty="0" smtClean="0">
              <a:solidFill>
                <a:schemeClr val="bg1"/>
              </a:solidFill>
              <a:latin typeface="Helvetica Neue" charset="0"/>
              <a:ea typeface="Helvetica Neue" charset="0"/>
              <a:cs typeface="Helvetica Neue" charset="0"/>
              <a:sym typeface="Helvetica Neue Light"/>
            </a:endParaRPr>
          </a:p>
          <a:p>
            <a:pPr>
              <a:lnSpc>
                <a:spcPct val="80000"/>
              </a:lnSpc>
              <a:spcBef>
                <a:spcPts val="1688"/>
              </a:spcBef>
              <a:buNone/>
              <a:defRPr/>
            </a:pPr>
            <a:r>
              <a:rPr lang="it-IT" sz="1600" dirty="0">
                <a:solidFill>
                  <a:schemeClr val="bg1"/>
                </a:solidFill>
                <a:latin typeface="Helvetica Neue" charset="0"/>
                <a:ea typeface="Helvetica Neue" charset="0"/>
                <a:cs typeface="Helvetica Neue" charset="0"/>
                <a:sym typeface="Helvetica Neue Light"/>
              </a:rPr>
              <a:t>DSET Manager - Fabrizio </a:t>
            </a:r>
            <a:r>
              <a:rPr lang="it-IT" sz="1600" dirty="0" err="1">
                <a:solidFill>
                  <a:schemeClr val="bg1"/>
                </a:solidFill>
                <a:latin typeface="Helvetica Neue" charset="0"/>
                <a:ea typeface="Helvetica Neue" charset="0"/>
                <a:cs typeface="Helvetica Neue" charset="0"/>
                <a:sym typeface="Helvetica Neue Light"/>
              </a:rPr>
              <a:t>Isidori</a:t>
            </a:r>
            <a:endParaRPr lang="it-IT" sz="1600" dirty="0">
              <a:solidFill>
                <a:schemeClr val="bg1"/>
              </a:solidFill>
              <a:latin typeface="Helvetica Neue" charset="0"/>
              <a:ea typeface="Helvetica Neue" charset="0"/>
              <a:cs typeface="Helvetica Neue" charset="0"/>
              <a:sym typeface="Helvetica Neue Light"/>
            </a:endParaRPr>
          </a:p>
          <a:p>
            <a:pPr>
              <a:lnSpc>
                <a:spcPct val="80000"/>
              </a:lnSpc>
              <a:spcBef>
                <a:spcPts val="1688"/>
              </a:spcBef>
              <a:buNone/>
              <a:defRPr/>
            </a:pPr>
            <a:r>
              <a:rPr lang="it-IT" sz="1600" dirty="0" smtClean="0">
                <a:solidFill>
                  <a:schemeClr val="bg1"/>
                </a:solidFill>
                <a:latin typeface="Helvetica Neue" charset="0"/>
                <a:ea typeface="Helvetica Neue" charset="0"/>
                <a:cs typeface="Helvetica Neue" charset="0"/>
                <a:sym typeface="Helvetica Neue Light"/>
              </a:rPr>
              <a:t/>
            </a:r>
            <a:br>
              <a:rPr lang="it-IT" sz="1600" dirty="0" smtClean="0">
                <a:solidFill>
                  <a:schemeClr val="bg1"/>
                </a:solidFill>
                <a:latin typeface="Helvetica Neue" charset="0"/>
                <a:ea typeface="Helvetica Neue" charset="0"/>
                <a:cs typeface="Helvetica Neue" charset="0"/>
                <a:sym typeface="Helvetica Neue Light"/>
              </a:rPr>
            </a:br>
            <a:endParaRPr lang="it-IT" sz="1600" dirty="0">
              <a:solidFill>
                <a:schemeClr val="bg1"/>
              </a:solidFill>
              <a:latin typeface="Helvetica Neue" charset="0"/>
              <a:ea typeface="Helvetica Neue" charset="0"/>
              <a:cs typeface="Helvetica Neue" charset="0"/>
              <a:sym typeface="Helvetica Neue Light"/>
            </a:endParaRPr>
          </a:p>
        </p:txBody>
      </p:sp>
    </p:spTree>
    <p:extLst>
      <p:ext uri="{BB962C8B-B14F-4D97-AF65-F5344CB8AC3E}">
        <p14:creationId xmlns:p14="http://schemas.microsoft.com/office/powerpoint/2010/main" val="246746441"/>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338"/>
          <p:cNvSpPr txBox="1">
            <a:spLocks/>
          </p:cNvSpPr>
          <p:nvPr/>
        </p:nvSpPr>
        <p:spPr>
          <a:xfrm>
            <a:off x="152401" y="260648"/>
            <a:ext cx="11869499" cy="476643"/>
          </a:xfrm>
          <a:prstGeom prst="rect">
            <a:avLst/>
          </a:prstGeom>
        </p:spPr>
        <p:txBody>
          <a:bodyPr vert="horz" lIns="0" tIns="0" rIns="0" bIns="0" rtlCol="0" anchor="t">
            <a:normAutofit/>
          </a:bodyPr>
          <a:lstStyle>
            <a:lvl1pPr algn="l" defTabSz="410751" rtl="0" eaLnBrk="1" latinLnBrk="0" hangingPunct="1">
              <a:lnSpc>
                <a:spcPct val="100000"/>
              </a:lnSpc>
              <a:spcBef>
                <a:spcPct val="0"/>
              </a:spcBef>
              <a:buNone/>
              <a:defRPr sz="2672" b="1" kern="1200">
                <a:solidFill>
                  <a:srgbClr val="000000"/>
                </a:solidFill>
                <a:latin typeface="Helvetica Neue"/>
                <a:ea typeface="Helvetica Neue"/>
                <a:cs typeface="Helvetica Neue"/>
                <a:sym typeface="Helvetica Neue"/>
              </a:defRPr>
            </a:lvl1pPr>
          </a:lstStyle>
          <a:p>
            <a:pPr algn="ctr"/>
            <a:r>
              <a:rPr lang="en-US" sz="2800" dirty="0" err="1" smtClean="0">
                <a:solidFill>
                  <a:srgbClr val="354E60"/>
                </a:solidFill>
              </a:rPr>
              <a:t>Bluemix</a:t>
            </a:r>
            <a:r>
              <a:rPr lang="en-US" sz="2800" dirty="0" smtClean="0">
                <a:solidFill>
                  <a:srgbClr val="354E60"/>
                </a:solidFill>
              </a:rPr>
              <a:t> Watson Services Catalog</a:t>
            </a:r>
            <a:endParaRPr lang="en-US" altLang="en-US" dirty="0">
              <a:solidFill>
                <a:srgbClr val="354E60"/>
              </a:solidFill>
              <a:latin typeface="Arial" charset="0"/>
              <a:ea typeface="MS PGothic" charset="-128"/>
              <a:cs typeface="Arial" charset="0"/>
            </a:endParaRPr>
          </a:p>
        </p:txBody>
      </p:sp>
      <p:sp>
        <p:nvSpPr>
          <p:cNvPr id="2" name="Slide Number Placeholder 1"/>
          <p:cNvSpPr>
            <a:spLocks noGrp="1"/>
          </p:cNvSpPr>
          <p:nvPr>
            <p:ph type="sldNum" sz="quarter" idx="10"/>
          </p:nvPr>
        </p:nvSpPr>
        <p:spPr/>
        <p:txBody>
          <a:bodyPr/>
          <a:lstStyle/>
          <a:p>
            <a:fld id="{24114530-1CC1-46FD-A8B4-E2CFA0C7C4A8}" type="slidenum">
              <a:rPr lang="en-US" altLang="en-US" smtClean="0"/>
              <a:pPr/>
              <a:t>10</a:t>
            </a:fld>
            <a:endParaRPr lang="en-US" altLang="en-US" dirty="0"/>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2584" y="6129180"/>
            <a:ext cx="669316" cy="661954"/>
          </a:xfrm>
          <a:prstGeom prst="rect">
            <a:avLst/>
          </a:prstGeom>
        </p:spPr>
      </p:pic>
      <p:sp>
        <p:nvSpPr>
          <p:cNvPr id="7" name="TextBox 6"/>
          <p:cNvSpPr txBox="1"/>
          <p:nvPr/>
        </p:nvSpPr>
        <p:spPr>
          <a:xfrm>
            <a:off x="4799856" y="811492"/>
            <a:ext cx="7227228" cy="1612485"/>
          </a:xfrm>
          <a:prstGeom prst="rect">
            <a:avLst/>
          </a:prstGeom>
          <a:noFill/>
        </p:spPr>
        <p:txBody>
          <a:bodyPr wrap="square" rtlCol="0">
            <a:spAutoFit/>
          </a:bodyPr>
          <a:lstStyle/>
          <a:p>
            <a:pPr algn="just"/>
            <a:r>
              <a:rPr lang="en-US" sz="1600" dirty="0"/>
              <a:t>The IBM Watson Retrieve and Rank service helps users find the most relevant information for their query by using a combination of search and machine learning algorithms to detect "signals" in the data.  Built on top of Apache </a:t>
            </a:r>
            <a:r>
              <a:rPr lang="en-US" sz="1600" dirty="0" err="1"/>
              <a:t>Solr</a:t>
            </a:r>
            <a:r>
              <a:rPr lang="en-US" sz="1600" dirty="0"/>
              <a:t>, developers load their data into the service, train a machine learning model based on known relevant results, then leverage this model to provide improved results to their end users based on their question or query.</a:t>
            </a:r>
          </a:p>
        </p:txBody>
      </p:sp>
      <p:sp>
        <p:nvSpPr>
          <p:cNvPr id="8" name="TextBox 7"/>
          <p:cNvSpPr txBox="1"/>
          <p:nvPr/>
        </p:nvSpPr>
        <p:spPr>
          <a:xfrm>
            <a:off x="400927" y="2454771"/>
            <a:ext cx="6865149" cy="861774"/>
          </a:xfrm>
          <a:prstGeom prst="rect">
            <a:avLst/>
          </a:prstGeom>
          <a:noFill/>
        </p:spPr>
        <p:txBody>
          <a:bodyPr wrap="none" rtlCol="0">
            <a:spAutoFit/>
          </a:bodyPr>
          <a:lstStyle/>
          <a:p>
            <a:r>
              <a:rPr lang="en-US" sz="1600" dirty="0"/>
              <a:t>Demo: </a:t>
            </a:r>
            <a:r>
              <a:rPr lang="en-US" sz="1600" dirty="0">
                <a:hlinkClick r:id="rId4"/>
              </a:rPr>
              <a:t>http://retrieve-and-rank-demo.mybluemix.net</a:t>
            </a:r>
            <a:r>
              <a:rPr lang="en-US" sz="1600" dirty="0" smtClean="0">
                <a:hlinkClick r:id="rId4"/>
              </a:rPr>
              <a:t>/</a:t>
            </a:r>
            <a:endParaRPr lang="en-US" sz="1600" dirty="0"/>
          </a:p>
          <a:p>
            <a:r>
              <a:rPr lang="en-US" sz="1600" dirty="0" err="1"/>
              <a:t>Git</a:t>
            </a:r>
            <a:r>
              <a:rPr lang="en-US" sz="1600" dirty="0"/>
              <a:t> Project: </a:t>
            </a:r>
            <a:r>
              <a:rPr lang="en-US" sz="1600" dirty="0">
                <a:hlinkClick r:id="rId5"/>
              </a:rPr>
              <a:t>https://</a:t>
            </a:r>
            <a:r>
              <a:rPr lang="en-US" sz="1600" dirty="0" smtClean="0">
                <a:hlinkClick r:id="rId5"/>
              </a:rPr>
              <a:t>github.com/watson-developer-cloud/retrieve-and-rank-java</a:t>
            </a:r>
            <a:endParaRPr lang="en-US" sz="1600" dirty="0" smtClean="0"/>
          </a:p>
          <a:p>
            <a:r>
              <a:rPr lang="en-US" sz="1600" dirty="0"/>
              <a:t>Doc: </a:t>
            </a:r>
            <a:r>
              <a:rPr lang="en-US" sz="1600" dirty="0">
                <a:hlinkClick r:id="rId6"/>
              </a:rPr>
              <a:t>https://www.ibm.com/watson/developercloud/retrieve-rank.html</a:t>
            </a:r>
            <a:endParaRPr lang="en-US" sz="1600" dirty="0"/>
          </a:p>
        </p:txBody>
      </p:sp>
      <p:sp>
        <p:nvSpPr>
          <p:cNvPr id="12" name="TextBox 11"/>
          <p:cNvSpPr txBox="1"/>
          <p:nvPr/>
        </p:nvSpPr>
        <p:spPr>
          <a:xfrm>
            <a:off x="342517" y="5011341"/>
            <a:ext cx="7915415" cy="1846659"/>
          </a:xfrm>
          <a:prstGeom prst="rect">
            <a:avLst/>
          </a:prstGeom>
          <a:noFill/>
        </p:spPr>
        <p:txBody>
          <a:bodyPr wrap="square" rtlCol="0">
            <a:spAutoFit/>
          </a:bodyPr>
          <a:lstStyle/>
          <a:p>
            <a:r>
              <a:rPr lang="en-US" sz="1600" dirty="0"/>
              <a:t>Demo 1: </a:t>
            </a:r>
            <a:r>
              <a:rPr lang="en-US" sz="1600" dirty="0">
                <a:hlinkClick r:id="rId7"/>
              </a:rPr>
              <a:t>https://visual-recognition-demo.mybluemix.net</a:t>
            </a:r>
            <a:r>
              <a:rPr lang="en-US" sz="1600" dirty="0" smtClean="0">
                <a:hlinkClick r:id="rId7"/>
              </a:rPr>
              <a:t>/</a:t>
            </a:r>
            <a:endParaRPr lang="en-US" sz="1600" dirty="0"/>
          </a:p>
          <a:p>
            <a:r>
              <a:rPr lang="en-US" sz="1600" dirty="0" err="1"/>
              <a:t>Git</a:t>
            </a:r>
            <a:r>
              <a:rPr lang="en-US" sz="1600" dirty="0"/>
              <a:t> Project 1: </a:t>
            </a:r>
            <a:r>
              <a:rPr lang="en-US" sz="1600" dirty="0">
                <a:hlinkClick r:id="rId8"/>
              </a:rPr>
              <a:t>https://</a:t>
            </a:r>
            <a:r>
              <a:rPr lang="en-US" sz="1600" dirty="0" smtClean="0">
                <a:hlinkClick r:id="rId8"/>
              </a:rPr>
              <a:t>github.com/watson-developer-cloud/visual-recognition-nodejs</a:t>
            </a:r>
            <a:endParaRPr lang="en-US" sz="1600" dirty="0"/>
          </a:p>
          <a:p>
            <a:r>
              <a:rPr lang="en-US" sz="1600" dirty="0"/>
              <a:t>Demo 2: </a:t>
            </a:r>
            <a:r>
              <a:rPr lang="en-US" sz="1600" dirty="0">
                <a:hlinkClick r:id="rId9"/>
              </a:rPr>
              <a:t>https://</a:t>
            </a:r>
            <a:r>
              <a:rPr lang="en-US" sz="1600" dirty="0" smtClean="0">
                <a:hlinkClick r:id="rId9"/>
              </a:rPr>
              <a:t>visual-recognition-demo.mybluemix.net/train</a:t>
            </a:r>
            <a:endParaRPr lang="en-US" sz="1600" dirty="0"/>
          </a:p>
          <a:p>
            <a:r>
              <a:rPr lang="en-US" sz="1600" dirty="0" err="1"/>
              <a:t>Git</a:t>
            </a:r>
            <a:r>
              <a:rPr lang="en-US" sz="1600" dirty="0"/>
              <a:t> Project 2: </a:t>
            </a:r>
            <a:r>
              <a:rPr lang="en-US" sz="1600" dirty="0">
                <a:hlinkClick r:id="rId8"/>
              </a:rPr>
              <a:t>https://</a:t>
            </a:r>
            <a:r>
              <a:rPr lang="en-US" sz="1600" dirty="0" smtClean="0">
                <a:hlinkClick r:id="rId8"/>
              </a:rPr>
              <a:t>github.com/watson-developer-cloud/visual-recognition-nodejs</a:t>
            </a:r>
            <a:endParaRPr lang="en-US" sz="1600" dirty="0"/>
          </a:p>
          <a:p>
            <a:r>
              <a:rPr lang="en-US" sz="1600" dirty="0"/>
              <a:t>Demo 3: </a:t>
            </a:r>
            <a:r>
              <a:rPr lang="en-US" sz="1600" dirty="0">
                <a:hlinkClick r:id="rId10"/>
              </a:rPr>
              <a:t>https://similarity-search-demo.mybluemix.net</a:t>
            </a:r>
            <a:r>
              <a:rPr lang="en-US" sz="1600" dirty="0" smtClean="0">
                <a:hlinkClick r:id="rId10"/>
              </a:rPr>
              <a:t>/</a:t>
            </a:r>
            <a:endParaRPr lang="en-US" sz="1600" dirty="0"/>
          </a:p>
          <a:p>
            <a:r>
              <a:rPr lang="en-US" sz="1600" dirty="0" err="1"/>
              <a:t>Git</a:t>
            </a:r>
            <a:r>
              <a:rPr lang="en-US" sz="1600" dirty="0"/>
              <a:t> Project 3: </a:t>
            </a:r>
            <a:r>
              <a:rPr lang="en-US" sz="1600" dirty="0">
                <a:hlinkClick r:id="rId11"/>
              </a:rPr>
              <a:t>https://</a:t>
            </a:r>
            <a:r>
              <a:rPr lang="en-US" sz="1600" dirty="0" smtClean="0">
                <a:hlinkClick r:id="rId11"/>
              </a:rPr>
              <a:t>github.com/watson-developer-cloud/similarity-search-nodejs</a:t>
            </a:r>
            <a:endParaRPr lang="en-US" sz="1600" dirty="0" smtClean="0"/>
          </a:p>
          <a:p>
            <a:r>
              <a:rPr lang="en-US" sz="1600" dirty="0" smtClean="0"/>
              <a:t>Doc: </a:t>
            </a:r>
            <a:r>
              <a:rPr lang="en-US" sz="1600" dirty="0">
                <a:hlinkClick r:id="rId12"/>
              </a:rPr>
              <a:t>https://www.ibm.com/watson/developercloud/visual-recognition.html</a:t>
            </a:r>
            <a:endParaRPr lang="en-US" sz="1600" dirty="0"/>
          </a:p>
        </p:txBody>
      </p:sp>
      <p:cxnSp>
        <p:nvCxnSpPr>
          <p:cNvPr id="11" name="Straight Connector 10"/>
          <p:cNvCxnSpPr/>
          <p:nvPr/>
        </p:nvCxnSpPr>
        <p:spPr>
          <a:xfrm>
            <a:off x="1199456" y="3501008"/>
            <a:ext cx="9577064"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22445" y="3678686"/>
            <a:ext cx="6518043" cy="1323439"/>
          </a:xfrm>
          <a:prstGeom prst="rect">
            <a:avLst/>
          </a:prstGeom>
          <a:noFill/>
        </p:spPr>
        <p:txBody>
          <a:bodyPr wrap="square" rtlCol="0">
            <a:spAutoFit/>
          </a:bodyPr>
          <a:lstStyle/>
          <a:p>
            <a:r>
              <a:rPr lang="en-US" sz="1600" dirty="0"/>
              <a:t>Visual Recognition understands the contents of images - visual concepts tag the image, recognize food, find human faces, approximate age and gender, and find similar images in a collection. You can also train the service by creating your own custom concepts. Use Visual Recognition to detect a dress type in retail, identify spoiled fruit in inventory, and more.</a:t>
            </a:r>
          </a:p>
        </p:txBody>
      </p:sp>
      <p:pic>
        <p:nvPicPr>
          <p:cNvPr id="3" name="Picture 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1472" y="950984"/>
            <a:ext cx="4432300" cy="1333500"/>
          </a:xfrm>
          <a:prstGeom prst="rect">
            <a:avLst/>
          </a:prstGeom>
          <a:ln>
            <a:solidFill>
              <a:srgbClr val="C00000"/>
            </a:solidFill>
          </a:ln>
        </p:spPr>
      </p:pic>
      <p:pic>
        <p:nvPicPr>
          <p:cNvPr id="4" name="Picture 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829400" y="3621575"/>
            <a:ext cx="4279900" cy="1485900"/>
          </a:xfrm>
          <a:prstGeom prst="rect">
            <a:avLst/>
          </a:prstGeom>
          <a:ln>
            <a:solidFill>
              <a:srgbClr val="C00000"/>
            </a:solidFill>
          </a:ln>
        </p:spPr>
      </p:pic>
    </p:spTree>
    <p:extLst>
      <p:ext uri="{BB962C8B-B14F-4D97-AF65-F5344CB8AC3E}">
        <p14:creationId xmlns:p14="http://schemas.microsoft.com/office/powerpoint/2010/main" val="1001421137"/>
      </p:ext>
    </p:extLst>
  </p:cSld>
  <p:clrMapOvr>
    <a:masterClrMapping/>
  </p:clrMapOvr>
  <p:transition spd="med"/>
  <p:timing>
    <p:tnLst>
      <p:par>
        <p:cTn id="1" dur="indefinite" restart="never" fill="hold"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9049" y="6056454"/>
            <a:ext cx="742851" cy="734680"/>
          </a:xfrm>
          <a:prstGeom prst="rect">
            <a:avLst/>
          </a:prstGeom>
        </p:spPr>
      </p:pic>
      <p:sp>
        <p:nvSpPr>
          <p:cNvPr id="31" name="Shape 338"/>
          <p:cNvSpPr txBox="1">
            <a:spLocks/>
          </p:cNvSpPr>
          <p:nvPr/>
        </p:nvSpPr>
        <p:spPr>
          <a:xfrm>
            <a:off x="152401" y="260648"/>
            <a:ext cx="11869499" cy="476643"/>
          </a:xfrm>
          <a:prstGeom prst="rect">
            <a:avLst/>
          </a:prstGeom>
        </p:spPr>
        <p:txBody>
          <a:bodyPr vert="horz" lIns="0" tIns="0" rIns="0" bIns="0" rtlCol="0" anchor="t">
            <a:normAutofit/>
          </a:bodyPr>
          <a:lstStyle>
            <a:lvl1pPr algn="l" defTabSz="410751" rtl="0" eaLnBrk="1" latinLnBrk="0" hangingPunct="1">
              <a:lnSpc>
                <a:spcPct val="100000"/>
              </a:lnSpc>
              <a:spcBef>
                <a:spcPct val="0"/>
              </a:spcBef>
              <a:buNone/>
              <a:defRPr sz="2672" b="1" kern="1200">
                <a:solidFill>
                  <a:srgbClr val="000000"/>
                </a:solidFill>
                <a:latin typeface="Helvetica Neue"/>
                <a:ea typeface="Helvetica Neue"/>
                <a:cs typeface="Helvetica Neue"/>
                <a:sym typeface="Helvetica Neue"/>
              </a:defRPr>
            </a:lvl1pPr>
          </a:lstStyle>
          <a:p>
            <a:pPr algn="ctr"/>
            <a:r>
              <a:rPr lang="it-IT" altLang="en-US" sz="2800" dirty="0" err="1" smtClean="0">
                <a:solidFill>
                  <a:srgbClr val="354E60"/>
                </a:solidFill>
              </a:rPr>
              <a:t>Interact</a:t>
            </a:r>
            <a:r>
              <a:rPr lang="it-IT" altLang="en-US" sz="2800" dirty="0" smtClean="0">
                <a:solidFill>
                  <a:srgbClr val="354E60"/>
                </a:solidFill>
              </a:rPr>
              <a:t> with Watson Services </a:t>
            </a:r>
            <a:r>
              <a:rPr lang="mr-IN" altLang="en-US" sz="2800" dirty="0" smtClean="0">
                <a:solidFill>
                  <a:srgbClr val="354E60"/>
                </a:solidFill>
              </a:rPr>
              <a:t>–</a:t>
            </a:r>
            <a:r>
              <a:rPr lang="it-IT" altLang="en-US" sz="2800" dirty="0" smtClean="0">
                <a:solidFill>
                  <a:srgbClr val="354E60"/>
                </a:solidFill>
              </a:rPr>
              <a:t> </a:t>
            </a:r>
            <a:r>
              <a:rPr lang="it-IT" altLang="en-US" sz="2800" dirty="0" err="1" smtClean="0">
                <a:solidFill>
                  <a:srgbClr val="354E60"/>
                </a:solidFill>
              </a:rPr>
              <a:t>Diagram</a:t>
            </a:r>
            <a:endParaRPr lang="en-US" altLang="en-US" dirty="0">
              <a:solidFill>
                <a:srgbClr val="354E60"/>
              </a:solidFill>
              <a:latin typeface="Arial" charset="0"/>
              <a:ea typeface="MS PGothic" charset="-128"/>
              <a:cs typeface="Arial" charset="0"/>
            </a:endParaRPr>
          </a:p>
        </p:txBody>
      </p:sp>
      <p:sp>
        <p:nvSpPr>
          <p:cNvPr id="3" name="Slide Number Placeholder 2"/>
          <p:cNvSpPr>
            <a:spLocks noGrp="1"/>
          </p:cNvSpPr>
          <p:nvPr>
            <p:ph type="sldNum" sz="quarter" idx="10"/>
          </p:nvPr>
        </p:nvSpPr>
        <p:spPr/>
        <p:txBody>
          <a:bodyPr/>
          <a:lstStyle/>
          <a:p>
            <a:fld id="{24114530-1CC1-46FD-A8B4-E2CFA0C7C4A8}" type="slidenum">
              <a:rPr lang="en-US" altLang="en-US" smtClean="0"/>
              <a:pPr/>
              <a:t>11</a:t>
            </a:fld>
            <a:endParaRPr lang="en-US" altLang="en-US"/>
          </a:p>
        </p:txBody>
      </p:sp>
      <p:sp>
        <p:nvSpPr>
          <p:cNvPr id="5" name="Rounded Rectangle 4"/>
          <p:cNvSpPr/>
          <p:nvPr/>
        </p:nvSpPr>
        <p:spPr>
          <a:xfrm>
            <a:off x="3532791" y="1158483"/>
            <a:ext cx="1728192"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 Component</a:t>
            </a:r>
            <a:endParaRPr lang="en-US" dirty="0"/>
          </a:p>
        </p:txBody>
      </p:sp>
      <p:sp>
        <p:nvSpPr>
          <p:cNvPr id="14" name="Rounded Rectangle 13"/>
          <p:cNvSpPr/>
          <p:nvPr/>
        </p:nvSpPr>
        <p:spPr>
          <a:xfrm>
            <a:off x="3091863" y="2558388"/>
            <a:ext cx="2610048" cy="1241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Configure Parameters, including Basic </a:t>
            </a:r>
            <a:r>
              <a:rPr lang="en-US" sz="1600" dirty="0" err="1" smtClean="0"/>
              <a:t>Auth</a:t>
            </a:r>
            <a:r>
              <a:rPr lang="en-US" sz="1600" dirty="0" smtClean="0"/>
              <a:t> using the user id and password for Watson Service; </a:t>
            </a:r>
          </a:p>
          <a:p>
            <a:pPr algn="ctr"/>
            <a:r>
              <a:rPr lang="en-US" sz="1600" dirty="0" smtClean="0"/>
              <a:t>POST question</a:t>
            </a:r>
            <a:endParaRPr lang="en-US" sz="1600" dirty="0"/>
          </a:p>
        </p:txBody>
      </p:sp>
      <p:sp>
        <p:nvSpPr>
          <p:cNvPr id="15" name="Rounded Rectangle 14"/>
          <p:cNvSpPr/>
          <p:nvPr/>
        </p:nvSpPr>
        <p:spPr>
          <a:xfrm>
            <a:off x="3091863" y="4004059"/>
            <a:ext cx="2610048" cy="7325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Receive response </a:t>
            </a:r>
            <a:r>
              <a:rPr lang="en-US" sz="1600" smtClean="0"/>
              <a:t>from Watson service</a:t>
            </a:r>
            <a:endParaRPr lang="en-US" sz="1600" dirty="0"/>
          </a:p>
        </p:txBody>
      </p:sp>
      <p:sp>
        <p:nvSpPr>
          <p:cNvPr id="16" name="Rounded Rectangle 15"/>
          <p:cNvSpPr/>
          <p:nvPr/>
        </p:nvSpPr>
        <p:spPr>
          <a:xfrm>
            <a:off x="3091863" y="5005536"/>
            <a:ext cx="2610048" cy="7325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Send response to user or further processing</a:t>
            </a:r>
            <a:endParaRPr lang="en-US" sz="1600" dirty="0"/>
          </a:p>
        </p:txBody>
      </p:sp>
      <p:sp>
        <p:nvSpPr>
          <p:cNvPr id="17" name="Rounded Rectangle 16"/>
          <p:cNvSpPr/>
          <p:nvPr/>
        </p:nvSpPr>
        <p:spPr>
          <a:xfrm>
            <a:off x="6528048" y="2795967"/>
            <a:ext cx="2610048" cy="7325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Receive question, obtain response JSON</a:t>
            </a:r>
            <a:endParaRPr lang="en-US" sz="1600" dirty="0"/>
          </a:p>
        </p:txBody>
      </p:sp>
      <p:sp>
        <p:nvSpPr>
          <p:cNvPr id="18" name="Rounded Rectangle 17"/>
          <p:cNvSpPr/>
          <p:nvPr/>
        </p:nvSpPr>
        <p:spPr>
          <a:xfrm>
            <a:off x="6528048" y="3996141"/>
            <a:ext cx="2610048" cy="7325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Return JSON response </a:t>
            </a:r>
            <a:endParaRPr lang="en-US" sz="1600" dirty="0"/>
          </a:p>
        </p:txBody>
      </p:sp>
      <p:cxnSp>
        <p:nvCxnSpPr>
          <p:cNvPr id="8" name="Straight Arrow Connector 7"/>
          <p:cNvCxnSpPr>
            <a:stCxn id="14" idx="3"/>
          </p:cNvCxnSpPr>
          <p:nvPr/>
        </p:nvCxnSpPr>
        <p:spPr>
          <a:xfrm flipV="1">
            <a:off x="5701911" y="3179247"/>
            <a:ext cx="82613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8" idx="1"/>
          </p:cNvCxnSpPr>
          <p:nvPr/>
        </p:nvCxnSpPr>
        <p:spPr>
          <a:xfrm flipH="1">
            <a:off x="5703714" y="4362405"/>
            <a:ext cx="824334" cy="79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5" idx="2"/>
            <a:endCxn id="16" idx="0"/>
          </p:cNvCxnSpPr>
          <p:nvPr/>
        </p:nvCxnSpPr>
        <p:spPr>
          <a:xfrm>
            <a:off x="4396887" y="4736587"/>
            <a:ext cx="0" cy="2689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412043" y="5738064"/>
            <a:ext cx="0" cy="2689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125079" y="1158483"/>
            <a:ext cx="0" cy="4909413"/>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709255" y="3531158"/>
            <a:ext cx="0" cy="4729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7061183" y="1130117"/>
            <a:ext cx="1584176" cy="1334414"/>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4" name="Picture 4" descr="mmagine correlat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1720" y="1339647"/>
            <a:ext cx="1313076" cy="107592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7424082" y="1068727"/>
            <a:ext cx="858377" cy="369332"/>
          </a:xfrm>
          <a:prstGeom prst="rect">
            <a:avLst/>
          </a:prstGeom>
          <a:noFill/>
        </p:spPr>
        <p:txBody>
          <a:bodyPr wrap="none" rtlCol="0">
            <a:spAutoFit/>
          </a:bodyPr>
          <a:lstStyle/>
          <a:p>
            <a:r>
              <a:rPr lang="en-US" dirty="0" smtClean="0">
                <a:solidFill>
                  <a:schemeClr val="accent1">
                    <a:lumMod val="50000"/>
                  </a:schemeClr>
                </a:solidFill>
              </a:rPr>
              <a:t>Service</a:t>
            </a:r>
            <a:endParaRPr lang="en-US" dirty="0">
              <a:solidFill>
                <a:schemeClr val="accent1">
                  <a:lumMod val="50000"/>
                </a:schemeClr>
              </a:solidFill>
            </a:endParaRPr>
          </a:p>
        </p:txBody>
      </p:sp>
    </p:spTree>
    <p:extLst>
      <p:ext uri="{BB962C8B-B14F-4D97-AF65-F5344CB8AC3E}">
        <p14:creationId xmlns:p14="http://schemas.microsoft.com/office/powerpoint/2010/main" val="735104323"/>
      </p:ext>
    </p:extLst>
  </p:cSld>
  <p:clrMapOvr>
    <a:masterClrMapping/>
  </p:clrMapOvr>
  <p:transition spd="med"/>
  <p:timing>
    <p:tnLst>
      <p:par>
        <p:cTn id="1" dur="indefinite" restart="never" fill="hold"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Shape 91"/>
          <p:cNvSpPr/>
          <p:nvPr/>
        </p:nvSpPr>
        <p:spPr>
          <a:xfrm>
            <a:off x="0" y="-12700"/>
            <a:ext cx="12192000" cy="6883400"/>
          </a:xfrm>
          <a:prstGeom prst="rect">
            <a:avLst/>
          </a:prstGeom>
          <a:solidFill>
            <a:srgbClr val="1B354A"/>
          </a:solidFill>
          <a:ln w="12700">
            <a:miter lim="400000"/>
          </a:ln>
          <a:effectLst>
            <a:outerShdw blurRad="38100" dist="25400" dir="5400000" rotWithShape="0">
              <a:srgbClr val="000000">
                <a:alpha val="50000"/>
              </a:srgbClr>
            </a:outerShdw>
          </a:effectLst>
        </p:spPr>
        <p:txBody>
          <a:bodyPr lIns="0" tIns="0" rIns="0" bIns="0" anchor="ctr"/>
          <a:lstStyle/>
          <a:p>
            <a:pPr>
              <a:defRPr sz="2400">
                <a:solidFill>
                  <a:srgbClr val="FFFFFF"/>
                </a:solidFill>
              </a:defRPr>
            </a:pPr>
            <a:endParaRPr sz="1687" b="1" dirty="0">
              <a:solidFill>
                <a:srgbClr val="FFFFFF"/>
              </a:solidFill>
              <a:latin typeface="Helvetica Neue" charset="0"/>
              <a:ea typeface="Helvetica Neue" charset="0"/>
              <a:cs typeface="Helvetica Neue" charset="0"/>
            </a:endParaRPr>
          </a:p>
        </p:txBody>
      </p:sp>
      <p:pic>
        <p:nvPicPr>
          <p:cNvPr id="4099" name="droppedImage.p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8292" y="6395551"/>
            <a:ext cx="615950" cy="242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pic>
      <p:sp>
        <p:nvSpPr>
          <p:cNvPr id="10" name="Shape 333"/>
          <p:cNvSpPr/>
          <p:nvPr/>
        </p:nvSpPr>
        <p:spPr>
          <a:xfrm>
            <a:off x="821268" y="1738741"/>
            <a:ext cx="13284124" cy="2308324"/>
          </a:xfrm>
          <a:prstGeom prst="rect">
            <a:avLst/>
          </a:prstGeom>
          <a:ln w="12700">
            <a:miter lim="400000"/>
          </a:ln>
          <a:extLst>
            <a:ext uri="{C572A759-6A51-4108-AA02-DFA0A04FC94B}">
              <ma14:wrappingTextBoxFlag xmlns:ma14="http://schemas.microsoft.com/office/mac/drawingml/2011/main" val="1"/>
            </a:ext>
          </a:extLst>
        </p:spPr>
        <p:txBody>
          <a:bodyPr wrap="square" lIns="0" tIns="0" rIns="0" bIns="0" anchor="ctr">
            <a:spAutoFit/>
          </a:bodyPr>
          <a:lstStyle/>
          <a:p>
            <a:pPr lvl="0" algn="l">
              <a:lnSpc>
                <a:spcPts val="9000"/>
              </a:lnSpc>
              <a:defRPr sz="1800"/>
            </a:pPr>
            <a:r>
              <a:rPr lang="it-IT" sz="5400" b="1" dirty="0" smtClean="0">
                <a:solidFill>
                  <a:srgbClr val="FFFFFF"/>
                </a:solidFill>
                <a:latin typeface="Helvetica Neue" charset="0"/>
                <a:ea typeface="Helvetica Neue" charset="0"/>
                <a:cs typeface="Helvetica Neue" charset="0"/>
                <a:sym typeface="Helvetica Neue Bold for IBM"/>
              </a:rPr>
              <a:t>Text </a:t>
            </a:r>
            <a:r>
              <a:rPr lang="it-IT" sz="5400" b="1" dirty="0" err="1" smtClean="0">
                <a:solidFill>
                  <a:srgbClr val="54A5F8"/>
                </a:solidFill>
                <a:latin typeface="Helvetica Neue" charset="0"/>
                <a:ea typeface="Helvetica Neue" charset="0"/>
                <a:cs typeface="Helvetica Neue" charset="0"/>
                <a:sym typeface="Helvetica Neue Bold for IBM"/>
              </a:rPr>
              <a:t>here</a:t>
            </a:r>
            <a:endParaRPr lang="it-IT" sz="5400" b="1" dirty="0" smtClean="0">
              <a:solidFill>
                <a:srgbClr val="54A5F8"/>
              </a:solidFill>
              <a:latin typeface="Helvetica Neue" charset="0"/>
              <a:ea typeface="Helvetica Neue" charset="0"/>
              <a:cs typeface="Helvetica Neue" charset="0"/>
              <a:sym typeface="Helvetica Neue Bold for IBM"/>
            </a:endParaRPr>
          </a:p>
          <a:p>
            <a:pPr lvl="0" algn="l">
              <a:lnSpc>
                <a:spcPts val="9000"/>
              </a:lnSpc>
              <a:defRPr sz="1800"/>
            </a:pPr>
            <a:r>
              <a:rPr lang="it-IT" sz="5400" b="1" dirty="0" smtClean="0">
                <a:solidFill>
                  <a:srgbClr val="FFFFFF"/>
                </a:solidFill>
                <a:latin typeface="Helvetica Neue" charset="0"/>
                <a:ea typeface="Helvetica Neue" charset="0"/>
                <a:cs typeface="Helvetica Neue" charset="0"/>
                <a:sym typeface="Helvetica Neue Thin"/>
              </a:rPr>
              <a:t>Text </a:t>
            </a:r>
            <a:r>
              <a:rPr lang="it-IT" sz="5400" b="1" dirty="0" err="1" smtClean="0">
                <a:solidFill>
                  <a:srgbClr val="FFFFFF"/>
                </a:solidFill>
                <a:latin typeface="Helvetica Neue" charset="0"/>
                <a:ea typeface="Helvetica Neue" charset="0"/>
                <a:cs typeface="Helvetica Neue" charset="0"/>
                <a:sym typeface="Helvetica Neue Thin"/>
              </a:rPr>
              <a:t>here</a:t>
            </a:r>
            <a:endParaRPr sz="5400" b="1" dirty="0">
              <a:solidFill>
                <a:srgbClr val="FFFFFF"/>
              </a:solidFill>
              <a:latin typeface="Helvetica Neue" charset="0"/>
              <a:ea typeface="Helvetica Neue" charset="0"/>
              <a:cs typeface="Helvetica Neue" charset="0"/>
              <a:sym typeface="Helvetica Neue Thin"/>
            </a:endParaRPr>
          </a:p>
        </p:txBody>
      </p:sp>
    </p:spTree>
    <p:extLst>
      <p:ext uri="{BB962C8B-B14F-4D97-AF65-F5344CB8AC3E}">
        <p14:creationId xmlns:p14="http://schemas.microsoft.com/office/powerpoint/2010/main" val="1434466243"/>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9049" y="6056454"/>
            <a:ext cx="742851" cy="734680"/>
          </a:xfrm>
          <a:prstGeom prst="rect">
            <a:avLst/>
          </a:prstGeom>
        </p:spPr>
      </p:pic>
      <p:sp>
        <p:nvSpPr>
          <p:cNvPr id="31" name="Shape 338"/>
          <p:cNvSpPr txBox="1">
            <a:spLocks/>
          </p:cNvSpPr>
          <p:nvPr/>
        </p:nvSpPr>
        <p:spPr>
          <a:xfrm>
            <a:off x="152401" y="260648"/>
            <a:ext cx="11869499" cy="476643"/>
          </a:xfrm>
          <a:prstGeom prst="rect">
            <a:avLst/>
          </a:prstGeom>
        </p:spPr>
        <p:txBody>
          <a:bodyPr vert="horz" lIns="0" tIns="0" rIns="0" bIns="0" rtlCol="0" anchor="t">
            <a:normAutofit/>
          </a:bodyPr>
          <a:lstStyle>
            <a:lvl1pPr algn="l" defTabSz="410751" rtl="0" eaLnBrk="1" latinLnBrk="0" hangingPunct="1">
              <a:lnSpc>
                <a:spcPct val="100000"/>
              </a:lnSpc>
              <a:spcBef>
                <a:spcPct val="0"/>
              </a:spcBef>
              <a:buNone/>
              <a:defRPr sz="2672" b="1" kern="1200">
                <a:solidFill>
                  <a:srgbClr val="000000"/>
                </a:solidFill>
                <a:latin typeface="Helvetica Neue"/>
                <a:ea typeface="Helvetica Neue"/>
                <a:cs typeface="Helvetica Neue"/>
                <a:sym typeface="Helvetica Neue"/>
              </a:defRPr>
            </a:lvl1pPr>
          </a:lstStyle>
          <a:p>
            <a:pPr algn="ctr"/>
            <a:r>
              <a:rPr lang="it-IT" sz="2800" dirty="0" err="1" smtClean="0">
                <a:solidFill>
                  <a:srgbClr val="354E60"/>
                </a:solidFill>
              </a:rPr>
              <a:t>What</a:t>
            </a:r>
            <a:r>
              <a:rPr lang="it-IT" sz="2800" dirty="0" smtClean="0">
                <a:solidFill>
                  <a:srgbClr val="354E60"/>
                </a:solidFill>
              </a:rPr>
              <a:t> </a:t>
            </a:r>
            <a:r>
              <a:rPr lang="it-IT" sz="2800" dirty="0" err="1" smtClean="0">
                <a:solidFill>
                  <a:srgbClr val="354E60"/>
                </a:solidFill>
              </a:rPr>
              <a:t>is</a:t>
            </a:r>
            <a:r>
              <a:rPr lang="it-IT" sz="2800" dirty="0" smtClean="0">
                <a:solidFill>
                  <a:srgbClr val="354E60"/>
                </a:solidFill>
              </a:rPr>
              <a:t> Watson - </a:t>
            </a:r>
            <a:r>
              <a:rPr lang="it-IT" sz="2800" dirty="0" err="1" smtClean="0">
                <a:solidFill>
                  <a:srgbClr val="354E60"/>
                </a:solidFill>
              </a:rPr>
              <a:t>Introduction</a:t>
            </a:r>
            <a:endParaRPr lang="en-US" altLang="en-US" dirty="0">
              <a:solidFill>
                <a:srgbClr val="354E60"/>
              </a:solidFill>
              <a:latin typeface="Arial" charset="0"/>
              <a:ea typeface="MS PGothic" charset="-128"/>
              <a:cs typeface="Arial" charset="0"/>
            </a:endParaRPr>
          </a:p>
        </p:txBody>
      </p:sp>
      <p:sp>
        <p:nvSpPr>
          <p:cNvPr id="2" name="TextBox 1"/>
          <p:cNvSpPr txBox="1"/>
          <p:nvPr/>
        </p:nvSpPr>
        <p:spPr>
          <a:xfrm>
            <a:off x="455682" y="749589"/>
            <a:ext cx="11262936" cy="13234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342900" indent="-342900" algn="just">
              <a:buFont typeface="Arial" charset="0"/>
              <a:buChar char="•"/>
            </a:pPr>
            <a:r>
              <a:rPr lang="en-US" sz="2000" dirty="0" smtClean="0">
                <a:solidFill>
                  <a:schemeClr val="tx1"/>
                </a:solidFill>
                <a:latin typeface="Calibri" charset="0"/>
                <a:ea typeface="Calibri" charset="0"/>
                <a:cs typeface="Calibri" charset="0"/>
              </a:rPr>
              <a:t>Is </a:t>
            </a:r>
            <a:r>
              <a:rPr lang="en-US" sz="2000" dirty="0">
                <a:solidFill>
                  <a:schemeClr val="tx1"/>
                </a:solidFill>
                <a:latin typeface="Calibri" charset="0"/>
                <a:ea typeface="Calibri" charset="0"/>
                <a:cs typeface="Calibri" charset="0"/>
              </a:rPr>
              <a:t>a question answering computer system capable of answering questions posed in natural language developed by IBM. </a:t>
            </a:r>
            <a:endParaRPr lang="en-US" sz="2000" dirty="0" smtClean="0">
              <a:solidFill>
                <a:schemeClr val="tx1"/>
              </a:solidFill>
              <a:latin typeface="Calibri" charset="0"/>
              <a:ea typeface="Calibri" charset="0"/>
              <a:cs typeface="Calibri" charset="0"/>
            </a:endParaRPr>
          </a:p>
          <a:p>
            <a:pPr marL="342900" indent="-342900">
              <a:buFont typeface="Arial" charset="0"/>
              <a:buChar char="•"/>
            </a:pPr>
            <a:endParaRPr lang="en-US" sz="2000" dirty="0">
              <a:solidFill>
                <a:schemeClr val="tx1"/>
              </a:solidFill>
              <a:latin typeface="Calibri" charset="0"/>
              <a:ea typeface="Calibri" charset="0"/>
              <a:cs typeface="Calibri" charset="0"/>
            </a:endParaRPr>
          </a:p>
          <a:p>
            <a:pPr marL="342900" indent="-342900">
              <a:buFont typeface="Arial" charset="0"/>
              <a:buChar char="•"/>
            </a:pPr>
            <a:r>
              <a:rPr lang="en-US" sz="2000" dirty="0" smtClean="0">
                <a:solidFill>
                  <a:schemeClr val="tx1"/>
                </a:solidFill>
                <a:latin typeface="Calibri" charset="0"/>
                <a:ea typeface="Calibri" charset="0"/>
                <a:cs typeface="Calibri" charset="0"/>
              </a:rPr>
              <a:t>Watson </a:t>
            </a:r>
            <a:r>
              <a:rPr lang="en-US" sz="2000" dirty="0">
                <a:solidFill>
                  <a:schemeClr val="tx1"/>
                </a:solidFill>
                <a:latin typeface="Calibri" charset="0"/>
                <a:ea typeface="Calibri" charset="0"/>
                <a:cs typeface="Calibri" charset="0"/>
              </a:rPr>
              <a:t>was named after IBM's first CEO, </a:t>
            </a:r>
            <a:r>
              <a:rPr lang="en-US" sz="2000" b="1" dirty="0">
                <a:solidFill>
                  <a:schemeClr val="tx1"/>
                </a:solidFill>
                <a:latin typeface="Calibri" charset="0"/>
                <a:ea typeface="Calibri" charset="0"/>
                <a:cs typeface="Calibri" charset="0"/>
              </a:rPr>
              <a:t>Thomas J. Watson</a:t>
            </a:r>
            <a:r>
              <a:rPr lang="en-US" sz="2000" b="1" dirty="0" smtClean="0">
                <a:solidFill>
                  <a:schemeClr val="tx1"/>
                </a:solidFill>
                <a:latin typeface="Calibri" charset="0"/>
                <a:ea typeface="Calibri" charset="0"/>
                <a:cs typeface="Calibri" charset="0"/>
              </a:rPr>
              <a:t>.</a:t>
            </a:r>
          </a:p>
        </p:txBody>
      </p:sp>
      <p:sp>
        <p:nvSpPr>
          <p:cNvPr id="3" name="Slide Number Placeholder 2"/>
          <p:cNvSpPr>
            <a:spLocks noGrp="1"/>
          </p:cNvSpPr>
          <p:nvPr>
            <p:ph type="sldNum" sz="quarter" idx="10"/>
          </p:nvPr>
        </p:nvSpPr>
        <p:spPr/>
        <p:txBody>
          <a:bodyPr/>
          <a:lstStyle/>
          <a:p>
            <a:fld id="{24114530-1CC1-46FD-A8B4-E2CFA0C7C4A8}" type="slidenum">
              <a:rPr lang="en-US" altLang="en-US" smtClean="0"/>
              <a:pPr/>
              <a:t>2</a:t>
            </a:fld>
            <a:endParaRPr lang="en-US" altLang="en-US"/>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400" y="2102218"/>
            <a:ext cx="3528392" cy="2268437"/>
          </a:xfrm>
          <a:prstGeom prst="rect">
            <a:avLst/>
          </a:prstGeom>
        </p:spPr>
      </p:pic>
      <p:sp>
        <p:nvSpPr>
          <p:cNvPr id="11" name="TextBox 10"/>
          <p:cNvSpPr txBox="1"/>
          <p:nvPr/>
        </p:nvSpPr>
        <p:spPr>
          <a:xfrm>
            <a:off x="427567" y="4282743"/>
            <a:ext cx="8516259" cy="2554545"/>
          </a:xfrm>
          <a:prstGeom prst="rect">
            <a:avLst/>
          </a:prstGeom>
          <a:noFill/>
        </p:spPr>
        <p:txBody>
          <a:bodyPr wrap="square" rtlCol="0">
            <a:spAutoFit/>
          </a:bodyPr>
          <a:lstStyle/>
          <a:p>
            <a:pPr marL="342900" indent="-342900">
              <a:buFont typeface="Arial" charset="0"/>
              <a:buChar char="•"/>
            </a:pPr>
            <a:r>
              <a:rPr lang="en-US" sz="2000" b="1" u="sng" dirty="0" smtClean="0">
                <a:latin typeface="Calibri" charset="0"/>
                <a:ea typeface="Calibri" charset="0"/>
                <a:cs typeface="Calibri" charset="0"/>
              </a:rPr>
              <a:t>Hardware</a:t>
            </a:r>
            <a:r>
              <a:rPr lang="en-US" sz="2000" dirty="0">
                <a:latin typeface="Calibri" charset="0"/>
                <a:ea typeface="Calibri" charset="0"/>
                <a:cs typeface="Calibri" charset="0"/>
              </a:rPr>
              <a:t>: </a:t>
            </a:r>
            <a:endParaRPr lang="en-US" sz="2000" dirty="0" smtClean="0">
              <a:latin typeface="Calibri" charset="0"/>
              <a:ea typeface="Calibri" charset="0"/>
              <a:cs typeface="Calibri" charset="0"/>
            </a:endParaRPr>
          </a:p>
          <a:p>
            <a:pPr marL="800100" lvl="1" indent="-342900">
              <a:buFont typeface="Wingdings" charset="2"/>
              <a:buChar char="Ø"/>
            </a:pPr>
            <a:r>
              <a:rPr lang="en-US" sz="2000" dirty="0" smtClean="0">
                <a:latin typeface="Calibri" charset="0"/>
                <a:ea typeface="Calibri" charset="0"/>
                <a:cs typeface="Calibri" charset="0"/>
              </a:rPr>
              <a:t>cluster </a:t>
            </a:r>
            <a:r>
              <a:rPr lang="en-US" sz="2000" dirty="0">
                <a:latin typeface="Calibri" charset="0"/>
                <a:ea typeface="Calibri" charset="0"/>
                <a:cs typeface="Calibri" charset="0"/>
              </a:rPr>
              <a:t>of ninety IBM </a:t>
            </a:r>
            <a:r>
              <a:rPr lang="en-US" sz="2000" dirty="0" smtClean="0">
                <a:latin typeface="Calibri" charset="0"/>
                <a:ea typeface="Calibri" charset="0"/>
                <a:cs typeface="Calibri" charset="0"/>
              </a:rPr>
              <a:t>servers</a:t>
            </a:r>
          </a:p>
          <a:p>
            <a:pPr marL="800100" lvl="1" indent="-342900">
              <a:buFont typeface="Wingdings" charset="2"/>
              <a:buChar char="Ø"/>
            </a:pPr>
            <a:r>
              <a:rPr lang="en-US" sz="2000" dirty="0" smtClean="0">
                <a:latin typeface="Calibri" charset="0"/>
                <a:ea typeface="Calibri" charset="0"/>
                <a:cs typeface="Calibri" charset="0"/>
              </a:rPr>
              <a:t>each </a:t>
            </a:r>
            <a:r>
              <a:rPr lang="en-US" sz="2000" dirty="0">
                <a:latin typeface="Calibri" charset="0"/>
                <a:ea typeface="Calibri" charset="0"/>
                <a:cs typeface="Calibri" charset="0"/>
              </a:rPr>
              <a:t>of which uses a 3.5 GHz POWER7 8</a:t>
            </a:r>
            <a:r>
              <a:rPr lang="en-US" sz="2000" dirty="0" smtClean="0">
                <a:latin typeface="Calibri" charset="0"/>
                <a:ea typeface="Calibri" charset="0"/>
                <a:cs typeface="Calibri" charset="0"/>
              </a:rPr>
              <a:t>-core </a:t>
            </a:r>
            <a:r>
              <a:rPr lang="en-US" sz="2000" dirty="0">
                <a:latin typeface="Calibri" charset="0"/>
                <a:ea typeface="Calibri" charset="0"/>
                <a:cs typeface="Calibri" charset="0"/>
              </a:rPr>
              <a:t>processor, with </a:t>
            </a:r>
            <a:r>
              <a:rPr lang="en-US" sz="2000" dirty="0" smtClean="0">
                <a:latin typeface="Calibri" charset="0"/>
                <a:ea typeface="Calibri" charset="0"/>
                <a:cs typeface="Calibri" charset="0"/>
              </a:rPr>
              <a:t>4 threads </a:t>
            </a:r>
            <a:r>
              <a:rPr lang="en-US" sz="2000" dirty="0">
                <a:latin typeface="Calibri" charset="0"/>
                <a:ea typeface="Calibri" charset="0"/>
                <a:cs typeface="Calibri" charset="0"/>
              </a:rPr>
              <a:t>per core.  </a:t>
            </a:r>
            <a:endParaRPr lang="en-US" sz="2000" dirty="0" smtClean="0">
              <a:latin typeface="Calibri" charset="0"/>
              <a:ea typeface="Calibri" charset="0"/>
              <a:cs typeface="Calibri" charset="0"/>
            </a:endParaRPr>
          </a:p>
          <a:p>
            <a:pPr marL="800100" lvl="1" indent="-342900">
              <a:buFont typeface="Wingdings" charset="2"/>
              <a:buChar char="Ø"/>
            </a:pPr>
            <a:r>
              <a:rPr lang="en-US" sz="2000" dirty="0" smtClean="0">
                <a:latin typeface="Calibri" charset="0"/>
                <a:ea typeface="Calibri" charset="0"/>
                <a:cs typeface="Calibri" charset="0"/>
              </a:rPr>
              <a:t>In </a:t>
            </a:r>
            <a:r>
              <a:rPr lang="en-US" sz="2000" dirty="0">
                <a:latin typeface="Calibri" charset="0"/>
                <a:ea typeface="Calibri" charset="0"/>
                <a:cs typeface="Calibri" charset="0"/>
              </a:rPr>
              <a:t>total, the system has 2,880 POWER7 processor threads and 16 terabytes of RAM</a:t>
            </a:r>
            <a:r>
              <a:rPr lang="en-US" sz="2000" dirty="0" smtClean="0">
                <a:latin typeface="Calibri" charset="0"/>
                <a:ea typeface="Calibri" charset="0"/>
                <a:cs typeface="Calibri" charset="0"/>
              </a:rPr>
              <a:t>.</a:t>
            </a:r>
            <a:br>
              <a:rPr lang="en-US" sz="2000" dirty="0" smtClean="0">
                <a:latin typeface="Calibri" charset="0"/>
                <a:ea typeface="Calibri" charset="0"/>
                <a:cs typeface="Calibri" charset="0"/>
              </a:rPr>
            </a:br>
            <a:endParaRPr lang="en-US" sz="2000" dirty="0">
              <a:latin typeface="Calibri" charset="0"/>
              <a:ea typeface="Calibri" charset="0"/>
              <a:cs typeface="Calibri" charset="0"/>
            </a:endParaRPr>
          </a:p>
          <a:p>
            <a:pPr marL="342900" indent="-342900">
              <a:buFont typeface="Arial" charset="0"/>
              <a:buChar char="•"/>
            </a:pPr>
            <a:r>
              <a:rPr lang="en-US" sz="2000" dirty="0">
                <a:latin typeface="Calibri" charset="0"/>
                <a:ea typeface="Calibri" charset="0"/>
                <a:cs typeface="Calibri" charset="0"/>
              </a:rPr>
              <a:t>Definitely: Watson is a </a:t>
            </a:r>
            <a:r>
              <a:rPr lang="en-US" sz="2000" b="1" dirty="0">
                <a:latin typeface="Calibri" charset="0"/>
                <a:ea typeface="Calibri" charset="0"/>
                <a:cs typeface="Calibri" charset="0"/>
              </a:rPr>
              <a:t>supercomputer </a:t>
            </a:r>
            <a:r>
              <a:rPr lang="en-US" sz="2000" dirty="0">
                <a:latin typeface="Calibri" charset="0"/>
                <a:ea typeface="Calibri" charset="0"/>
                <a:cs typeface="Calibri" charset="0"/>
              </a:rPr>
              <a:t>with </a:t>
            </a:r>
            <a:r>
              <a:rPr lang="en-US" sz="2000" b="1" dirty="0">
                <a:latin typeface="Calibri" charset="0"/>
                <a:ea typeface="Calibri" charset="0"/>
                <a:cs typeface="Calibri" charset="0"/>
              </a:rPr>
              <a:t>cognitive</a:t>
            </a:r>
            <a:r>
              <a:rPr lang="en-US" sz="2000" dirty="0">
                <a:latin typeface="Calibri" charset="0"/>
                <a:ea typeface="Calibri" charset="0"/>
                <a:cs typeface="Calibri" charset="0"/>
              </a:rPr>
              <a:t> technologies </a:t>
            </a:r>
            <a:endParaRPr lang="en-US" sz="2000" dirty="0"/>
          </a:p>
        </p:txBody>
      </p:sp>
      <p:sp>
        <p:nvSpPr>
          <p:cNvPr id="13" name="TextBox 12"/>
          <p:cNvSpPr txBox="1"/>
          <p:nvPr/>
        </p:nvSpPr>
        <p:spPr>
          <a:xfrm>
            <a:off x="4297637" y="2119110"/>
            <a:ext cx="7571303" cy="1938992"/>
          </a:xfrm>
          <a:prstGeom prst="rect">
            <a:avLst/>
          </a:prstGeom>
          <a:noFill/>
        </p:spPr>
        <p:txBody>
          <a:bodyPr wrap="none" rtlCol="0">
            <a:spAutoFit/>
          </a:bodyPr>
          <a:lstStyle/>
          <a:p>
            <a:pPr marL="342900" indent="-342900" algn="just">
              <a:buFont typeface="Arial" charset="0"/>
              <a:buChar char="•"/>
            </a:pPr>
            <a:r>
              <a:rPr lang="en-US" sz="2000" b="1" u="sng" dirty="0">
                <a:latin typeface="Calibri" charset="0"/>
                <a:ea typeface="Calibri" charset="0"/>
                <a:cs typeface="Calibri" charset="0"/>
              </a:rPr>
              <a:t>Software</a:t>
            </a:r>
            <a:r>
              <a:rPr lang="en-US" sz="2000" dirty="0">
                <a:latin typeface="Calibri" charset="0"/>
                <a:ea typeface="Calibri" charset="0"/>
                <a:cs typeface="Calibri" charset="0"/>
              </a:rPr>
              <a:t>: more than 100 different techniques are used to analyze:	</a:t>
            </a:r>
          </a:p>
          <a:p>
            <a:pPr marL="800100" lvl="1" indent="-342900" algn="just">
              <a:buFont typeface="Wingdings" charset="2"/>
              <a:buChar char="Ø"/>
            </a:pPr>
            <a:r>
              <a:rPr lang="en-US" sz="2000" dirty="0">
                <a:latin typeface="Calibri" charset="0"/>
                <a:ea typeface="Calibri" charset="0"/>
                <a:cs typeface="Calibri" charset="0"/>
              </a:rPr>
              <a:t>natural language</a:t>
            </a:r>
          </a:p>
          <a:p>
            <a:pPr marL="800100" lvl="1" indent="-342900" algn="just">
              <a:buFont typeface="Wingdings" charset="2"/>
              <a:buChar char="Ø"/>
            </a:pPr>
            <a:r>
              <a:rPr lang="en-US" sz="2000" dirty="0">
                <a:latin typeface="Calibri" charset="0"/>
                <a:ea typeface="Calibri" charset="0"/>
                <a:cs typeface="Calibri" charset="0"/>
              </a:rPr>
              <a:t>identify sources	</a:t>
            </a:r>
          </a:p>
          <a:p>
            <a:pPr marL="800100" lvl="1" indent="-342900" algn="just">
              <a:buFont typeface="Wingdings" charset="2"/>
              <a:buChar char="Ø"/>
            </a:pPr>
            <a:r>
              <a:rPr lang="en-US" sz="2000" dirty="0">
                <a:latin typeface="Calibri" charset="0"/>
                <a:ea typeface="Calibri" charset="0"/>
                <a:cs typeface="Calibri" charset="0"/>
              </a:rPr>
              <a:t>find and generate hypotheses	</a:t>
            </a:r>
          </a:p>
          <a:p>
            <a:pPr marL="800100" lvl="1" indent="-342900" algn="just">
              <a:buFont typeface="Wingdings" charset="2"/>
              <a:buChar char="Ø"/>
            </a:pPr>
            <a:r>
              <a:rPr lang="en-US" sz="2000" dirty="0">
                <a:latin typeface="Calibri" charset="0"/>
                <a:ea typeface="Calibri" charset="0"/>
                <a:cs typeface="Calibri" charset="0"/>
              </a:rPr>
              <a:t>find and score evidence	</a:t>
            </a:r>
          </a:p>
          <a:p>
            <a:pPr marL="800100" lvl="1" indent="-342900" algn="just">
              <a:buFont typeface="Wingdings" charset="2"/>
              <a:buChar char="Ø"/>
            </a:pPr>
            <a:r>
              <a:rPr lang="en-US" sz="2000" dirty="0">
                <a:latin typeface="Calibri" charset="0"/>
                <a:ea typeface="Calibri" charset="0"/>
                <a:cs typeface="Calibri" charset="0"/>
              </a:rPr>
              <a:t>merge and rank hypotheses</a:t>
            </a:r>
            <a:r>
              <a:rPr lang="en-US" sz="2000" dirty="0" smtClean="0">
                <a:latin typeface="Calibri" charset="0"/>
                <a:ea typeface="Calibri" charset="0"/>
                <a:cs typeface="Calibri" charset="0"/>
              </a:rPr>
              <a:t>.</a:t>
            </a:r>
            <a:endParaRPr lang="en-US" sz="2000" dirty="0">
              <a:latin typeface="Calibri" charset="0"/>
              <a:ea typeface="Calibri" charset="0"/>
              <a:cs typeface="Calibri" charset="0"/>
            </a:endParaRPr>
          </a:p>
        </p:txBody>
      </p:sp>
      <p:pic>
        <p:nvPicPr>
          <p:cNvPr id="4106" name="Picture 10" descr="mage result for watson comput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65093" y="4253553"/>
            <a:ext cx="3030330" cy="1852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848325"/>
      </p:ext>
    </p:extLst>
  </p:cSld>
  <p:clrMapOvr>
    <a:masterClrMapping/>
  </p:clrMapOvr>
  <p:transition spd="med"/>
  <p:timing>
    <p:tnLst>
      <p:par>
        <p:cTn id="1" dur="indefinite" restart="never" fill="hold"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9049" y="6056454"/>
            <a:ext cx="742851" cy="734680"/>
          </a:xfrm>
          <a:prstGeom prst="rect">
            <a:avLst/>
          </a:prstGeom>
        </p:spPr>
      </p:pic>
      <p:sp>
        <p:nvSpPr>
          <p:cNvPr id="31" name="Shape 338"/>
          <p:cNvSpPr txBox="1">
            <a:spLocks/>
          </p:cNvSpPr>
          <p:nvPr/>
        </p:nvSpPr>
        <p:spPr>
          <a:xfrm>
            <a:off x="152401" y="260648"/>
            <a:ext cx="11869499" cy="476643"/>
          </a:xfrm>
          <a:prstGeom prst="rect">
            <a:avLst/>
          </a:prstGeom>
        </p:spPr>
        <p:txBody>
          <a:bodyPr vert="horz" lIns="0" tIns="0" rIns="0" bIns="0" rtlCol="0" anchor="t">
            <a:normAutofit/>
          </a:bodyPr>
          <a:lstStyle>
            <a:lvl1pPr algn="l" defTabSz="410751" rtl="0" eaLnBrk="1" latinLnBrk="0" hangingPunct="1">
              <a:lnSpc>
                <a:spcPct val="100000"/>
              </a:lnSpc>
              <a:spcBef>
                <a:spcPct val="0"/>
              </a:spcBef>
              <a:buNone/>
              <a:defRPr sz="2672" b="1" kern="1200">
                <a:solidFill>
                  <a:srgbClr val="000000"/>
                </a:solidFill>
                <a:latin typeface="Helvetica Neue"/>
                <a:ea typeface="Helvetica Neue"/>
                <a:cs typeface="Helvetica Neue"/>
                <a:sym typeface="Helvetica Neue"/>
              </a:defRPr>
            </a:lvl1pPr>
          </a:lstStyle>
          <a:p>
            <a:pPr algn="ctr"/>
            <a:r>
              <a:rPr lang="en-US" sz="2800" dirty="0" smtClean="0">
                <a:solidFill>
                  <a:srgbClr val="354E60"/>
                </a:solidFill>
                <a:latin typeface="Helvetica Neue" charset="0"/>
                <a:ea typeface="Helvetica Neue" charset="0"/>
                <a:cs typeface="Helvetica Neue" charset="0"/>
              </a:rPr>
              <a:t>What is Watson </a:t>
            </a:r>
            <a:r>
              <a:rPr lang="mr-IN" sz="2800" dirty="0" smtClean="0">
                <a:solidFill>
                  <a:srgbClr val="354E60"/>
                </a:solidFill>
                <a:latin typeface="Helvetica Neue" charset="0"/>
                <a:ea typeface="Helvetica Neue" charset="0"/>
                <a:cs typeface="Helvetica Neue" charset="0"/>
              </a:rPr>
              <a:t>–</a:t>
            </a:r>
            <a:r>
              <a:rPr lang="en-US" sz="2800" dirty="0" smtClean="0">
                <a:solidFill>
                  <a:srgbClr val="354E60"/>
                </a:solidFill>
                <a:latin typeface="Helvetica Neue" charset="0"/>
                <a:ea typeface="Helvetica Neue" charset="0"/>
                <a:cs typeface="Helvetica Neue" charset="0"/>
              </a:rPr>
              <a:t> Jeopardy challenge</a:t>
            </a:r>
            <a:endParaRPr lang="en-US" altLang="en-US" dirty="0">
              <a:solidFill>
                <a:srgbClr val="354E60"/>
              </a:solidFill>
              <a:latin typeface="Helvetica Neue" charset="0"/>
              <a:ea typeface="Helvetica Neue" charset="0"/>
              <a:cs typeface="Helvetica Neue" charset="0"/>
            </a:endParaRPr>
          </a:p>
        </p:txBody>
      </p:sp>
      <p:sp>
        <p:nvSpPr>
          <p:cNvPr id="3" name="Slide Number Placeholder 2"/>
          <p:cNvSpPr>
            <a:spLocks noGrp="1"/>
          </p:cNvSpPr>
          <p:nvPr>
            <p:ph type="sldNum" sz="quarter" idx="10"/>
          </p:nvPr>
        </p:nvSpPr>
        <p:spPr/>
        <p:txBody>
          <a:bodyPr/>
          <a:lstStyle/>
          <a:p>
            <a:fld id="{24114530-1CC1-46FD-A8B4-E2CFA0C7C4A8}" type="slidenum">
              <a:rPr lang="en-US" altLang="en-US" smtClean="0">
                <a:latin typeface="Helvetica Neue" charset="0"/>
                <a:ea typeface="Helvetica Neue" charset="0"/>
                <a:cs typeface="Helvetica Neue" charset="0"/>
              </a:rPr>
              <a:pPr/>
              <a:t>3</a:t>
            </a:fld>
            <a:endParaRPr lang="en-US" altLang="en-US">
              <a:latin typeface="Helvetica Neue" charset="0"/>
              <a:ea typeface="Helvetica Neue" charset="0"/>
              <a:cs typeface="Helvetica Neue" charset="0"/>
            </a:endParaRPr>
          </a:p>
        </p:txBody>
      </p:sp>
      <p:pic>
        <p:nvPicPr>
          <p:cNvPr id="2050" name="Picture 2" descr="mage result for ibm watson changed history compu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098" y="737290"/>
            <a:ext cx="8783643" cy="605384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258498" y="5808419"/>
            <a:ext cx="3599621" cy="646331"/>
          </a:xfrm>
          <a:prstGeom prst="rect">
            <a:avLst/>
          </a:prstGeom>
          <a:noFill/>
        </p:spPr>
        <p:txBody>
          <a:bodyPr wrap="square" rtlCol="0">
            <a:spAutoFit/>
          </a:bodyPr>
          <a:lstStyle/>
          <a:p>
            <a:r>
              <a:rPr lang="en-US" b="1" dirty="0" smtClean="0">
                <a:solidFill>
                  <a:schemeClr val="bg1"/>
                </a:solidFill>
              </a:rPr>
              <a:t>Watson Jeopardy game Video:</a:t>
            </a:r>
          </a:p>
          <a:p>
            <a:r>
              <a:rPr lang="en-US" i="1" dirty="0">
                <a:solidFill>
                  <a:schemeClr val="bg1"/>
                </a:solidFill>
                <a:hlinkClick r:id="rId5"/>
              </a:rPr>
              <a:t>https://</a:t>
            </a:r>
            <a:r>
              <a:rPr lang="en-US" i="1" dirty="0" err="1">
                <a:solidFill>
                  <a:schemeClr val="bg1"/>
                </a:solidFill>
                <a:hlinkClick r:id="rId5"/>
              </a:rPr>
              <a:t>youtu.be</a:t>
            </a:r>
            <a:r>
              <a:rPr lang="en-US" i="1" dirty="0">
                <a:solidFill>
                  <a:schemeClr val="bg1"/>
                </a:solidFill>
                <a:hlinkClick r:id="rId5"/>
              </a:rPr>
              <a:t>/lI-M7O_bRNg</a:t>
            </a:r>
            <a:endParaRPr lang="en-US" i="1" dirty="0">
              <a:solidFill>
                <a:schemeClr val="bg1"/>
              </a:solidFill>
            </a:endParaRPr>
          </a:p>
        </p:txBody>
      </p:sp>
    </p:spTree>
    <p:extLst>
      <p:ext uri="{BB962C8B-B14F-4D97-AF65-F5344CB8AC3E}">
        <p14:creationId xmlns:p14="http://schemas.microsoft.com/office/powerpoint/2010/main" val="831893922"/>
      </p:ext>
    </p:extLst>
  </p:cSld>
  <p:clrMapOvr>
    <a:masterClrMapping/>
  </p:clrMapOvr>
  <p:transition spd="med"/>
  <p:timing>
    <p:tnLst>
      <p:par>
        <p:cTn id="1" dur="indefinite" restart="never" fill="hold"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03266" y="6607176"/>
            <a:ext cx="237268" cy="234658"/>
          </a:xfrm>
          <a:prstGeom prst="rect">
            <a:avLst/>
          </a:prstGeom>
        </p:spPr>
      </p:pic>
      <p:sp>
        <p:nvSpPr>
          <p:cNvPr id="31" name="Shape 338"/>
          <p:cNvSpPr txBox="1">
            <a:spLocks/>
          </p:cNvSpPr>
          <p:nvPr/>
        </p:nvSpPr>
        <p:spPr>
          <a:xfrm>
            <a:off x="152401" y="260648"/>
            <a:ext cx="11869499" cy="476643"/>
          </a:xfrm>
          <a:prstGeom prst="rect">
            <a:avLst/>
          </a:prstGeom>
        </p:spPr>
        <p:txBody>
          <a:bodyPr vert="horz" lIns="0" tIns="0" rIns="0" bIns="0" rtlCol="0" anchor="t">
            <a:normAutofit/>
          </a:bodyPr>
          <a:lstStyle>
            <a:lvl1pPr algn="l" defTabSz="410751" rtl="0" eaLnBrk="1" latinLnBrk="0" hangingPunct="1">
              <a:lnSpc>
                <a:spcPct val="100000"/>
              </a:lnSpc>
              <a:spcBef>
                <a:spcPct val="0"/>
              </a:spcBef>
              <a:buNone/>
              <a:defRPr sz="2672" b="1" kern="1200">
                <a:solidFill>
                  <a:srgbClr val="000000"/>
                </a:solidFill>
                <a:latin typeface="Helvetica Neue"/>
                <a:ea typeface="Helvetica Neue"/>
                <a:cs typeface="Helvetica Neue"/>
                <a:sym typeface="Helvetica Neue"/>
              </a:defRPr>
            </a:lvl1pPr>
          </a:lstStyle>
          <a:p>
            <a:pPr algn="ctr"/>
            <a:r>
              <a:rPr lang="en-US" altLang="en-US" sz="2800" dirty="0" smtClean="0">
                <a:solidFill>
                  <a:srgbClr val="354E60"/>
                </a:solidFill>
                <a:latin typeface="Helvetica Neue" charset="0"/>
                <a:ea typeface="Helvetica Neue" charset="0"/>
                <a:cs typeface="Helvetica Neue" charset="0"/>
              </a:rPr>
              <a:t>Watson </a:t>
            </a:r>
            <a:r>
              <a:rPr lang="mr-IN" altLang="en-US" sz="2800" dirty="0" smtClean="0">
                <a:solidFill>
                  <a:srgbClr val="354E60"/>
                </a:solidFill>
                <a:latin typeface="Helvetica Neue" charset="0"/>
                <a:ea typeface="Helvetica Neue" charset="0"/>
                <a:cs typeface="Helvetica Neue" charset="0"/>
              </a:rPr>
              <a:t>–</a:t>
            </a:r>
            <a:r>
              <a:rPr lang="en-US" altLang="en-US" sz="2800" dirty="0" smtClean="0">
                <a:solidFill>
                  <a:srgbClr val="354E60"/>
                </a:solidFill>
                <a:latin typeface="Helvetica Neue" charset="0"/>
                <a:ea typeface="Helvetica Neue" charset="0"/>
                <a:cs typeface="Helvetica Neue" charset="0"/>
              </a:rPr>
              <a:t> From Research to Cloud Services</a:t>
            </a:r>
            <a:endParaRPr lang="en-US" altLang="en-US" dirty="0">
              <a:solidFill>
                <a:srgbClr val="354E60"/>
              </a:solidFill>
              <a:latin typeface="Helvetica Neue" charset="0"/>
              <a:ea typeface="Helvetica Neue" charset="0"/>
              <a:cs typeface="Helvetica Neue" charset="0"/>
            </a:endParaRPr>
          </a:p>
        </p:txBody>
      </p:sp>
      <p:sp>
        <p:nvSpPr>
          <p:cNvPr id="3" name="Slide Number Placeholder 2"/>
          <p:cNvSpPr>
            <a:spLocks noGrp="1"/>
          </p:cNvSpPr>
          <p:nvPr>
            <p:ph type="sldNum" sz="quarter" idx="10"/>
          </p:nvPr>
        </p:nvSpPr>
        <p:spPr/>
        <p:txBody>
          <a:bodyPr/>
          <a:lstStyle/>
          <a:p>
            <a:fld id="{24114530-1CC1-46FD-A8B4-E2CFA0C7C4A8}" type="slidenum">
              <a:rPr lang="en-US" altLang="en-US" smtClean="0">
                <a:latin typeface="Helvetica Neue" charset="0"/>
                <a:ea typeface="Helvetica Neue" charset="0"/>
                <a:cs typeface="Helvetica Neue" charset="0"/>
              </a:rPr>
              <a:pPr/>
              <a:t>4</a:t>
            </a:fld>
            <a:endParaRPr lang="en-US" altLang="en-US">
              <a:latin typeface="Helvetica Neue" charset="0"/>
              <a:ea typeface="Helvetica Neue" charset="0"/>
              <a:cs typeface="Helvetica Neue" charset="0"/>
            </a:endParaRPr>
          </a:p>
        </p:txBody>
      </p:sp>
      <p:pic>
        <p:nvPicPr>
          <p:cNvPr id="3074" name="Picture 2" desc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344" y="800701"/>
            <a:ext cx="7364360" cy="58169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536161" y="800700"/>
            <a:ext cx="4485739" cy="5816977"/>
          </a:xfrm>
          <a:prstGeom prst="rect">
            <a:avLst/>
          </a:prstGeom>
          <a:solidFill>
            <a:schemeClr val="tx1"/>
          </a:solidFill>
        </p:spPr>
        <p:txBody>
          <a:bodyPr wrap="square" rtlCol="0">
            <a:spAutoFit/>
          </a:bodyPr>
          <a:lstStyle/>
          <a:p>
            <a:pPr algn="ctr"/>
            <a:r>
              <a:rPr lang="mr-IN" sz="2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a:t>
            </a:r>
            <a:r>
              <a:rPr lang="it-IT" sz="2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 and </a:t>
            </a:r>
            <a:r>
              <a:rPr lang="it-IT" sz="2400" b="1" dirty="0" err="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Now</a:t>
            </a:r>
            <a:r>
              <a:rPr lang="it-IT" sz="2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(2017-):</a:t>
            </a:r>
            <a:br>
              <a:rPr lang="it-IT" sz="2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it-IT" sz="2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IBM Watson on </a:t>
            </a:r>
            <a:r>
              <a:rPr lang="it-IT" sz="2400" b="1" dirty="0" err="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Bluemix</a:t>
            </a:r>
            <a:endParaRPr lang="it-IT" sz="2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it-IT"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it-IT"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it-IT"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it-IT"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it-IT"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it-IT"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it-IT"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it-IT"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 </a:t>
            </a:r>
          </a:p>
          <a:p>
            <a:endParaRPr lang="it-IT"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it-IT"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en-US"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marL="285750" indent="-285750">
              <a:buFont typeface="Wingdings" charset="2"/>
              <a:buChar char="ü"/>
            </a:pPr>
            <a:r>
              <a:rPr lang="en-US" dirty="0" smtClean="0">
                <a:ln w="0"/>
                <a:solidFill>
                  <a:schemeClr val="bg1"/>
                </a:solidFill>
                <a:effectLst>
                  <a:outerShdw blurRad="38100" dist="19050" dir="2700000" algn="tl" rotWithShape="0">
                    <a:schemeClr val="dk1">
                      <a:alpha val="40000"/>
                    </a:schemeClr>
                  </a:outerShdw>
                </a:effectLst>
              </a:rPr>
              <a:t>Accessible </a:t>
            </a:r>
            <a:r>
              <a:rPr lang="en-US" dirty="0">
                <a:ln w="0"/>
                <a:solidFill>
                  <a:schemeClr val="bg1"/>
                </a:solidFill>
                <a:effectLst>
                  <a:outerShdw blurRad="38100" dist="19050" dir="2700000" algn="tl" rotWithShape="0">
                    <a:schemeClr val="dk1">
                      <a:alpha val="40000"/>
                    </a:schemeClr>
                  </a:outerShdw>
                </a:effectLst>
              </a:rPr>
              <a:t>by anyone with a </a:t>
            </a:r>
            <a:r>
              <a:rPr lang="en-US" b="1" i="1" dirty="0" err="1">
                <a:ln w="0"/>
                <a:solidFill>
                  <a:schemeClr val="bg1"/>
                </a:solidFill>
                <a:effectLst>
                  <a:outerShdw blurRad="38100" dist="19050" dir="2700000" algn="tl" rotWithShape="0">
                    <a:schemeClr val="dk1">
                      <a:alpha val="40000"/>
                    </a:schemeClr>
                  </a:outerShdw>
                </a:effectLst>
              </a:rPr>
              <a:t>Bluemix</a:t>
            </a:r>
            <a:r>
              <a:rPr lang="en-US" dirty="0">
                <a:ln w="0"/>
                <a:solidFill>
                  <a:schemeClr val="bg1"/>
                </a:solidFill>
                <a:effectLst>
                  <a:outerShdw blurRad="38100" dist="19050" dir="2700000" algn="tl" rotWithShape="0">
                    <a:schemeClr val="dk1">
                      <a:alpha val="40000"/>
                    </a:schemeClr>
                  </a:outerShdw>
                </a:effectLst>
              </a:rPr>
              <a:t> </a:t>
            </a:r>
            <a:r>
              <a:rPr lang="en-US" b="1" i="1" dirty="0" smtClean="0">
                <a:ln w="0"/>
                <a:solidFill>
                  <a:schemeClr val="bg1"/>
                </a:solidFill>
                <a:effectLst>
                  <a:outerShdw blurRad="38100" dist="19050" dir="2700000" algn="tl" rotWithShape="0">
                    <a:schemeClr val="dk1">
                      <a:alpha val="40000"/>
                    </a:schemeClr>
                  </a:outerShdw>
                </a:effectLst>
              </a:rPr>
              <a:t>Account</a:t>
            </a:r>
            <a:r>
              <a:rPr lang="en-US" dirty="0" smtClean="0">
                <a:ln w="0"/>
                <a:solidFill>
                  <a:schemeClr val="bg1"/>
                </a:solidFill>
                <a:effectLst>
                  <a:outerShdw blurRad="38100" dist="19050" dir="2700000" algn="tl" rotWithShape="0">
                    <a:schemeClr val="dk1">
                      <a:alpha val="40000"/>
                    </a:schemeClr>
                  </a:outerShdw>
                </a:effectLst>
              </a:rPr>
              <a:t/>
            </a:r>
            <a:br>
              <a:rPr lang="en-US" dirty="0" smtClean="0">
                <a:ln w="0"/>
                <a:solidFill>
                  <a:schemeClr val="bg1"/>
                </a:solidFill>
                <a:effectLst>
                  <a:outerShdw blurRad="38100" dist="19050" dir="2700000" algn="tl" rotWithShape="0">
                    <a:schemeClr val="dk1">
                      <a:alpha val="40000"/>
                    </a:schemeClr>
                  </a:outerShdw>
                </a:effectLst>
              </a:rPr>
            </a:br>
            <a:endParaRPr lang="en-US" dirty="0" smtClean="0">
              <a:ln w="0"/>
              <a:solidFill>
                <a:schemeClr val="bg1"/>
              </a:solidFill>
              <a:effectLst>
                <a:outerShdw blurRad="38100" dist="19050" dir="2700000" algn="tl" rotWithShape="0">
                  <a:schemeClr val="dk1">
                    <a:alpha val="40000"/>
                  </a:schemeClr>
                </a:outerShdw>
              </a:effectLst>
            </a:endParaRPr>
          </a:p>
          <a:p>
            <a:pPr marL="285750" indent="-285750">
              <a:buFont typeface="Wingdings" charset="2"/>
              <a:buChar char="ü"/>
            </a:pPr>
            <a:r>
              <a:rPr lang="en-US" dirty="0" smtClean="0">
                <a:ln w="0"/>
                <a:solidFill>
                  <a:schemeClr val="bg1"/>
                </a:solidFill>
                <a:effectLst>
                  <a:outerShdw blurRad="38100" dist="19050" dir="2700000" algn="tl" rotWithShape="0">
                    <a:schemeClr val="dk1">
                      <a:alpha val="40000"/>
                    </a:schemeClr>
                  </a:outerShdw>
                </a:effectLst>
              </a:rPr>
              <a:t>A </a:t>
            </a:r>
            <a:r>
              <a:rPr lang="en-US" dirty="0">
                <a:ln w="0"/>
                <a:solidFill>
                  <a:schemeClr val="bg1"/>
                </a:solidFill>
                <a:effectLst>
                  <a:outerShdw blurRad="38100" dist="19050" dir="2700000" algn="tl" rotWithShape="0">
                    <a:schemeClr val="dk1">
                      <a:alpha val="40000"/>
                    </a:schemeClr>
                  </a:outerShdw>
                </a:effectLst>
              </a:rPr>
              <a:t>lot of services in </a:t>
            </a:r>
            <a:r>
              <a:rPr lang="en-US" b="1" dirty="0" err="1">
                <a:ln w="0"/>
                <a:solidFill>
                  <a:schemeClr val="bg1"/>
                </a:solidFill>
                <a:effectLst>
                  <a:outerShdw blurRad="38100" dist="19050" dir="2700000" algn="tl" rotWithShape="0">
                    <a:schemeClr val="dk1">
                      <a:alpha val="40000"/>
                    </a:schemeClr>
                  </a:outerShdw>
                </a:effectLst>
              </a:rPr>
              <a:t>Bluemix</a:t>
            </a:r>
            <a:r>
              <a:rPr lang="en-US" b="1" dirty="0">
                <a:ln w="0"/>
                <a:solidFill>
                  <a:schemeClr val="bg1"/>
                </a:solidFill>
                <a:effectLst>
                  <a:outerShdw blurRad="38100" dist="19050" dir="2700000" algn="tl" rotWithShape="0">
                    <a:schemeClr val="dk1">
                      <a:alpha val="40000"/>
                    </a:schemeClr>
                  </a:outerShdw>
                </a:effectLst>
              </a:rPr>
              <a:t> </a:t>
            </a:r>
            <a:r>
              <a:rPr lang="en-US" b="1" i="1" dirty="0" smtClean="0">
                <a:ln w="0"/>
                <a:solidFill>
                  <a:schemeClr val="bg1"/>
                </a:solidFill>
                <a:effectLst>
                  <a:outerShdw blurRad="38100" dist="19050" dir="2700000" algn="tl" rotWithShape="0">
                    <a:schemeClr val="dk1">
                      <a:alpha val="40000"/>
                    </a:schemeClr>
                  </a:outerShdw>
                </a:effectLst>
              </a:rPr>
              <a:t>Catalog</a:t>
            </a:r>
            <a:r>
              <a:rPr lang="en-US" b="1" dirty="0" smtClean="0">
                <a:ln w="0"/>
                <a:solidFill>
                  <a:schemeClr val="bg1"/>
                </a:solidFill>
                <a:effectLst>
                  <a:outerShdw blurRad="38100" dist="19050" dir="2700000" algn="tl" rotWithShape="0">
                    <a:schemeClr val="dk1">
                      <a:alpha val="40000"/>
                    </a:schemeClr>
                  </a:outerShdw>
                </a:effectLst>
              </a:rPr>
              <a:t/>
            </a:r>
            <a:br>
              <a:rPr lang="en-US" b="1" dirty="0" smtClean="0">
                <a:ln w="0"/>
                <a:solidFill>
                  <a:schemeClr val="bg1"/>
                </a:solidFill>
                <a:effectLst>
                  <a:outerShdw blurRad="38100" dist="19050" dir="2700000" algn="tl" rotWithShape="0">
                    <a:schemeClr val="dk1">
                      <a:alpha val="40000"/>
                    </a:schemeClr>
                  </a:outerShdw>
                </a:effectLst>
              </a:rPr>
            </a:br>
            <a:endParaRPr lang="en-US" b="1" dirty="0" smtClean="0">
              <a:ln w="0"/>
              <a:solidFill>
                <a:schemeClr val="bg1"/>
              </a:solidFill>
              <a:effectLst>
                <a:outerShdw blurRad="38100" dist="19050" dir="2700000" algn="tl" rotWithShape="0">
                  <a:schemeClr val="dk1">
                    <a:alpha val="40000"/>
                  </a:schemeClr>
                </a:outerShdw>
              </a:effectLst>
            </a:endParaRPr>
          </a:p>
          <a:p>
            <a:pPr marL="285750" indent="-285750">
              <a:buFont typeface="Wingdings" charset="2"/>
              <a:buChar char="ü"/>
            </a:pPr>
            <a:r>
              <a:rPr lang="en-US" b="1" i="1" dirty="0" smtClean="0">
                <a:ln w="0"/>
                <a:solidFill>
                  <a:schemeClr val="bg1"/>
                </a:solidFill>
                <a:effectLst>
                  <a:outerShdw blurRad="38100" dist="19050" dir="2700000" algn="tl" rotWithShape="0">
                    <a:schemeClr val="dk1">
                      <a:alpha val="40000"/>
                    </a:schemeClr>
                  </a:outerShdw>
                </a:effectLst>
              </a:rPr>
              <a:t>Documentation</a:t>
            </a:r>
            <a:r>
              <a:rPr lang="en-US" dirty="0" smtClean="0">
                <a:ln w="0"/>
                <a:solidFill>
                  <a:schemeClr val="bg1"/>
                </a:solidFill>
                <a:effectLst>
                  <a:outerShdw blurRad="38100" dist="19050" dir="2700000" algn="tl" rotWithShape="0">
                    <a:schemeClr val="dk1">
                      <a:alpha val="40000"/>
                    </a:schemeClr>
                  </a:outerShdw>
                </a:effectLst>
              </a:rPr>
              <a:t> </a:t>
            </a:r>
            <a:r>
              <a:rPr lang="en-US" dirty="0">
                <a:ln w="0"/>
                <a:solidFill>
                  <a:schemeClr val="bg1"/>
                </a:solidFill>
                <a:effectLst>
                  <a:outerShdw blurRad="38100" dist="19050" dir="2700000" algn="tl" rotWithShape="0">
                    <a:schemeClr val="dk1">
                      <a:alpha val="40000"/>
                    </a:schemeClr>
                  </a:outerShdw>
                </a:effectLst>
              </a:rPr>
              <a:t>for each </a:t>
            </a:r>
            <a:r>
              <a:rPr lang="en-US" dirty="0" smtClean="0">
                <a:ln w="0"/>
                <a:solidFill>
                  <a:schemeClr val="bg1"/>
                </a:solidFill>
                <a:effectLst>
                  <a:outerShdw blurRad="38100" dist="19050" dir="2700000" algn="tl" rotWithShape="0">
                    <a:schemeClr val="dk1">
                      <a:alpha val="40000"/>
                    </a:schemeClr>
                  </a:outerShdw>
                </a:effectLst>
              </a:rPr>
              <a:t>services</a:t>
            </a:r>
            <a:endParaRPr lang="en-US" dirty="0">
              <a:ln w="0"/>
              <a:solidFill>
                <a:schemeClr val="bg1"/>
              </a:solidFill>
              <a:effectLst>
                <a:outerShdw blurRad="38100" dist="19050" dir="2700000" algn="tl" rotWithShape="0">
                  <a:schemeClr val="dk1">
                    <a:alpha val="40000"/>
                  </a:schemeClr>
                </a:outerShdw>
              </a:effectLst>
            </a:endParaRPr>
          </a:p>
        </p:txBody>
      </p:sp>
      <p:pic>
        <p:nvPicPr>
          <p:cNvPr id="3076" name="Picture 4" descr="mage result for watson bluemi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8168" y="1685253"/>
            <a:ext cx="4104456" cy="3039891"/>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p:cNvCxnSpPr/>
          <p:nvPr/>
        </p:nvCxnSpPr>
        <p:spPr>
          <a:xfrm>
            <a:off x="7464152" y="800700"/>
            <a:ext cx="0" cy="5816977"/>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3539649"/>
      </p:ext>
    </p:extLst>
  </p:cSld>
  <p:clrMapOvr>
    <a:masterClrMapping/>
  </p:clrMapOvr>
  <p:transition spd="med"/>
  <p:timing>
    <p:tnLst>
      <p:par>
        <p:cTn id="1" dur="indefinite" restart="never" fill="hold"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338"/>
          <p:cNvSpPr txBox="1">
            <a:spLocks/>
          </p:cNvSpPr>
          <p:nvPr/>
        </p:nvSpPr>
        <p:spPr>
          <a:xfrm>
            <a:off x="152401" y="260648"/>
            <a:ext cx="11869499" cy="476643"/>
          </a:xfrm>
          <a:prstGeom prst="rect">
            <a:avLst/>
          </a:prstGeom>
        </p:spPr>
        <p:txBody>
          <a:bodyPr vert="horz" lIns="0" tIns="0" rIns="0" bIns="0" rtlCol="0" anchor="t">
            <a:normAutofit/>
          </a:bodyPr>
          <a:lstStyle>
            <a:lvl1pPr algn="l" defTabSz="410751" rtl="0" eaLnBrk="1" latinLnBrk="0" hangingPunct="1">
              <a:lnSpc>
                <a:spcPct val="100000"/>
              </a:lnSpc>
              <a:spcBef>
                <a:spcPct val="0"/>
              </a:spcBef>
              <a:buNone/>
              <a:defRPr sz="2672" b="1" kern="1200">
                <a:solidFill>
                  <a:srgbClr val="000000"/>
                </a:solidFill>
                <a:latin typeface="Helvetica Neue"/>
                <a:ea typeface="Helvetica Neue"/>
                <a:cs typeface="Helvetica Neue"/>
                <a:sym typeface="Helvetica Neue"/>
              </a:defRPr>
            </a:lvl1pPr>
          </a:lstStyle>
          <a:p>
            <a:pPr algn="ctr"/>
            <a:r>
              <a:rPr lang="en-US" sz="2800" dirty="0" err="1" smtClean="0">
                <a:solidFill>
                  <a:srgbClr val="354E60"/>
                </a:solidFill>
              </a:rPr>
              <a:t>Bluemix</a:t>
            </a:r>
            <a:r>
              <a:rPr lang="en-US" sz="2800" dirty="0" smtClean="0">
                <a:solidFill>
                  <a:srgbClr val="354E60"/>
                </a:solidFill>
              </a:rPr>
              <a:t> Watson Services Catalog</a:t>
            </a:r>
            <a:endParaRPr lang="en-US" altLang="en-US" dirty="0">
              <a:solidFill>
                <a:srgbClr val="354E60"/>
              </a:solidFill>
              <a:latin typeface="Arial" charset="0"/>
              <a:ea typeface="MS PGothic" charset="-128"/>
              <a:cs typeface="Arial" charset="0"/>
            </a:endParaRPr>
          </a:p>
        </p:txBody>
      </p:sp>
      <p:sp>
        <p:nvSpPr>
          <p:cNvPr id="2" name="Slide Number Placeholder 1"/>
          <p:cNvSpPr>
            <a:spLocks noGrp="1"/>
          </p:cNvSpPr>
          <p:nvPr>
            <p:ph type="sldNum" sz="quarter" idx="10"/>
          </p:nvPr>
        </p:nvSpPr>
        <p:spPr/>
        <p:txBody>
          <a:bodyPr/>
          <a:lstStyle/>
          <a:p>
            <a:fld id="{24114530-1CC1-46FD-A8B4-E2CFA0C7C4A8}" type="slidenum">
              <a:rPr lang="en-US" altLang="en-US" smtClean="0"/>
              <a:pPr/>
              <a:t>5</a:t>
            </a:fld>
            <a:endParaRPr lang="en-US" alt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066" y="737291"/>
            <a:ext cx="11962189" cy="5958983"/>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52584" y="6129180"/>
            <a:ext cx="669316" cy="661954"/>
          </a:xfrm>
          <a:prstGeom prst="rect">
            <a:avLst/>
          </a:prstGeom>
        </p:spPr>
      </p:pic>
      <p:sp>
        <p:nvSpPr>
          <p:cNvPr id="5" name="TextBox 4"/>
          <p:cNvSpPr txBox="1"/>
          <p:nvPr/>
        </p:nvSpPr>
        <p:spPr>
          <a:xfrm>
            <a:off x="1919536" y="627547"/>
            <a:ext cx="8928992" cy="338554"/>
          </a:xfrm>
          <a:prstGeom prst="rect">
            <a:avLst/>
          </a:prstGeom>
          <a:noFill/>
        </p:spPr>
        <p:txBody>
          <a:bodyPr wrap="square" rtlCol="0">
            <a:spAutoFit/>
          </a:bodyPr>
          <a:lstStyle/>
          <a:p>
            <a:pPr algn="just"/>
            <a:r>
              <a:rPr lang="en-US" sz="1600" dirty="0"/>
              <a:t>W</a:t>
            </a:r>
            <a:r>
              <a:rPr lang="en-US" sz="1600" dirty="0" smtClean="0"/>
              <a:t>idest </a:t>
            </a:r>
            <a:r>
              <a:rPr lang="en-US" sz="1600" dirty="0"/>
              <a:t>range of cognitive technologies available today to quickly and securely build smart applications</a:t>
            </a:r>
            <a:r>
              <a:rPr lang="en-US" sz="1600" dirty="0" smtClean="0"/>
              <a:t>.</a:t>
            </a:r>
          </a:p>
        </p:txBody>
      </p:sp>
    </p:spTree>
    <p:extLst>
      <p:ext uri="{BB962C8B-B14F-4D97-AF65-F5344CB8AC3E}">
        <p14:creationId xmlns:p14="http://schemas.microsoft.com/office/powerpoint/2010/main" val="1016981886"/>
      </p:ext>
    </p:extLst>
  </p:cSld>
  <p:clrMapOvr>
    <a:masterClrMapping/>
  </p:clrMapOvr>
  <p:transition spd="med"/>
  <p:timing>
    <p:tnLst>
      <p:par>
        <p:cTn id="1" dur="indefinite" restart="never" fill="hold"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338"/>
          <p:cNvSpPr txBox="1">
            <a:spLocks/>
          </p:cNvSpPr>
          <p:nvPr/>
        </p:nvSpPr>
        <p:spPr>
          <a:xfrm>
            <a:off x="152401" y="260648"/>
            <a:ext cx="11869499" cy="476643"/>
          </a:xfrm>
          <a:prstGeom prst="rect">
            <a:avLst/>
          </a:prstGeom>
        </p:spPr>
        <p:txBody>
          <a:bodyPr vert="horz" lIns="0" tIns="0" rIns="0" bIns="0" rtlCol="0" anchor="t">
            <a:normAutofit/>
          </a:bodyPr>
          <a:lstStyle>
            <a:lvl1pPr algn="l" defTabSz="410751" rtl="0" eaLnBrk="1" latinLnBrk="0" hangingPunct="1">
              <a:lnSpc>
                <a:spcPct val="100000"/>
              </a:lnSpc>
              <a:spcBef>
                <a:spcPct val="0"/>
              </a:spcBef>
              <a:buNone/>
              <a:defRPr sz="2672" b="1" kern="1200">
                <a:solidFill>
                  <a:srgbClr val="000000"/>
                </a:solidFill>
                <a:latin typeface="Helvetica Neue"/>
                <a:ea typeface="Helvetica Neue"/>
                <a:cs typeface="Helvetica Neue"/>
                <a:sym typeface="Helvetica Neue"/>
              </a:defRPr>
            </a:lvl1pPr>
          </a:lstStyle>
          <a:p>
            <a:pPr algn="ctr"/>
            <a:r>
              <a:rPr lang="en-US" sz="2800" dirty="0" err="1" smtClean="0">
                <a:solidFill>
                  <a:srgbClr val="354E60"/>
                </a:solidFill>
              </a:rPr>
              <a:t>Bluemix</a:t>
            </a:r>
            <a:r>
              <a:rPr lang="en-US" sz="2800" dirty="0" smtClean="0">
                <a:solidFill>
                  <a:srgbClr val="354E60"/>
                </a:solidFill>
              </a:rPr>
              <a:t> Watson Services Catalog</a:t>
            </a:r>
            <a:endParaRPr lang="en-US" altLang="en-US" dirty="0">
              <a:solidFill>
                <a:srgbClr val="354E60"/>
              </a:solidFill>
              <a:latin typeface="Arial" charset="0"/>
              <a:ea typeface="MS PGothic" charset="-128"/>
              <a:cs typeface="Arial" charset="0"/>
            </a:endParaRPr>
          </a:p>
        </p:txBody>
      </p:sp>
      <p:sp>
        <p:nvSpPr>
          <p:cNvPr id="2" name="Slide Number Placeholder 1"/>
          <p:cNvSpPr>
            <a:spLocks noGrp="1"/>
          </p:cNvSpPr>
          <p:nvPr>
            <p:ph type="sldNum" sz="quarter" idx="10"/>
          </p:nvPr>
        </p:nvSpPr>
        <p:spPr/>
        <p:txBody>
          <a:bodyPr/>
          <a:lstStyle/>
          <a:p>
            <a:fld id="{24114530-1CC1-46FD-A8B4-E2CFA0C7C4A8}" type="slidenum">
              <a:rPr lang="en-US" altLang="en-US" smtClean="0"/>
              <a:pPr/>
              <a:t>6</a:t>
            </a:fld>
            <a:endParaRPr lang="en-US" altLang="en-US" dirty="0"/>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2584" y="6129180"/>
            <a:ext cx="669316" cy="66195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567" y="1052736"/>
            <a:ext cx="4394200" cy="1371600"/>
          </a:xfrm>
          <a:prstGeom prst="rect">
            <a:avLst/>
          </a:prstGeom>
          <a:ln>
            <a:solidFill>
              <a:srgbClr val="C00000"/>
            </a:solidFill>
          </a:ln>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2144" y="3991861"/>
            <a:ext cx="4203700" cy="1371600"/>
          </a:xfrm>
          <a:prstGeom prst="rect">
            <a:avLst/>
          </a:prstGeom>
          <a:ln>
            <a:solidFill>
              <a:srgbClr val="C00000"/>
            </a:solidFill>
          </a:ln>
        </p:spPr>
      </p:pic>
      <p:sp>
        <p:nvSpPr>
          <p:cNvPr id="7" name="TextBox 6"/>
          <p:cNvSpPr txBox="1"/>
          <p:nvPr/>
        </p:nvSpPr>
        <p:spPr>
          <a:xfrm>
            <a:off x="5066928" y="1052736"/>
            <a:ext cx="6934012" cy="1323439"/>
          </a:xfrm>
          <a:prstGeom prst="rect">
            <a:avLst/>
          </a:prstGeom>
          <a:noFill/>
        </p:spPr>
        <p:txBody>
          <a:bodyPr wrap="square" rtlCol="0">
            <a:spAutoFit/>
          </a:bodyPr>
          <a:lstStyle/>
          <a:p>
            <a:pPr algn="just"/>
            <a:r>
              <a:rPr lang="en-US" sz="1600" dirty="0"/>
              <a:t>Watson Conversation allows you to quickly build, test and deploy a bot or virtual agent across mobile devices, messaging platforms like Slack or even on a physical robot. Conversation has a visual dialog builder to help you create natural conversations between your apps and users, without any coding experience required.</a:t>
            </a:r>
          </a:p>
        </p:txBody>
      </p:sp>
      <p:sp>
        <p:nvSpPr>
          <p:cNvPr id="8" name="TextBox 7"/>
          <p:cNvSpPr txBox="1"/>
          <p:nvPr/>
        </p:nvSpPr>
        <p:spPr>
          <a:xfrm>
            <a:off x="335360" y="2492896"/>
            <a:ext cx="8317149" cy="1107996"/>
          </a:xfrm>
          <a:prstGeom prst="rect">
            <a:avLst/>
          </a:prstGeom>
          <a:noFill/>
        </p:spPr>
        <p:txBody>
          <a:bodyPr wrap="none" rtlCol="0">
            <a:spAutoFit/>
          </a:bodyPr>
          <a:lstStyle/>
          <a:p>
            <a:r>
              <a:rPr lang="en-US" sz="1600" dirty="0"/>
              <a:t>Demo: </a:t>
            </a:r>
            <a:r>
              <a:rPr lang="en-US" sz="1600" dirty="0">
                <a:hlinkClick r:id="rId6"/>
              </a:rPr>
              <a:t>https://conversation-demo.mybluemix.net/</a:t>
            </a:r>
            <a:r>
              <a:rPr lang="en-US" sz="1600" dirty="0"/>
              <a:t/>
            </a:r>
            <a:br>
              <a:rPr lang="en-US" sz="1600" dirty="0"/>
            </a:br>
            <a:r>
              <a:rPr lang="en-US" sz="1600" dirty="0" err="1" smtClean="0"/>
              <a:t>Git</a:t>
            </a:r>
            <a:r>
              <a:rPr lang="en-US" sz="1600" dirty="0" smtClean="0"/>
              <a:t> </a:t>
            </a:r>
            <a:r>
              <a:rPr lang="en-US" sz="1600" dirty="0"/>
              <a:t>Project full ( With </a:t>
            </a:r>
            <a:r>
              <a:rPr lang="en-US" sz="1600" dirty="0" smtClean="0"/>
              <a:t>UI): </a:t>
            </a:r>
            <a:r>
              <a:rPr lang="en-US" sz="1600" dirty="0" smtClean="0">
                <a:hlinkClick r:id="rId7"/>
              </a:rPr>
              <a:t>https</a:t>
            </a:r>
            <a:r>
              <a:rPr lang="en-US" sz="1600" dirty="0">
                <a:hlinkClick r:id="rId7"/>
              </a:rPr>
              <a:t>://github.com/watson-developer-cloud/car-dashboard</a:t>
            </a:r>
            <a:r>
              <a:rPr lang="en-US" sz="1600" dirty="0"/>
              <a:t/>
            </a:r>
            <a:br>
              <a:rPr lang="en-US" sz="1600" dirty="0"/>
            </a:br>
            <a:r>
              <a:rPr lang="en-US" sz="1600" dirty="0" err="1" smtClean="0"/>
              <a:t>Git</a:t>
            </a:r>
            <a:r>
              <a:rPr lang="en-US" sz="1600" dirty="0" smtClean="0"/>
              <a:t> </a:t>
            </a:r>
            <a:r>
              <a:rPr lang="en-US" sz="1600" dirty="0"/>
              <a:t>Project simple (simple </a:t>
            </a:r>
            <a:r>
              <a:rPr lang="en-US" sz="1600" dirty="0" smtClean="0"/>
              <a:t>chat): </a:t>
            </a:r>
            <a:r>
              <a:rPr lang="en-US" sz="1600" dirty="0" smtClean="0">
                <a:hlinkClick r:id="rId8"/>
              </a:rPr>
              <a:t>https</a:t>
            </a:r>
            <a:r>
              <a:rPr lang="en-US" sz="1600" dirty="0">
                <a:hlinkClick r:id="rId8"/>
              </a:rPr>
              <a:t>://</a:t>
            </a:r>
            <a:r>
              <a:rPr lang="en-US" sz="1600" dirty="0" smtClean="0">
                <a:hlinkClick r:id="rId8"/>
              </a:rPr>
              <a:t>github.com/watson-developer-cloud/conversation-simple</a:t>
            </a:r>
            <a:endParaRPr lang="en-US" sz="1600" dirty="0" smtClean="0"/>
          </a:p>
          <a:p>
            <a:r>
              <a:rPr lang="en-US" sz="1600" dirty="0" smtClean="0"/>
              <a:t>Doc: </a:t>
            </a:r>
            <a:r>
              <a:rPr lang="en-US" sz="1600" dirty="0">
                <a:hlinkClick r:id="rId9"/>
              </a:rPr>
              <a:t>https://www.ibm.com/watson/developercloud/discovery.html</a:t>
            </a:r>
            <a:endParaRPr lang="en-US" sz="1600" dirty="0"/>
          </a:p>
        </p:txBody>
      </p:sp>
      <p:sp>
        <p:nvSpPr>
          <p:cNvPr id="9" name="TextBox 8"/>
          <p:cNvSpPr txBox="1"/>
          <p:nvPr/>
        </p:nvSpPr>
        <p:spPr>
          <a:xfrm>
            <a:off x="335360" y="4015941"/>
            <a:ext cx="6736183" cy="1323439"/>
          </a:xfrm>
          <a:prstGeom prst="rect">
            <a:avLst/>
          </a:prstGeom>
          <a:noFill/>
        </p:spPr>
        <p:txBody>
          <a:bodyPr wrap="square" rtlCol="0">
            <a:spAutoFit/>
          </a:bodyPr>
          <a:lstStyle/>
          <a:p>
            <a:pPr algn="just"/>
            <a:r>
              <a:rPr lang="en-US" sz="1600" dirty="0"/>
              <a:t>Language Translator translates text from one language to another. The service offers multiple domain-specific models that you can customize based on your unique terminology and language. Use Language Translator to take news from across the globe and present it in your language, communicate with your customers in their own language, and more.</a:t>
            </a:r>
          </a:p>
        </p:txBody>
      </p:sp>
      <p:sp>
        <p:nvSpPr>
          <p:cNvPr id="12" name="TextBox 11"/>
          <p:cNvSpPr txBox="1"/>
          <p:nvPr/>
        </p:nvSpPr>
        <p:spPr>
          <a:xfrm>
            <a:off x="268817" y="5725847"/>
            <a:ext cx="8064036" cy="861774"/>
          </a:xfrm>
          <a:prstGeom prst="rect">
            <a:avLst/>
          </a:prstGeom>
          <a:noFill/>
        </p:spPr>
        <p:txBody>
          <a:bodyPr wrap="square" rtlCol="0">
            <a:spAutoFit/>
          </a:bodyPr>
          <a:lstStyle/>
          <a:p>
            <a:r>
              <a:rPr lang="en-US" sz="1600" dirty="0"/>
              <a:t>Demo: </a:t>
            </a:r>
            <a:r>
              <a:rPr lang="en-US" sz="1600" dirty="0">
                <a:hlinkClick r:id="rId10"/>
              </a:rPr>
              <a:t>https://language-translator-demo.mybluemix.net</a:t>
            </a:r>
            <a:r>
              <a:rPr lang="en-US" sz="1600" dirty="0" smtClean="0">
                <a:hlinkClick r:id="rId10"/>
              </a:rPr>
              <a:t>/</a:t>
            </a:r>
            <a:endParaRPr lang="en-US" sz="1600" dirty="0"/>
          </a:p>
          <a:p>
            <a:r>
              <a:rPr lang="en-US" sz="1600" dirty="0" err="1"/>
              <a:t>Git</a:t>
            </a:r>
            <a:r>
              <a:rPr lang="en-US" sz="1600" dirty="0"/>
              <a:t> Project: </a:t>
            </a:r>
            <a:r>
              <a:rPr lang="en-US" sz="1600" dirty="0">
                <a:hlinkClick r:id="rId11"/>
              </a:rPr>
              <a:t>https://</a:t>
            </a:r>
            <a:r>
              <a:rPr lang="en-US" sz="1600" dirty="0" smtClean="0">
                <a:hlinkClick r:id="rId11"/>
              </a:rPr>
              <a:t>github.com/watson-developer-cloud/language-translator-nodejs</a:t>
            </a:r>
            <a:endParaRPr lang="en-US" sz="1600" dirty="0" smtClean="0"/>
          </a:p>
          <a:p>
            <a:r>
              <a:rPr lang="en-US" sz="1600" dirty="0" smtClean="0"/>
              <a:t>Doc: </a:t>
            </a:r>
            <a:r>
              <a:rPr lang="en-US" sz="1600" dirty="0">
                <a:hlinkClick r:id="rId12"/>
              </a:rPr>
              <a:t>https://www.ibm.com/watson/developercloud/language-translator.html</a:t>
            </a:r>
            <a:endParaRPr lang="en-US" sz="1600" dirty="0"/>
          </a:p>
        </p:txBody>
      </p:sp>
      <p:cxnSp>
        <p:nvCxnSpPr>
          <p:cNvPr id="11" name="Straight Connector 10"/>
          <p:cNvCxnSpPr/>
          <p:nvPr/>
        </p:nvCxnSpPr>
        <p:spPr>
          <a:xfrm>
            <a:off x="1199456" y="3789040"/>
            <a:ext cx="957706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9896275"/>
      </p:ext>
    </p:extLst>
  </p:cSld>
  <p:clrMapOvr>
    <a:masterClrMapping/>
  </p:clrMapOvr>
  <p:transition spd="med"/>
  <p:timing>
    <p:tnLst>
      <p:par>
        <p:cTn id="1" dur="indefinite" restart="never" fill="hold"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338"/>
          <p:cNvSpPr txBox="1">
            <a:spLocks/>
          </p:cNvSpPr>
          <p:nvPr/>
        </p:nvSpPr>
        <p:spPr>
          <a:xfrm>
            <a:off x="152401" y="260648"/>
            <a:ext cx="11869499" cy="476643"/>
          </a:xfrm>
          <a:prstGeom prst="rect">
            <a:avLst/>
          </a:prstGeom>
        </p:spPr>
        <p:txBody>
          <a:bodyPr vert="horz" lIns="0" tIns="0" rIns="0" bIns="0" rtlCol="0" anchor="t">
            <a:normAutofit/>
          </a:bodyPr>
          <a:lstStyle>
            <a:lvl1pPr algn="l" defTabSz="410751" rtl="0" eaLnBrk="1" latinLnBrk="0" hangingPunct="1">
              <a:lnSpc>
                <a:spcPct val="100000"/>
              </a:lnSpc>
              <a:spcBef>
                <a:spcPct val="0"/>
              </a:spcBef>
              <a:buNone/>
              <a:defRPr sz="2672" b="1" kern="1200">
                <a:solidFill>
                  <a:srgbClr val="000000"/>
                </a:solidFill>
                <a:latin typeface="Helvetica Neue"/>
                <a:ea typeface="Helvetica Neue"/>
                <a:cs typeface="Helvetica Neue"/>
                <a:sym typeface="Helvetica Neue"/>
              </a:defRPr>
            </a:lvl1pPr>
          </a:lstStyle>
          <a:p>
            <a:pPr algn="ctr"/>
            <a:r>
              <a:rPr lang="en-US" sz="2800" dirty="0" err="1" smtClean="0">
                <a:solidFill>
                  <a:srgbClr val="354E60"/>
                </a:solidFill>
              </a:rPr>
              <a:t>Bluemix</a:t>
            </a:r>
            <a:r>
              <a:rPr lang="en-US" sz="2800" dirty="0" smtClean="0">
                <a:solidFill>
                  <a:srgbClr val="354E60"/>
                </a:solidFill>
              </a:rPr>
              <a:t> Watson Services Catalog</a:t>
            </a:r>
            <a:endParaRPr lang="en-US" altLang="en-US" dirty="0">
              <a:solidFill>
                <a:srgbClr val="354E60"/>
              </a:solidFill>
              <a:latin typeface="Arial" charset="0"/>
              <a:ea typeface="MS PGothic" charset="-128"/>
              <a:cs typeface="Arial" charset="0"/>
            </a:endParaRPr>
          </a:p>
        </p:txBody>
      </p:sp>
      <p:sp>
        <p:nvSpPr>
          <p:cNvPr id="2" name="Slide Number Placeholder 1"/>
          <p:cNvSpPr>
            <a:spLocks noGrp="1"/>
          </p:cNvSpPr>
          <p:nvPr>
            <p:ph type="sldNum" sz="quarter" idx="10"/>
          </p:nvPr>
        </p:nvSpPr>
        <p:spPr/>
        <p:txBody>
          <a:bodyPr/>
          <a:lstStyle/>
          <a:p>
            <a:fld id="{24114530-1CC1-46FD-A8B4-E2CFA0C7C4A8}" type="slidenum">
              <a:rPr lang="en-US" altLang="en-US" smtClean="0"/>
              <a:pPr/>
              <a:t>7</a:t>
            </a:fld>
            <a:endParaRPr lang="en-US" altLang="en-US" dirty="0"/>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2584" y="6129180"/>
            <a:ext cx="669316" cy="661954"/>
          </a:xfrm>
          <a:prstGeom prst="rect">
            <a:avLst/>
          </a:prstGeom>
        </p:spPr>
      </p:pic>
      <p:sp>
        <p:nvSpPr>
          <p:cNvPr id="7" name="TextBox 6"/>
          <p:cNvSpPr txBox="1"/>
          <p:nvPr/>
        </p:nvSpPr>
        <p:spPr>
          <a:xfrm>
            <a:off x="5066928" y="1052736"/>
            <a:ext cx="6934012" cy="1323439"/>
          </a:xfrm>
          <a:prstGeom prst="rect">
            <a:avLst/>
          </a:prstGeom>
          <a:noFill/>
        </p:spPr>
        <p:txBody>
          <a:bodyPr wrap="square" rtlCol="0">
            <a:spAutoFit/>
          </a:bodyPr>
          <a:lstStyle/>
          <a:p>
            <a:pPr algn="just"/>
            <a:r>
              <a:rPr lang="en-US" sz="1600" dirty="0"/>
              <a:t>Watson Conversation allows you to quickly build, test and deploy a bot or virtual agent across mobile devices, messaging platforms like Slack or even on a physical robot. Conversation has a visual dialog builder to help you create natural conversations between your apps and users, without any coding experience required.</a:t>
            </a:r>
          </a:p>
        </p:txBody>
      </p:sp>
      <p:sp>
        <p:nvSpPr>
          <p:cNvPr id="8" name="TextBox 7"/>
          <p:cNvSpPr txBox="1"/>
          <p:nvPr/>
        </p:nvSpPr>
        <p:spPr>
          <a:xfrm>
            <a:off x="248701" y="2508706"/>
            <a:ext cx="12139798" cy="1077218"/>
          </a:xfrm>
          <a:prstGeom prst="rect">
            <a:avLst/>
          </a:prstGeom>
          <a:noFill/>
        </p:spPr>
        <p:txBody>
          <a:bodyPr wrap="none" rtlCol="0">
            <a:spAutoFit/>
          </a:bodyPr>
          <a:lstStyle/>
          <a:p>
            <a:r>
              <a:rPr lang="en-US" sz="1600" dirty="0"/>
              <a:t>Demo: </a:t>
            </a:r>
            <a:r>
              <a:rPr lang="en-US" sz="1600" dirty="0">
                <a:hlinkClick r:id="rId4"/>
              </a:rPr>
              <a:t>https://natural-language-classifier-demo.mybluemix.net</a:t>
            </a:r>
            <a:r>
              <a:rPr lang="en-US" sz="1600" dirty="0" smtClean="0">
                <a:hlinkClick r:id="rId4"/>
              </a:rPr>
              <a:t>/</a:t>
            </a:r>
            <a:endParaRPr lang="en-US" sz="1600" dirty="0"/>
          </a:p>
          <a:p>
            <a:r>
              <a:rPr lang="en-US" sz="1600" dirty="0"/>
              <a:t>Training set\Data: </a:t>
            </a:r>
            <a:r>
              <a:rPr lang="en-US" sz="1600" dirty="0">
                <a:hlinkClick r:id="rId5"/>
              </a:rPr>
              <a:t>https://</a:t>
            </a:r>
            <a:r>
              <a:rPr lang="en-US" sz="1600" dirty="0" smtClean="0">
                <a:hlinkClick r:id="rId5"/>
              </a:rPr>
              <a:t>github.com/watson-developer-cloud/natural-language-classifier-nodejs/blob/master/training/weather_data_train.csv</a:t>
            </a:r>
            <a:endParaRPr lang="en-US" sz="1600" dirty="0"/>
          </a:p>
          <a:p>
            <a:r>
              <a:rPr lang="en-US" sz="1600" dirty="0" err="1"/>
              <a:t>Git</a:t>
            </a:r>
            <a:r>
              <a:rPr lang="en-US" sz="1600" dirty="0"/>
              <a:t> Project: </a:t>
            </a:r>
            <a:r>
              <a:rPr lang="en-US" sz="1600" dirty="0">
                <a:hlinkClick r:id="rId6"/>
              </a:rPr>
              <a:t>https://</a:t>
            </a:r>
            <a:r>
              <a:rPr lang="en-US" sz="1600" dirty="0" smtClean="0">
                <a:hlinkClick r:id="rId6"/>
              </a:rPr>
              <a:t>github.com/watson-developer-cloud/natural-language-classifier-nodejs</a:t>
            </a:r>
            <a:endParaRPr lang="en-US" sz="1600" dirty="0">
              <a:hlinkClick r:id="rId6"/>
            </a:endParaRPr>
          </a:p>
          <a:p>
            <a:r>
              <a:rPr lang="en-US" sz="1600" dirty="0"/>
              <a:t>Doc: </a:t>
            </a:r>
            <a:r>
              <a:rPr lang="en-US" sz="1600" dirty="0">
                <a:hlinkClick r:id="rId7"/>
              </a:rPr>
              <a:t>https://</a:t>
            </a:r>
            <a:r>
              <a:rPr lang="en-US" sz="1600" dirty="0" err="1">
                <a:hlinkClick r:id="rId7"/>
              </a:rPr>
              <a:t>console.bluemix.net</a:t>
            </a:r>
            <a:r>
              <a:rPr lang="en-US" sz="1600" dirty="0">
                <a:hlinkClick r:id="rId7"/>
              </a:rPr>
              <a:t>/docs/services/natural-language-classifier/</a:t>
            </a:r>
            <a:r>
              <a:rPr lang="en-US" sz="1600" dirty="0" err="1">
                <a:hlinkClick r:id="rId7"/>
              </a:rPr>
              <a:t>getting-started.html#natural-language-classifier</a:t>
            </a:r>
            <a:endParaRPr lang="en-US" sz="1600" dirty="0"/>
          </a:p>
        </p:txBody>
      </p:sp>
      <p:sp>
        <p:nvSpPr>
          <p:cNvPr id="9" name="TextBox 8"/>
          <p:cNvSpPr txBox="1"/>
          <p:nvPr/>
        </p:nvSpPr>
        <p:spPr>
          <a:xfrm>
            <a:off x="335360" y="4139525"/>
            <a:ext cx="6736183" cy="830997"/>
          </a:xfrm>
          <a:prstGeom prst="rect">
            <a:avLst/>
          </a:prstGeom>
          <a:noFill/>
        </p:spPr>
        <p:txBody>
          <a:bodyPr wrap="square" rtlCol="0">
            <a:spAutoFit/>
          </a:bodyPr>
          <a:lstStyle/>
          <a:p>
            <a:pPr algn="just"/>
            <a:r>
              <a:rPr lang="en-US" sz="1600" dirty="0"/>
              <a:t>Analyze text to extract meta-data from content such as concepts, entities, keywords, categories, sentiment, emotion, relations, semantic roles, using natural language understanding.</a:t>
            </a:r>
          </a:p>
        </p:txBody>
      </p:sp>
      <p:sp>
        <p:nvSpPr>
          <p:cNvPr id="12" name="TextBox 11"/>
          <p:cNvSpPr txBox="1"/>
          <p:nvPr/>
        </p:nvSpPr>
        <p:spPr>
          <a:xfrm>
            <a:off x="318551" y="5032086"/>
            <a:ext cx="7361625" cy="1323439"/>
          </a:xfrm>
          <a:prstGeom prst="rect">
            <a:avLst/>
          </a:prstGeom>
          <a:noFill/>
        </p:spPr>
        <p:txBody>
          <a:bodyPr wrap="square" rtlCol="0">
            <a:spAutoFit/>
          </a:bodyPr>
          <a:lstStyle/>
          <a:p>
            <a:r>
              <a:rPr lang="en-US" sz="1600" dirty="0"/>
              <a:t>Demo: </a:t>
            </a:r>
            <a:r>
              <a:rPr lang="en-US" sz="1600" dirty="0">
                <a:hlinkClick r:id="rId8"/>
              </a:rPr>
              <a:t>https://natural-language-understanding-demo.mybluemix.net</a:t>
            </a:r>
            <a:r>
              <a:rPr lang="en-US" sz="1600" dirty="0" smtClean="0">
                <a:hlinkClick r:id="rId8"/>
              </a:rPr>
              <a:t>/</a:t>
            </a:r>
            <a:r>
              <a:rPr lang="en-US" sz="1600" dirty="0" smtClean="0"/>
              <a:t/>
            </a:r>
            <a:br>
              <a:rPr lang="en-US" sz="1600" dirty="0" smtClean="0"/>
            </a:br>
            <a:r>
              <a:rPr lang="en-US" sz="1600" dirty="0" err="1" smtClean="0"/>
              <a:t>Git</a:t>
            </a:r>
            <a:r>
              <a:rPr lang="en-US" sz="1600" dirty="0" smtClean="0"/>
              <a:t> </a:t>
            </a:r>
            <a:r>
              <a:rPr lang="en-US" sz="1600" dirty="0"/>
              <a:t>Project: </a:t>
            </a:r>
            <a:r>
              <a:rPr lang="en-US" sz="1600" dirty="0">
                <a:hlinkClick r:id="rId9"/>
              </a:rPr>
              <a:t>https://</a:t>
            </a:r>
            <a:r>
              <a:rPr lang="en-US" sz="1600" dirty="0" smtClean="0">
                <a:hlinkClick r:id="rId9"/>
              </a:rPr>
              <a:t>github.com/watson-developer-cloud/natural-language-understanding-nodejs</a:t>
            </a:r>
            <a:r>
              <a:rPr lang="en-US" sz="1600" dirty="0" smtClean="0"/>
              <a:t/>
            </a:r>
            <a:br>
              <a:rPr lang="en-US" sz="1600" dirty="0" smtClean="0"/>
            </a:br>
            <a:r>
              <a:rPr lang="en-US" sz="1600" dirty="0" smtClean="0"/>
              <a:t>Doc: </a:t>
            </a:r>
            <a:r>
              <a:rPr lang="en-US" sz="1600" dirty="0">
                <a:hlinkClick r:id="rId10"/>
              </a:rPr>
              <a:t>https://www.ibm.com/watson/developercloud/doc/natural-language-understanding/</a:t>
            </a:r>
            <a:endParaRPr lang="en-US" sz="1600" dirty="0"/>
          </a:p>
        </p:txBody>
      </p:sp>
      <p:cxnSp>
        <p:nvCxnSpPr>
          <p:cNvPr id="11" name="Straight Connector 10"/>
          <p:cNvCxnSpPr/>
          <p:nvPr/>
        </p:nvCxnSpPr>
        <p:spPr>
          <a:xfrm>
            <a:off x="1199456" y="3789040"/>
            <a:ext cx="9577064"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40391" y="964191"/>
            <a:ext cx="4216400" cy="1435100"/>
          </a:xfrm>
          <a:prstGeom prst="rect">
            <a:avLst/>
          </a:prstGeom>
          <a:ln>
            <a:solidFill>
              <a:srgbClr val="C00000"/>
            </a:solidFill>
          </a:ln>
        </p:spPr>
      </p:pic>
      <p:pic>
        <p:nvPicPr>
          <p:cNvPr id="6" name="Picture 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92144" y="4185941"/>
            <a:ext cx="4483100" cy="1498600"/>
          </a:xfrm>
          <a:prstGeom prst="rect">
            <a:avLst/>
          </a:prstGeom>
          <a:ln>
            <a:solidFill>
              <a:srgbClr val="C00000"/>
            </a:solidFill>
          </a:ln>
        </p:spPr>
      </p:pic>
    </p:spTree>
    <p:extLst>
      <p:ext uri="{BB962C8B-B14F-4D97-AF65-F5344CB8AC3E}">
        <p14:creationId xmlns:p14="http://schemas.microsoft.com/office/powerpoint/2010/main" val="1261523628"/>
      </p:ext>
    </p:extLst>
  </p:cSld>
  <p:clrMapOvr>
    <a:masterClrMapping/>
  </p:clrMapOvr>
  <p:transition spd="med"/>
  <p:timing>
    <p:tnLst>
      <p:par>
        <p:cTn id="1" dur="indefinite" restart="never" fill="hold"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338"/>
          <p:cNvSpPr txBox="1">
            <a:spLocks/>
          </p:cNvSpPr>
          <p:nvPr/>
        </p:nvSpPr>
        <p:spPr>
          <a:xfrm>
            <a:off x="152401" y="260648"/>
            <a:ext cx="11869499" cy="476643"/>
          </a:xfrm>
          <a:prstGeom prst="rect">
            <a:avLst/>
          </a:prstGeom>
        </p:spPr>
        <p:txBody>
          <a:bodyPr vert="horz" lIns="0" tIns="0" rIns="0" bIns="0" rtlCol="0" anchor="t">
            <a:normAutofit/>
          </a:bodyPr>
          <a:lstStyle>
            <a:lvl1pPr algn="l" defTabSz="410751" rtl="0" eaLnBrk="1" latinLnBrk="0" hangingPunct="1">
              <a:lnSpc>
                <a:spcPct val="100000"/>
              </a:lnSpc>
              <a:spcBef>
                <a:spcPct val="0"/>
              </a:spcBef>
              <a:buNone/>
              <a:defRPr sz="2672" b="1" kern="1200">
                <a:solidFill>
                  <a:srgbClr val="000000"/>
                </a:solidFill>
                <a:latin typeface="Helvetica Neue"/>
                <a:ea typeface="Helvetica Neue"/>
                <a:cs typeface="Helvetica Neue"/>
                <a:sym typeface="Helvetica Neue"/>
              </a:defRPr>
            </a:lvl1pPr>
          </a:lstStyle>
          <a:p>
            <a:pPr algn="ctr"/>
            <a:r>
              <a:rPr lang="en-US" sz="2800" dirty="0" err="1" smtClean="0">
                <a:solidFill>
                  <a:srgbClr val="354E60"/>
                </a:solidFill>
              </a:rPr>
              <a:t>Bluemix</a:t>
            </a:r>
            <a:r>
              <a:rPr lang="en-US" sz="2800" dirty="0" smtClean="0">
                <a:solidFill>
                  <a:srgbClr val="354E60"/>
                </a:solidFill>
              </a:rPr>
              <a:t> Watson Services Catalog</a:t>
            </a:r>
            <a:endParaRPr lang="en-US" altLang="en-US" dirty="0">
              <a:solidFill>
                <a:srgbClr val="354E60"/>
              </a:solidFill>
              <a:latin typeface="Arial" charset="0"/>
              <a:ea typeface="MS PGothic" charset="-128"/>
              <a:cs typeface="Arial" charset="0"/>
            </a:endParaRPr>
          </a:p>
        </p:txBody>
      </p:sp>
      <p:sp>
        <p:nvSpPr>
          <p:cNvPr id="2" name="Slide Number Placeholder 1"/>
          <p:cNvSpPr>
            <a:spLocks noGrp="1"/>
          </p:cNvSpPr>
          <p:nvPr>
            <p:ph type="sldNum" sz="quarter" idx="10"/>
          </p:nvPr>
        </p:nvSpPr>
        <p:spPr/>
        <p:txBody>
          <a:bodyPr/>
          <a:lstStyle/>
          <a:p>
            <a:fld id="{24114530-1CC1-46FD-A8B4-E2CFA0C7C4A8}" type="slidenum">
              <a:rPr lang="en-US" altLang="en-US" smtClean="0"/>
              <a:pPr/>
              <a:t>8</a:t>
            </a:fld>
            <a:endParaRPr lang="en-US" altLang="en-US" dirty="0"/>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2584" y="6129180"/>
            <a:ext cx="669316" cy="661954"/>
          </a:xfrm>
          <a:prstGeom prst="rect">
            <a:avLst/>
          </a:prstGeom>
        </p:spPr>
      </p:pic>
      <p:sp>
        <p:nvSpPr>
          <p:cNvPr id="7" name="TextBox 6"/>
          <p:cNvSpPr txBox="1"/>
          <p:nvPr/>
        </p:nvSpPr>
        <p:spPr>
          <a:xfrm>
            <a:off x="4630462" y="788787"/>
            <a:ext cx="7389354" cy="1815882"/>
          </a:xfrm>
          <a:prstGeom prst="rect">
            <a:avLst/>
          </a:prstGeom>
          <a:noFill/>
        </p:spPr>
        <p:txBody>
          <a:bodyPr wrap="square" rtlCol="0">
            <a:spAutoFit/>
          </a:bodyPr>
          <a:lstStyle/>
          <a:p>
            <a:pPr algn="just"/>
            <a:r>
              <a:rPr lang="en-US" sz="1600" dirty="0"/>
              <a:t>The Speech to Text service converts the human voice into the written word. It can be used anywhere there is a need to bridge the gap between the spoken word and their written form, including voice control of embedded systems, transcription of meetings and conference calls, and dictation of email and notes. This easy-to-use service uses machine intelligence to combine information about grammar and language structure with knowledge of the composition of the audio signal to generate an accurate transcription.</a:t>
            </a:r>
          </a:p>
        </p:txBody>
      </p:sp>
      <p:sp>
        <p:nvSpPr>
          <p:cNvPr id="8" name="TextBox 7"/>
          <p:cNvSpPr txBox="1"/>
          <p:nvPr/>
        </p:nvSpPr>
        <p:spPr>
          <a:xfrm>
            <a:off x="414494" y="2590663"/>
            <a:ext cx="6747232" cy="830997"/>
          </a:xfrm>
          <a:prstGeom prst="rect">
            <a:avLst/>
          </a:prstGeom>
          <a:noFill/>
        </p:spPr>
        <p:txBody>
          <a:bodyPr wrap="none" rtlCol="0">
            <a:spAutoFit/>
          </a:bodyPr>
          <a:lstStyle/>
          <a:p>
            <a:r>
              <a:rPr lang="en-US" sz="1600" dirty="0"/>
              <a:t>Demo: </a:t>
            </a:r>
            <a:r>
              <a:rPr lang="en-US" sz="1600" dirty="0">
                <a:hlinkClick r:id="rId4"/>
              </a:rPr>
              <a:t>https://speech-to-text-demo.mybluemix.net</a:t>
            </a:r>
            <a:r>
              <a:rPr lang="en-US" sz="1600" dirty="0" smtClean="0">
                <a:hlinkClick r:id="rId4"/>
              </a:rPr>
              <a:t>/</a:t>
            </a:r>
            <a:r>
              <a:rPr lang="en-US" sz="1600" dirty="0" smtClean="0"/>
              <a:t/>
            </a:r>
            <a:br>
              <a:rPr lang="en-US" sz="1600" dirty="0" smtClean="0"/>
            </a:br>
            <a:r>
              <a:rPr lang="en-US" sz="1600" dirty="0" err="1" smtClean="0"/>
              <a:t>Git</a:t>
            </a:r>
            <a:r>
              <a:rPr lang="en-US" sz="1600" dirty="0" smtClean="0"/>
              <a:t> </a:t>
            </a:r>
            <a:r>
              <a:rPr lang="en-US" sz="1600" dirty="0"/>
              <a:t>Project: </a:t>
            </a:r>
            <a:r>
              <a:rPr lang="en-US" sz="1600" dirty="0">
                <a:hlinkClick r:id="rId5"/>
              </a:rPr>
              <a:t>https://</a:t>
            </a:r>
            <a:r>
              <a:rPr lang="en-US" sz="1600" dirty="0" smtClean="0">
                <a:hlinkClick r:id="rId5"/>
              </a:rPr>
              <a:t>github.com/watson-developer-cloud/speech-to-text-nodejs</a:t>
            </a:r>
            <a:r>
              <a:rPr lang="en-US" sz="1600" dirty="0" smtClean="0"/>
              <a:t/>
            </a:r>
            <a:br>
              <a:rPr lang="en-US" sz="1600" dirty="0" smtClean="0"/>
            </a:br>
            <a:r>
              <a:rPr lang="en-US" sz="1600" dirty="0" smtClean="0"/>
              <a:t>Doc: </a:t>
            </a:r>
            <a:r>
              <a:rPr lang="en-US" sz="1600" dirty="0" smtClean="0">
                <a:hlinkClick r:id="rId6"/>
              </a:rPr>
              <a:t>https</a:t>
            </a:r>
            <a:r>
              <a:rPr lang="en-US" sz="1600" dirty="0">
                <a:hlinkClick r:id="rId6"/>
              </a:rPr>
              <a:t>://www.ibm.com/watson/developercloud/speech-to-text.html</a:t>
            </a:r>
            <a:endParaRPr lang="en-US" sz="1600" dirty="0"/>
          </a:p>
        </p:txBody>
      </p:sp>
      <p:sp>
        <p:nvSpPr>
          <p:cNvPr id="12" name="TextBox 11"/>
          <p:cNvSpPr txBox="1"/>
          <p:nvPr/>
        </p:nvSpPr>
        <p:spPr>
          <a:xfrm>
            <a:off x="390406" y="5076165"/>
            <a:ext cx="6892909" cy="861774"/>
          </a:xfrm>
          <a:prstGeom prst="rect">
            <a:avLst/>
          </a:prstGeom>
          <a:noFill/>
        </p:spPr>
        <p:txBody>
          <a:bodyPr wrap="square" rtlCol="0">
            <a:spAutoFit/>
          </a:bodyPr>
          <a:lstStyle/>
          <a:p>
            <a:r>
              <a:rPr lang="en-US" sz="1600" dirty="0"/>
              <a:t>Demo: </a:t>
            </a:r>
            <a:r>
              <a:rPr lang="en-US" sz="1600" dirty="0">
                <a:hlinkClick r:id="rId7"/>
              </a:rPr>
              <a:t>https://www.ibm.com/watson/developercloud/text-to-speech.html</a:t>
            </a:r>
            <a:r>
              <a:rPr lang="en-US" sz="1600" dirty="0" smtClean="0"/>
              <a:t/>
            </a:r>
            <a:br>
              <a:rPr lang="en-US" sz="1600" dirty="0" smtClean="0"/>
            </a:br>
            <a:r>
              <a:rPr lang="en-US" sz="1600" dirty="0" err="1" smtClean="0"/>
              <a:t>Git</a:t>
            </a:r>
            <a:r>
              <a:rPr lang="en-US" sz="1600" dirty="0" smtClean="0"/>
              <a:t> </a:t>
            </a:r>
            <a:r>
              <a:rPr lang="en-US" sz="1600" dirty="0"/>
              <a:t>Project: </a:t>
            </a:r>
            <a:r>
              <a:rPr lang="en-US" sz="1600" dirty="0">
                <a:hlinkClick r:id="rId8"/>
              </a:rPr>
              <a:t>https://github.com/watson-developer-cloud/text-to-speech-nodejs</a:t>
            </a:r>
            <a:r>
              <a:rPr lang="en-US" sz="1600" dirty="0" smtClean="0"/>
              <a:t/>
            </a:r>
            <a:br>
              <a:rPr lang="en-US" sz="1600" dirty="0" smtClean="0"/>
            </a:br>
            <a:r>
              <a:rPr lang="en-US" sz="1600" dirty="0" smtClean="0"/>
              <a:t>Doc: </a:t>
            </a:r>
            <a:r>
              <a:rPr lang="en-US" sz="1600" dirty="0">
                <a:hlinkClick r:id="rId7"/>
              </a:rPr>
              <a:t>https://www.ibm.com/watson/developercloud/text-to-speech.html</a:t>
            </a:r>
            <a:endParaRPr lang="en-US" sz="1600" dirty="0"/>
          </a:p>
        </p:txBody>
      </p:sp>
      <p:cxnSp>
        <p:nvCxnSpPr>
          <p:cNvPr id="11" name="Straight Connector 10"/>
          <p:cNvCxnSpPr/>
          <p:nvPr/>
        </p:nvCxnSpPr>
        <p:spPr>
          <a:xfrm>
            <a:off x="1199456" y="3789040"/>
            <a:ext cx="9577064"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5606" y="1073886"/>
            <a:ext cx="3872201" cy="1316031"/>
          </a:xfrm>
          <a:prstGeom prst="rect">
            <a:avLst/>
          </a:prstGeom>
          <a:ln>
            <a:solidFill>
              <a:srgbClr val="C00000"/>
            </a:solidFill>
          </a:ln>
        </p:spPr>
      </p:pic>
      <p:pic>
        <p:nvPicPr>
          <p:cNvPr id="4" name="Picture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20136" y="4139525"/>
            <a:ext cx="4127500" cy="1346200"/>
          </a:xfrm>
          <a:prstGeom prst="rect">
            <a:avLst/>
          </a:prstGeom>
          <a:ln>
            <a:solidFill>
              <a:srgbClr val="C00000"/>
            </a:solidFill>
          </a:ln>
        </p:spPr>
      </p:pic>
      <p:sp>
        <p:nvSpPr>
          <p:cNvPr id="10" name="TextBox 9"/>
          <p:cNvSpPr txBox="1"/>
          <p:nvPr/>
        </p:nvSpPr>
        <p:spPr>
          <a:xfrm>
            <a:off x="439151" y="4190532"/>
            <a:ext cx="6028473" cy="830997"/>
          </a:xfrm>
          <a:prstGeom prst="rect">
            <a:avLst/>
          </a:prstGeom>
          <a:noFill/>
        </p:spPr>
        <p:txBody>
          <a:bodyPr wrap="square" rtlCol="0">
            <a:spAutoFit/>
          </a:bodyPr>
          <a:lstStyle/>
          <a:p>
            <a:r>
              <a:rPr lang="en-US" sz="1600" dirty="0"/>
              <a:t>The Text to Speech service processes text and natural language to generate synthesized audio output </a:t>
            </a:r>
            <a:r>
              <a:rPr lang="en-US" sz="1400" dirty="0"/>
              <a:t>complete</a:t>
            </a:r>
            <a:r>
              <a:rPr lang="en-US" sz="1600" dirty="0"/>
              <a:t> with appropriate cadence and intonation. It is available in several voices:</a:t>
            </a:r>
          </a:p>
        </p:txBody>
      </p:sp>
    </p:spTree>
    <p:extLst>
      <p:ext uri="{BB962C8B-B14F-4D97-AF65-F5344CB8AC3E}">
        <p14:creationId xmlns:p14="http://schemas.microsoft.com/office/powerpoint/2010/main" val="1563572794"/>
      </p:ext>
    </p:extLst>
  </p:cSld>
  <p:clrMapOvr>
    <a:masterClrMapping/>
  </p:clrMapOvr>
  <p:transition spd="med"/>
  <p:timing>
    <p:tnLst>
      <p:par>
        <p:cTn id="1" dur="indefinite" restart="never" fill="hold"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338"/>
          <p:cNvSpPr txBox="1">
            <a:spLocks/>
          </p:cNvSpPr>
          <p:nvPr/>
        </p:nvSpPr>
        <p:spPr>
          <a:xfrm>
            <a:off x="152401" y="260648"/>
            <a:ext cx="11869499" cy="476643"/>
          </a:xfrm>
          <a:prstGeom prst="rect">
            <a:avLst/>
          </a:prstGeom>
        </p:spPr>
        <p:txBody>
          <a:bodyPr vert="horz" lIns="0" tIns="0" rIns="0" bIns="0" rtlCol="0" anchor="t">
            <a:normAutofit/>
          </a:bodyPr>
          <a:lstStyle>
            <a:lvl1pPr algn="l" defTabSz="410751" rtl="0" eaLnBrk="1" latinLnBrk="0" hangingPunct="1">
              <a:lnSpc>
                <a:spcPct val="100000"/>
              </a:lnSpc>
              <a:spcBef>
                <a:spcPct val="0"/>
              </a:spcBef>
              <a:buNone/>
              <a:defRPr sz="2672" b="1" kern="1200">
                <a:solidFill>
                  <a:srgbClr val="000000"/>
                </a:solidFill>
                <a:latin typeface="Helvetica Neue"/>
                <a:ea typeface="Helvetica Neue"/>
                <a:cs typeface="Helvetica Neue"/>
                <a:sym typeface="Helvetica Neue"/>
              </a:defRPr>
            </a:lvl1pPr>
          </a:lstStyle>
          <a:p>
            <a:pPr algn="ctr"/>
            <a:r>
              <a:rPr lang="en-US" sz="2800" dirty="0" err="1" smtClean="0">
                <a:solidFill>
                  <a:srgbClr val="354E60"/>
                </a:solidFill>
              </a:rPr>
              <a:t>Bluemix</a:t>
            </a:r>
            <a:r>
              <a:rPr lang="en-US" sz="2800" dirty="0" smtClean="0">
                <a:solidFill>
                  <a:srgbClr val="354E60"/>
                </a:solidFill>
              </a:rPr>
              <a:t> Watson Services Catalog</a:t>
            </a:r>
            <a:endParaRPr lang="en-US" altLang="en-US" dirty="0">
              <a:solidFill>
                <a:srgbClr val="354E60"/>
              </a:solidFill>
              <a:latin typeface="Arial" charset="0"/>
              <a:ea typeface="MS PGothic" charset="-128"/>
              <a:cs typeface="Arial" charset="0"/>
            </a:endParaRPr>
          </a:p>
        </p:txBody>
      </p:sp>
      <p:sp>
        <p:nvSpPr>
          <p:cNvPr id="2" name="Slide Number Placeholder 1"/>
          <p:cNvSpPr>
            <a:spLocks noGrp="1"/>
          </p:cNvSpPr>
          <p:nvPr>
            <p:ph type="sldNum" sz="quarter" idx="10"/>
          </p:nvPr>
        </p:nvSpPr>
        <p:spPr/>
        <p:txBody>
          <a:bodyPr/>
          <a:lstStyle/>
          <a:p>
            <a:fld id="{24114530-1CC1-46FD-A8B4-E2CFA0C7C4A8}" type="slidenum">
              <a:rPr lang="en-US" altLang="en-US" smtClean="0"/>
              <a:pPr/>
              <a:t>9</a:t>
            </a:fld>
            <a:endParaRPr lang="en-US" altLang="en-US" dirty="0"/>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2584" y="6129180"/>
            <a:ext cx="669316" cy="661954"/>
          </a:xfrm>
          <a:prstGeom prst="rect">
            <a:avLst/>
          </a:prstGeom>
        </p:spPr>
      </p:pic>
      <p:sp>
        <p:nvSpPr>
          <p:cNvPr id="7" name="TextBox 6"/>
          <p:cNvSpPr txBox="1"/>
          <p:nvPr/>
        </p:nvSpPr>
        <p:spPr>
          <a:xfrm>
            <a:off x="4632546" y="916451"/>
            <a:ext cx="7389354" cy="1323439"/>
          </a:xfrm>
          <a:prstGeom prst="rect">
            <a:avLst/>
          </a:prstGeom>
          <a:noFill/>
        </p:spPr>
        <p:txBody>
          <a:bodyPr wrap="square" rtlCol="0">
            <a:spAutoFit/>
          </a:bodyPr>
          <a:lstStyle/>
          <a:p>
            <a:pPr algn="just"/>
            <a:r>
              <a:rPr lang="en-US" sz="1600" dirty="0"/>
              <a:t>Personality Insights extracts personality characteristics based on how a person writes. You can use the service to match individuals to other individuals, opportunities, and products, or tailor their experience with personalized messaging and recommendations. Characteristics include the Big 5 Personality Traits, Values, and Needs. At least 1200 words of input text are recommended when using this service. </a:t>
            </a:r>
          </a:p>
        </p:txBody>
      </p:sp>
      <p:sp>
        <p:nvSpPr>
          <p:cNvPr id="8" name="TextBox 7"/>
          <p:cNvSpPr txBox="1"/>
          <p:nvPr/>
        </p:nvSpPr>
        <p:spPr>
          <a:xfrm>
            <a:off x="414494" y="2393593"/>
            <a:ext cx="7852086" cy="1323439"/>
          </a:xfrm>
          <a:prstGeom prst="rect">
            <a:avLst/>
          </a:prstGeom>
          <a:noFill/>
        </p:spPr>
        <p:txBody>
          <a:bodyPr wrap="none" rtlCol="0">
            <a:spAutoFit/>
          </a:bodyPr>
          <a:lstStyle/>
          <a:p>
            <a:r>
              <a:rPr lang="en-US" sz="1600" dirty="0" smtClean="0"/>
              <a:t>Demo: </a:t>
            </a:r>
            <a:r>
              <a:rPr lang="en-US" sz="1600" dirty="0" smtClean="0">
                <a:hlinkClick r:id="rId4"/>
              </a:rPr>
              <a:t>https://personality-insights-livedemo.mybluemix.net/</a:t>
            </a:r>
            <a:r>
              <a:rPr lang="en-US" sz="1600" dirty="0" smtClean="0"/>
              <a:t/>
            </a:r>
            <a:br>
              <a:rPr lang="en-US" sz="1600" dirty="0" smtClean="0"/>
            </a:br>
            <a:r>
              <a:rPr lang="en-US" sz="1600" dirty="0" err="1" smtClean="0"/>
              <a:t>Git</a:t>
            </a:r>
            <a:r>
              <a:rPr lang="en-US" sz="1600" dirty="0" smtClean="0"/>
              <a:t> Project: </a:t>
            </a:r>
            <a:r>
              <a:rPr lang="en-US" sz="1600" dirty="0" smtClean="0">
                <a:hlinkClick r:id="rId5"/>
              </a:rPr>
              <a:t>https://github.com/watson-developer-cloud/personality-insights-nodejs</a:t>
            </a:r>
            <a:r>
              <a:rPr lang="en-US" sz="1600" dirty="0" smtClean="0"/>
              <a:t/>
            </a:r>
            <a:br>
              <a:rPr lang="en-US" sz="1600" dirty="0" smtClean="0"/>
            </a:br>
            <a:r>
              <a:rPr lang="en-US" sz="1600" dirty="0" smtClean="0"/>
              <a:t>Doc: </a:t>
            </a:r>
            <a:r>
              <a:rPr lang="en-US" sz="1600" dirty="0" smtClean="0">
                <a:hlinkClick r:id="rId6"/>
              </a:rPr>
              <a:t>https://www.ibm.com/watson/developercloud/personality-insights.html</a:t>
            </a:r>
            <a:endParaRPr lang="en-US" sz="1600" dirty="0"/>
          </a:p>
          <a:p>
            <a:r>
              <a:rPr lang="en-US" sz="1600" dirty="0"/>
              <a:t>the Big 5 Personality, Values and Needs are described here: </a:t>
            </a:r>
            <a:r>
              <a:rPr lang="en-US" sz="1600" dirty="0" smtClean="0"/>
              <a:t/>
            </a:r>
            <a:br>
              <a:rPr lang="en-US" sz="1600" dirty="0" smtClean="0"/>
            </a:br>
            <a:r>
              <a:rPr lang="en-US" sz="1600" dirty="0" smtClean="0">
                <a:hlinkClick r:id="rId7"/>
              </a:rPr>
              <a:t>https</a:t>
            </a:r>
            <a:r>
              <a:rPr lang="en-US" sz="1600" dirty="0">
                <a:hlinkClick r:id="rId7"/>
              </a:rPr>
              <a:t>://</a:t>
            </a:r>
            <a:r>
              <a:rPr lang="en-US" sz="1600" dirty="0" smtClean="0">
                <a:hlinkClick r:id="rId7"/>
              </a:rPr>
              <a:t>www.ibm.com/watson/developercloud/doc/personality-insights/user-overview.html</a:t>
            </a:r>
            <a:endParaRPr lang="en-US" sz="1600" dirty="0"/>
          </a:p>
        </p:txBody>
      </p:sp>
      <p:sp>
        <p:nvSpPr>
          <p:cNvPr id="12" name="TextBox 11"/>
          <p:cNvSpPr txBox="1"/>
          <p:nvPr/>
        </p:nvSpPr>
        <p:spPr>
          <a:xfrm>
            <a:off x="268817" y="5262083"/>
            <a:ext cx="7915415" cy="1323439"/>
          </a:xfrm>
          <a:prstGeom prst="rect">
            <a:avLst/>
          </a:prstGeom>
          <a:noFill/>
        </p:spPr>
        <p:txBody>
          <a:bodyPr wrap="square" rtlCol="0">
            <a:spAutoFit/>
          </a:bodyPr>
          <a:lstStyle/>
          <a:p>
            <a:r>
              <a:rPr lang="en-US" sz="1600" dirty="0" smtClean="0"/>
              <a:t>Doc: </a:t>
            </a:r>
            <a:r>
              <a:rPr lang="en-US" sz="1600" dirty="0">
                <a:hlinkClick r:id="rId8"/>
              </a:rPr>
              <a:t>https://www.ibm.com/watson/developercloud/tone-analyzer.html</a:t>
            </a:r>
            <a:r>
              <a:rPr lang="en-US" sz="1600" dirty="0" smtClean="0"/>
              <a:t/>
            </a:r>
            <a:br>
              <a:rPr lang="en-US" sz="1600" dirty="0" smtClean="0"/>
            </a:br>
            <a:r>
              <a:rPr lang="en-US" sz="1600" dirty="0"/>
              <a:t>Demo 1: </a:t>
            </a:r>
            <a:r>
              <a:rPr lang="en-US" sz="1600" dirty="0">
                <a:hlinkClick r:id="rId9"/>
              </a:rPr>
              <a:t>https://tone-analyzer-demo.mybluemix.net</a:t>
            </a:r>
            <a:r>
              <a:rPr lang="en-US" sz="1600" dirty="0" smtClean="0">
                <a:hlinkClick r:id="rId9"/>
              </a:rPr>
              <a:t>/</a:t>
            </a:r>
            <a:endParaRPr lang="en-US" sz="1600" dirty="0"/>
          </a:p>
          <a:p>
            <a:r>
              <a:rPr lang="en-US" sz="1600" dirty="0" err="1"/>
              <a:t>Git</a:t>
            </a:r>
            <a:r>
              <a:rPr lang="en-US" sz="1600" dirty="0"/>
              <a:t> Project 1: </a:t>
            </a:r>
            <a:r>
              <a:rPr lang="en-US" sz="1600" dirty="0">
                <a:hlinkClick r:id="rId10"/>
              </a:rPr>
              <a:t>https://</a:t>
            </a:r>
            <a:r>
              <a:rPr lang="en-US" sz="1600" dirty="0" smtClean="0">
                <a:hlinkClick r:id="rId10"/>
              </a:rPr>
              <a:t>github.com/watson-developer-cloud/tone-analyzer-nodejs</a:t>
            </a:r>
            <a:endParaRPr lang="en-US" sz="1600" dirty="0"/>
          </a:p>
          <a:p>
            <a:r>
              <a:rPr lang="en-US" sz="1600" dirty="0"/>
              <a:t>Demo 2: </a:t>
            </a:r>
            <a:r>
              <a:rPr lang="en-US" sz="1600" dirty="0">
                <a:hlinkClick r:id="rId11"/>
              </a:rPr>
              <a:t>https://customer-engagement-demo.mybluemix.net</a:t>
            </a:r>
            <a:r>
              <a:rPr lang="en-US" sz="1600" dirty="0" smtClean="0">
                <a:hlinkClick r:id="rId11"/>
              </a:rPr>
              <a:t>/</a:t>
            </a:r>
            <a:endParaRPr lang="en-US" sz="1600" dirty="0"/>
          </a:p>
          <a:p>
            <a:r>
              <a:rPr lang="en-US" sz="1600" dirty="0" err="1"/>
              <a:t>Git</a:t>
            </a:r>
            <a:r>
              <a:rPr lang="en-US" sz="1600" dirty="0"/>
              <a:t> Project 2: </a:t>
            </a:r>
            <a:r>
              <a:rPr lang="en-US" sz="1600" dirty="0">
                <a:hlinkClick r:id="rId12"/>
              </a:rPr>
              <a:t>https://github.com/watson-developer-cloud/customer-engagement-nodejs</a:t>
            </a:r>
            <a:endParaRPr lang="en-US" sz="1600" dirty="0"/>
          </a:p>
        </p:txBody>
      </p:sp>
      <p:cxnSp>
        <p:nvCxnSpPr>
          <p:cNvPr id="11" name="Straight Connector 10"/>
          <p:cNvCxnSpPr/>
          <p:nvPr/>
        </p:nvCxnSpPr>
        <p:spPr>
          <a:xfrm>
            <a:off x="1199456" y="3789040"/>
            <a:ext cx="9577064"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68817" y="4110664"/>
            <a:ext cx="6028473" cy="1077218"/>
          </a:xfrm>
          <a:prstGeom prst="rect">
            <a:avLst/>
          </a:prstGeom>
          <a:noFill/>
        </p:spPr>
        <p:txBody>
          <a:bodyPr wrap="square" rtlCol="0">
            <a:spAutoFit/>
          </a:bodyPr>
          <a:lstStyle/>
          <a:p>
            <a:r>
              <a:rPr lang="en-US" sz="1600" dirty="0"/>
              <a:t>The IBM </a:t>
            </a:r>
            <a:r>
              <a:rPr lang="en-US" sz="1600" dirty="0" smtClean="0"/>
              <a:t>Watson </a:t>
            </a:r>
            <a:r>
              <a:rPr lang="en-US" sz="1600" dirty="0"/>
              <a:t>Tone Analyzer service uses linguistic analysis to detect communication tones in written text. Use the Tone Analyzer service to understand conversations and communications, and then respond to customers appropriately at scale. </a:t>
            </a:r>
          </a:p>
        </p:txBody>
      </p:sp>
      <p:pic>
        <p:nvPicPr>
          <p:cNvPr id="5" name="Picture 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26740" y="905272"/>
            <a:ext cx="4229100" cy="1371600"/>
          </a:xfrm>
          <a:prstGeom prst="rect">
            <a:avLst/>
          </a:prstGeom>
          <a:ln>
            <a:solidFill>
              <a:srgbClr val="C00000"/>
            </a:solidFill>
          </a:ln>
        </p:spPr>
      </p:pic>
      <p:pic>
        <p:nvPicPr>
          <p:cNvPr id="6" name="Picture 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672064" y="4156421"/>
            <a:ext cx="4394200" cy="1308100"/>
          </a:xfrm>
          <a:prstGeom prst="rect">
            <a:avLst/>
          </a:prstGeom>
          <a:ln>
            <a:solidFill>
              <a:srgbClr val="C00000"/>
            </a:solidFill>
          </a:ln>
        </p:spPr>
      </p:pic>
    </p:spTree>
    <p:extLst>
      <p:ext uri="{BB962C8B-B14F-4D97-AF65-F5344CB8AC3E}">
        <p14:creationId xmlns:p14="http://schemas.microsoft.com/office/powerpoint/2010/main" val="1660746926"/>
      </p:ext>
    </p:extLst>
  </p:cSld>
  <p:clrMapOvr>
    <a:masterClrMapping/>
  </p:clrMapOvr>
  <p:transition spd="med"/>
  <p:timing>
    <p:tnLst>
      <p:par>
        <p:cTn id="1" dur="indefinite" restart="never" fill="hold"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10663</TotalTime>
  <Words>1124</Words>
  <Application>Microsoft Macintosh PowerPoint</Application>
  <PresentationFormat>Widescreen</PresentationFormat>
  <Paragraphs>119</Paragraphs>
  <Slides>12</Slides>
  <Notes>12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vt:i4>
      </vt:variant>
    </vt:vector>
  </HeadingPairs>
  <TitlesOfParts>
    <vt:vector size="25" baseType="lpstr">
      <vt:lpstr>Avenir Book</vt:lpstr>
      <vt:lpstr>Calibri</vt:lpstr>
      <vt:lpstr>Calibri Light</vt:lpstr>
      <vt:lpstr>Helvetica Light</vt:lpstr>
      <vt:lpstr>Helvetica Neue</vt:lpstr>
      <vt:lpstr>Helvetica Neue Bold for IBM</vt:lpstr>
      <vt:lpstr>Helvetica Neue Light</vt:lpstr>
      <vt:lpstr>Helvetica Neue Thin</vt:lpstr>
      <vt:lpstr>Mangal</vt:lpstr>
      <vt:lpstr>MS PGothic</vt:lpstr>
      <vt:lpstr>Wingdings</vt:lpstr>
      <vt:lpstr>Arial</vt:lpstr>
      <vt:lpstr>Office Theme</vt:lpstr>
      <vt:lpstr>Take your first step into the cognitive era with the variety of smart services.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dc:title>
  <dc:creator>VALERIO Bontempi</dc:creator>
  <cp:lastModifiedBy>CRESCENZO Migliaccio</cp:lastModifiedBy>
  <cp:revision>298</cp:revision>
  <cp:lastPrinted>2016-03-21T16:39:46Z</cp:lastPrinted>
  <dcterms:created xsi:type="dcterms:W3CDTF">2016-03-16T16:45:32Z</dcterms:created>
  <dcterms:modified xsi:type="dcterms:W3CDTF">2017-06-12T18:04:08Z</dcterms:modified>
</cp:coreProperties>
</file>