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345" r:id="rId3"/>
    <p:sldId id="344" r:id="rId4"/>
    <p:sldId id="318" r:id="rId5"/>
    <p:sldId id="334" r:id="rId6"/>
    <p:sldId id="335" r:id="rId7"/>
    <p:sldId id="336" r:id="rId8"/>
    <p:sldId id="323" r:id="rId9"/>
    <p:sldId id="339" r:id="rId10"/>
    <p:sldId id="341" r:id="rId11"/>
    <p:sldId id="342" r:id="rId12"/>
    <p:sldId id="340" r:id="rId13"/>
    <p:sldId id="343" r:id="rId14"/>
    <p:sldId id="33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A5F8"/>
    <a:srgbClr val="31C2B0"/>
    <a:srgbClr val="1B354A"/>
    <a:srgbClr val="354E60"/>
    <a:srgbClr val="253440"/>
    <a:srgbClr val="2C4454"/>
    <a:srgbClr val="0E212F"/>
    <a:srgbClr val="1429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06"/>
    <p:restoredTop sz="85973"/>
  </p:normalViewPr>
  <p:slideViewPr>
    <p:cSldViewPr snapToObjects="1">
      <p:cViewPr>
        <p:scale>
          <a:sx n="100" d="100"/>
          <a:sy n="100" d="100"/>
        </p:scale>
        <p:origin x="1272"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6A846-4B47-DC4B-81E9-2297B82D53A5}" type="datetimeFigureOut">
              <a:rPr lang="en-US" smtClean="0"/>
              <a:t>5/17/17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6C0F6-9617-AD41-8206-233E8240C48C}" type="slidenum">
              <a:rPr lang="en-US" smtClean="0"/>
              <a:t>‹#›</a:t>
            </a:fld>
            <a:endParaRPr lang="en-US"/>
          </a:p>
        </p:txBody>
      </p:sp>
    </p:spTree>
    <p:extLst>
      <p:ext uri="{BB962C8B-B14F-4D97-AF65-F5344CB8AC3E}">
        <p14:creationId xmlns:p14="http://schemas.microsoft.com/office/powerpoint/2010/main" val="1952005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hatis.techtarget.com/definition/message-broker" TargetMode="External"/><Relationship Id="rId4" Type="http://schemas.openxmlformats.org/officeDocument/2006/relationships/hyperlink" Target="http://whatis.techtarget.com/definition/push-or-server-push"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s.oasis-open.org/mqtt/mqtt/v3.1.1/os/mqtt-v3.1.1-os.html#_Toc398718043" TargetMode="External"/><Relationship Id="rId4" Type="http://schemas.openxmlformats.org/officeDocument/2006/relationships/hyperlink" Target="http://docs.oasis-open.org/mqtt/mqtt/v3.1.1/os/mqtt-v3.1.1-os.html#_Toc398718048" TargetMode="External"/><Relationship Id="rId5" Type="http://schemas.openxmlformats.org/officeDocument/2006/relationships/hyperlink" Target="http://docs.oasis-open.org/mqtt/mqtt/v3.1.1/os/mqtt-v3.1.1-os.html#_Toc398718053" TargetMode="External"/><Relationship Id="rId6" Type="http://schemas.openxmlformats.org/officeDocument/2006/relationships/hyperlink" Target="http://docs.oasis-open.org/mqtt/mqtt/v3.1.1/os/mqtt-v3.1.1-os.html#_Toc398718058" TargetMode="External"/><Relationship Id="rId7" Type="http://schemas.openxmlformats.org/officeDocument/2006/relationships/hyperlink" Target="http://www.hivemq.com/mqtt-essentials-part-7-persistent-session-queuing-messages/"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hape 9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3" name="Shape 97"/>
          <p:cNvSpPr>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5000"/>
              </a:lnSpc>
              <a:spcBef>
                <a:spcPct val="0"/>
              </a:spcBef>
            </a:pPr>
            <a:endParaRPr lang="it-IT" altLang="en-US" sz="1400" dirty="0" smtClean="0">
              <a:latin typeface="Avenir Book"/>
              <a:ea typeface="Avenir Book"/>
              <a:cs typeface="Avenir Book"/>
              <a:sym typeface="Avenir Book"/>
            </a:endParaRPr>
          </a:p>
        </p:txBody>
      </p:sp>
      <p:sp>
        <p:nvSpPr>
          <p:cNvPr id="2" name="Footer Placeholder 1"/>
          <p:cNvSpPr>
            <a:spLocks noGrp="1"/>
          </p:cNvSpPr>
          <p:nvPr>
            <p:ph type="ftr" sz="quarter" idx="10"/>
          </p:nvPr>
        </p:nvSpPr>
        <p:spPr/>
        <p:txBody>
          <a:bodyPr/>
          <a:lstStyle/>
          <a:p>
            <a:r>
              <a:rPr lang="en-US" smtClean="0"/>
              <a:t>aaaa</a:t>
            </a:r>
            <a:endParaRPr lang="en-US"/>
          </a:p>
        </p:txBody>
      </p:sp>
    </p:spTree>
    <p:extLst>
      <p:ext uri="{BB962C8B-B14F-4D97-AF65-F5344CB8AC3E}">
        <p14:creationId xmlns:p14="http://schemas.microsoft.com/office/powerpoint/2010/main" val="27651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a:lnSpc>
                <a:spcPct val="80000"/>
              </a:lnSpc>
            </a:pPr>
            <a:r>
              <a:rPr lang="en-US" sz="800" dirty="0" smtClean="0"/>
              <a:t>In general terms, the </a:t>
            </a:r>
            <a:r>
              <a:rPr lang="en-US" sz="800" dirty="0" err="1" smtClean="0"/>
              <a:t>Bluemix</a:t>
            </a:r>
            <a:r>
              <a:rPr lang="en-US" sz="800" dirty="0" smtClean="0"/>
              <a:t> </a:t>
            </a:r>
            <a:r>
              <a:rPr lang="en-US" sz="800" dirty="0" err="1" smtClean="0"/>
              <a:t>IoT</a:t>
            </a:r>
            <a:r>
              <a:rPr lang="en-US" sz="800" dirty="0" smtClean="0"/>
              <a:t> service acts as the MQTT broker, and is thus responsible for distributing messages to connected clients (devices and applications). </a:t>
            </a:r>
            <a:r>
              <a:rPr lang="en-US" sz="800" i="1" dirty="0" smtClean="0"/>
              <a:t>Devices</a:t>
            </a:r>
            <a:r>
              <a:rPr lang="en-US" sz="800" dirty="0" smtClean="0"/>
              <a:t> include machines that publish information they detect, and </a:t>
            </a:r>
            <a:r>
              <a:rPr lang="en-US" sz="800" i="1" dirty="0" smtClean="0"/>
              <a:t>applications</a:t>
            </a:r>
            <a:r>
              <a:rPr lang="en-US" sz="800" dirty="0" smtClean="0"/>
              <a:t> are the programs that consume the information received from those devices. Devices and applications communicate with the MQTT broker using the MQTT protocol.</a:t>
            </a: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838717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a:lnSpc>
                <a:spcPct val="80000"/>
              </a:lnSpc>
            </a:pPr>
            <a:r>
              <a:rPr lang="en-US" sz="800" dirty="0" smtClean="0"/>
              <a:t>In general terms, the </a:t>
            </a:r>
            <a:r>
              <a:rPr lang="en-US" sz="800" dirty="0" err="1" smtClean="0"/>
              <a:t>Bluemix</a:t>
            </a:r>
            <a:r>
              <a:rPr lang="en-US" sz="800" dirty="0" smtClean="0"/>
              <a:t> </a:t>
            </a:r>
            <a:r>
              <a:rPr lang="en-US" sz="800" dirty="0" err="1" smtClean="0"/>
              <a:t>IoT</a:t>
            </a:r>
            <a:r>
              <a:rPr lang="en-US" sz="800" dirty="0" smtClean="0"/>
              <a:t> service acts as the MQTT broker, and is thus responsible for distributing messages to connected clients (devices and applications). </a:t>
            </a:r>
            <a:r>
              <a:rPr lang="en-US" sz="800" i="1" dirty="0" smtClean="0"/>
              <a:t>Devices</a:t>
            </a:r>
            <a:r>
              <a:rPr lang="en-US" sz="800" dirty="0" smtClean="0"/>
              <a:t> include machines that publish information they detect, and </a:t>
            </a:r>
            <a:r>
              <a:rPr lang="en-US" sz="800" i="1" dirty="0" smtClean="0"/>
              <a:t>applications</a:t>
            </a:r>
            <a:r>
              <a:rPr lang="en-US" sz="800" dirty="0" smtClean="0"/>
              <a:t> are the programs that consume the information received from those devices. Devices and applications communicate with the MQTT broker using the MQTT protocol.</a:t>
            </a: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1621838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a:lnSpc>
                <a:spcPct val="80000"/>
              </a:lnSpc>
            </a:pPr>
            <a:r>
              <a:rPr lang="en-US" sz="800" dirty="0" smtClean="0"/>
              <a:t>In general terms, the </a:t>
            </a:r>
            <a:r>
              <a:rPr lang="en-US" sz="800" dirty="0" err="1" smtClean="0"/>
              <a:t>Bluemix</a:t>
            </a:r>
            <a:r>
              <a:rPr lang="en-US" sz="800" dirty="0" smtClean="0"/>
              <a:t> </a:t>
            </a:r>
            <a:r>
              <a:rPr lang="en-US" sz="800" dirty="0" err="1" smtClean="0"/>
              <a:t>IoT</a:t>
            </a:r>
            <a:r>
              <a:rPr lang="en-US" sz="800" dirty="0" smtClean="0"/>
              <a:t> service acts as the MQTT broker, and is thus responsible for distributing messages to connected clients (devices and applications). </a:t>
            </a:r>
            <a:r>
              <a:rPr lang="en-US" sz="800" i="1" dirty="0" smtClean="0"/>
              <a:t>Devices</a:t>
            </a:r>
            <a:r>
              <a:rPr lang="en-US" sz="800" dirty="0" smtClean="0"/>
              <a:t> include machines that publish information they detect, and </a:t>
            </a:r>
            <a:r>
              <a:rPr lang="en-US" sz="800" i="1" dirty="0" smtClean="0"/>
              <a:t>applications</a:t>
            </a:r>
            <a:r>
              <a:rPr lang="en-US" sz="800" dirty="0" smtClean="0"/>
              <a:t> are the programs that consume the information received from those devices. Devices and applications communicate with the MQTT broker using the MQTT protocol.</a:t>
            </a:r>
          </a:p>
          <a:p>
            <a:pPr>
              <a:lnSpc>
                <a:spcPct val="80000"/>
              </a:lnSpc>
            </a:pPr>
            <a:endParaRPr lang="en-US" altLang="en-US" sz="800" dirty="0" smtClean="0">
              <a:latin typeface="Arial" charset="0"/>
              <a:ea typeface="MS PGothic" charset="-128"/>
              <a:cs typeface="Arial" charset="0"/>
            </a:endParaRPr>
          </a:p>
          <a:p>
            <a:r>
              <a:rPr lang="en-US" sz="2000" b="1" u="sng" dirty="0" smtClean="0">
                <a:latin typeface="Helvetica Neue Light"/>
                <a:ea typeface="Helvetica Neue Light"/>
                <a:cs typeface="Helvetica Neue Light"/>
                <a:sym typeface="Helvetica Neue Light"/>
              </a:rPr>
              <a:t>Step 1. Set up the </a:t>
            </a:r>
            <a:r>
              <a:rPr lang="en-US" sz="2000" b="1" u="sng" dirty="0" err="1" smtClean="0">
                <a:latin typeface="Helvetica Neue Light"/>
                <a:ea typeface="Helvetica Neue Light"/>
                <a:cs typeface="Helvetica Neue Light"/>
                <a:sym typeface="Helvetica Neue Light"/>
              </a:rPr>
              <a:t>Bluemix</a:t>
            </a:r>
            <a:r>
              <a:rPr lang="en-US" sz="2000" b="1" u="sng" dirty="0" smtClean="0">
                <a:latin typeface="Helvetica Neue Light"/>
                <a:ea typeface="Helvetica Neue Light"/>
                <a:cs typeface="Helvetica Neue Light"/>
                <a:sym typeface="Helvetica Neue Light"/>
              </a:rPr>
              <a:t> </a:t>
            </a:r>
            <a:r>
              <a:rPr lang="en-US" sz="2000" b="1" u="sng" dirty="0" err="1" smtClean="0">
                <a:latin typeface="Helvetica Neue Light"/>
                <a:ea typeface="Helvetica Neue Light"/>
                <a:cs typeface="Helvetica Neue Light"/>
                <a:sym typeface="Helvetica Neue Light"/>
              </a:rPr>
              <a:t>IoT</a:t>
            </a:r>
            <a:r>
              <a:rPr lang="en-US" sz="2000" b="1" u="sng" dirty="0" smtClean="0">
                <a:latin typeface="Helvetica Neue Light"/>
                <a:ea typeface="Helvetica Neue Light"/>
                <a:cs typeface="Helvetica Neue Light"/>
                <a:sym typeface="Helvetica Neue Light"/>
              </a:rPr>
              <a:t> service</a:t>
            </a:r>
          </a:p>
          <a:p>
            <a:pPr marL="285750" indent="-285750">
              <a:buFont typeface="Arial" charset="0"/>
              <a:buChar char="•"/>
            </a:pPr>
            <a:r>
              <a:rPr lang="en-US" dirty="0" smtClean="0">
                <a:latin typeface="Helvetica Neue Light"/>
                <a:ea typeface="Helvetica Neue Light"/>
                <a:cs typeface="Helvetica Neue Light"/>
                <a:sym typeface="Helvetica Neue Light"/>
              </a:rPr>
              <a:t>Add the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to your </a:t>
            </a:r>
            <a:r>
              <a:rPr lang="en-US" dirty="0" err="1" smtClean="0">
                <a:latin typeface="Helvetica Neue Light"/>
                <a:ea typeface="Helvetica Neue Light"/>
                <a:cs typeface="Helvetica Neue Light"/>
                <a:sym typeface="Helvetica Neue Light"/>
              </a:rPr>
              <a:t>Bluemix</a:t>
            </a:r>
            <a:r>
              <a:rPr lang="en-US" dirty="0" smtClean="0">
                <a:latin typeface="Helvetica Neue Light"/>
                <a:ea typeface="Helvetica Neue Light"/>
                <a:cs typeface="Helvetica Neue Light"/>
                <a:sym typeface="Helvetica Neue Light"/>
              </a:rPr>
              <a:t> Organization</a:t>
            </a:r>
          </a:p>
          <a:p>
            <a:pPr marL="285750" indent="-285750">
              <a:buFont typeface="Arial" charset="0"/>
              <a:buChar char="•"/>
            </a:pPr>
            <a:r>
              <a:rPr lang="en-US" dirty="0" smtClean="0">
                <a:latin typeface="Helvetica Neue Light"/>
                <a:ea typeface="Helvetica Neue Light"/>
                <a:cs typeface="Helvetica Neue Light"/>
                <a:sym typeface="Helvetica Neue Light"/>
              </a:rPr>
              <a:t>Launch the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console</a:t>
            </a:r>
          </a:p>
          <a:p>
            <a:pPr marL="285750" indent="-285750">
              <a:buFont typeface="Arial" charset="0"/>
              <a:buChar char="•"/>
            </a:pPr>
            <a:r>
              <a:rPr lang="en-US" dirty="0" smtClean="0">
                <a:latin typeface="Helvetica Neue Light"/>
                <a:ea typeface="Helvetica Neue Light"/>
                <a:cs typeface="Helvetica Neue Light"/>
                <a:sym typeface="Helvetica Neue Light"/>
              </a:rPr>
              <a:t>Register the Device (each devices is identified with Device Type, Device ID and Authorization Token)</a:t>
            </a:r>
          </a:p>
          <a:p>
            <a:pPr marL="285750" indent="-285750">
              <a:buFont typeface="Arial" charset="0"/>
              <a:buChar char="•"/>
            </a:pPr>
            <a:r>
              <a:rPr lang="en-US" dirty="0" smtClean="0">
                <a:latin typeface="Helvetica Neue Light"/>
                <a:ea typeface="Helvetica Neue Light"/>
                <a:cs typeface="Helvetica Neue Light"/>
                <a:sym typeface="Helvetica Neue Light"/>
              </a:rPr>
              <a:t>Register the Application (each application is identified with API key and API token)</a:t>
            </a:r>
          </a:p>
          <a:p>
            <a:pPr marL="285750" indent="-285750">
              <a:buFont typeface="Arial" charset="0"/>
              <a:buChar char="•"/>
            </a:pPr>
            <a:endParaRPr lang="en-US" i="1" dirty="0" smtClean="0">
              <a:latin typeface="Helvetica Neue Light"/>
              <a:ea typeface="Helvetica Neue Light"/>
              <a:cs typeface="Helvetica Neue Light"/>
              <a:sym typeface="Helvetica Neue Light"/>
            </a:endParaRPr>
          </a:p>
          <a:p>
            <a:r>
              <a:rPr lang="en-US" sz="2000" b="1" u="sng" dirty="0" smtClean="0">
                <a:latin typeface="Helvetica Neue Light"/>
                <a:ea typeface="Helvetica Neue Light"/>
                <a:cs typeface="Helvetica Neue Light"/>
                <a:sym typeface="Helvetica Neue Light"/>
              </a:rPr>
              <a:t>Step 2. Create a device-side program</a:t>
            </a:r>
            <a:r>
              <a:rPr lang="en-US" sz="2000" dirty="0" smtClean="0">
                <a:latin typeface="Helvetica Neue Light"/>
                <a:ea typeface="Helvetica Neue Light"/>
                <a:cs typeface="Helvetica Neue Light"/>
                <a:sym typeface="Helvetica Neue Light"/>
              </a:rPr>
              <a:t>. It </a:t>
            </a:r>
            <a:r>
              <a:rPr lang="en-US" dirty="0" smtClean="0">
                <a:latin typeface="Helvetica Neue Light"/>
                <a:ea typeface="Helvetica Neue Light"/>
                <a:cs typeface="Helvetica Neue Light"/>
                <a:sym typeface="Helvetica Neue Light"/>
              </a:rPr>
              <a:t>consists of three parts:</a:t>
            </a:r>
          </a:p>
          <a:p>
            <a:pPr marL="342900" indent="-342900">
              <a:buFont typeface="Arial" charset="0"/>
              <a:buChar char="•"/>
            </a:pPr>
            <a:r>
              <a:rPr lang="en-US" dirty="0" smtClean="0">
                <a:latin typeface="Helvetica Neue Light"/>
                <a:ea typeface="Helvetica Neue Light"/>
                <a:cs typeface="Helvetica Neue Light"/>
                <a:sym typeface="Helvetica Neue Light"/>
              </a:rPr>
              <a:t>Connecting to the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(MQTT broker)</a:t>
            </a:r>
          </a:p>
          <a:p>
            <a:pPr marL="342900" indent="-342900">
              <a:buFont typeface="Arial" charset="0"/>
              <a:buChar char="•"/>
            </a:pPr>
            <a:r>
              <a:rPr lang="en-US" dirty="0" smtClean="0">
                <a:latin typeface="Helvetica Neue Light"/>
                <a:ea typeface="Helvetica Neue Light"/>
                <a:cs typeface="Helvetica Neue Light"/>
                <a:sym typeface="Helvetica Neue Light"/>
              </a:rPr>
              <a:t>Publishing events to applications</a:t>
            </a:r>
          </a:p>
          <a:p>
            <a:pPr marL="800100" lvl="1" indent="-342900">
              <a:buFont typeface="Courier New" charset="0"/>
              <a:buChar char="o"/>
            </a:pPr>
            <a:r>
              <a:rPr lang="en-US" dirty="0" smtClean="0">
                <a:latin typeface="Helvetica Neue Light"/>
                <a:ea typeface="Helvetica Neue Light"/>
                <a:cs typeface="Helvetica Neue Light"/>
                <a:sym typeface="Helvetica Neue Light"/>
              </a:rPr>
              <a:t>Event </a:t>
            </a:r>
            <a:r>
              <a:rPr lang="en-US" i="1" dirty="0" smtClean="0">
                <a:latin typeface="Helvetica Neue Light"/>
                <a:ea typeface="Helvetica Neue Light"/>
                <a:cs typeface="Helvetica Neue Light"/>
                <a:sym typeface="Helvetica Neue Light"/>
              </a:rPr>
              <a:t>topics</a:t>
            </a:r>
            <a:r>
              <a:rPr lang="en-US" dirty="0" smtClean="0">
                <a:latin typeface="Helvetica Neue Light"/>
                <a:ea typeface="Helvetica Neue Light"/>
                <a:cs typeface="Helvetica Neue Light"/>
                <a:sym typeface="Helvetica Neue Light"/>
              </a:rPr>
              <a:t> should be published in this form: iot-2/</a:t>
            </a:r>
            <a:r>
              <a:rPr lang="en-US" dirty="0" err="1" smtClean="0">
                <a:latin typeface="Helvetica Neue Light"/>
                <a:ea typeface="Helvetica Neue Light"/>
                <a:cs typeface="Helvetica Neue Light"/>
                <a:sym typeface="Helvetica Neue Light"/>
              </a:rPr>
              <a:t>evt</a:t>
            </a:r>
            <a:r>
              <a:rPr lang="en-US" dirty="0" smtClean="0">
                <a:latin typeface="Helvetica Neue Light"/>
                <a:ea typeface="Helvetica Neue Light"/>
                <a:cs typeface="Helvetica Neue Light"/>
                <a:sym typeface="Helvetica Neue Light"/>
              </a:rPr>
              <a:t>/&lt;</a:t>
            </a:r>
            <a:r>
              <a:rPr lang="en-US" b="1" dirty="0" smtClean="0">
                <a:latin typeface="Helvetica Neue Light"/>
                <a:ea typeface="Helvetica Neue Light"/>
                <a:cs typeface="Helvetica Neue Light"/>
                <a:sym typeface="Helvetica Neue Light"/>
              </a:rPr>
              <a:t>event-id</a:t>
            </a:r>
            <a:r>
              <a:rPr lang="en-US" dirty="0" smtClean="0">
                <a:latin typeface="Helvetica Neue Light"/>
                <a:ea typeface="Helvetica Neue Light"/>
                <a:cs typeface="Helvetica Neue Light"/>
                <a:sym typeface="Helvetica Neue Light"/>
              </a:rPr>
              <a:t>&gt;/</a:t>
            </a:r>
            <a:r>
              <a:rPr lang="en-US" dirty="0" err="1" smtClean="0">
                <a:latin typeface="Helvetica Neue Light"/>
                <a:ea typeface="Helvetica Neue Light"/>
                <a:cs typeface="Helvetica Neue Light"/>
                <a:sym typeface="Helvetica Neue Light"/>
              </a:rPr>
              <a:t>fmt</a:t>
            </a:r>
            <a:r>
              <a:rPr lang="en-US" dirty="0" smtClean="0">
                <a:latin typeface="Helvetica Neue Light"/>
                <a:ea typeface="Helvetica Neue Light"/>
                <a:cs typeface="Helvetica Neue Light"/>
                <a:sym typeface="Helvetica Neue Light"/>
              </a:rPr>
              <a:t>/</a:t>
            </a:r>
            <a:r>
              <a:rPr lang="en-US" dirty="0" err="1" smtClean="0">
                <a:latin typeface="Helvetica Neue Light"/>
                <a:ea typeface="Helvetica Neue Light"/>
                <a:cs typeface="Helvetica Neue Light"/>
                <a:sym typeface="Helvetica Neue Light"/>
              </a:rPr>
              <a:t>json</a:t>
            </a:r>
            <a:endParaRPr lang="en-US" dirty="0" smtClean="0">
              <a:latin typeface="Helvetica Neue Light"/>
              <a:ea typeface="Helvetica Neue Light"/>
              <a:cs typeface="Helvetica Neue Light"/>
              <a:sym typeface="Helvetica Neue Light"/>
            </a:endParaRPr>
          </a:p>
          <a:p>
            <a:pPr marL="800100" lvl="1" indent="-342900">
              <a:buFont typeface="Courier New" charset="0"/>
              <a:buChar char="o"/>
            </a:pPr>
            <a:r>
              <a:rPr lang="en-US" dirty="0" smtClean="0">
                <a:latin typeface="Helvetica Neue Light"/>
                <a:ea typeface="Helvetica Neue Light"/>
                <a:cs typeface="Helvetica Neue Light"/>
                <a:sym typeface="Helvetica Neue Light"/>
              </a:rPr>
              <a:t>The convention of the event topic is established by IBM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(MQTT broker). </a:t>
            </a:r>
          </a:p>
          <a:p>
            <a:pPr marL="800100" lvl="1" indent="-342900">
              <a:buFont typeface="Courier New" charset="0"/>
              <a:buChar char="o"/>
            </a:pPr>
            <a:r>
              <a:rPr lang="en-US" dirty="0" smtClean="0">
                <a:latin typeface="Helvetica Neue Light"/>
                <a:ea typeface="Helvetica Neue Light"/>
                <a:cs typeface="Helvetica Neue Light"/>
                <a:sym typeface="Helvetica Neue Light"/>
              </a:rPr>
              <a:t>The &lt;event-id&gt; is set to categorize different event types; you may choose your own value. </a:t>
            </a:r>
          </a:p>
          <a:p>
            <a:pPr marL="342900" indent="-342900">
              <a:buFont typeface="Arial" charset="0"/>
              <a:buChar char="•"/>
            </a:pPr>
            <a:r>
              <a:rPr lang="en-US" dirty="0" smtClean="0">
                <a:latin typeface="Helvetica Neue Light"/>
                <a:ea typeface="Helvetica Neue Light"/>
                <a:cs typeface="Helvetica Neue Light"/>
                <a:sym typeface="Helvetica Neue Light"/>
              </a:rPr>
              <a:t>Subscribing commands from applications</a:t>
            </a:r>
          </a:p>
          <a:p>
            <a:pPr marL="742950" lvl="1" indent="-285750">
              <a:buFont typeface="Courier New" charset="0"/>
              <a:buChar char="o"/>
            </a:pPr>
            <a:r>
              <a:rPr lang="en-US" dirty="0" smtClean="0">
                <a:latin typeface="Helvetica Neue Light"/>
                <a:ea typeface="Helvetica Neue Light"/>
                <a:cs typeface="Helvetica Neue Light"/>
                <a:sym typeface="Helvetica Neue Light"/>
              </a:rPr>
              <a:t>The </a:t>
            </a:r>
            <a:r>
              <a:rPr lang="en-US" i="1" dirty="0" smtClean="0">
                <a:latin typeface="Helvetica Neue Light"/>
                <a:ea typeface="Helvetica Neue Light"/>
                <a:cs typeface="Helvetica Neue Light"/>
                <a:sym typeface="Helvetica Neue Light"/>
              </a:rPr>
              <a:t>topic</a:t>
            </a:r>
            <a:r>
              <a:rPr lang="en-US" dirty="0" smtClean="0">
                <a:latin typeface="Helvetica Neue Light"/>
                <a:ea typeface="Helvetica Neue Light"/>
                <a:cs typeface="Helvetica Neue Light"/>
                <a:sym typeface="Helvetica Neue Light"/>
              </a:rPr>
              <a:t> of subscribing commands should be in the form: iot-2/</a:t>
            </a:r>
            <a:r>
              <a:rPr lang="en-US" dirty="0" err="1" smtClean="0">
                <a:latin typeface="Helvetica Neue Light"/>
                <a:ea typeface="Helvetica Neue Light"/>
                <a:cs typeface="Helvetica Neue Light"/>
                <a:sym typeface="Helvetica Neue Light"/>
              </a:rPr>
              <a:t>cmd</a:t>
            </a:r>
            <a:r>
              <a:rPr lang="en-US" dirty="0" smtClean="0">
                <a:latin typeface="Helvetica Neue Light"/>
                <a:ea typeface="Helvetica Neue Light"/>
                <a:cs typeface="Helvetica Neue Light"/>
                <a:sym typeface="Helvetica Neue Light"/>
              </a:rPr>
              <a:t>/&lt;</a:t>
            </a:r>
            <a:r>
              <a:rPr lang="en-US" b="1" dirty="0" err="1" smtClean="0">
                <a:latin typeface="Helvetica Neue Light"/>
                <a:ea typeface="Helvetica Neue Light"/>
                <a:cs typeface="Helvetica Neue Light"/>
                <a:sym typeface="Helvetica Neue Light"/>
              </a:rPr>
              <a:t>cmd</a:t>
            </a:r>
            <a:r>
              <a:rPr lang="en-US" b="1" dirty="0" smtClean="0">
                <a:latin typeface="Helvetica Neue Light"/>
                <a:ea typeface="Helvetica Neue Light"/>
                <a:cs typeface="Helvetica Neue Light"/>
                <a:sym typeface="Helvetica Neue Light"/>
              </a:rPr>
              <a:t>-type</a:t>
            </a:r>
            <a:r>
              <a:rPr lang="en-US" dirty="0" smtClean="0">
                <a:latin typeface="Helvetica Neue Light"/>
                <a:ea typeface="Helvetica Neue Light"/>
                <a:cs typeface="Helvetica Neue Light"/>
                <a:sym typeface="Helvetica Neue Light"/>
              </a:rPr>
              <a:t>&gt;/</a:t>
            </a:r>
            <a:r>
              <a:rPr lang="en-US" dirty="0" err="1" smtClean="0">
                <a:latin typeface="Helvetica Neue Light"/>
                <a:ea typeface="Helvetica Neue Light"/>
                <a:cs typeface="Helvetica Neue Light"/>
                <a:sym typeface="Helvetica Neue Light"/>
              </a:rPr>
              <a:t>fmt</a:t>
            </a:r>
            <a:r>
              <a:rPr lang="en-US" dirty="0" smtClean="0">
                <a:latin typeface="Helvetica Neue Light"/>
                <a:ea typeface="Helvetica Neue Light"/>
                <a:cs typeface="Helvetica Neue Light"/>
                <a:sym typeface="Helvetica Neue Light"/>
              </a:rPr>
              <a:t>/</a:t>
            </a:r>
            <a:r>
              <a:rPr lang="en-US" dirty="0" err="1" smtClean="0">
                <a:latin typeface="Helvetica Neue Light"/>
                <a:ea typeface="Helvetica Neue Light"/>
                <a:cs typeface="Helvetica Neue Light"/>
                <a:sym typeface="Helvetica Neue Light"/>
              </a:rPr>
              <a:t>json</a:t>
            </a:r>
            <a:endParaRPr lang="en-US" dirty="0" smtClean="0">
              <a:latin typeface="Helvetica Neue Light"/>
              <a:ea typeface="Helvetica Neue Light"/>
              <a:cs typeface="Helvetica Neue Light"/>
              <a:sym typeface="Helvetica Neue Light"/>
            </a:endParaRPr>
          </a:p>
          <a:p>
            <a:pPr marL="742950" lvl="1" indent="-285750">
              <a:buFont typeface="Courier New" charset="0"/>
              <a:buChar char="o"/>
            </a:pPr>
            <a:r>
              <a:rPr lang="en-US" dirty="0" smtClean="0">
                <a:latin typeface="Helvetica Neue Light"/>
                <a:ea typeface="Helvetica Neue Light"/>
                <a:cs typeface="Helvetica Neue Light"/>
                <a:sym typeface="Helvetica Neue Light"/>
              </a:rPr>
              <a:t>The convention of the command topic is established by IBM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(MQTT broker). </a:t>
            </a:r>
          </a:p>
          <a:p>
            <a:pPr marL="742950" lvl="1" indent="-285750">
              <a:buFont typeface="Courier New" charset="0"/>
              <a:buChar char="o"/>
            </a:pPr>
            <a:r>
              <a:rPr lang="en-US" dirty="0" smtClean="0">
                <a:latin typeface="Helvetica Neue Light"/>
                <a:ea typeface="Helvetica Neue Light"/>
                <a:cs typeface="Helvetica Neue Light"/>
                <a:sym typeface="Helvetica Neue Light"/>
              </a:rPr>
              <a:t>The &lt;</a:t>
            </a:r>
            <a:r>
              <a:rPr lang="en-US" dirty="0" err="1" smtClean="0">
                <a:latin typeface="Helvetica Neue Light"/>
                <a:ea typeface="Helvetica Neue Light"/>
                <a:cs typeface="Helvetica Neue Light"/>
                <a:sym typeface="Helvetica Neue Light"/>
              </a:rPr>
              <a:t>cmd</a:t>
            </a:r>
            <a:r>
              <a:rPr lang="en-US" dirty="0" smtClean="0">
                <a:latin typeface="Helvetica Neue Light"/>
                <a:ea typeface="Helvetica Neue Light"/>
                <a:cs typeface="Helvetica Neue Light"/>
                <a:sym typeface="Helvetica Neue Light"/>
              </a:rPr>
              <a:t>-type&gt; is set to categorize different event types; you may choose your own value. </a:t>
            </a:r>
          </a:p>
          <a:p>
            <a:pPr marL="285750" indent="-285750">
              <a:buFont typeface="Arial" charset="0"/>
              <a:buChar char="•"/>
            </a:pPr>
            <a:endParaRPr lang="en-US" i="1" dirty="0" smtClean="0">
              <a:latin typeface="Helvetica Neue Light"/>
              <a:ea typeface="Helvetica Neue Light"/>
              <a:cs typeface="Helvetica Neue Light"/>
              <a:sym typeface="Helvetica Neue Light"/>
            </a:endParaRPr>
          </a:p>
          <a:p>
            <a:r>
              <a:rPr lang="en-US" sz="2000" b="1" u="sng" dirty="0" smtClean="0">
                <a:latin typeface="Helvetica Neue Light"/>
                <a:ea typeface="Helvetica Neue Light"/>
                <a:cs typeface="Helvetica Neue Light"/>
                <a:sym typeface="Helvetica Neue Light"/>
              </a:rPr>
              <a:t>Step 3. Create an application-side program</a:t>
            </a:r>
            <a:r>
              <a:rPr lang="en-US" sz="2000" dirty="0" smtClean="0">
                <a:latin typeface="Helvetica Neue Light"/>
                <a:ea typeface="Helvetica Neue Light"/>
                <a:cs typeface="Helvetica Neue Light"/>
                <a:sym typeface="Helvetica Neue Light"/>
              </a:rPr>
              <a:t>. It consists of three parts:</a:t>
            </a:r>
          </a:p>
          <a:p>
            <a:pPr marL="285750" indent="-285750">
              <a:buFont typeface="Arial" charset="0"/>
              <a:buChar char="•"/>
            </a:pPr>
            <a:r>
              <a:rPr lang="en-US" dirty="0" smtClean="0">
                <a:latin typeface="Helvetica Neue Light"/>
                <a:ea typeface="Helvetica Neue Light"/>
                <a:cs typeface="Helvetica Neue Light"/>
                <a:sym typeface="Helvetica Neue Light"/>
              </a:rPr>
              <a:t>Connecting to the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(MQTT broker)</a:t>
            </a:r>
          </a:p>
          <a:p>
            <a:pPr marL="285750" indent="-285750">
              <a:buFont typeface="Arial" charset="0"/>
              <a:buChar char="•"/>
            </a:pPr>
            <a:r>
              <a:rPr lang="en-US" dirty="0" smtClean="0">
                <a:latin typeface="Helvetica Neue Light"/>
                <a:ea typeface="Helvetica Neue Light"/>
                <a:cs typeface="Helvetica Neue Light"/>
                <a:sym typeface="Helvetica Neue Light"/>
              </a:rPr>
              <a:t>Subscribing events from devices or from the MQTT broker</a:t>
            </a:r>
          </a:p>
          <a:p>
            <a:pPr marL="285750" indent="-285750">
              <a:buFont typeface="Arial" charset="0"/>
              <a:buChar char="•"/>
            </a:pPr>
            <a:r>
              <a:rPr lang="en-US" dirty="0" smtClean="0">
                <a:latin typeface="Helvetica Neue Light"/>
                <a:ea typeface="Helvetica Neue Light"/>
                <a:cs typeface="Helvetica Neue Light"/>
                <a:sym typeface="Helvetica Neue Light"/>
              </a:rPr>
              <a:t>Publishing commands to devices</a:t>
            </a:r>
          </a:p>
          <a:p>
            <a:pPr>
              <a:lnSpc>
                <a:spcPct val="80000"/>
              </a:lnSpc>
            </a:pP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155397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altLang="en-US" sz="800" dirty="0" smtClean="0">
                <a:latin typeface="Arial" charset="0"/>
                <a:ea typeface="MS PGothic" charset="-128"/>
                <a:cs typeface="Arial" charset="0"/>
              </a:rPr>
              <a:t>Publish</a:t>
            </a:r>
            <a:r>
              <a:rPr lang="en-US" altLang="en-US" sz="800" baseline="0" dirty="0" smtClean="0">
                <a:latin typeface="Arial" charset="0"/>
                <a:ea typeface="MS PGothic" charset="-128"/>
                <a:cs typeface="Arial" charset="0"/>
              </a:rPr>
              <a:t> event example: </a:t>
            </a:r>
            <a:r>
              <a:rPr lang="mr-IN" sz="800" dirty="0" smtClean="0"/>
              <a:t>    </a:t>
            </a:r>
            <a:r>
              <a:rPr lang="it-IT" sz="800" dirty="0" err="1" smtClean="0"/>
              <a:t>Iotf</a:t>
            </a:r>
            <a:r>
              <a:rPr lang="mr-IN" sz="800" dirty="0" smtClean="0"/>
              <a:t>.</a:t>
            </a:r>
            <a:r>
              <a:rPr lang="mr-IN" sz="800" dirty="0" err="1" smtClean="0"/>
              <a:t>publish</a:t>
            </a:r>
            <a:r>
              <a:rPr lang="mr-IN" sz="800" dirty="0" smtClean="0"/>
              <a:t>("</a:t>
            </a:r>
            <a:r>
              <a:rPr lang="mr-IN" sz="800" dirty="0" err="1" smtClean="0"/>
              <a:t>status</a:t>
            </a:r>
            <a:r>
              <a:rPr lang="mr-IN" sz="800" dirty="0" smtClean="0"/>
              <a:t>","</a:t>
            </a:r>
            <a:r>
              <a:rPr lang="mr-IN" sz="800" dirty="0" err="1" smtClean="0"/>
              <a:t>json</a:t>
            </a:r>
            <a:r>
              <a:rPr lang="mr-IN" sz="800" dirty="0" smtClean="0"/>
              <a:t>",'{"</a:t>
            </a:r>
            <a:r>
              <a:rPr lang="mr-IN" sz="800" dirty="0" err="1" smtClean="0"/>
              <a:t>d</a:t>
            </a:r>
            <a:r>
              <a:rPr lang="mr-IN" sz="800" dirty="0" smtClean="0"/>
              <a:t>" : { "</a:t>
            </a:r>
            <a:r>
              <a:rPr lang="mr-IN" sz="800" dirty="0" err="1" smtClean="0"/>
              <a:t>cpu</a:t>
            </a:r>
            <a:r>
              <a:rPr lang="mr-IN" sz="800" dirty="0" smtClean="0"/>
              <a:t>" : 60, "</a:t>
            </a:r>
            <a:r>
              <a:rPr lang="mr-IN" sz="800" dirty="0" err="1" smtClean="0"/>
              <a:t>mem</a:t>
            </a:r>
            <a:r>
              <a:rPr lang="mr-IN" sz="800" dirty="0" smtClean="0"/>
              <a:t>" : 50 }}', </a:t>
            </a:r>
            <a:r>
              <a:rPr lang="mr-IN" sz="800" dirty="0" err="1" smtClean="0"/>
              <a:t>myQosLevel</a:t>
            </a:r>
            <a:r>
              <a:rPr lang="mr-IN" sz="800" dirty="0" smtClean="0"/>
              <a:t>);</a:t>
            </a:r>
            <a:endParaRPr lang="it-IT" sz="800" dirty="0" smtClean="0"/>
          </a:p>
          <a:p>
            <a:pPr marL="0" marR="0" indent="0" algn="l" defTabSz="914400" rtl="0" eaLnBrk="1" fontAlgn="auto" latinLnBrk="0" hangingPunct="1">
              <a:lnSpc>
                <a:spcPct val="80000"/>
              </a:lnSpc>
              <a:spcBef>
                <a:spcPts val="0"/>
              </a:spcBef>
              <a:spcAft>
                <a:spcPts val="0"/>
              </a:spcAft>
              <a:buClrTx/>
              <a:buSzTx/>
              <a:buFontTx/>
              <a:buNone/>
              <a:tabLst/>
              <a:defRPr/>
            </a:pPr>
            <a:endParaRPr lang="mr-IN" sz="800" dirty="0" smtClean="0"/>
          </a:p>
          <a:p>
            <a:r>
              <a:rPr lang="en-US" sz="800" dirty="0" smtClean="0"/>
              <a:t>When an event is received by the IOT Platform the credentials of the connection on which the event was received are used to determine from which device the event was sent. With this architecture it is impossible for a device to impersonate another device.</a:t>
            </a:r>
          </a:p>
          <a:p>
            <a:r>
              <a:rPr lang="en-US" sz="800" dirty="0" smtClean="0"/>
              <a:t>Events can be published at any of the three quality of service levels defined by the MQTT protocol. By default events will be published as </a:t>
            </a:r>
            <a:r>
              <a:rPr lang="en-US" sz="800" dirty="0" err="1" smtClean="0"/>
              <a:t>qos</a:t>
            </a:r>
            <a:r>
              <a:rPr lang="en-US" sz="800" dirty="0" smtClean="0"/>
              <a:t> level 0.</a:t>
            </a:r>
          </a:p>
          <a:p>
            <a:pPr>
              <a:lnSpc>
                <a:spcPct val="80000"/>
              </a:lnSpc>
            </a:pP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1540562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hape 9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3" name="Shape 97"/>
          <p:cNvSpPr>
            <a:spLocks noGrp="1"/>
          </p:cNvSpPr>
          <p:nvPr>
            <p:ph type="body"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5000"/>
              </a:lnSpc>
              <a:spcBef>
                <a:spcPct val="0"/>
              </a:spcBef>
            </a:pPr>
            <a:endParaRPr lang="it-IT" altLang="en-US" sz="1400" dirty="0" smtClean="0">
              <a:latin typeface="Avenir Book"/>
              <a:ea typeface="Avenir Book"/>
              <a:cs typeface="Avenir Book"/>
              <a:sym typeface="Avenir Book"/>
            </a:endParaRPr>
          </a:p>
        </p:txBody>
      </p:sp>
      <p:sp>
        <p:nvSpPr>
          <p:cNvPr id="2" name="Footer Placeholder 1"/>
          <p:cNvSpPr>
            <a:spLocks noGrp="1"/>
          </p:cNvSpPr>
          <p:nvPr>
            <p:ph type="ftr" sz="quarter" idx="10"/>
          </p:nvPr>
        </p:nvSpPr>
        <p:spPr/>
        <p:txBody>
          <a:bodyPr/>
          <a:lstStyle/>
          <a:p>
            <a:r>
              <a:rPr lang="en-US" smtClean="0"/>
              <a:t>aaaa</a:t>
            </a:r>
            <a:endParaRPr lang="en-US"/>
          </a:p>
        </p:txBody>
      </p:sp>
    </p:spTree>
    <p:extLst>
      <p:ext uri="{BB962C8B-B14F-4D97-AF65-F5344CB8AC3E}">
        <p14:creationId xmlns:p14="http://schemas.microsoft.com/office/powerpoint/2010/main" val="167526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9F06C0F6-9617-AD41-8206-233E8240C48C}" type="slidenum">
              <a:rPr lang="en-US" smtClean="0"/>
              <a:t>2</a:t>
            </a:fld>
            <a:endParaRPr lang="en-US"/>
          </a:p>
        </p:txBody>
      </p:sp>
    </p:spTree>
    <p:extLst>
      <p:ext uri="{BB962C8B-B14F-4D97-AF65-F5344CB8AC3E}">
        <p14:creationId xmlns:p14="http://schemas.microsoft.com/office/powerpoint/2010/main" val="2022125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9F06C0F6-9617-AD41-8206-233E8240C48C}" type="slidenum">
              <a:rPr lang="en-US" smtClean="0"/>
              <a:t>3</a:t>
            </a:fld>
            <a:endParaRPr lang="en-US"/>
          </a:p>
        </p:txBody>
      </p:sp>
    </p:spTree>
    <p:extLst>
      <p:ext uri="{BB962C8B-B14F-4D97-AF65-F5344CB8AC3E}">
        <p14:creationId xmlns:p14="http://schemas.microsoft.com/office/powerpoint/2010/main" val="104436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9F06C0F6-9617-AD41-8206-233E8240C48C}" type="slidenum">
              <a:rPr lang="en-US" smtClean="0"/>
              <a:t>4</a:t>
            </a:fld>
            <a:endParaRPr lang="en-US"/>
          </a:p>
        </p:txBody>
      </p:sp>
    </p:spTree>
    <p:extLst>
      <p:ext uri="{BB962C8B-B14F-4D97-AF65-F5344CB8AC3E}">
        <p14:creationId xmlns:p14="http://schemas.microsoft.com/office/powerpoint/2010/main" val="201117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MQTT allows devices to send (publish) information about a given topic to a server that functions as an MQTT </a:t>
            </a:r>
            <a:r>
              <a:rPr lang="en-US" dirty="0" smtClean="0">
                <a:hlinkClick r:id="rId3"/>
              </a:rPr>
              <a:t>message broker</a:t>
            </a:r>
            <a:r>
              <a:rPr lang="en-US" dirty="0" smtClean="0"/>
              <a:t>. The broker then </a:t>
            </a:r>
            <a:r>
              <a:rPr lang="en-US" dirty="0" smtClean="0">
                <a:hlinkClick r:id="rId4"/>
              </a:rPr>
              <a:t>pushes</a:t>
            </a:r>
            <a:r>
              <a:rPr lang="en-US" dirty="0" smtClean="0"/>
              <a:t> the information out to those clients that have previously subscribed to the client's </a:t>
            </a:r>
            <a:r>
              <a:rPr lang="en-US" dirty="0" err="1" smtClean="0"/>
              <a:t>topic.</a:t>
            </a:r>
            <a:r>
              <a:rPr lang="en-US" sz="1200" dirty="0" err="1" smtClean="0"/>
              <a:t>Automation</a:t>
            </a:r>
            <a:r>
              <a:rPr lang="en-US" sz="1200" dirty="0" smtClean="0"/>
              <a:t>, the foundation for many DevOps practices, helps you move faster without sacrificing stability or security. Now is the time to take advantage of automation and proven DevOps practices to drive your team and your deployments forward. Puppet Enterprise lets you deliver technology changes faster, release better software, and do it all more frequently with confidence. </a:t>
            </a:r>
          </a:p>
          <a:p>
            <a:endParaRPr lang="en-US" sz="1200" dirty="0" smtClean="0"/>
          </a:p>
          <a:p>
            <a:r>
              <a:rPr lang="en-US" sz="1200" dirty="0" smtClean="0"/>
              <a:t>---</a:t>
            </a:r>
          </a:p>
          <a:p>
            <a:endParaRPr lang="en-US" sz="1200" dirty="0" smtClean="0"/>
          </a:p>
          <a:p>
            <a:r>
              <a:rPr lang="en-US" sz="1200" kern="1200" dirty="0" smtClean="0">
                <a:solidFill>
                  <a:schemeClr val="tx1"/>
                </a:solidFill>
                <a:latin typeface="+mn-lt"/>
                <a:ea typeface="+mn-ea"/>
                <a:cs typeface="+mn-cs"/>
              </a:rPr>
              <a:t>MQTT protocol is based on “Publish/Subscribe” pattern and “topic” concept. A client can be a publisher, a subscriber or both. If it is a publisher, it publishes a message on a topic; if it is a subscriber, it subscribes to a specific topic so that it can receive all the messages published on that topic. The topic is the mechanism by which clients exchange messages and technically it is a message queue; the broker have to manage all subscriptions to the queues (topics) and it have to relay messages from clients publishing messages to a certain topic to those who are subscribed to it. This pattern is also known as “Observer” because a client can observe a topic for which it is interested in receiving published messages. This model allows one-to-one and one-to-many distribution and the publisher don’t need to know anything about the subscribers; all these features guarantee clients decoupling and asynchronous communication. </a:t>
            </a:r>
            <a:endParaRPr lang="en-US" sz="1200" dirty="0" smtClean="0"/>
          </a:p>
        </p:txBody>
      </p:sp>
      <p:sp>
        <p:nvSpPr>
          <p:cNvPr id="4" name="Slide Number Placeholder 3"/>
          <p:cNvSpPr>
            <a:spLocks noGrp="1"/>
          </p:cNvSpPr>
          <p:nvPr>
            <p:ph type="sldNum" sz="quarter" idx="10"/>
          </p:nvPr>
        </p:nvSpPr>
        <p:spPr/>
        <p:txBody>
          <a:bodyPr/>
          <a:lstStyle/>
          <a:p>
            <a:fld id="{9F06C0F6-9617-AD41-8206-233E8240C48C}" type="slidenum">
              <a:rPr lang="en-US" smtClean="0"/>
              <a:t>5</a:t>
            </a:fld>
            <a:endParaRPr lang="en-US"/>
          </a:p>
        </p:txBody>
      </p:sp>
    </p:spTree>
    <p:extLst>
      <p:ext uri="{BB962C8B-B14F-4D97-AF65-F5344CB8AC3E}">
        <p14:creationId xmlns:p14="http://schemas.microsoft.com/office/powerpoint/2010/main" val="783636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publisher can publish only to an absolute topic but a subscriber can subscribe to an absolute topic or can use wildcards so that it can receives messages published on more topics. There are two types of wildcards:    Single-level wildcard “+” that represents any subtopic to a specific level of the hierarchy    Multi-level wildcard “#” that appears only at the end of the string and it represents one or more levels of the </a:t>
            </a:r>
            <a:r>
              <a:rPr lang="en-US" dirty="0" err="1" smtClean="0"/>
              <a:t>hierarchyIf</a:t>
            </a:r>
            <a:r>
              <a:rPr lang="en-US" dirty="0" smtClean="0"/>
              <a:t> we consider the above examples, we could be interested in all temperature values for all rooms on floor1 in the building1. In this case, we can use the wildcard “+” to collapse the room level inside our topic hierarchy in the following way :building1/floor1/+/</a:t>
            </a:r>
            <a:r>
              <a:rPr lang="en-US" dirty="0" err="1" smtClean="0"/>
              <a:t>temperatureIn</a:t>
            </a:r>
            <a:r>
              <a:rPr lang="en-US" dirty="0" smtClean="0"/>
              <a:t> the same manner, if we are interested in all data sensors (temperature, humidity, …) in room3 on floor2 in the building2, we can use the wildcard ”#” to collapse the last level of the topic hierarchy in the following way :</a:t>
            </a:r>
          </a:p>
          <a:p>
            <a:endParaRPr lang="en-US" sz="1200" dirty="0" smtClean="0"/>
          </a:p>
          <a:p>
            <a:r>
              <a:rPr lang="en-US" sz="1200" dirty="0" smtClean="0"/>
              <a:t>----</a:t>
            </a:r>
          </a:p>
          <a:p>
            <a:endParaRPr lang="en-US" sz="1200" dirty="0" smtClean="0"/>
          </a:p>
          <a:p>
            <a:r>
              <a:rPr lang="en-US" b="1" dirty="0" smtClean="0"/>
              <a:t>Wildcards</a:t>
            </a:r>
          </a:p>
          <a:p>
            <a:r>
              <a:rPr lang="en-US" dirty="0" smtClean="0"/>
              <a:t>When a client subscribes to a topic it can use the exact topic the message was published to or it can subscribe to more topics at once by using wildcards. A wildcard can only be used when subscribing to topics and is not permitted when publishing a message. In the following we will look at the two different kinds one by one: </a:t>
            </a:r>
            <a:r>
              <a:rPr lang="en-US" i="1" dirty="0" smtClean="0"/>
              <a:t>single level</a:t>
            </a:r>
            <a:r>
              <a:rPr lang="en-US" dirty="0" smtClean="0"/>
              <a:t> and </a:t>
            </a:r>
            <a:r>
              <a:rPr lang="en-US" i="1" dirty="0" smtClean="0"/>
              <a:t>multi level</a:t>
            </a:r>
            <a:r>
              <a:rPr lang="en-US" dirty="0" smtClean="0"/>
              <a:t> wildcards.</a:t>
            </a:r>
          </a:p>
          <a:p>
            <a:r>
              <a:rPr lang="en-US" b="1" dirty="0" smtClean="0"/>
              <a:t>Single Level: +</a:t>
            </a:r>
          </a:p>
          <a:p>
            <a:r>
              <a:rPr lang="en-US" dirty="0" smtClean="0"/>
              <a:t>As the name already suggests, a single level wildcard is a substitute for one topic level. The plus symbol represents a single level wildcard in the topic.</a:t>
            </a:r>
          </a:p>
          <a:p>
            <a:r>
              <a:rPr lang="en-US" dirty="0" smtClean="0"/>
              <a:t>Any topic matches to a topic including the single level wildcard if it contains an arbitrary string instead of the wildcard. For example a subscription to </a:t>
            </a:r>
            <a:r>
              <a:rPr lang="en-US" i="1" dirty="0" err="1" smtClean="0"/>
              <a:t>myhome</a:t>
            </a:r>
            <a:r>
              <a:rPr lang="en-US" i="1" dirty="0" smtClean="0"/>
              <a:t>/</a:t>
            </a:r>
            <a:r>
              <a:rPr lang="en-US" i="1" dirty="0" err="1" smtClean="0"/>
              <a:t>groundfloor</a:t>
            </a:r>
            <a:r>
              <a:rPr lang="en-US" i="1" dirty="0" smtClean="0"/>
              <a:t>/+/temperature</a:t>
            </a:r>
            <a:r>
              <a:rPr lang="en-US" dirty="0" smtClean="0"/>
              <a:t> would match or not match the following topics:</a:t>
            </a:r>
          </a:p>
          <a:p>
            <a:r>
              <a:rPr lang="en-US" b="1" dirty="0" smtClean="0"/>
              <a:t>Multi Level: #</a:t>
            </a:r>
          </a:p>
          <a:p>
            <a:r>
              <a:rPr lang="en-US" dirty="0" smtClean="0"/>
              <a:t>While the single level wildcard only covers one topic level, the multi level wildcard covers an arbitrary number of topic levels. In order to determine the matching topics it is required that the multi level wildcard is always the last character in the topic and it is preceded by a forward slash.</a:t>
            </a:r>
          </a:p>
          <a:p>
            <a:r>
              <a:rPr lang="en-US" dirty="0" smtClean="0"/>
              <a:t>A client subscribing to a topic with a multi level wildcard is receiving all messages, which start with the pattern before the wildcard character, no matter how long or deep the topics will get. If you only specify the multilevel wildcard as a topic (</a:t>
            </a:r>
            <a:r>
              <a:rPr lang="en-US" i="1" dirty="0" smtClean="0"/>
              <a:t>#</a:t>
            </a:r>
            <a:r>
              <a:rPr lang="en-US" dirty="0" smtClean="0"/>
              <a:t>), it means that you will get every message sent over the MQTT broker. If you expect high throughput this is an anti pattern, see the best practices below.</a:t>
            </a:r>
          </a:p>
          <a:p>
            <a:endParaRPr lang="en-US" dirty="0" smtClean="0"/>
          </a:p>
          <a:p>
            <a:endParaRPr lang="en-US" dirty="0" smtClean="0"/>
          </a:p>
          <a:p>
            <a:r>
              <a:rPr lang="en-US" dirty="0" smtClean="0"/>
              <a:t>Reference:</a:t>
            </a:r>
          </a:p>
          <a:p>
            <a:r>
              <a:rPr lang="en-US" dirty="0" smtClean="0"/>
              <a:t>* http://</a:t>
            </a:r>
            <a:r>
              <a:rPr lang="en-US" dirty="0" err="1" smtClean="0"/>
              <a:t>www.hivemq.com</a:t>
            </a:r>
            <a:r>
              <a:rPr lang="en-US" dirty="0" smtClean="0"/>
              <a:t>/blog/mqtt-essentials-part-5-mqtt-topics-best-practices</a:t>
            </a:r>
          </a:p>
          <a:p>
            <a:r>
              <a:rPr lang="en-US" dirty="0" smtClean="0"/>
              <a:t>* http://www.embedded101.com/Develop-M2M-IoT-Devices-Ebook/DevelopM2MIoTDevicesContent/</a:t>
            </a:r>
            <a:r>
              <a:rPr lang="en-US" dirty="0" err="1" smtClean="0"/>
              <a:t>ArticleId</a:t>
            </a:r>
            <a:r>
              <a:rPr lang="en-US" dirty="0" smtClean="0"/>
              <a:t>/221/3-4-Topic-Format</a:t>
            </a:r>
          </a:p>
          <a:p>
            <a:endParaRPr lang="en-US" dirty="0" smtClean="0"/>
          </a:p>
          <a:p>
            <a:endParaRPr lang="en-US" sz="1200" dirty="0" smtClean="0"/>
          </a:p>
        </p:txBody>
      </p:sp>
      <p:sp>
        <p:nvSpPr>
          <p:cNvPr id="4" name="Slide Number Placeholder 3"/>
          <p:cNvSpPr>
            <a:spLocks noGrp="1"/>
          </p:cNvSpPr>
          <p:nvPr>
            <p:ph type="sldNum" sz="quarter" idx="10"/>
          </p:nvPr>
        </p:nvSpPr>
        <p:spPr/>
        <p:txBody>
          <a:bodyPr/>
          <a:lstStyle/>
          <a:p>
            <a:fld id="{9F06C0F6-9617-AD41-8206-233E8240C48C}" type="slidenum">
              <a:rPr lang="en-US" smtClean="0"/>
              <a:t>6</a:t>
            </a:fld>
            <a:endParaRPr lang="en-US"/>
          </a:p>
        </p:txBody>
      </p:sp>
    </p:spTree>
    <p:extLst>
      <p:ext uri="{BB962C8B-B14F-4D97-AF65-F5344CB8AC3E}">
        <p14:creationId xmlns:p14="http://schemas.microsoft.com/office/powerpoint/2010/main" val="78534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Quality of Service?</a:t>
            </a:r>
          </a:p>
          <a:p>
            <a:r>
              <a:rPr lang="en-US" dirty="0" smtClean="0"/>
              <a:t>The </a:t>
            </a:r>
            <a:r>
              <a:rPr lang="en-US" b="1" dirty="0" smtClean="0"/>
              <a:t>Quality of Service</a:t>
            </a:r>
            <a:r>
              <a:rPr lang="en-US" dirty="0" smtClean="0"/>
              <a:t> (</a:t>
            </a:r>
            <a:r>
              <a:rPr lang="en-US" i="1" dirty="0" err="1" smtClean="0"/>
              <a:t>QoS</a:t>
            </a:r>
            <a:r>
              <a:rPr lang="en-US" dirty="0" smtClean="0"/>
              <a:t>) level is an agreement between sender and receiver of a message regarding the guarantees of delivering a message. There are 3 </a:t>
            </a:r>
            <a:r>
              <a:rPr lang="en-US" dirty="0" err="1" smtClean="0"/>
              <a:t>QoS</a:t>
            </a:r>
            <a:r>
              <a:rPr lang="en-US" dirty="0" smtClean="0"/>
              <a:t> levels in MQTT:</a:t>
            </a:r>
          </a:p>
          <a:p>
            <a:r>
              <a:rPr lang="en-US" i="1" dirty="0" smtClean="0"/>
              <a:t>At most once</a:t>
            </a:r>
            <a:r>
              <a:rPr lang="en-US" dirty="0" smtClean="0"/>
              <a:t> (0)</a:t>
            </a:r>
          </a:p>
          <a:p>
            <a:r>
              <a:rPr lang="en-US" i="1" dirty="0" smtClean="0"/>
              <a:t>At least once</a:t>
            </a:r>
            <a:r>
              <a:rPr lang="en-US" dirty="0" smtClean="0"/>
              <a:t> (1)</a:t>
            </a:r>
          </a:p>
          <a:p>
            <a:r>
              <a:rPr lang="en-US" i="1" dirty="0" smtClean="0"/>
              <a:t>Exactly once</a:t>
            </a:r>
            <a:r>
              <a:rPr lang="en-US" dirty="0" smtClean="0"/>
              <a:t> (2).</a:t>
            </a:r>
          </a:p>
          <a:p>
            <a:r>
              <a:rPr lang="en-US" dirty="0" smtClean="0"/>
              <a:t>When talking about </a:t>
            </a:r>
            <a:r>
              <a:rPr lang="en-US" dirty="0" err="1" smtClean="0"/>
              <a:t>QoS</a:t>
            </a:r>
            <a:r>
              <a:rPr lang="en-US" dirty="0" smtClean="0"/>
              <a:t> there are always two different parts of delivering a message: publishing client to broker and broker to subscribing client. We need to look at them separately since there are subtle differences. The </a:t>
            </a:r>
            <a:r>
              <a:rPr lang="en-US" dirty="0" err="1" smtClean="0"/>
              <a:t>QoS</a:t>
            </a:r>
            <a:r>
              <a:rPr lang="en-US" dirty="0" smtClean="0"/>
              <a:t> level for publishing client to broker is depending on the </a:t>
            </a:r>
            <a:r>
              <a:rPr lang="en-US" dirty="0" err="1" smtClean="0"/>
              <a:t>QoS</a:t>
            </a:r>
            <a:r>
              <a:rPr lang="en-US" dirty="0" smtClean="0"/>
              <a:t> level the client sets for the particular message. When the broker transfers a message to a subscribing client it uses the </a:t>
            </a:r>
            <a:r>
              <a:rPr lang="en-US" dirty="0" err="1" smtClean="0"/>
              <a:t>QoS</a:t>
            </a:r>
            <a:r>
              <a:rPr lang="en-US" dirty="0" smtClean="0"/>
              <a:t> of the subscription made by the client earlier. That means, </a:t>
            </a:r>
            <a:r>
              <a:rPr lang="en-US" dirty="0" err="1" smtClean="0"/>
              <a:t>QoS</a:t>
            </a:r>
            <a:r>
              <a:rPr lang="en-US" dirty="0" smtClean="0"/>
              <a:t> guarantees can get downgraded for a particular receiving client if subscribed with a lower </a:t>
            </a:r>
            <a:r>
              <a:rPr lang="en-US" dirty="0" err="1" smtClean="0"/>
              <a:t>QoS</a:t>
            </a:r>
            <a:r>
              <a:rPr lang="en-US" dirty="0" smtClean="0"/>
              <a:t>.</a:t>
            </a:r>
          </a:p>
          <a:p>
            <a:r>
              <a:rPr lang="en-US" b="1" dirty="0" smtClean="0"/>
              <a:t>Why is Quality of Service important?</a:t>
            </a:r>
          </a:p>
          <a:p>
            <a:r>
              <a:rPr lang="en-US" dirty="0" err="1" smtClean="0"/>
              <a:t>QoS</a:t>
            </a:r>
            <a:r>
              <a:rPr lang="en-US" dirty="0" smtClean="0"/>
              <a:t> is a major feature of MQTT, it makes communication in unreliable networks a lot easier because the protocol handles retransmission and guarantees the delivery of the message, regardless how unreliable the underlying transport is. Also it empowers a client to choose the </a:t>
            </a:r>
            <a:r>
              <a:rPr lang="en-US" dirty="0" err="1" smtClean="0"/>
              <a:t>QoS</a:t>
            </a:r>
            <a:r>
              <a:rPr lang="en-US" dirty="0" smtClean="0"/>
              <a:t> level depending on its network reliability and application logic.</a:t>
            </a:r>
          </a:p>
          <a:p>
            <a:r>
              <a:rPr lang="en-US" b="1" dirty="0" smtClean="0"/>
              <a:t>How does it work?</a:t>
            </a:r>
          </a:p>
          <a:p>
            <a:r>
              <a:rPr lang="en-US" dirty="0" smtClean="0"/>
              <a:t>So how is the quality of service implemented in the MQTT protocol ? We will look at each level one by one and explain the functionality.</a:t>
            </a:r>
          </a:p>
          <a:p>
            <a:r>
              <a:rPr lang="en-US" b="1" dirty="0" err="1" smtClean="0"/>
              <a:t>QoS</a:t>
            </a:r>
            <a:r>
              <a:rPr lang="en-US" b="1" dirty="0" smtClean="0"/>
              <a:t> 0 – at most once</a:t>
            </a:r>
          </a:p>
          <a:p>
            <a:r>
              <a:rPr lang="en-US" dirty="0" smtClean="0"/>
              <a:t>The minimal level is zero and it guarantees a best effort delivery. A message won’t be acknowledged by the receiver or stored and redelivered by the sender. This is often called “fire and forget” and provides the same guarantee as the underlying TCP protocol.</a:t>
            </a:r>
          </a:p>
          <a:p>
            <a:r>
              <a:rPr lang="en-US" b="1" dirty="0" err="1" smtClean="0"/>
              <a:t>QoS</a:t>
            </a:r>
            <a:r>
              <a:rPr lang="en-US" b="1" dirty="0" smtClean="0"/>
              <a:t> 1 – at least once</a:t>
            </a:r>
          </a:p>
          <a:p>
            <a:r>
              <a:rPr lang="en-US" dirty="0" smtClean="0"/>
              <a:t>When using </a:t>
            </a:r>
            <a:r>
              <a:rPr lang="en-US" dirty="0" err="1" smtClean="0"/>
              <a:t>QoS</a:t>
            </a:r>
            <a:r>
              <a:rPr lang="en-US" dirty="0" smtClean="0"/>
              <a:t> level 1, it is guaranteed that a message will be delivered at least once to the receiver. But the message can also be delivered more than once.</a:t>
            </a:r>
          </a:p>
          <a:p>
            <a:r>
              <a:rPr lang="en-US" dirty="0" smtClean="0"/>
              <a:t>The sender will store the message until it gets an acknowledgement in form of a </a:t>
            </a:r>
            <a:r>
              <a:rPr lang="en-US" dirty="0" smtClean="0">
                <a:hlinkClick r:id="rId3"/>
              </a:rPr>
              <a:t>PUBACK</a:t>
            </a:r>
            <a:r>
              <a:rPr lang="en-US" dirty="0" smtClean="0"/>
              <a:t> command message from the receiver.</a:t>
            </a:r>
          </a:p>
          <a:p>
            <a:r>
              <a:rPr lang="en-US" dirty="0" smtClean="0"/>
              <a:t>The association of PUBLISH and PUBACK is done by comparing the packet identifier in each packet. If the PUBACK isn’t received in a reasonable amount of time the sender will resend the PUBLISH message. If a receiver gets a message with </a:t>
            </a:r>
            <a:r>
              <a:rPr lang="en-US" dirty="0" err="1" smtClean="0"/>
              <a:t>QoS</a:t>
            </a:r>
            <a:r>
              <a:rPr lang="en-US" dirty="0" smtClean="0"/>
              <a:t> 1, it can process it immediately, for example sending it to all subscribing clients in case of a broker and then replying with the PUBACK.</a:t>
            </a:r>
            <a:br>
              <a:rPr lang="en-US" dirty="0" smtClean="0"/>
            </a:br>
            <a:r>
              <a:rPr lang="en-US" dirty="0" smtClean="0"/>
              <a:t>The duplicate (DUP) flag, which is set in the case a PUBLISH is redelivered, is only for internal purposes and won’t be processed by broker or client in the case of </a:t>
            </a:r>
            <a:r>
              <a:rPr lang="en-US" dirty="0" err="1" smtClean="0"/>
              <a:t>QoS</a:t>
            </a:r>
            <a:r>
              <a:rPr lang="en-US" dirty="0" smtClean="0"/>
              <a:t> 1. The receiver will send a PUBACK regardless of the DUP flag.</a:t>
            </a:r>
          </a:p>
          <a:p>
            <a:r>
              <a:rPr lang="en-US" b="1" dirty="0" err="1" smtClean="0"/>
              <a:t>QoS</a:t>
            </a:r>
            <a:r>
              <a:rPr lang="en-US" b="1" dirty="0" smtClean="0"/>
              <a:t> 2</a:t>
            </a:r>
          </a:p>
          <a:p>
            <a:r>
              <a:rPr lang="en-US" dirty="0" smtClean="0"/>
              <a:t>The highest </a:t>
            </a:r>
            <a:r>
              <a:rPr lang="en-US" dirty="0" err="1" smtClean="0"/>
              <a:t>QoS</a:t>
            </a:r>
            <a:r>
              <a:rPr lang="en-US" dirty="0" smtClean="0"/>
              <a:t> is 2, it guarantees that each message is received only once by the counterpart. It is the safest and also the slowest quality of service level. The guarantee is provided by two flows there and back between sender and receiver.</a:t>
            </a:r>
          </a:p>
          <a:p>
            <a:r>
              <a:rPr lang="en-US" dirty="0" smtClean="0"/>
              <a:t>If a receiver gets a </a:t>
            </a:r>
            <a:r>
              <a:rPr lang="en-US" dirty="0" err="1" smtClean="0"/>
              <a:t>QoS</a:t>
            </a:r>
            <a:r>
              <a:rPr lang="en-US" dirty="0" smtClean="0"/>
              <a:t> 2 PUBLISH it will process the publish message accordingly and acknowledge it to the sender with a </a:t>
            </a:r>
            <a:r>
              <a:rPr lang="en-US" dirty="0" smtClean="0">
                <a:hlinkClick r:id="rId4"/>
              </a:rPr>
              <a:t>PUBREC</a:t>
            </a:r>
            <a:r>
              <a:rPr lang="en-US" dirty="0" smtClean="0"/>
              <a:t> message.</a:t>
            </a:r>
          </a:p>
          <a:p>
            <a:r>
              <a:rPr lang="en-US" dirty="0" smtClean="0"/>
              <a:t>The receiver will store a reference to the packet identifier until it has send the PUBCOMP. This is important for avoid processing the message a second time. When the sender receives the PUBREC it can safely discard the initial publish, because it knows that the counter part has successfully received the message. It will store the PUBREC and respond with a </a:t>
            </a:r>
            <a:r>
              <a:rPr lang="en-US" dirty="0" smtClean="0">
                <a:hlinkClick r:id="rId5"/>
              </a:rPr>
              <a:t>PUBREL</a:t>
            </a:r>
            <a:r>
              <a:rPr lang="en-US" dirty="0" smtClean="0"/>
              <a:t>.</a:t>
            </a:r>
          </a:p>
          <a:p>
            <a:r>
              <a:rPr lang="en-US" dirty="0" smtClean="0"/>
              <a:t>After the receiver gets the PUBREL it can discard every stored state and answer with a </a:t>
            </a:r>
            <a:r>
              <a:rPr lang="en-US" dirty="0" smtClean="0">
                <a:hlinkClick r:id="rId6"/>
              </a:rPr>
              <a:t>PUBCOMP</a:t>
            </a:r>
            <a:r>
              <a:rPr lang="en-US" dirty="0" smtClean="0"/>
              <a:t>. The same is true when the sender receives the PUBCOMP.</a:t>
            </a:r>
          </a:p>
          <a:p>
            <a:r>
              <a:rPr lang="en-US" dirty="0" smtClean="0"/>
              <a:t>When the flow is completed both parties can be sure that the message has been delivered and the sender also knows about it.</a:t>
            </a:r>
          </a:p>
          <a:p>
            <a:r>
              <a:rPr lang="en-US" dirty="0" smtClean="0"/>
              <a:t>Whenever a packet gets lost on the way, the sender is responsible for resending the last message after a reasonable amount of time. This is true when the sender is a MQTT client and also when a MQTT broker sends a message. The receiver has the responsibility to respond to each command message accordingly.</a:t>
            </a:r>
          </a:p>
          <a:p>
            <a:r>
              <a:rPr lang="en-US" b="1" dirty="0" smtClean="0"/>
              <a:t>Good to know</a:t>
            </a:r>
          </a:p>
          <a:p>
            <a:r>
              <a:rPr lang="en-US" dirty="0" smtClean="0"/>
              <a:t>There are a few things you should have in mind when using </a:t>
            </a:r>
            <a:r>
              <a:rPr lang="en-US" dirty="0" err="1" smtClean="0"/>
              <a:t>QoS</a:t>
            </a:r>
            <a:r>
              <a:rPr lang="en-US" dirty="0" smtClean="0"/>
              <a:t>. These are not obvious or clear on first sight.</a:t>
            </a:r>
          </a:p>
          <a:p>
            <a:endParaRPr lang="en-US" dirty="0" smtClean="0"/>
          </a:p>
          <a:p>
            <a:r>
              <a:rPr lang="en-US" b="1" dirty="0" smtClean="0"/>
              <a:t>Use </a:t>
            </a:r>
            <a:r>
              <a:rPr lang="en-US" b="1" dirty="0" err="1" smtClean="0"/>
              <a:t>QoS</a:t>
            </a:r>
            <a:r>
              <a:rPr lang="en-US" b="1" dirty="0" smtClean="0"/>
              <a:t> 0 when …</a:t>
            </a:r>
          </a:p>
          <a:p>
            <a:r>
              <a:rPr lang="en-US" dirty="0" smtClean="0"/>
              <a:t>You have a complete or almost stable connection between sender and receiver. A classic use case is when connecting a test client or a front end application to a MQTT broker over a wired connection.</a:t>
            </a:r>
          </a:p>
          <a:p>
            <a:r>
              <a:rPr lang="en-US" dirty="0" smtClean="0"/>
              <a:t>You don’t care if one or more messages are lost once a while. That is sometimes the case if the data is not that important or will be send at short intervals, where it is okay that messages might get lost.</a:t>
            </a:r>
          </a:p>
          <a:p>
            <a:r>
              <a:rPr lang="en-US" dirty="0" smtClean="0"/>
              <a:t>You don’t need any message queuing. Messages are only queued for disconnected clients if they have </a:t>
            </a:r>
            <a:r>
              <a:rPr lang="en-US" dirty="0" err="1" smtClean="0"/>
              <a:t>QoS</a:t>
            </a:r>
            <a:r>
              <a:rPr lang="en-US" dirty="0" smtClean="0"/>
              <a:t> 1 or 2 and a </a:t>
            </a:r>
            <a:r>
              <a:rPr lang="en-US" dirty="0" smtClean="0">
                <a:hlinkClick r:id="rId7"/>
              </a:rPr>
              <a:t>persistent session</a:t>
            </a:r>
            <a:r>
              <a:rPr lang="en-US" dirty="0" smtClean="0"/>
              <a:t>.</a:t>
            </a:r>
          </a:p>
          <a:p>
            <a:r>
              <a:rPr lang="en-US" b="1" dirty="0" smtClean="0"/>
              <a:t>Use </a:t>
            </a:r>
            <a:r>
              <a:rPr lang="en-US" b="1" dirty="0" err="1" smtClean="0"/>
              <a:t>QoS</a:t>
            </a:r>
            <a:r>
              <a:rPr lang="en-US" b="1" dirty="0" smtClean="0"/>
              <a:t> 1 when …</a:t>
            </a:r>
          </a:p>
          <a:p>
            <a:r>
              <a:rPr lang="en-US" dirty="0" smtClean="0"/>
              <a:t>You need to get every message and your use case can handle duplicates. The most often used </a:t>
            </a:r>
            <a:r>
              <a:rPr lang="en-US" dirty="0" err="1" smtClean="0"/>
              <a:t>QoS</a:t>
            </a:r>
            <a:r>
              <a:rPr lang="en-US" dirty="0" smtClean="0"/>
              <a:t> is level 1, because it guarantees the message arrives at least once. Of course your application must be tolerating duplicates and process them accordingly.</a:t>
            </a:r>
          </a:p>
          <a:p>
            <a:r>
              <a:rPr lang="en-US" dirty="0" smtClean="0"/>
              <a:t>You can’t bear the overhead of </a:t>
            </a:r>
            <a:r>
              <a:rPr lang="en-US" dirty="0" err="1" smtClean="0"/>
              <a:t>QoS</a:t>
            </a:r>
            <a:r>
              <a:rPr lang="en-US" dirty="0" smtClean="0"/>
              <a:t> 2. Of course </a:t>
            </a:r>
            <a:r>
              <a:rPr lang="en-US" dirty="0" err="1" smtClean="0"/>
              <a:t>QoS</a:t>
            </a:r>
            <a:r>
              <a:rPr lang="en-US" dirty="0" smtClean="0"/>
              <a:t> 1 is a lot fast in delivering messages without the guarantee of level 2.</a:t>
            </a:r>
          </a:p>
          <a:p>
            <a:r>
              <a:rPr lang="en-US" b="1" dirty="0" smtClean="0"/>
              <a:t>Use </a:t>
            </a:r>
            <a:r>
              <a:rPr lang="en-US" b="1" dirty="0" err="1" smtClean="0"/>
              <a:t>QoS</a:t>
            </a:r>
            <a:r>
              <a:rPr lang="en-US" b="1" dirty="0" smtClean="0"/>
              <a:t> 2 when …</a:t>
            </a:r>
          </a:p>
          <a:p>
            <a:r>
              <a:rPr lang="en-US" dirty="0" smtClean="0"/>
              <a:t>It is critical to your application to receive all messages exactly once. This is often the case if a duplicate delivery would do harm to application users or subscribing clients. You should be aware of the overhead and that it takes a bit longer to complete the </a:t>
            </a:r>
            <a:r>
              <a:rPr lang="en-US" dirty="0" err="1" smtClean="0"/>
              <a:t>QoS</a:t>
            </a:r>
            <a:r>
              <a:rPr lang="en-US" dirty="0" smtClean="0"/>
              <a:t> 2 flow.</a:t>
            </a:r>
          </a:p>
          <a:p>
            <a:endParaRPr lang="en-US" dirty="0" smtClean="0"/>
          </a:p>
          <a:p>
            <a:endParaRPr lang="en-US" sz="1200" dirty="0" smtClean="0"/>
          </a:p>
        </p:txBody>
      </p:sp>
      <p:sp>
        <p:nvSpPr>
          <p:cNvPr id="4" name="Slide Number Placeholder 3"/>
          <p:cNvSpPr>
            <a:spLocks noGrp="1"/>
          </p:cNvSpPr>
          <p:nvPr>
            <p:ph type="sldNum" sz="quarter" idx="10"/>
          </p:nvPr>
        </p:nvSpPr>
        <p:spPr/>
        <p:txBody>
          <a:bodyPr/>
          <a:lstStyle/>
          <a:p>
            <a:fld id="{9F06C0F6-9617-AD41-8206-233E8240C48C}" type="slidenum">
              <a:rPr lang="en-US" smtClean="0"/>
              <a:t>7</a:t>
            </a:fld>
            <a:endParaRPr lang="en-US"/>
          </a:p>
        </p:txBody>
      </p:sp>
    </p:spTree>
    <p:extLst>
      <p:ext uri="{BB962C8B-B14F-4D97-AF65-F5344CB8AC3E}">
        <p14:creationId xmlns:p14="http://schemas.microsoft.com/office/powerpoint/2010/main" val="496032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a:lnSpc>
                <a:spcPct val="80000"/>
              </a:lnSpc>
            </a:pPr>
            <a:r>
              <a:rPr lang="en-US" sz="800" dirty="0" smtClean="0"/>
              <a:t>In general terms, the </a:t>
            </a:r>
            <a:r>
              <a:rPr lang="en-US" sz="800" dirty="0" err="1" smtClean="0"/>
              <a:t>Bluemix</a:t>
            </a:r>
            <a:r>
              <a:rPr lang="en-US" sz="800" dirty="0" smtClean="0"/>
              <a:t> </a:t>
            </a:r>
            <a:r>
              <a:rPr lang="en-US" sz="800" dirty="0" err="1" smtClean="0"/>
              <a:t>IoT</a:t>
            </a:r>
            <a:r>
              <a:rPr lang="en-US" sz="800" dirty="0" smtClean="0"/>
              <a:t> service acts as the MQTT broker, and is thus responsible for distributing messages to connected clients (devices and applications). </a:t>
            </a:r>
            <a:r>
              <a:rPr lang="en-US" sz="800" i="1" dirty="0" smtClean="0"/>
              <a:t>Devices</a:t>
            </a:r>
            <a:r>
              <a:rPr lang="en-US" sz="800" dirty="0" smtClean="0"/>
              <a:t> include machines that publish information they detect, and </a:t>
            </a:r>
            <a:r>
              <a:rPr lang="en-US" sz="800" i="1" dirty="0" smtClean="0"/>
              <a:t>applications</a:t>
            </a:r>
            <a:r>
              <a:rPr lang="en-US" sz="800" dirty="0" smtClean="0"/>
              <a:t> are the programs that consume the information received from those devices. Devices and applications communicate with the MQTT broker using the MQTT protocol.</a:t>
            </a: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1365210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a:lnSpc>
                <a:spcPct val="80000"/>
              </a:lnSpc>
            </a:pPr>
            <a:r>
              <a:rPr lang="en-US" sz="800" dirty="0" smtClean="0"/>
              <a:t>In general terms, the </a:t>
            </a:r>
            <a:r>
              <a:rPr lang="en-US" sz="800" dirty="0" err="1" smtClean="0"/>
              <a:t>Bluemix</a:t>
            </a:r>
            <a:r>
              <a:rPr lang="en-US" sz="800" dirty="0" smtClean="0"/>
              <a:t> </a:t>
            </a:r>
            <a:r>
              <a:rPr lang="en-US" sz="800" dirty="0" err="1" smtClean="0"/>
              <a:t>IoT</a:t>
            </a:r>
            <a:r>
              <a:rPr lang="en-US" sz="800" dirty="0" smtClean="0"/>
              <a:t> service acts as the MQTT broker, and is thus responsible for distributing messages to connected clients (devices and applications). </a:t>
            </a:r>
            <a:r>
              <a:rPr lang="en-US" sz="800" i="1" dirty="0" smtClean="0"/>
              <a:t>Devices</a:t>
            </a:r>
            <a:r>
              <a:rPr lang="en-US" sz="800" dirty="0" smtClean="0"/>
              <a:t> include machines that publish information they detect, and </a:t>
            </a:r>
            <a:r>
              <a:rPr lang="en-US" sz="800" i="1" dirty="0" smtClean="0"/>
              <a:t>applications</a:t>
            </a:r>
            <a:r>
              <a:rPr lang="en-US" sz="800" dirty="0" smtClean="0"/>
              <a:t> are the programs that consume the information received from those devices. Devices and applications communicate with the MQTT broker using the MQTT protocol.</a:t>
            </a: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1434379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74719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63235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06336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36" name="Shape 36"/>
          <p:cNvSpPr>
            <a:spLocks noGrp="1"/>
          </p:cNvSpPr>
          <p:nvPr>
            <p:ph type="title"/>
          </p:nvPr>
        </p:nvSpPr>
        <p:spPr>
          <a:xfrm>
            <a:off x="1190626" y="1151931"/>
            <a:ext cx="9810751" cy="2321719"/>
          </a:xfrm>
          <a:prstGeom prst="rect">
            <a:avLst/>
          </a:prstGeom>
        </p:spPr>
        <p:txBody>
          <a:bodyPr lIns="0" tIns="0" rIns="0" bIns="0" anchor="b">
            <a:normAutofit/>
          </a:bodyPr>
          <a:lstStyle>
            <a:lvl1pPr defTabSz="410751">
              <a:lnSpc>
                <a:spcPct val="100000"/>
              </a:lnSpc>
              <a:defRPr sz="2672" b="1">
                <a:solidFill>
                  <a:srgbClr val="000000"/>
                </a:solidFill>
                <a:latin typeface="Helvetica Neue"/>
                <a:ea typeface="Helvetica Neue"/>
                <a:cs typeface="Helvetica Neue"/>
                <a:sym typeface="Helvetica Neue"/>
              </a:defRPr>
            </a:lvl1pPr>
          </a:lstStyle>
          <a:p>
            <a:pPr lvl="0"/>
            <a:r>
              <a:rPr/>
              <a:t>Title Text</a:t>
            </a:r>
          </a:p>
        </p:txBody>
      </p:sp>
      <p:sp>
        <p:nvSpPr>
          <p:cNvPr id="37" name="Shape 37"/>
          <p:cNvSpPr>
            <a:spLocks noGrp="1"/>
          </p:cNvSpPr>
          <p:nvPr>
            <p:ph type="body" idx="1"/>
          </p:nvPr>
        </p:nvSpPr>
        <p:spPr>
          <a:xfrm>
            <a:off x="1190626" y="3536156"/>
            <a:ext cx="9810751" cy="794742"/>
          </a:xfrm>
          <a:prstGeom prst="rect">
            <a:avLst/>
          </a:prstGeom>
        </p:spPr>
        <p:txBody>
          <a:bodyPr lIns="0" tIns="0" rIns="0" bIns="0">
            <a:normAutofit/>
          </a:bodyPr>
          <a:lstStyle>
            <a:lvl1pPr marL="0" indent="0" defTabSz="321457">
              <a:spcBef>
                <a:spcPts val="1687"/>
              </a:spcBef>
              <a:buSzTx/>
              <a:buNone/>
              <a:defRPr sz="1969">
                <a:latin typeface="Helvetica Neue Light"/>
                <a:ea typeface="Helvetica Neue Light"/>
                <a:cs typeface="Helvetica Neue Light"/>
                <a:sym typeface="Helvetica Neue Light"/>
              </a:defRPr>
            </a:lvl1pPr>
            <a:lvl2pPr marL="0" indent="160729" defTabSz="321457">
              <a:spcBef>
                <a:spcPts val="1687"/>
              </a:spcBef>
              <a:buSzTx/>
              <a:buNone/>
              <a:defRPr sz="1969">
                <a:latin typeface="Helvetica Neue Light"/>
                <a:ea typeface="Helvetica Neue Light"/>
                <a:cs typeface="Helvetica Neue Light"/>
                <a:sym typeface="Helvetica Neue Light"/>
              </a:defRPr>
            </a:lvl2pPr>
            <a:lvl3pPr marL="0" indent="321457" defTabSz="321457">
              <a:spcBef>
                <a:spcPts val="1687"/>
              </a:spcBef>
              <a:buSzTx/>
              <a:buNone/>
              <a:defRPr sz="1969">
                <a:latin typeface="Helvetica Neue Light"/>
                <a:ea typeface="Helvetica Neue Light"/>
                <a:cs typeface="Helvetica Neue Light"/>
                <a:sym typeface="Helvetica Neue Light"/>
              </a:defRPr>
            </a:lvl3pPr>
            <a:lvl4pPr marL="0" indent="482186" defTabSz="321457">
              <a:spcBef>
                <a:spcPts val="1687"/>
              </a:spcBef>
              <a:buSzTx/>
              <a:buNone/>
              <a:defRPr sz="1969">
                <a:latin typeface="Helvetica Neue Light"/>
                <a:ea typeface="Helvetica Neue Light"/>
                <a:cs typeface="Helvetica Neue Light"/>
                <a:sym typeface="Helvetica Neue Light"/>
              </a:defRPr>
            </a:lvl4pPr>
            <a:lvl5pPr marL="0" indent="642915" defTabSz="321457">
              <a:spcBef>
                <a:spcPts val="1687"/>
              </a:spcBef>
              <a:buSzTx/>
              <a:buNone/>
              <a:defRPr sz="1969">
                <a:latin typeface="Helvetica Neue Light"/>
                <a:ea typeface="Helvetica Neue Light"/>
                <a:cs typeface="Helvetica Neue Light"/>
                <a:sym typeface="Helvetica Neue Light"/>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38"/>
          <p:cNvSpPr>
            <a:spLocks noGrp="1"/>
          </p:cNvSpPr>
          <p:nvPr>
            <p:ph type="sldNum" sz="quarter" idx="10"/>
          </p:nvPr>
        </p:nvSpPr>
        <p:spPr>
          <a:xfrm>
            <a:off x="110067" y="6554788"/>
            <a:ext cx="317500" cy="241300"/>
          </a:xfrm>
        </p:spPr>
        <p:txBody>
          <a:bodyPr wrap="none" lIns="0" tIns="0" rIns="0" bIns="0"/>
          <a:lstStyle>
            <a:lvl1pPr algn="ctr" defTabSz="409575">
              <a:defRPr sz="1100">
                <a:sym typeface="Helvetica Light"/>
              </a:defRPr>
            </a:lvl1pPr>
          </a:lstStyle>
          <a:p>
            <a:fld id="{24114530-1CC1-46FD-A8B4-E2CFA0C7C4A8}" type="slidenum">
              <a:rPr lang="en-US" altLang="en-US"/>
              <a:pPr/>
              <a:t>‹#›</a:t>
            </a:fld>
            <a:endParaRPr lang="en-US" altLang="en-US"/>
          </a:p>
        </p:txBody>
      </p:sp>
    </p:spTree>
    <p:extLst>
      <p:ext uri="{BB962C8B-B14F-4D97-AF65-F5344CB8AC3E}">
        <p14:creationId xmlns:p14="http://schemas.microsoft.com/office/powerpoint/2010/main" val="4889762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3423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19035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30208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56597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17732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37913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55959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2816025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4000"/>
            <a:lum/>
          </a:blip>
          <a:srcRect/>
          <a:stretch>
            <a:fillRect t="-38000" b="-3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F6050-7089-3A47-8E65-191EFFF0A994}" type="slidenum">
              <a:rPr lang="en-US" smtClean="0"/>
              <a:t>‹#›</a:t>
            </a:fld>
            <a:endParaRPr lang="en-US"/>
          </a:p>
        </p:txBody>
      </p:sp>
    </p:spTree>
    <p:extLst>
      <p:ext uri="{BB962C8B-B14F-4D97-AF65-F5344CB8AC3E}">
        <p14:creationId xmlns:p14="http://schemas.microsoft.com/office/powerpoint/2010/main" val="128339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github.com/crescmig/iotdeviceside"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ibm.github.io/" TargetMode="External"/><Relationship Id="rId5" Type="http://schemas.openxmlformats.org/officeDocument/2006/relationships/hyperlink" Target="https://bluemix.net/" TargetMode="External"/><Relationship Id="rId6" Type="http://schemas.openxmlformats.org/officeDocument/2006/relationships/hyperlink" Target="https://console.ng.bluemix.net/catalog/services/internet-of-things-platform/" TargetMode="External"/><Relationship Id="rId7" Type="http://schemas.openxmlformats.org/officeDocument/2006/relationships/hyperlink" Target="https://console.ng.bluemix.net/registration/" TargetMode="External"/><Relationship Id="rId8" Type="http://schemas.openxmlformats.org/officeDocument/2006/relationships/hyperlink" Target="https://github.com/cloudfoundry/cli" TargetMode="External"/><Relationship Id="rId9" Type="http://schemas.openxmlformats.org/officeDocument/2006/relationships/hyperlink" Target="https://developer.ibm.com/iotfoundation/recipes/api-documentation/" TargetMode="External"/><Relationship Id="rId10" Type="http://schemas.openxmlformats.org/officeDocument/2006/relationships/hyperlink" Target="https://www.ng.bluemix.net/docs/services/IoT/index.html#iot170" TargetMode="External"/><Relationship Id="rId11" Type="http://schemas.openxmlformats.org/officeDocument/2006/relationships/hyperlink" Target="https://docs.internetofthings.ibmcloud.com/devices/mqtt.html" TargetMode="External"/><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jpe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354A"/>
        </a:solidFill>
        <a:effectLst/>
      </p:bgPr>
    </p:bg>
    <p:spTree>
      <p:nvGrpSpPr>
        <p:cNvPr id="1" name=""/>
        <p:cNvGrpSpPr/>
        <p:nvPr/>
      </p:nvGrpSpPr>
      <p:grpSpPr>
        <a:xfrm>
          <a:off x="0" y="0"/>
          <a:ext cx="0" cy="0"/>
          <a:chOff x="0" y="0"/>
          <a:chExt cx="0" cy="0"/>
        </a:xfrm>
      </p:grpSpPr>
      <p:pic>
        <p:nvPicPr>
          <p:cNvPr id="4099" name="droppedImage.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8292" y="6395551"/>
            <a:ext cx="615950" cy="242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pic>
      <p:sp>
        <p:nvSpPr>
          <p:cNvPr id="93" name="Shape 93"/>
          <p:cNvSpPr/>
          <p:nvPr/>
        </p:nvSpPr>
        <p:spPr>
          <a:xfrm>
            <a:off x="4520346" y="2132856"/>
            <a:ext cx="7671654" cy="749244"/>
          </a:xfrm>
          <a:prstGeom prst="rect">
            <a:avLst/>
          </a:prstGeom>
          <a:ln w="12700">
            <a:miter lim="400000"/>
          </a:ln>
          <a:extLst/>
        </p:spPr>
        <p:txBody>
          <a:bodyPr wrap="square" lIns="35719" tIns="35719" rIns="35719" bIns="35719" anchor="ctr">
            <a:spAutoFit/>
          </a:bodyPr>
          <a:lstStyle/>
          <a:p>
            <a:pPr>
              <a:defRPr sz="1800"/>
            </a:pPr>
            <a:r>
              <a:rPr lang="it-IT" sz="4400" dirty="0" smtClean="0">
                <a:solidFill>
                  <a:srgbClr val="FFFFFF"/>
                </a:solidFill>
                <a:latin typeface="Helvetica Neue" charset="0"/>
                <a:ea typeface="Helvetica Neue" charset="0"/>
                <a:cs typeface="Helvetica Neue" charset="0"/>
                <a:sym typeface="Helvetica Neue Thin"/>
              </a:rPr>
              <a:t>MQTT &amp; </a:t>
            </a:r>
            <a:r>
              <a:rPr lang="it-IT" sz="4400" dirty="0" err="1" smtClean="0">
                <a:solidFill>
                  <a:srgbClr val="FFFFFF"/>
                </a:solidFill>
                <a:latin typeface="Helvetica Neue" charset="0"/>
                <a:ea typeface="Helvetica Neue" charset="0"/>
                <a:cs typeface="Helvetica Neue" charset="0"/>
                <a:sym typeface="Helvetica Neue Thin"/>
              </a:rPr>
              <a:t>Bluemix</a:t>
            </a:r>
            <a:r>
              <a:rPr lang="it-IT" sz="4400" dirty="0" smtClean="0">
                <a:solidFill>
                  <a:srgbClr val="FFFFFF"/>
                </a:solidFill>
                <a:latin typeface="Helvetica Neue" charset="0"/>
                <a:ea typeface="Helvetica Neue" charset="0"/>
                <a:cs typeface="Helvetica Neue" charset="0"/>
                <a:sym typeface="Helvetica Neue Thin"/>
              </a:rPr>
              <a:t> IOT service</a:t>
            </a:r>
            <a:endParaRPr sz="4400" b="1" dirty="0">
              <a:solidFill>
                <a:srgbClr val="FFFFFF"/>
              </a:solidFill>
              <a:latin typeface="Helvetica Neue" charset="0"/>
              <a:ea typeface="Helvetica Neue" charset="0"/>
              <a:cs typeface="Helvetica Neue" charset="0"/>
              <a:sym typeface="Helvetica Neue"/>
            </a:endParaRPr>
          </a:p>
        </p:txBody>
      </p:sp>
      <p:pic>
        <p:nvPicPr>
          <p:cNvPr id="4101" name="Primary-DarkBackground-4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632" y="1882775"/>
            <a:ext cx="1644650" cy="164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pic>
      <p:sp>
        <p:nvSpPr>
          <p:cNvPr id="4103" name="Rectangle 3"/>
          <p:cNvSpPr txBox="1">
            <a:spLocks noChangeArrowheads="1"/>
          </p:cNvSpPr>
          <p:nvPr/>
        </p:nvSpPr>
        <p:spPr bwMode="auto">
          <a:xfrm>
            <a:off x="4727848" y="2996952"/>
            <a:ext cx="3264877" cy="20162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lstStyle>
            <a:lvl1pPr defTabSz="320675">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160338" defTabSz="320675">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320675" defTabSz="320675">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481013" defTabSz="320675">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641350" defTabSz="320675">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80000"/>
              </a:lnSpc>
              <a:spcBef>
                <a:spcPts val="1688"/>
              </a:spcBef>
              <a:buNone/>
              <a:defRPr/>
            </a:pPr>
            <a:r>
              <a:rPr lang="it-IT" sz="1400" dirty="0" smtClean="0">
                <a:solidFill>
                  <a:schemeClr val="bg1"/>
                </a:solidFill>
                <a:latin typeface="Helvetica Neue" charset="0"/>
                <a:ea typeface="Helvetica Neue" charset="0"/>
                <a:cs typeface="Helvetica Neue" charset="0"/>
                <a:sym typeface="Helvetica Neue Light"/>
              </a:rPr>
              <a:t>Rome – </a:t>
            </a:r>
            <a:r>
              <a:rPr lang="it-IT" sz="1400" dirty="0" smtClean="0">
                <a:solidFill>
                  <a:schemeClr val="bg1"/>
                </a:solidFill>
                <a:latin typeface="Helvetica Neue" charset="0"/>
                <a:ea typeface="Helvetica Neue" charset="0"/>
                <a:cs typeface="Helvetica Neue" charset="0"/>
                <a:sym typeface="Helvetica Neue Light"/>
              </a:rPr>
              <a:t>Lab</a:t>
            </a:r>
            <a:r>
              <a:rPr lang="it-IT" sz="1400" dirty="0" smtClean="0">
                <a:solidFill>
                  <a:schemeClr val="bg1"/>
                </a:solidFill>
                <a:latin typeface="Helvetica Neue" charset="0"/>
                <a:ea typeface="Helvetica Neue" charset="0"/>
                <a:cs typeface="Helvetica Neue" charset="0"/>
                <a:sym typeface="Helvetica Neue Light"/>
              </a:rPr>
              <a:t/>
            </a:r>
            <a:br>
              <a:rPr lang="it-IT" sz="1400" dirty="0" smtClean="0">
                <a:solidFill>
                  <a:schemeClr val="bg1"/>
                </a:solidFill>
                <a:latin typeface="Helvetica Neue" charset="0"/>
                <a:ea typeface="Helvetica Neue" charset="0"/>
                <a:cs typeface="Helvetica Neue" charset="0"/>
                <a:sym typeface="Helvetica Neue Light"/>
              </a:rPr>
            </a:br>
            <a:r>
              <a:rPr lang="it-IT" sz="1400" dirty="0" err="1" smtClean="0">
                <a:solidFill>
                  <a:schemeClr val="bg1"/>
                </a:solidFill>
                <a:latin typeface="Helvetica Neue" charset="0"/>
                <a:ea typeface="Helvetica Neue" charset="0"/>
                <a:cs typeface="Helvetica Neue" charset="0"/>
                <a:sym typeface="Helvetica Neue Light"/>
              </a:rPr>
              <a:t>May</a:t>
            </a:r>
            <a:r>
              <a:rPr lang="it-IT" sz="1400" dirty="0" smtClean="0">
                <a:solidFill>
                  <a:schemeClr val="bg1"/>
                </a:solidFill>
                <a:latin typeface="Helvetica Neue" charset="0"/>
                <a:ea typeface="Helvetica Neue" charset="0"/>
                <a:cs typeface="Helvetica Neue" charset="0"/>
                <a:sym typeface="Helvetica Neue Light"/>
              </a:rPr>
              <a:t> 22, </a:t>
            </a:r>
            <a:r>
              <a:rPr lang="it-IT" sz="1400" dirty="0" smtClean="0">
                <a:solidFill>
                  <a:schemeClr val="bg1"/>
                </a:solidFill>
                <a:latin typeface="Helvetica Neue" charset="0"/>
                <a:ea typeface="Helvetica Neue" charset="0"/>
                <a:cs typeface="Helvetica Neue" charset="0"/>
                <a:sym typeface="Helvetica Neue Light"/>
              </a:rPr>
              <a:t>2017</a:t>
            </a:r>
            <a:endParaRPr lang="it-IT" sz="1400" dirty="0">
              <a:solidFill>
                <a:schemeClr val="bg1"/>
              </a:solidFill>
              <a:latin typeface="Helvetica Neue" charset="0"/>
              <a:ea typeface="Helvetica Neue" charset="0"/>
              <a:cs typeface="Helvetica Neue" charset="0"/>
              <a:sym typeface="Helvetica Neue Light"/>
            </a:endParaRPr>
          </a:p>
          <a:p>
            <a:pPr>
              <a:lnSpc>
                <a:spcPct val="80000"/>
              </a:lnSpc>
              <a:spcBef>
                <a:spcPts val="1688"/>
              </a:spcBef>
              <a:buNone/>
              <a:defRPr/>
            </a:pPr>
            <a:r>
              <a:rPr lang="it-IT" sz="1400" dirty="0" smtClean="0">
                <a:solidFill>
                  <a:schemeClr val="bg1"/>
                </a:solidFill>
                <a:latin typeface="Helvetica Neue" charset="0"/>
                <a:ea typeface="Helvetica Neue" charset="0"/>
                <a:cs typeface="Helvetica Neue" charset="0"/>
                <a:sym typeface="Helvetica Neue Light"/>
              </a:rPr>
              <a:t>Crescenzo Migliaccio</a:t>
            </a:r>
            <a:br>
              <a:rPr lang="it-IT" sz="1400" dirty="0" smtClean="0">
                <a:solidFill>
                  <a:schemeClr val="bg1"/>
                </a:solidFill>
                <a:latin typeface="Helvetica Neue" charset="0"/>
                <a:ea typeface="Helvetica Neue" charset="0"/>
                <a:cs typeface="Helvetica Neue" charset="0"/>
                <a:sym typeface="Helvetica Neue Light"/>
              </a:rPr>
            </a:br>
            <a:r>
              <a:rPr lang="it-IT" sz="1400" dirty="0" smtClean="0">
                <a:solidFill>
                  <a:schemeClr val="bg1"/>
                </a:solidFill>
                <a:latin typeface="Helvetica Neue" charset="0"/>
                <a:ea typeface="Helvetica Neue" charset="0"/>
                <a:cs typeface="Helvetica Neue" charset="0"/>
                <a:sym typeface="Helvetica Neue Light"/>
              </a:rPr>
              <a:t>Valerio Bontempi</a:t>
            </a:r>
          </a:p>
          <a:p>
            <a:pPr>
              <a:lnSpc>
                <a:spcPct val="80000"/>
              </a:lnSpc>
              <a:spcBef>
                <a:spcPts val="1688"/>
              </a:spcBef>
              <a:buNone/>
              <a:defRPr/>
            </a:pPr>
            <a:endParaRPr lang="it-IT" sz="1400" dirty="0">
              <a:solidFill>
                <a:schemeClr val="bg1"/>
              </a:solidFill>
              <a:latin typeface="Helvetica Neue" charset="0"/>
              <a:ea typeface="Helvetica Neue" charset="0"/>
              <a:cs typeface="Helvetica Neue" charset="0"/>
              <a:sym typeface="Helvetica Neue Light"/>
            </a:endParaRPr>
          </a:p>
          <a:p>
            <a:pPr>
              <a:lnSpc>
                <a:spcPct val="80000"/>
              </a:lnSpc>
              <a:spcBef>
                <a:spcPts val="1688"/>
              </a:spcBef>
              <a:buNone/>
              <a:defRPr/>
            </a:pPr>
            <a:r>
              <a:rPr lang="it-IT" sz="1400" dirty="0" smtClean="0">
                <a:solidFill>
                  <a:schemeClr val="bg1"/>
                </a:solidFill>
                <a:latin typeface="Helvetica Neue" charset="0"/>
                <a:ea typeface="Helvetica Neue" charset="0"/>
                <a:cs typeface="Helvetica Neue" charset="0"/>
                <a:sym typeface="Helvetica Neue Light"/>
              </a:rPr>
              <a:t>DSET TEAM </a:t>
            </a:r>
            <a:r>
              <a:rPr lang="mr-IN" sz="1400" dirty="0" smtClean="0">
                <a:solidFill>
                  <a:schemeClr val="bg1"/>
                </a:solidFill>
                <a:latin typeface="Helvetica Neue" charset="0"/>
                <a:ea typeface="Helvetica Neue" charset="0"/>
                <a:cs typeface="Helvetica Neue" charset="0"/>
                <a:sym typeface="Helvetica Neue Light"/>
              </a:rPr>
              <a:t>–</a:t>
            </a:r>
            <a:r>
              <a:rPr lang="it-IT" sz="1400" dirty="0" smtClean="0">
                <a:solidFill>
                  <a:schemeClr val="bg1"/>
                </a:solidFill>
                <a:latin typeface="Helvetica Neue" charset="0"/>
                <a:ea typeface="Helvetica Neue" charset="0"/>
                <a:cs typeface="Helvetica Neue" charset="0"/>
                <a:sym typeface="Helvetica Neue Light"/>
              </a:rPr>
              <a:t> </a:t>
            </a:r>
            <a:r>
              <a:rPr lang="it-IT" sz="1400" dirty="0">
                <a:solidFill>
                  <a:schemeClr val="bg1"/>
                </a:solidFill>
                <a:latin typeface="Helvetica Neue" charset="0"/>
                <a:ea typeface="Helvetica Neue" charset="0"/>
                <a:cs typeface="Helvetica Neue" charset="0"/>
                <a:sym typeface="Helvetica Neue Light"/>
              </a:rPr>
              <a:t>F</a:t>
            </a:r>
            <a:r>
              <a:rPr lang="it-IT" sz="1400" dirty="0" smtClean="0">
                <a:solidFill>
                  <a:schemeClr val="bg1"/>
                </a:solidFill>
                <a:latin typeface="Helvetica Neue" charset="0"/>
                <a:ea typeface="Helvetica Neue" charset="0"/>
                <a:cs typeface="Helvetica Neue" charset="0"/>
                <a:sym typeface="Helvetica Neue Light"/>
              </a:rPr>
              <a:t>abrizio </a:t>
            </a:r>
            <a:r>
              <a:rPr lang="it-IT" sz="1400" dirty="0" err="1">
                <a:solidFill>
                  <a:schemeClr val="bg1"/>
                </a:solidFill>
                <a:latin typeface="Helvetica Neue" charset="0"/>
                <a:ea typeface="Helvetica Neue" charset="0"/>
                <a:cs typeface="Helvetica Neue" charset="0"/>
                <a:sym typeface="Helvetica Neue Light"/>
              </a:rPr>
              <a:t>I</a:t>
            </a:r>
            <a:r>
              <a:rPr lang="it-IT" sz="1400" dirty="0" err="1" smtClean="0">
                <a:solidFill>
                  <a:schemeClr val="bg1"/>
                </a:solidFill>
                <a:latin typeface="Helvetica Neue" charset="0"/>
                <a:ea typeface="Helvetica Neue" charset="0"/>
                <a:cs typeface="Helvetica Neue" charset="0"/>
                <a:sym typeface="Helvetica Neue Light"/>
              </a:rPr>
              <a:t>sidori</a:t>
            </a:r>
            <a:r>
              <a:rPr lang="it-IT" sz="1400" dirty="0">
                <a:solidFill>
                  <a:schemeClr val="bg1"/>
                </a:solidFill>
                <a:latin typeface="Helvetica Neue" charset="0"/>
                <a:ea typeface="Helvetica Neue" charset="0"/>
                <a:cs typeface="Helvetica Neue" charset="0"/>
                <a:sym typeface="Helvetica Neue Light"/>
              </a:rPr>
              <a:t/>
            </a:r>
            <a:br>
              <a:rPr lang="it-IT" sz="1400" dirty="0">
                <a:solidFill>
                  <a:schemeClr val="bg1"/>
                </a:solidFill>
                <a:latin typeface="Helvetica Neue" charset="0"/>
                <a:ea typeface="Helvetica Neue" charset="0"/>
                <a:cs typeface="Helvetica Neue" charset="0"/>
                <a:sym typeface="Helvetica Neue Light"/>
              </a:rPr>
            </a:br>
            <a:r>
              <a:rPr lang="it-IT" sz="1400" dirty="0">
                <a:solidFill>
                  <a:schemeClr val="bg1"/>
                </a:solidFill>
                <a:latin typeface="Helvetica Neue" charset="0"/>
                <a:ea typeface="Helvetica Neue" charset="0"/>
                <a:cs typeface="Helvetica Neue" charset="0"/>
                <a:sym typeface="Helvetica Neue Light"/>
              </a:rPr>
              <a:t/>
            </a:r>
            <a:br>
              <a:rPr lang="it-IT" sz="1400" dirty="0">
                <a:solidFill>
                  <a:schemeClr val="bg1"/>
                </a:solidFill>
                <a:latin typeface="Helvetica Neue" charset="0"/>
                <a:ea typeface="Helvetica Neue" charset="0"/>
                <a:cs typeface="Helvetica Neue" charset="0"/>
                <a:sym typeface="Helvetica Neue Light"/>
              </a:rPr>
            </a:br>
            <a:r>
              <a:rPr lang="it-IT" sz="1400" dirty="0" smtClean="0">
                <a:solidFill>
                  <a:schemeClr val="bg1"/>
                </a:solidFill>
                <a:latin typeface="Helvetica Neue" charset="0"/>
                <a:ea typeface="Helvetica Neue" charset="0"/>
                <a:cs typeface="Helvetica Neue" charset="0"/>
                <a:sym typeface="Helvetica Neue Light"/>
              </a:rPr>
              <a:t/>
            </a:r>
            <a:br>
              <a:rPr lang="it-IT" sz="1400" dirty="0" smtClean="0">
                <a:solidFill>
                  <a:schemeClr val="bg1"/>
                </a:solidFill>
                <a:latin typeface="Helvetica Neue" charset="0"/>
                <a:ea typeface="Helvetica Neue" charset="0"/>
                <a:cs typeface="Helvetica Neue" charset="0"/>
                <a:sym typeface="Helvetica Neue Light"/>
              </a:rPr>
            </a:br>
            <a:endParaRPr lang="it-IT" sz="1400" dirty="0">
              <a:solidFill>
                <a:schemeClr val="bg1"/>
              </a:solidFill>
              <a:latin typeface="Helvetica Neue" charset="0"/>
              <a:ea typeface="Helvetica Neue" charset="0"/>
              <a:cs typeface="Helvetica Neue" charset="0"/>
              <a:sym typeface="Helvetica Neue Light"/>
            </a:endParaRPr>
          </a:p>
        </p:txBody>
      </p:sp>
    </p:spTree>
    <p:extLst>
      <p:ext uri="{BB962C8B-B14F-4D97-AF65-F5344CB8AC3E}">
        <p14:creationId xmlns:p14="http://schemas.microsoft.com/office/powerpoint/2010/main" val="24674644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 </a:t>
            </a:r>
            <a:r>
              <a:rPr lang="it-IT" sz="2800" dirty="0" err="1" smtClean="0">
                <a:solidFill>
                  <a:srgbClr val="1B354A"/>
                </a:solidFill>
              </a:rPr>
              <a:t>Practice</a:t>
            </a:r>
            <a:endParaRPr lang="en-US" altLang="en-US" dirty="0">
              <a:solidFill>
                <a:srgbClr val="1B354A"/>
              </a:solidFill>
              <a:latin typeface="Arial" charset="0"/>
              <a:ea typeface="MS PGothic" charset="-128"/>
              <a:cs typeface="Arial" charset="0"/>
            </a:endParaRPr>
          </a:p>
        </p:txBody>
      </p:sp>
      <p:sp>
        <p:nvSpPr>
          <p:cNvPr id="15" name="TextBox 14"/>
          <p:cNvSpPr txBox="1"/>
          <p:nvPr/>
        </p:nvSpPr>
        <p:spPr>
          <a:xfrm>
            <a:off x="7536160" y="695851"/>
            <a:ext cx="3909676" cy="5909310"/>
          </a:xfrm>
          <a:prstGeom prst="rect">
            <a:avLst/>
          </a:prstGeom>
          <a:noFill/>
        </p:spPr>
        <p:txBody>
          <a:bodyPr wrap="square" rtlCol="0">
            <a:spAutoFit/>
          </a:bodyPr>
          <a:lstStyle/>
          <a:p>
            <a:r>
              <a:rPr lang="en-US" b="1" dirty="0" smtClean="0">
                <a:latin typeface="Helvetica Neue Light"/>
                <a:ea typeface="Helvetica Neue Light"/>
                <a:cs typeface="Helvetica Neue Light"/>
                <a:sym typeface="Helvetica Neue Light"/>
              </a:rPr>
              <a:t>Execution Flow:</a:t>
            </a:r>
          </a:p>
          <a:p>
            <a:pPr marL="342900" indent="-342900">
              <a:buFont typeface="+mj-lt"/>
              <a:buAutoNum type="arabicPeriod"/>
            </a:pPr>
            <a:r>
              <a:rPr lang="en-US" dirty="0" smtClean="0">
                <a:latin typeface="Helvetica Neue Light"/>
                <a:ea typeface="Helvetica Neue Light"/>
                <a:cs typeface="Helvetica Neue Light"/>
                <a:sym typeface="Helvetica Neue Light"/>
              </a:rPr>
              <a:t>Arduino read the sensors data</a:t>
            </a:r>
          </a:p>
          <a:p>
            <a:pPr marL="342900" indent="-342900">
              <a:buFont typeface="+mj-lt"/>
              <a:buAutoNum type="arabicPeriod"/>
            </a:pPr>
            <a:r>
              <a:rPr lang="en-US" dirty="0" smtClean="0">
                <a:latin typeface="Helvetica Neue Light"/>
                <a:ea typeface="Helvetica Neue Light"/>
                <a:cs typeface="Helvetica Neue Light"/>
                <a:sym typeface="Helvetica Neue Light"/>
              </a:rPr>
              <a:t>Arduino send the data to Raspberry PI </a:t>
            </a:r>
          </a:p>
          <a:p>
            <a:pPr marL="342900" indent="-342900">
              <a:buFont typeface="+mj-lt"/>
              <a:buAutoNum type="arabicPeriod"/>
            </a:pPr>
            <a:r>
              <a:rPr lang="en-US" dirty="0" smtClean="0">
                <a:latin typeface="Helvetica Neue Light"/>
                <a:ea typeface="Helvetica Neue Light"/>
                <a:cs typeface="Helvetica Neue Light"/>
                <a:sym typeface="Helvetica Neue Light"/>
              </a:rPr>
              <a:t>on Raspberry PI there is a </a:t>
            </a:r>
            <a:r>
              <a:rPr lang="en-US" dirty="0" err="1" smtClean="0">
                <a:latin typeface="Helvetica Neue Light"/>
                <a:ea typeface="Helvetica Neue Light"/>
                <a:cs typeface="Helvetica Neue Light"/>
                <a:sym typeface="Helvetica Neue Light"/>
              </a:rPr>
              <a:t>NodeJS</a:t>
            </a:r>
            <a:r>
              <a:rPr lang="en-US" dirty="0" smtClean="0">
                <a:latin typeface="Helvetica Neue Light"/>
                <a:ea typeface="Helvetica Neue Light"/>
                <a:cs typeface="Helvetica Neue Light"/>
                <a:sym typeface="Helvetica Neue Light"/>
              </a:rPr>
              <a:t> application (</a:t>
            </a:r>
            <a:r>
              <a:rPr lang="en-US" dirty="0" err="1" smtClean="0">
                <a:latin typeface="Helvetica Neue Light"/>
                <a:ea typeface="Helvetica Neue Light"/>
                <a:cs typeface="Helvetica Neue Light"/>
                <a:sym typeface="Helvetica Neue Light"/>
              </a:rPr>
              <a:t>DeviceSide</a:t>
            </a:r>
            <a:r>
              <a:rPr lang="en-US" dirty="0" smtClean="0">
                <a:latin typeface="Helvetica Neue Light"/>
                <a:ea typeface="Helvetica Neue Light"/>
                <a:cs typeface="Helvetica Neue Light"/>
                <a:sym typeface="Helvetica Neue Light"/>
              </a:rPr>
              <a:t> program) that read the data sensor and publish the data (publish event) to IBM IOT service (MQTT Broker)</a:t>
            </a:r>
          </a:p>
          <a:p>
            <a:pPr marL="342900" indent="-342900">
              <a:buFont typeface="+mj-lt"/>
              <a:buAutoNum type="arabicPeriod"/>
            </a:pPr>
            <a:r>
              <a:rPr lang="en-US" dirty="0" smtClean="0">
                <a:latin typeface="Helvetica Neue Light"/>
                <a:ea typeface="Helvetica Neue Light"/>
                <a:cs typeface="Helvetica Neue Light"/>
                <a:sym typeface="Helvetica Neue Light"/>
              </a:rPr>
              <a:t>the application side program receive the sensors data. We could create an User Interface that show data sensors in diagram chart</a:t>
            </a:r>
          </a:p>
          <a:p>
            <a:pPr marL="285750" indent="-285750">
              <a:buFont typeface="Arial" charset="0"/>
              <a:buChar char="•"/>
            </a:pPr>
            <a:endParaRPr lang="en-US" dirty="0">
              <a:latin typeface="Helvetica Neue Light"/>
              <a:ea typeface="Helvetica Neue Light"/>
              <a:cs typeface="Helvetica Neue Light"/>
              <a:sym typeface="Helvetica Neue Light"/>
            </a:endParaRPr>
          </a:p>
          <a:p>
            <a:r>
              <a:rPr lang="en-US" dirty="0" smtClean="0">
                <a:latin typeface="Helvetica Neue Light"/>
                <a:ea typeface="Helvetica Neue Light"/>
                <a:cs typeface="Helvetica Neue Light"/>
                <a:sym typeface="Helvetica Neue Light"/>
              </a:rPr>
              <a:t>In order to send a command to Device, the flow, instead, is:</a:t>
            </a:r>
          </a:p>
          <a:p>
            <a:r>
              <a:rPr lang="en-US" dirty="0" smtClean="0">
                <a:latin typeface="Helvetica Neue Light"/>
                <a:ea typeface="Helvetica Neue Light"/>
                <a:cs typeface="Helvetica Neue Light"/>
                <a:sym typeface="Helvetica Neue Light"/>
              </a:rPr>
              <a:t>Application side -&gt; MQTT broker -&gt; Device side program -&gt; </a:t>
            </a:r>
            <a:r>
              <a:rPr lang="en-US" dirty="0" err="1" smtClean="0">
                <a:latin typeface="Helvetica Neue Light"/>
                <a:ea typeface="Helvetica Neue Light"/>
                <a:cs typeface="Helvetica Neue Light"/>
                <a:sym typeface="Helvetica Neue Light"/>
              </a:rPr>
              <a:t>RaspberryPI</a:t>
            </a:r>
            <a:r>
              <a:rPr lang="en-US" dirty="0" smtClean="0">
                <a:latin typeface="Helvetica Neue Light"/>
                <a:ea typeface="Helvetica Neue Light"/>
                <a:cs typeface="Helvetica Neue Light"/>
                <a:sym typeface="Helvetica Neue Light"/>
              </a:rPr>
              <a:t> -&gt; </a:t>
            </a:r>
            <a:r>
              <a:rPr lang="en-US" dirty="0">
                <a:latin typeface="Helvetica Neue Light"/>
                <a:ea typeface="Helvetica Neue Light"/>
                <a:cs typeface="Helvetica Neue Light"/>
                <a:sym typeface="Helvetica Neue Light"/>
              </a:rPr>
              <a:t>A</a:t>
            </a:r>
            <a:r>
              <a:rPr lang="en-US" dirty="0" smtClean="0">
                <a:latin typeface="Helvetica Neue Light"/>
                <a:ea typeface="Helvetica Neue Light"/>
                <a:cs typeface="Helvetica Neue Light"/>
                <a:sym typeface="Helvetica Neue Light"/>
              </a:rPr>
              <a:t>rduino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360" y="737291"/>
            <a:ext cx="6864845" cy="6006740"/>
          </a:xfrm>
          <a:prstGeom prst="rect">
            <a:avLst/>
          </a:prstGeom>
        </p:spPr>
      </p:pic>
      <p:pic>
        <p:nvPicPr>
          <p:cNvPr id="6" name="Picture 2" descr="mage result for node-red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4785" y="2590304"/>
            <a:ext cx="1447315" cy="662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14889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 </a:t>
            </a:r>
            <a:r>
              <a:rPr lang="it-IT" sz="2800" dirty="0" err="1" smtClean="0">
                <a:solidFill>
                  <a:srgbClr val="1B354A"/>
                </a:solidFill>
              </a:rPr>
              <a:t>Practice</a:t>
            </a:r>
            <a:endParaRPr lang="en-US" altLang="en-US" dirty="0">
              <a:solidFill>
                <a:srgbClr val="1B354A"/>
              </a:solidFill>
              <a:latin typeface="Arial" charset="0"/>
              <a:ea typeface="MS PGothic" charset="-128"/>
              <a:cs typeface="Arial" charset="0"/>
            </a:endParaRPr>
          </a:p>
        </p:txBody>
      </p:sp>
      <p:sp>
        <p:nvSpPr>
          <p:cNvPr id="15" name="TextBox 14"/>
          <p:cNvSpPr txBox="1"/>
          <p:nvPr/>
        </p:nvSpPr>
        <p:spPr>
          <a:xfrm>
            <a:off x="7800627" y="788782"/>
            <a:ext cx="3909676" cy="4524315"/>
          </a:xfrm>
          <a:prstGeom prst="rect">
            <a:avLst/>
          </a:prstGeom>
          <a:noFill/>
        </p:spPr>
        <p:txBody>
          <a:bodyPr wrap="square" rtlCol="0">
            <a:spAutoFit/>
          </a:bodyPr>
          <a:lstStyle/>
          <a:p>
            <a:r>
              <a:rPr lang="en-US" b="1" dirty="0" smtClean="0">
                <a:latin typeface="Helvetica Neue Light"/>
                <a:ea typeface="Helvetica Neue Light"/>
                <a:cs typeface="Helvetica Neue Light"/>
                <a:sym typeface="Helvetica Neue Light"/>
              </a:rPr>
              <a:t>Execution Flow:</a:t>
            </a:r>
          </a:p>
          <a:p>
            <a:pPr marL="342900" indent="-342900">
              <a:buFont typeface="+mj-lt"/>
              <a:buAutoNum type="arabicPeriod"/>
            </a:pPr>
            <a:r>
              <a:rPr lang="en-US" dirty="0" err="1" smtClean="0">
                <a:latin typeface="Helvetica Neue Light"/>
                <a:ea typeface="Helvetica Neue Light"/>
                <a:cs typeface="Helvetica Neue Light"/>
                <a:sym typeface="Helvetica Neue Light"/>
              </a:rPr>
              <a:t>NodeJS</a:t>
            </a:r>
            <a:r>
              <a:rPr lang="en-US" dirty="0" smtClean="0">
                <a:latin typeface="Helvetica Neue Light"/>
                <a:ea typeface="Helvetica Neue Light"/>
                <a:cs typeface="Helvetica Neue Light"/>
                <a:sym typeface="Helvetica Neue Light"/>
              </a:rPr>
              <a:t> device side program run on a computer and generate random data. In this way we can simulate sensors data (ex: temperature, humidity</a:t>
            </a:r>
            <a:r>
              <a:rPr lang="mr-IN" dirty="0" smtClean="0">
                <a:latin typeface="Helvetica Neue Light"/>
                <a:ea typeface="Helvetica Neue Light"/>
                <a:cs typeface="Helvetica Neue Light"/>
                <a:sym typeface="Helvetica Neue Light"/>
              </a:rPr>
              <a:t>…</a:t>
            </a:r>
            <a:r>
              <a:rPr lang="it-IT" dirty="0" smtClean="0">
                <a:latin typeface="Helvetica Neue Light"/>
                <a:ea typeface="Helvetica Neue Light"/>
                <a:cs typeface="Helvetica Neue Light"/>
                <a:sym typeface="Helvetica Neue Light"/>
              </a:rPr>
              <a:t>)</a:t>
            </a:r>
            <a:endParaRPr lang="en-US" dirty="0" smtClean="0">
              <a:latin typeface="Helvetica Neue Light"/>
              <a:ea typeface="Helvetica Neue Light"/>
              <a:cs typeface="Helvetica Neue Light"/>
              <a:sym typeface="Helvetica Neue Light"/>
            </a:endParaRPr>
          </a:p>
          <a:p>
            <a:pPr marL="342900" indent="-342900">
              <a:buFont typeface="+mj-lt"/>
              <a:buAutoNum type="arabicPeriod"/>
            </a:pPr>
            <a:r>
              <a:rPr lang="en-US" dirty="0" smtClean="0">
                <a:latin typeface="Helvetica Neue Light"/>
                <a:ea typeface="Helvetica Neue Light"/>
                <a:cs typeface="Helvetica Neue Light"/>
                <a:sym typeface="Helvetica Neue Light"/>
              </a:rPr>
              <a:t>the application side program receive the sensors data. We could create an User Interface that show data sensors in diagram chart</a:t>
            </a:r>
          </a:p>
          <a:p>
            <a:pPr marL="285750" indent="-285750">
              <a:buFont typeface="Arial" charset="0"/>
              <a:buChar char="•"/>
            </a:pPr>
            <a:endParaRPr lang="en-US" dirty="0">
              <a:latin typeface="Helvetica Neue Light"/>
              <a:ea typeface="Helvetica Neue Light"/>
              <a:cs typeface="Helvetica Neue Light"/>
              <a:sym typeface="Helvetica Neue Light"/>
            </a:endParaRPr>
          </a:p>
          <a:p>
            <a:r>
              <a:rPr lang="en-US" dirty="0" smtClean="0">
                <a:latin typeface="Helvetica Neue Light"/>
                <a:ea typeface="Helvetica Neue Light"/>
                <a:cs typeface="Helvetica Neue Light"/>
                <a:sym typeface="Helvetica Neue Light"/>
              </a:rPr>
              <a:t>In order to send a command to Device, the flow, instead, is:</a:t>
            </a:r>
          </a:p>
          <a:p>
            <a:r>
              <a:rPr lang="en-US" dirty="0" smtClean="0">
                <a:latin typeface="Helvetica Neue Light"/>
                <a:ea typeface="Helvetica Neue Light"/>
                <a:cs typeface="Helvetica Neue Light"/>
                <a:sym typeface="Helvetica Neue Light"/>
              </a:rPr>
              <a:t>Application side -&gt; MQTT broker -&gt; Device side program</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81" y="1172493"/>
            <a:ext cx="7476479" cy="5360323"/>
          </a:xfrm>
          <a:prstGeom prst="rect">
            <a:avLst/>
          </a:prstGeom>
        </p:spPr>
      </p:pic>
      <p:sp>
        <p:nvSpPr>
          <p:cNvPr id="7" name="TextBox 6"/>
          <p:cNvSpPr txBox="1"/>
          <p:nvPr/>
        </p:nvSpPr>
        <p:spPr>
          <a:xfrm>
            <a:off x="326976" y="834915"/>
            <a:ext cx="11118860" cy="369332"/>
          </a:xfrm>
          <a:prstGeom prst="rect">
            <a:avLst/>
          </a:prstGeom>
          <a:noFill/>
        </p:spPr>
        <p:txBody>
          <a:bodyPr wrap="square" rtlCol="0">
            <a:spAutoFit/>
          </a:bodyPr>
          <a:lstStyle/>
          <a:p>
            <a:r>
              <a:rPr lang="en-US" b="1" dirty="0" smtClean="0">
                <a:latin typeface="Helvetica Neue Light"/>
                <a:ea typeface="Helvetica Neue Light"/>
                <a:cs typeface="Helvetica Neue Light"/>
                <a:sym typeface="Helvetica Neue Light"/>
              </a:rPr>
              <a:t>If we don’t have Devices boards (Raspberry, Arduino) </a:t>
            </a:r>
            <a:r>
              <a:rPr lang="mr-IN" b="1" dirty="0" smtClean="0">
                <a:latin typeface="Helvetica Neue Light"/>
                <a:ea typeface="Helvetica Neue Light"/>
                <a:cs typeface="Helvetica Neue Light"/>
                <a:sym typeface="Helvetica Neue Light"/>
              </a:rPr>
              <a:t>…</a:t>
            </a:r>
            <a:endParaRPr lang="en-US" b="1" dirty="0">
              <a:latin typeface="Helvetica Neue Light"/>
              <a:ea typeface="Helvetica Neue Light"/>
              <a:cs typeface="Helvetica Neue Light"/>
              <a:sym typeface="Helvetica Neue Light"/>
            </a:endParaRPr>
          </a:p>
        </p:txBody>
      </p:sp>
      <p:pic>
        <p:nvPicPr>
          <p:cNvPr id="1026" name="Picture 2" descr="mage result for node-red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5404" y="3262078"/>
            <a:ext cx="1571476" cy="73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600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 </a:t>
            </a:r>
            <a:r>
              <a:rPr lang="it-IT" sz="2800" dirty="0" err="1" smtClean="0">
                <a:solidFill>
                  <a:srgbClr val="1B354A"/>
                </a:solidFill>
              </a:rPr>
              <a:t>Practice</a:t>
            </a:r>
            <a:endParaRPr lang="en-US" altLang="en-US" dirty="0">
              <a:solidFill>
                <a:srgbClr val="1B354A"/>
              </a:solidFill>
              <a:latin typeface="Arial" charset="0"/>
              <a:ea typeface="MS PGothic" charset="-128"/>
              <a:cs typeface="Arial" charset="0"/>
            </a:endParaRPr>
          </a:p>
        </p:txBody>
      </p:sp>
      <p:sp>
        <p:nvSpPr>
          <p:cNvPr id="5" name="TextBox 4"/>
          <p:cNvSpPr txBox="1"/>
          <p:nvPr/>
        </p:nvSpPr>
        <p:spPr>
          <a:xfrm>
            <a:off x="335360" y="620688"/>
            <a:ext cx="11686540" cy="5816977"/>
          </a:xfrm>
          <a:prstGeom prst="rect">
            <a:avLst/>
          </a:prstGeom>
          <a:noFill/>
        </p:spPr>
        <p:txBody>
          <a:bodyPr wrap="square" rtlCol="0">
            <a:spAutoFit/>
          </a:bodyPr>
          <a:lstStyle/>
          <a:p>
            <a:r>
              <a:rPr lang="en-US" sz="2000" b="1" u="sng" dirty="0">
                <a:latin typeface="Helvetica Neue Light"/>
                <a:ea typeface="Helvetica Neue Light"/>
                <a:cs typeface="Helvetica Neue Light"/>
                <a:sym typeface="Helvetica Neue Light"/>
              </a:rPr>
              <a:t>Step 1. Set up the </a:t>
            </a:r>
            <a:r>
              <a:rPr lang="en-US" sz="2000" b="1" u="sng" dirty="0" err="1">
                <a:latin typeface="Helvetica Neue Light"/>
                <a:ea typeface="Helvetica Neue Light"/>
                <a:cs typeface="Helvetica Neue Light"/>
                <a:sym typeface="Helvetica Neue Light"/>
              </a:rPr>
              <a:t>Bluemix</a:t>
            </a:r>
            <a:r>
              <a:rPr lang="en-US" sz="2000" b="1" u="sng" dirty="0">
                <a:latin typeface="Helvetica Neue Light"/>
                <a:ea typeface="Helvetica Neue Light"/>
                <a:cs typeface="Helvetica Neue Light"/>
                <a:sym typeface="Helvetica Neue Light"/>
              </a:rPr>
              <a:t> </a:t>
            </a:r>
            <a:r>
              <a:rPr lang="en-US" sz="2000" b="1" u="sng" dirty="0" err="1">
                <a:latin typeface="Helvetica Neue Light"/>
                <a:ea typeface="Helvetica Neue Light"/>
                <a:cs typeface="Helvetica Neue Light"/>
                <a:sym typeface="Helvetica Neue Light"/>
              </a:rPr>
              <a:t>IoT</a:t>
            </a:r>
            <a:r>
              <a:rPr lang="en-US" sz="2000" b="1" u="sng" dirty="0">
                <a:latin typeface="Helvetica Neue Light"/>
                <a:ea typeface="Helvetica Neue Light"/>
                <a:cs typeface="Helvetica Neue Light"/>
                <a:sym typeface="Helvetica Neue Light"/>
              </a:rPr>
              <a:t> service</a:t>
            </a:r>
          </a:p>
          <a:p>
            <a:pPr marL="285750" indent="-285750">
              <a:buFont typeface="Arial" charset="0"/>
              <a:buChar char="•"/>
            </a:pPr>
            <a:r>
              <a:rPr lang="en-US" dirty="0">
                <a:latin typeface="Helvetica Neue Light"/>
                <a:ea typeface="Helvetica Neue Light"/>
                <a:cs typeface="Helvetica Neue Light"/>
                <a:sym typeface="Helvetica Neue Light"/>
              </a:rPr>
              <a:t>Add the </a:t>
            </a:r>
            <a:r>
              <a:rPr lang="en-US" dirty="0" err="1">
                <a:latin typeface="Helvetica Neue Light"/>
                <a:ea typeface="Helvetica Neue Light"/>
                <a:cs typeface="Helvetica Neue Light"/>
                <a:sym typeface="Helvetica Neue Light"/>
              </a:rPr>
              <a:t>IoT</a:t>
            </a:r>
            <a:r>
              <a:rPr lang="en-US" dirty="0">
                <a:latin typeface="Helvetica Neue Light"/>
                <a:ea typeface="Helvetica Neue Light"/>
                <a:cs typeface="Helvetica Neue Light"/>
                <a:sym typeface="Helvetica Neue Light"/>
              </a:rPr>
              <a:t> </a:t>
            </a:r>
            <a:r>
              <a:rPr lang="en-US" dirty="0" smtClean="0">
                <a:latin typeface="Helvetica Neue Light"/>
                <a:ea typeface="Helvetica Neue Light"/>
                <a:cs typeface="Helvetica Neue Light"/>
                <a:sym typeface="Helvetica Neue Light"/>
              </a:rPr>
              <a:t>service to your </a:t>
            </a:r>
            <a:r>
              <a:rPr lang="en-US" dirty="0" err="1" smtClean="0">
                <a:latin typeface="Helvetica Neue Light"/>
                <a:ea typeface="Helvetica Neue Light"/>
                <a:cs typeface="Helvetica Neue Light"/>
                <a:sym typeface="Helvetica Neue Light"/>
              </a:rPr>
              <a:t>Bluemix</a:t>
            </a:r>
            <a:r>
              <a:rPr lang="en-US" dirty="0" smtClean="0">
                <a:latin typeface="Helvetica Neue Light"/>
                <a:ea typeface="Helvetica Neue Light"/>
                <a:cs typeface="Helvetica Neue Light"/>
                <a:sym typeface="Helvetica Neue Light"/>
              </a:rPr>
              <a:t> Organization</a:t>
            </a:r>
            <a:endParaRPr lang="en-US" dirty="0">
              <a:latin typeface="Helvetica Neue Light"/>
              <a:ea typeface="Helvetica Neue Light"/>
              <a:cs typeface="Helvetica Neue Light"/>
              <a:sym typeface="Helvetica Neue Light"/>
            </a:endParaRPr>
          </a:p>
          <a:p>
            <a:pPr marL="285750" indent="-285750">
              <a:buFont typeface="Arial" charset="0"/>
              <a:buChar char="•"/>
            </a:pPr>
            <a:r>
              <a:rPr lang="en-US" dirty="0">
                <a:latin typeface="Helvetica Neue Light"/>
                <a:ea typeface="Helvetica Neue Light"/>
                <a:cs typeface="Helvetica Neue Light"/>
                <a:sym typeface="Helvetica Neue Light"/>
              </a:rPr>
              <a:t>Launch the </a:t>
            </a:r>
            <a:r>
              <a:rPr lang="en-US" dirty="0" err="1">
                <a:latin typeface="Helvetica Neue Light"/>
                <a:ea typeface="Helvetica Neue Light"/>
                <a:cs typeface="Helvetica Neue Light"/>
                <a:sym typeface="Helvetica Neue Light"/>
              </a:rPr>
              <a:t>IoT</a:t>
            </a:r>
            <a:r>
              <a:rPr lang="en-US" dirty="0">
                <a:latin typeface="Helvetica Neue Light"/>
                <a:ea typeface="Helvetica Neue Light"/>
                <a:cs typeface="Helvetica Neue Light"/>
                <a:sym typeface="Helvetica Neue Light"/>
              </a:rPr>
              <a:t> service </a:t>
            </a:r>
            <a:r>
              <a:rPr lang="en-US" dirty="0" smtClean="0">
                <a:latin typeface="Helvetica Neue Light"/>
                <a:ea typeface="Helvetica Neue Light"/>
                <a:cs typeface="Helvetica Neue Light"/>
                <a:sym typeface="Helvetica Neue Light"/>
              </a:rPr>
              <a:t>console</a:t>
            </a:r>
          </a:p>
          <a:p>
            <a:pPr marL="285750" indent="-285750">
              <a:buFont typeface="Arial" charset="0"/>
              <a:buChar char="•"/>
            </a:pPr>
            <a:r>
              <a:rPr lang="en-US" dirty="0">
                <a:latin typeface="Helvetica Neue Light"/>
                <a:ea typeface="Helvetica Neue Light"/>
                <a:cs typeface="Helvetica Neue Light"/>
                <a:sym typeface="Helvetica Neue Light"/>
              </a:rPr>
              <a:t>Register the D</a:t>
            </a:r>
            <a:r>
              <a:rPr lang="en-US" dirty="0" smtClean="0">
                <a:latin typeface="Helvetica Neue Light"/>
                <a:ea typeface="Helvetica Neue Light"/>
                <a:cs typeface="Helvetica Neue Light"/>
                <a:sym typeface="Helvetica Neue Light"/>
              </a:rPr>
              <a:t>evice (each devices is identified with Device Type, Device ID and Authorization Token)</a:t>
            </a:r>
          </a:p>
          <a:p>
            <a:pPr marL="285750" indent="-285750">
              <a:buFont typeface="Arial" charset="0"/>
              <a:buChar char="•"/>
            </a:pPr>
            <a:r>
              <a:rPr lang="en-US" dirty="0" smtClean="0">
                <a:latin typeface="Helvetica Neue Light"/>
                <a:ea typeface="Helvetica Neue Light"/>
                <a:cs typeface="Helvetica Neue Light"/>
                <a:sym typeface="Helvetica Neue Light"/>
              </a:rPr>
              <a:t>Register the Application (each application is identified with API key and API token)</a:t>
            </a:r>
          </a:p>
          <a:p>
            <a:pPr marL="285750" indent="-285750">
              <a:buFont typeface="Arial" charset="0"/>
              <a:buChar char="•"/>
            </a:pPr>
            <a:endParaRPr lang="en-US" i="1" dirty="0">
              <a:latin typeface="Helvetica Neue Light"/>
              <a:ea typeface="Helvetica Neue Light"/>
              <a:cs typeface="Helvetica Neue Light"/>
              <a:sym typeface="Helvetica Neue Light"/>
            </a:endParaRPr>
          </a:p>
          <a:p>
            <a:r>
              <a:rPr lang="en-US" sz="2000" b="1" u="sng" dirty="0">
                <a:latin typeface="Helvetica Neue Light"/>
                <a:ea typeface="Helvetica Neue Light"/>
                <a:cs typeface="Helvetica Neue Light"/>
                <a:sym typeface="Helvetica Neue Light"/>
              </a:rPr>
              <a:t>Step 2. Create a device-side </a:t>
            </a:r>
            <a:r>
              <a:rPr lang="en-US" sz="2000" b="1" u="sng" dirty="0" smtClean="0">
                <a:latin typeface="Helvetica Neue Light"/>
                <a:ea typeface="Helvetica Neue Light"/>
                <a:cs typeface="Helvetica Neue Light"/>
                <a:sym typeface="Helvetica Neue Light"/>
              </a:rPr>
              <a:t>program</a:t>
            </a:r>
            <a:r>
              <a:rPr lang="en-US" sz="2000" dirty="0" smtClean="0">
                <a:latin typeface="Helvetica Neue Light"/>
                <a:ea typeface="Helvetica Neue Light"/>
                <a:cs typeface="Helvetica Neue Light"/>
                <a:sym typeface="Helvetica Neue Light"/>
              </a:rPr>
              <a:t>. </a:t>
            </a:r>
            <a:endParaRPr lang="en-US" dirty="0">
              <a:latin typeface="Helvetica Neue Light"/>
              <a:ea typeface="Helvetica Neue Light"/>
              <a:cs typeface="Helvetica Neue Light"/>
              <a:sym typeface="Helvetica Neue Light"/>
            </a:endParaRPr>
          </a:p>
          <a:p>
            <a:endParaRPr lang="en-US" dirty="0" smtClean="0">
              <a:latin typeface="Helvetica Neue Light"/>
              <a:ea typeface="Helvetica Neue Light"/>
              <a:cs typeface="Helvetica Neue Light"/>
              <a:sym typeface="Helvetica Neue Light"/>
            </a:endParaRPr>
          </a:p>
          <a:p>
            <a:pPr algn="ctr"/>
            <a:r>
              <a:rPr lang="en-US" sz="2000" dirty="0" err="1" smtClean="0">
                <a:latin typeface="Helvetica Neue Light"/>
                <a:ea typeface="Helvetica Neue Light"/>
                <a:cs typeface="Helvetica Neue Light"/>
                <a:sym typeface="Helvetica Neue Light"/>
              </a:rPr>
              <a:t>Github</a:t>
            </a:r>
            <a:r>
              <a:rPr lang="en-US" sz="2000" dirty="0" smtClean="0">
                <a:latin typeface="Helvetica Neue Light"/>
                <a:ea typeface="Helvetica Neue Light"/>
                <a:cs typeface="Helvetica Neue Light"/>
                <a:sym typeface="Helvetica Neue Light"/>
              </a:rPr>
              <a:t> </a:t>
            </a:r>
            <a:r>
              <a:rPr lang="en-US" sz="2000" dirty="0" err="1" smtClean="0">
                <a:latin typeface="Helvetica Neue Light"/>
                <a:ea typeface="Helvetica Neue Light"/>
                <a:cs typeface="Helvetica Neue Light"/>
                <a:sym typeface="Helvetica Neue Light"/>
              </a:rPr>
              <a:t>url</a:t>
            </a:r>
            <a:r>
              <a:rPr lang="en-US" sz="2000" dirty="0">
                <a:latin typeface="Helvetica Neue Light"/>
                <a:ea typeface="Helvetica Neue Light"/>
                <a:cs typeface="Helvetica Neue Light"/>
                <a:sym typeface="Helvetica Neue Light"/>
              </a:rPr>
              <a:t>: </a:t>
            </a:r>
            <a:r>
              <a:rPr lang="en-US" sz="2000" dirty="0">
                <a:latin typeface="Helvetica Neue Light"/>
                <a:ea typeface="Helvetica Neue Light"/>
                <a:cs typeface="Helvetica Neue Light"/>
                <a:sym typeface="Helvetica Neue Light"/>
                <a:hlinkClick r:id="rId4"/>
              </a:rPr>
              <a:t>https://</a:t>
            </a:r>
            <a:r>
              <a:rPr lang="en-US" sz="2000" dirty="0" smtClean="0">
                <a:latin typeface="Helvetica Neue Light"/>
                <a:ea typeface="Helvetica Neue Light"/>
                <a:cs typeface="Helvetica Neue Light"/>
                <a:sym typeface="Helvetica Neue Light"/>
                <a:hlinkClick r:id="rId4"/>
              </a:rPr>
              <a:t>github.com/crescmig/iotdeviceside</a:t>
            </a:r>
            <a:endParaRPr lang="en-US" sz="2000" dirty="0" smtClean="0">
              <a:latin typeface="Helvetica Neue Light"/>
              <a:ea typeface="Helvetica Neue Light"/>
              <a:cs typeface="Helvetica Neue Light"/>
              <a:sym typeface="Helvetica Neue Light"/>
            </a:endParaRPr>
          </a:p>
          <a:p>
            <a:r>
              <a:rPr lang="en-US" sz="2000" dirty="0" smtClean="0">
                <a:latin typeface="Helvetica Neue Light"/>
                <a:ea typeface="Helvetica Neue Light"/>
                <a:cs typeface="Helvetica Neue Light"/>
                <a:sym typeface="Helvetica Neue Light"/>
              </a:rPr>
              <a:t>It </a:t>
            </a:r>
            <a:r>
              <a:rPr lang="en-US" dirty="0" smtClean="0">
                <a:latin typeface="Helvetica Neue Light"/>
                <a:ea typeface="Helvetica Neue Light"/>
                <a:cs typeface="Helvetica Neue Light"/>
                <a:sym typeface="Helvetica Neue Light"/>
              </a:rPr>
              <a:t>consists of three parts:</a:t>
            </a:r>
          </a:p>
          <a:p>
            <a:pPr marL="342900" indent="-342900">
              <a:buFont typeface="Arial" charset="0"/>
              <a:buChar char="•"/>
            </a:pPr>
            <a:r>
              <a:rPr lang="en-US" dirty="0" smtClean="0">
                <a:latin typeface="Helvetica Neue Light"/>
                <a:ea typeface="Helvetica Neue Light"/>
                <a:cs typeface="Helvetica Neue Light"/>
                <a:sym typeface="Helvetica Neue Light"/>
              </a:rPr>
              <a:t>Connecting </a:t>
            </a:r>
            <a:r>
              <a:rPr lang="en-US" dirty="0">
                <a:latin typeface="Helvetica Neue Light"/>
                <a:ea typeface="Helvetica Neue Light"/>
                <a:cs typeface="Helvetica Neue Light"/>
                <a:sym typeface="Helvetica Neue Light"/>
              </a:rPr>
              <a:t>to the </a:t>
            </a:r>
            <a:r>
              <a:rPr lang="en-US" dirty="0" err="1">
                <a:latin typeface="Helvetica Neue Light"/>
                <a:ea typeface="Helvetica Neue Light"/>
                <a:cs typeface="Helvetica Neue Light"/>
                <a:sym typeface="Helvetica Neue Light"/>
              </a:rPr>
              <a:t>IoT</a:t>
            </a:r>
            <a:r>
              <a:rPr lang="en-US" dirty="0">
                <a:latin typeface="Helvetica Neue Light"/>
                <a:ea typeface="Helvetica Neue Light"/>
                <a:cs typeface="Helvetica Neue Light"/>
                <a:sym typeface="Helvetica Neue Light"/>
              </a:rPr>
              <a:t> service (MQTT broker)</a:t>
            </a:r>
          </a:p>
          <a:p>
            <a:pPr marL="342900" indent="-342900">
              <a:buFont typeface="Arial" charset="0"/>
              <a:buChar char="•"/>
            </a:pPr>
            <a:r>
              <a:rPr lang="en-US" dirty="0">
                <a:latin typeface="Helvetica Neue Light"/>
                <a:ea typeface="Helvetica Neue Light"/>
                <a:cs typeface="Helvetica Neue Light"/>
                <a:sym typeface="Helvetica Neue Light"/>
              </a:rPr>
              <a:t>Publishing events to </a:t>
            </a:r>
            <a:r>
              <a:rPr lang="en-US" dirty="0" smtClean="0">
                <a:latin typeface="Helvetica Neue Light"/>
                <a:ea typeface="Helvetica Neue Light"/>
                <a:cs typeface="Helvetica Neue Light"/>
                <a:sym typeface="Helvetica Neue Light"/>
              </a:rPr>
              <a:t>applications</a:t>
            </a:r>
          </a:p>
          <a:p>
            <a:pPr marL="342900" indent="-342900">
              <a:buFont typeface="Arial" charset="0"/>
              <a:buChar char="•"/>
            </a:pPr>
            <a:r>
              <a:rPr lang="en-US" dirty="0" smtClean="0">
                <a:latin typeface="Helvetica Neue Light"/>
                <a:ea typeface="Helvetica Neue Light"/>
                <a:cs typeface="Helvetica Neue Light"/>
                <a:sym typeface="Helvetica Neue Light"/>
              </a:rPr>
              <a:t>Subscribing </a:t>
            </a:r>
            <a:r>
              <a:rPr lang="en-US" dirty="0">
                <a:latin typeface="Helvetica Neue Light"/>
                <a:ea typeface="Helvetica Neue Light"/>
                <a:cs typeface="Helvetica Neue Light"/>
                <a:sym typeface="Helvetica Neue Light"/>
              </a:rPr>
              <a:t>commands from </a:t>
            </a:r>
            <a:r>
              <a:rPr lang="en-US" dirty="0" smtClean="0">
                <a:latin typeface="Helvetica Neue Light"/>
                <a:ea typeface="Helvetica Neue Light"/>
                <a:cs typeface="Helvetica Neue Light"/>
                <a:sym typeface="Helvetica Neue Light"/>
              </a:rPr>
              <a:t>applications</a:t>
            </a:r>
          </a:p>
          <a:p>
            <a:pPr marL="285750" indent="-285750">
              <a:buFont typeface="Arial" charset="0"/>
              <a:buChar char="•"/>
            </a:pPr>
            <a:endParaRPr lang="en-US" i="1" dirty="0">
              <a:latin typeface="Helvetica Neue Light"/>
              <a:ea typeface="Helvetica Neue Light"/>
              <a:cs typeface="Helvetica Neue Light"/>
              <a:sym typeface="Helvetica Neue Light"/>
            </a:endParaRPr>
          </a:p>
          <a:p>
            <a:r>
              <a:rPr lang="en-US" sz="2000" b="1" u="sng" dirty="0">
                <a:latin typeface="Helvetica Neue Light"/>
                <a:ea typeface="Helvetica Neue Light"/>
                <a:cs typeface="Helvetica Neue Light"/>
                <a:sym typeface="Helvetica Neue Light"/>
              </a:rPr>
              <a:t>Step </a:t>
            </a:r>
            <a:r>
              <a:rPr lang="en-US" sz="2000" b="1" u="sng" dirty="0" smtClean="0">
                <a:latin typeface="Helvetica Neue Light"/>
                <a:ea typeface="Helvetica Neue Light"/>
                <a:cs typeface="Helvetica Neue Light"/>
                <a:sym typeface="Helvetica Neue Light"/>
              </a:rPr>
              <a:t>3. </a:t>
            </a:r>
            <a:r>
              <a:rPr lang="en-US" sz="2000" b="1" u="sng" dirty="0">
                <a:latin typeface="Helvetica Neue Light"/>
                <a:ea typeface="Helvetica Neue Light"/>
                <a:cs typeface="Helvetica Neue Light"/>
                <a:sym typeface="Helvetica Neue Light"/>
              </a:rPr>
              <a:t>Create </a:t>
            </a:r>
            <a:r>
              <a:rPr lang="en-US" sz="2000" b="1" u="sng" dirty="0" smtClean="0">
                <a:latin typeface="Helvetica Neue Light"/>
                <a:ea typeface="Helvetica Neue Light"/>
                <a:cs typeface="Helvetica Neue Light"/>
                <a:sym typeface="Helvetica Neue Light"/>
              </a:rPr>
              <a:t>an application-side </a:t>
            </a:r>
            <a:r>
              <a:rPr lang="en-US" sz="2000" b="1" u="sng" dirty="0" smtClean="0">
                <a:latin typeface="Helvetica Neue Light"/>
                <a:ea typeface="Helvetica Neue Light"/>
                <a:cs typeface="Helvetica Neue Light"/>
                <a:sym typeface="Helvetica Neue Light"/>
              </a:rPr>
              <a:t>program</a:t>
            </a:r>
            <a:r>
              <a:rPr lang="en-US" sz="2000" dirty="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 </a:t>
            </a:r>
            <a:r>
              <a:rPr lang="en-US" sz="2000" i="1" dirty="0" smtClean="0">
                <a:latin typeface="Helvetica Neue Light"/>
                <a:ea typeface="Helvetica Neue Light"/>
                <a:cs typeface="Helvetica Neue Light"/>
                <a:sym typeface="Helvetica Neue Light"/>
              </a:rPr>
              <a:t>Node-red Application:</a:t>
            </a:r>
          </a:p>
          <a:p>
            <a:endParaRPr lang="en-US" sz="2000" i="1" dirty="0">
              <a:latin typeface="Helvetica Neue Light"/>
              <a:ea typeface="Helvetica Neue Light"/>
              <a:cs typeface="Helvetica Neue Light"/>
              <a:sym typeface="Helvetica Neue Light"/>
            </a:endParaRPr>
          </a:p>
          <a:p>
            <a:r>
              <a:rPr lang="en-US" dirty="0" smtClean="0">
                <a:latin typeface="Helvetica Neue Light"/>
                <a:ea typeface="Helvetica Neue Light"/>
                <a:cs typeface="Helvetica Neue Light"/>
                <a:sym typeface="Helvetica Neue Light"/>
              </a:rPr>
              <a:t>It </a:t>
            </a:r>
            <a:r>
              <a:rPr lang="en-US" dirty="0">
                <a:latin typeface="Helvetica Neue Light"/>
                <a:ea typeface="Helvetica Neue Light"/>
                <a:cs typeface="Helvetica Neue Light"/>
                <a:sym typeface="Helvetica Neue Light"/>
              </a:rPr>
              <a:t>consists of three parts</a:t>
            </a:r>
            <a:r>
              <a:rPr lang="en-US" dirty="0" smtClean="0">
                <a:latin typeface="Helvetica Neue Light"/>
                <a:ea typeface="Helvetica Neue Light"/>
                <a:cs typeface="Helvetica Neue Light"/>
                <a:sym typeface="Helvetica Neue Light"/>
              </a:rPr>
              <a:t>:</a:t>
            </a:r>
            <a:endParaRPr lang="en-US" dirty="0">
              <a:latin typeface="Helvetica Neue Light"/>
              <a:ea typeface="Helvetica Neue Light"/>
              <a:cs typeface="Helvetica Neue Light"/>
              <a:sym typeface="Helvetica Neue Light"/>
            </a:endParaRPr>
          </a:p>
          <a:p>
            <a:pPr marL="285750" indent="-285750">
              <a:buFont typeface="Arial" charset="0"/>
              <a:buChar char="•"/>
            </a:pPr>
            <a:r>
              <a:rPr lang="en-US" dirty="0" smtClean="0">
                <a:latin typeface="Helvetica Neue Light"/>
                <a:ea typeface="Helvetica Neue Light"/>
                <a:cs typeface="Helvetica Neue Light"/>
                <a:sym typeface="Helvetica Neue Light"/>
              </a:rPr>
              <a:t>Connecting to the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(MQTT broker)</a:t>
            </a:r>
          </a:p>
          <a:p>
            <a:pPr marL="285750" indent="-285750">
              <a:buFont typeface="Arial" charset="0"/>
              <a:buChar char="•"/>
            </a:pPr>
            <a:r>
              <a:rPr lang="en-US" dirty="0" smtClean="0">
                <a:latin typeface="Helvetica Neue Light"/>
                <a:ea typeface="Helvetica Neue Light"/>
                <a:cs typeface="Helvetica Neue Light"/>
                <a:sym typeface="Helvetica Neue Light"/>
              </a:rPr>
              <a:t>Subscribing </a:t>
            </a:r>
            <a:r>
              <a:rPr lang="en-US" dirty="0">
                <a:latin typeface="Helvetica Neue Light"/>
                <a:ea typeface="Helvetica Neue Light"/>
                <a:cs typeface="Helvetica Neue Light"/>
                <a:sym typeface="Helvetica Neue Light"/>
              </a:rPr>
              <a:t>events from devices or from the MQTT broker</a:t>
            </a:r>
          </a:p>
          <a:p>
            <a:pPr marL="285750" indent="-285750">
              <a:buFont typeface="Arial" charset="0"/>
              <a:buChar char="•"/>
            </a:pPr>
            <a:r>
              <a:rPr lang="en-US" dirty="0">
                <a:latin typeface="Helvetica Neue Light"/>
                <a:ea typeface="Helvetica Neue Light"/>
                <a:cs typeface="Helvetica Neue Light"/>
                <a:sym typeface="Helvetica Neue Light"/>
              </a:rPr>
              <a:t>Publishing commands to </a:t>
            </a:r>
            <a:r>
              <a:rPr lang="en-US" dirty="0" smtClean="0">
                <a:latin typeface="Helvetica Neue Light"/>
                <a:ea typeface="Helvetica Neue Light"/>
                <a:cs typeface="Helvetica Neue Light"/>
                <a:sym typeface="Helvetica Neue Light"/>
              </a:rPr>
              <a:t>devices</a:t>
            </a:r>
            <a:endParaRPr lang="en-US" dirty="0">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54248693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945396"/>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a:t>
            </a:r>
            <a:r>
              <a:rPr lang="mr-IN" sz="2800" dirty="0" smtClean="0">
                <a:solidFill>
                  <a:srgbClr val="1B354A"/>
                </a:solidFill>
              </a:rPr>
              <a:t>–</a:t>
            </a:r>
            <a:r>
              <a:rPr lang="it-IT" sz="2800" dirty="0" smtClean="0">
                <a:solidFill>
                  <a:srgbClr val="1B354A"/>
                </a:solidFill>
              </a:rPr>
              <a:t> </a:t>
            </a:r>
            <a:r>
              <a:rPr lang="it-IT" sz="2800" dirty="0" err="1" smtClean="0">
                <a:solidFill>
                  <a:srgbClr val="1B354A"/>
                </a:solidFill>
              </a:rPr>
              <a:t>Practice</a:t>
            </a:r>
            <a:endParaRPr lang="it-IT" sz="2800" dirty="0" smtClean="0">
              <a:solidFill>
                <a:srgbClr val="1B354A"/>
              </a:solidFill>
            </a:endParaRPr>
          </a:p>
          <a:p>
            <a:pPr algn="ctr"/>
            <a:r>
              <a:rPr lang="en-US" sz="2000" b="0" dirty="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IBM IOT Platform library for </a:t>
            </a:r>
            <a:r>
              <a:rPr lang="en-US" sz="2000" b="0" dirty="0" err="1" smtClean="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NodeJS</a:t>
            </a:r>
            <a:r>
              <a:rPr lang="en-US" sz="2000" b="0" dirty="0" smtClean="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 (</a:t>
            </a:r>
            <a:r>
              <a:rPr lang="en-US" sz="2000" b="0" dirty="0" err="1" smtClean="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ibmiotf</a:t>
            </a:r>
            <a:r>
              <a:rPr lang="en-US" sz="2000" b="0" dirty="0" smtClean="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 </a:t>
            </a:r>
            <a:r>
              <a:rPr lang="en-US" sz="2000" b="0" dirty="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https://</a:t>
            </a:r>
            <a:r>
              <a:rPr lang="en-US" sz="2000" b="0" dirty="0" err="1">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www.npmjs.com</a:t>
            </a:r>
            <a:r>
              <a:rPr lang="en-US" sz="2000" b="0" dirty="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/package/</a:t>
            </a:r>
            <a:r>
              <a:rPr lang="en-US" sz="2000" b="0" dirty="0" err="1">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ibmiotf</a:t>
            </a:r>
            <a:r>
              <a:rPr lang="en-US" sz="2000" b="0" dirty="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a:t>
            </a:r>
          </a:p>
          <a:p>
            <a:pPr algn="ctr"/>
            <a:endParaRPr lang="en-US" altLang="en-US" dirty="0">
              <a:solidFill>
                <a:srgbClr val="1B354A"/>
              </a:solidFill>
              <a:latin typeface="Arial" charset="0"/>
              <a:ea typeface="MS PGothic" charset="-128"/>
              <a:cs typeface="Arial" charset="0"/>
            </a:endParaRPr>
          </a:p>
        </p:txBody>
      </p:sp>
      <p:sp>
        <p:nvSpPr>
          <p:cNvPr id="5" name="TextBox 4"/>
          <p:cNvSpPr txBox="1"/>
          <p:nvPr/>
        </p:nvSpPr>
        <p:spPr>
          <a:xfrm>
            <a:off x="335360" y="1412776"/>
            <a:ext cx="11233248" cy="1731243"/>
          </a:xfrm>
          <a:prstGeom prst="rect">
            <a:avLst/>
          </a:prstGeom>
          <a:noFill/>
        </p:spPr>
        <p:txBody>
          <a:bodyPr wrap="square" rtlCol="0">
            <a:spAutoFit/>
          </a:bodyPr>
          <a:lstStyle/>
          <a:p>
            <a:pPr marL="285750" indent="-285750">
              <a:buFont typeface="Arial" charset="0"/>
              <a:buChar char="•"/>
            </a:pPr>
            <a:r>
              <a:rPr lang="en-US" dirty="0">
                <a:latin typeface="Helvetica Neue Light"/>
                <a:ea typeface="Helvetica Neue Light"/>
                <a:cs typeface="Helvetica Neue Light"/>
                <a:sym typeface="Helvetica Neue Light"/>
              </a:rPr>
              <a:t>The </a:t>
            </a:r>
            <a:r>
              <a:rPr lang="en-US" i="1" dirty="0" err="1" smtClean="0">
                <a:latin typeface="Helvetica Neue Light"/>
                <a:ea typeface="Helvetica Neue Light"/>
                <a:cs typeface="Helvetica Neue Light"/>
                <a:sym typeface="Helvetica Neue Light"/>
              </a:rPr>
              <a:t>ibmiotf</a:t>
            </a:r>
            <a:r>
              <a:rPr lang="en-US" dirty="0" smtClean="0">
                <a:latin typeface="Helvetica Neue Light"/>
                <a:ea typeface="Helvetica Neue Light"/>
                <a:cs typeface="Helvetica Neue Light"/>
                <a:sym typeface="Helvetica Neue Light"/>
              </a:rPr>
              <a:t> library is </a:t>
            </a:r>
            <a:r>
              <a:rPr lang="en-US" dirty="0">
                <a:latin typeface="Helvetica Neue Light"/>
                <a:ea typeface="Helvetica Neue Light"/>
                <a:cs typeface="Helvetica Neue Light"/>
                <a:sym typeface="Helvetica Neue Light"/>
              </a:rPr>
              <a:t>used for simplifying the interaction with the IBM Watson Internet of Things Platform</a:t>
            </a:r>
            <a:r>
              <a:rPr lang="en-US" dirty="0" smtClean="0">
                <a:latin typeface="Helvetica Neue Light"/>
                <a:ea typeface="Helvetica Neue Light"/>
                <a:cs typeface="Helvetica Neue Light"/>
                <a:sym typeface="Helvetica Neue Light"/>
              </a:rPr>
              <a:t>.</a:t>
            </a:r>
          </a:p>
          <a:p>
            <a:pPr marL="285750" indent="-285750">
              <a:spcBef>
                <a:spcPts val="500"/>
              </a:spcBef>
              <a:buFont typeface="Arial" charset="0"/>
              <a:buChar char="•"/>
            </a:pPr>
            <a:r>
              <a:rPr lang="en-US" dirty="0" smtClean="0">
                <a:latin typeface="Helvetica Neue Light"/>
                <a:ea typeface="Helvetica Neue Light"/>
                <a:cs typeface="Helvetica Neue Light"/>
                <a:sym typeface="Helvetica Neue Light"/>
              </a:rPr>
              <a:t>It provides a set of functions to publish events, subscribe to events, send(publish) commands and receive commands</a:t>
            </a:r>
          </a:p>
          <a:p>
            <a:pPr lvl="6">
              <a:spcBef>
                <a:spcPts val="500"/>
              </a:spcBef>
            </a:pPr>
            <a:r>
              <a:rPr lang="en-US" sz="2000" b="1" dirty="0" smtClean="0">
                <a:solidFill>
                  <a:srgbClr val="FF0000"/>
                </a:solidFill>
                <a:latin typeface="Helvetica Neue Light"/>
                <a:ea typeface="Helvetica Neue Light"/>
                <a:cs typeface="Helvetica Neue Light"/>
                <a:sym typeface="Helvetica Neue Light"/>
              </a:rPr>
              <a:t>	</a:t>
            </a:r>
            <a:r>
              <a:rPr lang="en-US" sz="2000" b="1" dirty="0" err="1" smtClean="0">
                <a:solidFill>
                  <a:srgbClr val="FF0000"/>
                </a:solidFill>
                <a:latin typeface="Helvetica Neue Light"/>
                <a:ea typeface="Helvetica Neue Light"/>
                <a:cs typeface="Helvetica Neue Light"/>
                <a:sym typeface="Helvetica Neue Light"/>
              </a:rPr>
              <a:t>var</a:t>
            </a:r>
            <a:r>
              <a:rPr lang="en-US" sz="2000" b="1" dirty="0" smtClean="0">
                <a:solidFill>
                  <a:srgbClr val="FF0000"/>
                </a:solidFill>
                <a:latin typeface="Helvetica Neue Light"/>
                <a:ea typeface="Helvetica Neue Light"/>
                <a:cs typeface="Helvetica Neue Light"/>
                <a:sym typeface="Helvetica Neue Light"/>
              </a:rPr>
              <a:t> </a:t>
            </a:r>
            <a:r>
              <a:rPr lang="en-US" sz="2000" b="1" dirty="0" err="1">
                <a:solidFill>
                  <a:srgbClr val="FF0000"/>
                </a:solidFill>
                <a:latin typeface="Helvetica Neue Light"/>
                <a:ea typeface="Helvetica Neue Light"/>
                <a:cs typeface="Helvetica Neue Light"/>
                <a:sym typeface="Helvetica Neue Light"/>
              </a:rPr>
              <a:t>Iotf</a:t>
            </a:r>
            <a:r>
              <a:rPr lang="en-US" sz="2000" b="1" dirty="0">
                <a:solidFill>
                  <a:srgbClr val="FF0000"/>
                </a:solidFill>
                <a:latin typeface="Helvetica Neue Light"/>
                <a:ea typeface="Helvetica Neue Light"/>
                <a:cs typeface="Helvetica Neue Light"/>
                <a:sym typeface="Helvetica Neue Light"/>
              </a:rPr>
              <a:t> = require("</a:t>
            </a:r>
            <a:r>
              <a:rPr lang="en-US" sz="2000" b="1" dirty="0" err="1">
                <a:solidFill>
                  <a:srgbClr val="FF0000"/>
                </a:solidFill>
                <a:latin typeface="Helvetica Neue Light"/>
                <a:ea typeface="Helvetica Neue Light"/>
                <a:cs typeface="Helvetica Neue Light"/>
                <a:sym typeface="Helvetica Neue Light"/>
              </a:rPr>
              <a:t>ibmiotf</a:t>
            </a:r>
            <a:r>
              <a:rPr lang="en-US" sz="2000" b="1" dirty="0" smtClean="0">
                <a:solidFill>
                  <a:srgbClr val="FF0000"/>
                </a:solidFill>
                <a:latin typeface="Helvetica Neue Light"/>
                <a:ea typeface="Helvetica Neue Light"/>
                <a:cs typeface="Helvetica Neue Light"/>
                <a:sym typeface="Helvetica Neue Light"/>
              </a:rPr>
              <a:t>");</a:t>
            </a:r>
          </a:p>
          <a:p>
            <a:pPr lvl="6">
              <a:spcBef>
                <a:spcPts val="500"/>
              </a:spcBef>
            </a:pPr>
            <a:r>
              <a:rPr lang="en-US" sz="2000" b="1" dirty="0" smtClean="0">
                <a:solidFill>
                  <a:srgbClr val="FF0000"/>
                </a:solidFill>
                <a:latin typeface="Helvetica Neue Light"/>
                <a:ea typeface="Helvetica Neue Light"/>
                <a:cs typeface="Helvetica Neue Light"/>
                <a:sym typeface="Helvetica Neue Light"/>
              </a:rPr>
              <a:t>	</a:t>
            </a:r>
            <a:r>
              <a:rPr lang="en-US" sz="2000" b="1" dirty="0" err="1" smtClean="0">
                <a:solidFill>
                  <a:srgbClr val="FF0000"/>
                </a:solidFill>
                <a:latin typeface="Helvetica Neue Light"/>
                <a:ea typeface="Helvetica Neue Light"/>
                <a:cs typeface="Helvetica Neue Light"/>
                <a:sym typeface="Helvetica Neue Light"/>
              </a:rPr>
              <a:t>var</a:t>
            </a:r>
            <a:r>
              <a:rPr lang="en-US" sz="2000" b="1" dirty="0" smtClean="0">
                <a:solidFill>
                  <a:srgbClr val="FF0000"/>
                </a:solidFill>
                <a:latin typeface="Helvetica Neue Light"/>
                <a:ea typeface="Helvetica Neue Light"/>
                <a:cs typeface="Helvetica Neue Light"/>
                <a:sym typeface="Helvetica Neue Light"/>
              </a:rPr>
              <a:t> </a:t>
            </a:r>
            <a:r>
              <a:rPr lang="en-US" sz="2000" b="1" dirty="0" err="1" smtClean="0">
                <a:solidFill>
                  <a:srgbClr val="FF0000"/>
                </a:solidFill>
                <a:latin typeface="Helvetica Neue Light"/>
                <a:ea typeface="Helvetica Neue Light"/>
                <a:cs typeface="Helvetica Neue Light"/>
                <a:sym typeface="Helvetica Neue Light"/>
              </a:rPr>
              <a:t>iotfClient</a:t>
            </a:r>
            <a:r>
              <a:rPr lang="en-US" sz="2000" b="1" dirty="0" smtClean="0">
                <a:solidFill>
                  <a:srgbClr val="FF0000"/>
                </a:solidFill>
                <a:latin typeface="Helvetica Neue Light"/>
                <a:ea typeface="Helvetica Neue Light"/>
                <a:cs typeface="Helvetica Neue Light"/>
                <a:sym typeface="Helvetica Neue Light"/>
              </a:rPr>
              <a:t> = new </a:t>
            </a:r>
            <a:r>
              <a:rPr lang="en-US" sz="2000" b="1" dirty="0" err="1" smtClean="0">
                <a:solidFill>
                  <a:srgbClr val="FF0000"/>
                </a:solidFill>
                <a:latin typeface="Helvetica Neue Light"/>
                <a:ea typeface="Helvetica Neue Light"/>
                <a:cs typeface="Helvetica Neue Light"/>
                <a:sym typeface="Helvetica Neue Light"/>
              </a:rPr>
              <a:t>Iotf.IotfDevice</a:t>
            </a:r>
            <a:r>
              <a:rPr lang="en-US" sz="2000" b="1" dirty="0" smtClean="0">
                <a:solidFill>
                  <a:srgbClr val="FF0000"/>
                </a:solidFill>
                <a:latin typeface="Helvetica Neue Light"/>
                <a:ea typeface="Helvetica Neue Light"/>
                <a:cs typeface="Helvetica Neue Light"/>
                <a:sym typeface="Helvetica Neue Light"/>
              </a:rPr>
              <a:t>(</a:t>
            </a:r>
            <a:r>
              <a:rPr lang="en-US" sz="2000" b="1" dirty="0" err="1" smtClean="0">
                <a:solidFill>
                  <a:srgbClr val="FF0000"/>
                </a:solidFill>
                <a:latin typeface="Helvetica Neue Light"/>
                <a:ea typeface="Helvetica Neue Light"/>
                <a:cs typeface="Helvetica Neue Light"/>
                <a:sym typeface="Helvetica Neue Light"/>
              </a:rPr>
              <a:t>iotfConfig</a:t>
            </a:r>
            <a:r>
              <a:rPr lang="en-US" sz="2000" b="1" dirty="0" smtClean="0">
                <a:solidFill>
                  <a:srgbClr val="FF0000"/>
                </a:solidFill>
                <a:latin typeface="Helvetica Neue Light"/>
                <a:ea typeface="Helvetica Neue Light"/>
                <a:cs typeface="Helvetica Neue Light"/>
                <a:sym typeface="Helvetica Neue Light"/>
              </a:rPr>
              <a:t>);</a:t>
            </a:r>
          </a:p>
        </p:txBody>
      </p:sp>
      <p:sp>
        <p:nvSpPr>
          <p:cNvPr id="6" name="TextBox 5"/>
          <p:cNvSpPr txBox="1"/>
          <p:nvPr/>
        </p:nvSpPr>
        <p:spPr>
          <a:xfrm>
            <a:off x="335360" y="3350751"/>
            <a:ext cx="10943689" cy="1200329"/>
          </a:xfrm>
          <a:prstGeom prst="rect">
            <a:avLst/>
          </a:prstGeom>
          <a:noFill/>
        </p:spPr>
        <p:txBody>
          <a:bodyPr wrap="square" rtlCol="0">
            <a:spAutoFit/>
          </a:bodyPr>
          <a:lstStyle/>
          <a:p>
            <a:r>
              <a:rPr lang="en-US" b="1" dirty="0" smtClean="0">
                <a:latin typeface="Helvetica Neue Light"/>
                <a:ea typeface="Helvetica Neue Light"/>
                <a:cs typeface="Helvetica Neue Light"/>
                <a:sym typeface="Helvetica Neue Light"/>
              </a:rPr>
              <a:t>Device Side Function:</a:t>
            </a:r>
          </a:p>
          <a:p>
            <a:pPr marL="285750" indent="-285750">
              <a:buFont typeface="Wingdings" charset="2"/>
              <a:buChar char="ü"/>
            </a:pPr>
            <a:r>
              <a:rPr lang="en-US" dirty="0" smtClean="0">
                <a:latin typeface="Helvetica Neue Light"/>
                <a:ea typeface="Helvetica Neue Light"/>
                <a:cs typeface="Helvetica Neue Light"/>
                <a:sym typeface="Helvetica Neue Light"/>
              </a:rPr>
              <a:t>Connect to IBM IOT service </a:t>
            </a:r>
            <a:r>
              <a:rPr lang="en-US" dirty="0" smtClean="0">
                <a:solidFill>
                  <a:schemeClr val="accent6">
                    <a:lumMod val="50000"/>
                  </a:schemeClr>
                </a:solidFill>
                <a:latin typeface="Helvetica Neue Light"/>
                <a:ea typeface="Helvetica Neue Light"/>
                <a:cs typeface="Helvetica Neue Light"/>
                <a:sym typeface="Helvetica Neue Light"/>
              </a:rPr>
              <a:t>(MQTT broker): </a:t>
            </a:r>
            <a:r>
              <a:rPr lang="en-US" i="1" dirty="0" err="1" smtClean="0">
                <a:solidFill>
                  <a:schemeClr val="accent6">
                    <a:lumMod val="50000"/>
                  </a:schemeClr>
                </a:solidFill>
                <a:latin typeface="Helvetica Neue Light"/>
                <a:ea typeface="Helvetica Neue Light"/>
                <a:cs typeface="Helvetica Neue Light"/>
                <a:sym typeface="Helvetica Neue Light"/>
              </a:rPr>
              <a:t>iotfClient.connect</a:t>
            </a:r>
            <a:r>
              <a:rPr lang="en-US" i="1" dirty="0">
                <a:solidFill>
                  <a:schemeClr val="accent6">
                    <a:lumMod val="50000"/>
                  </a:schemeClr>
                </a:solidFill>
                <a:latin typeface="Helvetica Neue Light"/>
                <a:ea typeface="Helvetica Neue Light"/>
                <a:cs typeface="Helvetica Neue Light"/>
                <a:sym typeface="Helvetica Neue Light"/>
              </a:rPr>
              <a:t>();</a:t>
            </a:r>
            <a:endParaRPr lang="en-US" i="1" dirty="0" smtClean="0">
              <a:solidFill>
                <a:schemeClr val="accent6">
                  <a:lumMod val="50000"/>
                </a:schemeClr>
              </a:solidFill>
              <a:latin typeface="Helvetica Neue Light"/>
              <a:ea typeface="Helvetica Neue Light"/>
              <a:cs typeface="Helvetica Neue Light"/>
              <a:sym typeface="Helvetica Neue Light"/>
            </a:endParaRPr>
          </a:p>
          <a:p>
            <a:pPr marL="285750" indent="-285750">
              <a:buFont typeface="Wingdings" charset="2"/>
              <a:buChar char="ü"/>
            </a:pPr>
            <a:r>
              <a:rPr lang="en-US" dirty="0" smtClean="0">
                <a:latin typeface="Helvetica Neue Light"/>
                <a:ea typeface="Helvetica Neue Light"/>
                <a:cs typeface="Helvetica Neue Light"/>
                <a:sym typeface="Helvetica Neue Light"/>
              </a:rPr>
              <a:t>Publish events on a topic: </a:t>
            </a:r>
            <a:r>
              <a:rPr lang="en-US" i="1" dirty="0" err="1">
                <a:solidFill>
                  <a:schemeClr val="accent6">
                    <a:lumMod val="50000"/>
                  </a:schemeClr>
                </a:solidFill>
                <a:latin typeface="Helvetica Neue Light"/>
                <a:ea typeface="Helvetica Neue Light"/>
                <a:cs typeface="Helvetica Neue Light"/>
                <a:sym typeface="Helvetica Neue Light"/>
              </a:rPr>
              <a:t>i</a:t>
            </a:r>
            <a:r>
              <a:rPr lang="en-US" i="1" dirty="0" err="1" smtClean="0">
                <a:solidFill>
                  <a:schemeClr val="accent6">
                    <a:lumMod val="50000"/>
                  </a:schemeClr>
                </a:solidFill>
                <a:latin typeface="Helvetica Neue Light"/>
                <a:ea typeface="Helvetica Neue Light"/>
                <a:cs typeface="Helvetica Neue Light"/>
                <a:sym typeface="Helvetica Neue Light"/>
              </a:rPr>
              <a:t>otfClient.publish</a:t>
            </a:r>
            <a:r>
              <a:rPr lang="en-US" i="1" dirty="0" smtClean="0">
                <a:solidFill>
                  <a:schemeClr val="accent6">
                    <a:lumMod val="50000"/>
                  </a:schemeClr>
                </a:solidFill>
                <a:latin typeface="Helvetica Neue Light"/>
                <a:ea typeface="Helvetica Neue Light"/>
                <a:cs typeface="Helvetica Neue Light"/>
                <a:sym typeface="Helvetica Neue Light"/>
              </a:rPr>
              <a:t>(topic, format, data, </a:t>
            </a:r>
            <a:r>
              <a:rPr lang="en-US" i="1" dirty="0" err="1" smtClean="0">
                <a:solidFill>
                  <a:schemeClr val="accent6">
                    <a:lumMod val="50000"/>
                  </a:schemeClr>
                </a:solidFill>
                <a:latin typeface="Helvetica Neue Light"/>
                <a:ea typeface="Helvetica Neue Light"/>
                <a:cs typeface="Helvetica Neue Light"/>
                <a:sym typeface="Helvetica Neue Light"/>
              </a:rPr>
              <a:t>QoS</a:t>
            </a:r>
            <a:r>
              <a:rPr lang="en-US" i="1" dirty="0" smtClean="0">
                <a:solidFill>
                  <a:schemeClr val="accent6">
                    <a:lumMod val="50000"/>
                  </a:schemeClr>
                </a:solidFill>
                <a:latin typeface="Helvetica Neue Light"/>
                <a:ea typeface="Helvetica Neue Light"/>
                <a:cs typeface="Helvetica Neue Light"/>
                <a:sym typeface="Helvetica Neue Light"/>
              </a:rPr>
              <a:t>)</a:t>
            </a:r>
          </a:p>
          <a:p>
            <a:pPr marL="285750" indent="-285750">
              <a:buFont typeface="Wingdings" charset="2"/>
              <a:buChar char="ü"/>
            </a:pPr>
            <a:r>
              <a:rPr lang="en-US" dirty="0" smtClean="0">
                <a:latin typeface="Helvetica Neue Light"/>
                <a:ea typeface="Helvetica Neue Light"/>
                <a:cs typeface="Helvetica Neue Light"/>
                <a:sym typeface="Helvetica Neue Light"/>
              </a:rPr>
              <a:t>Subscribe to commands: </a:t>
            </a:r>
            <a:r>
              <a:rPr lang="en-US" dirty="0" err="1">
                <a:solidFill>
                  <a:schemeClr val="accent6">
                    <a:lumMod val="50000"/>
                  </a:schemeClr>
                </a:solidFill>
                <a:latin typeface="Helvetica Neue Light"/>
                <a:ea typeface="Helvetica Neue Light"/>
                <a:cs typeface="Helvetica Neue Light"/>
                <a:sym typeface="Helvetica Neue Light"/>
              </a:rPr>
              <a:t>i</a:t>
            </a:r>
            <a:r>
              <a:rPr lang="en-US" dirty="0" err="1" smtClean="0">
                <a:solidFill>
                  <a:schemeClr val="accent6">
                    <a:lumMod val="50000"/>
                  </a:schemeClr>
                </a:solidFill>
                <a:latin typeface="Helvetica Neue Light"/>
                <a:ea typeface="Helvetica Neue Light"/>
                <a:cs typeface="Helvetica Neue Light"/>
                <a:sym typeface="Helvetica Neue Light"/>
              </a:rPr>
              <a:t>otfClient.on</a:t>
            </a:r>
            <a:r>
              <a:rPr lang="en-US" dirty="0">
                <a:solidFill>
                  <a:schemeClr val="accent6">
                    <a:lumMod val="50000"/>
                  </a:schemeClr>
                </a:solidFill>
                <a:latin typeface="Helvetica Neue Light"/>
                <a:ea typeface="Helvetica Neue Light"/>
                <a:cs typeface="Helvetica Neue Light"/>
                <a:sym typeface="Helvetica Neue Light"/>
              </a:rPr>
              <a:t>("command", function (</a:t>
            </a:r>
            <a:r>
              <a:rPr lang="en-US" dirty="0" err="1" smtClean="0">
                <a:solidFill>
                  <a:schemeClr val="accent6">
                    <a:lumMod val="50000"/>
                  </a:schemeClr>
                </a:solidFill>
                <a:latin typeface="Helvetica Neue Light"/>
                <a:ea typeface="Helvetica Neue Light"/>
                <a:cs typeface="Helvetica Neue Light"/>
                <a:sym typeface="Helvetica Neue Light"/>
              </a:rPr>
              <a:t>commandName</a:t>
            </a:r>
            <a:r>
              <a:rPr lang="en-US" dirty="0" smtClean="0">
                <a:solidFill>
                  <a:schemeClr val="accent6">
                    <a:lumMod val="50000"/>
                  </a:schemeClr>
                </a:solidFill>
                <a:latin typeface="Helvetica Neue Light"/>
                <a:ea typeface="Helvetica Neue Light"/>
                <a:cs typeface="Helvetica Neue Light"/>
                <a:sym typeface="Helvetica Neue Light"/>
              </a:rPr>
              <a:t>, format, data, topic</a:t>
            </a:r>
            <a:r>
              <a:rPr lang="en-US" dirty="0">
                <a:solidFill>
                  <a:schemeClr val="accent6">
                    <a:lumMod val="50000"/>
                  </a:schemeClr>
                </a:solidFill>
                <a:latin typeface="Helvetica Neue Light"/>
                <a:ea typeface="Helvetica Neue Light"/>
                <a:cs typeface="Helvetica Neue Light"/>
                <a:sym typeface="Helvetica Neue Light"/>
              </a:rPr>
              <a:t>) </a:t>
            </a:r>
            <a:r>
              <a:rPr lang="en-US" dirty="0" smtClean="0">
                <a:solidFill>
                  <a:schemeClr val="accent6">
                    <a:lumMod val="50000"/>
                  </a:schemeClr>
                </a:solidFill>
                <a:latin typeface="Helvetica Neue Light"/>
                <a:ea typeface="Helvetica Neue Light"/>
                <a:cs typeface="Helvetica Neue Light"/>
                <a:sym typeface="Helvetica Neue Light"/>
              </a:rPr>
              <a:t>{ }</a:t>
            </a:r>
            <a:endParaRPr lang="en-US" dirty="0" smtClean="0">
              <a:latin typeface="Helvetica Neue Light"/>
              <a:ea typeface="Helvetica Neue Light"/>
              <a:cs typeface="Helvetica Neue Light"/>
              <a:sym typeface="Helvetica Neue Light"/>
            </a:endParaRPr>
          </a:p>
        </p:txBody>
      </p:sp>
      <p:sp>
        <p:nvSpPr>
          <p:cNvPr id="2" name="TextBox 1"/>
          <p:cNvSpPr txBox="1"/>
          <p:nvPr/>
        </p:nvSpPr>
        <p:spPr>
          <a:xfrm>
            <a:off x="336576" y="4789140"/>
            <a:ext cx="3509294" cy="369332"/>
          </a:xfrm>
          <a:prstGeom prst="rect">
            <a:avLst/>
          </a:prstGeom>
          <a:noFill/>
        </p:spPr>
        <p:txBody>
          <a:bodyPr wrap="none" rtlCol="0">
            <a:spAutoFit/>
          </a:bodyPr>
          <a:lstStyle/>
          <a:p>
            <a:r>
              <a:rPr lang="en-US" dirty="0" smtClean="0"/>
              <a:t>Note: topic is also called </a:t>
            </a:r>
            <a:r>
              <a:rPr lang="en-US" dirty="0" err="1" smtClean="0"/>
              <a:t>eventType</a:t>
            </a:r>
            <a:endParaRPr lang="en-US" dirty="0"/>
          </a:p>
        </p:txBody>
      </p:sp>
    </p:spTree>
    <p:extLst>
      <p:ext uri="{BB962C8B-B14F-4D97-AF65-F5344CB8AC3E}">
        <p14:creationId xmlns:p14="http://schemas.microsoft.com/office/powerpoint/2010/main" val="45445305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354A"/>
        </a:solidFill>
        <a:effectLst/>
      </p:bgPr>
    </p:bg>
    <p:spTree>
      <p:nvGrpSpPr>
        <p:cNvPr id="1" name=""/>
        <p:cNvGrpSpPr/>
        <p:nvPr/>
      </p:nvGrpSpPr>
      <p:grpSpPr>
        <a:xfrm>
          <a:off x="0" y="0"/>
          <a:ext cx="0" cy="0"/>
          <a:chOff x="0" y="0"/>
          <a:chExt cx="0" cy="0"/>
        </a:xfrm>
      </p:grpSpPr>
      <p:pic>
        <p:nvPicPr>
          <p:cNvPr id="4099" name="droppedImage.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8292" y="6395551"/>
            <a:ext cx="615950" cy="242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400000"/>
                <a:headEnd/>
                <a:tailEnd/>
              </a14:hiddenLine>
            </a:ext>
          </a:extLst>
        </p:spPr>
      </p:pic>
      <p:sp>
        <p:nvSpPr>
          <p:cNvPr id="10" name="Shape 333"/>
          <p:cNvSpPr/>
          <p:nvPr/>
        </p:nvSpPr>
        <p:spPr>
          <a:xfrm>
            <a:off x="551384" y="0"/>
            <a:ext cx="8818032" cy="1154162"/>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nchor="ctr">
            <a:spAutoFit/>
          </a:bodyPr>
          <a:lstStyle/>
          <a:p>
            <a:pPr>
              <a:lnSpc>
                <a:spcPts val="9000"/>
              </a:lnSpc>
              <a:defRPr sz="1800"/>
            </a:pPr>
            <a:r>
              <a:rPr lang="it-IT" sz="5400" b="1" dirty="0" smtClean="0">
                <a:solidFill>
                  <a:schemeClr val="bg1"/>
                </a:solidFill>
                <a:latin typeface="Helvetica Neue" charset="0"/>
                <a:ea typeface="Helvetica Neue" charset="0"/>
                <a:cs typeface="Helvetica Neue" charset="0"/>
                <a:sym typeface="Helvetica Neue Bold for IBM"/>
              </a:rPr>
              <a:t>Reference</a:t>
            </a:r>
            <a:endParaRPr lang="it-IT" sz="5400" b="1" dirty="0">
              <a:solidFill>
                <a:schemeClr val="bg1"/>
              </a:solidFill>
              <a:latin typeface="Helvetica Neue" charset="0"/>
              <a:ea typeface="Helvetica Neue" charset="0"/>
              <a:cs typeface="Helvetica Neue" charset="0"/>
              <a:sym typeface="Helvetica Neue Thin"/>
            </a:endParaRPr>
          </a:p>
        </p:txBody>
      </p:sp>
      <p:sp>
        <p:nvSpPr>
          <p:cNvPr id="2" name="TextBox 1"/>
          <p:cNvSpPr txBox="1"/>
          <p:nvPr/>
        </p:nvSpPr>
        <p:spPr>
          <a:xfrm>
            <a:off x="528068" y="1340768"/>
            <a:ext cx="7688067" cy="2308324"/>
          </a:xfrm>
          <a:prstGeom prst="rect">
            <a:avLst/>
          </a:prstGeom>
          <a:noFill/>
        </p:spPr>
        <p:txBody>
          <a:bodyPr wrap="none" rtlCol="0">
            <a:spAutoFit/>
          </a:bodyPr>
          <a:lstStyle/>
          <a:p>
            <a:pPr marL="285750" indent="-285750">
              <a:buFont typeface="Wingdings" charset="2"/>
              <a:buChar char="Ø"/>
            </a:pPr>
            <a:r>
              <a:rPr lang="en-US" dirty="0" smtClean="0">
                <a:solidFill>
                  <a:schemeClr val="bg1"/>
                </a:solidFill>
                <a:hlinkClick r:id="rId4"/>
              </a:rPr>
              <a:t>http</a:t>
            </a:r>
            <a:r>
              <a:rPr lang="en-US" dirty="0">
                <a:solidFill>
                  <a:schemeClr val="bg1"/>
                </a:solidFill>
                <a:hlinkClick r:id="rId4"/>
              </a:rPr>
              <a:t>://</a:t>
            </a:r>
            <a:r>
              <a:rPr lang="en-US" dirty="0" smtClean="0">
                <a:solidFill>
                  <a:schemeClr val="bg1"/>
                </a:solidFill>
                <a:hlinkClick r:id="rId4"/>
              </a:rPr>
              <a:t>ibm.github.io/</a:t>
            </a:r>
            <a:endParaRPr lang="en-US" dirty="0" smtClean="0">
              <a:solidFill>
                <a:schemeClr val="bg1"/>
              </a:solidFill>
            </a:endParaRPr>
          </a:p>
          <a:p>
            <a:pPr marL="285750" indent="-285750">
              <a:buFont typeface="Wingdings" charset="2"/>
              <a:buChar char="Ø"/>
            </a:pPr>
            <a:r>
              <a:rPr lang="en-US" dirty="0" smtClean="0">
                <a:solidFill>
                  <a:schemeClr val="bg1"/>
                </a:solidFill>
                <a:hlinkClick r:id="rId5"/>
              </a:rPr>
              <a:t>https</a:t>
            </a:r>
            <a:r>
              <a:rPr lang="en-US" dirty="0">
                <a:solidFill>
                  <a:schemeClr val="bg1"/>
                </a:solidFill>
                <a:hlinkClick r:id="rId5"/>
              </a:rPr>
              <a:t>://</a:t>
            </a:r>
            <a:r>
              <a:rPr lang="en-US" dirty="0" smtClean="0">
                <a:solidFill>
                  <a:schemeClr val="bg1"/>
                </a:solidFill>
                <a:hlinkClick r:id="rId5"/>
              </a:rPr>
              <a:t>bluemix.net</a:t>
            </a:r>
            <a:endParaRPr lang="en-US" dirty="0" smtClean="0">
              <a:solidFill>
                <a:schemeClr val="bg1"/>
              </a:solidFill>
            </a:endParaRPr>
          </a:p>
          <a:p>
            <a:pPr marL="285750" indent="-285750">
              <a:buFont typeface="Wingdings" charset="2"/>
              <a:buChar char="Ø"/>
            </a:pPr>
            <a:r>
              <a:rPr lang="en-US" dirty="0" smtClean="0">
                <a:solidFill>
                  <a:schemeClr val="bg1"/>
                </a:solidFill>
                <a:hlinkClick r:id="rId6"/>
              </a:rPr>
              <a:t>https</a:t>
            </a:r>
            <a:r>
              <a:rPr lang="en-US" dirty="0">
                <a:solidFill>
                  <a:schemeClr val="bg1"/>
                </a:solidFill>
                <a:hlinkClick r:id="rId6"/>
              </a:rPr>
              <a:t>://console.ng.bluemix.net/catalog/services/internet-of-things-platform</a:t>
            </a:r>
            <a:r>
              <a:rPr lang="en-US" dirty="0" smtClean="0">
                <a:solidFill>
                  <a:schemeClr val="bg1"/>
                </a:solidFill>
                <a:hlinkClick r:id="rId6"/>
              </a:rPr>
              <a:t>/</a:t>
            </a:r>
            <a:endParaRPr lang="en-US" dirty="0" smtClean="0">
              <a:solidFill>
                <a:schemeClr val="bg1"/>
              </a:solidFill>
            </a:endParaRPr>
          </a:p>
          <a:p>
            <a:pPr marL="285750" indent="-285750">
              <a:buFont typeface="Wingdings" charset="2"/>
              <a:buChar char="Ø"/>
            </a:pPr>
            <a:r>
              <a:rPr lang="en-US" dirty="0" smtClean="0">
                <a:solidFill>
                  <a:schemeClr val="bg1"/>
                </a:solidFill>
                <a:hlinkClick r:id="rId7"/>
              </a:rPr>
              <a:t>https</a:t>
            </a:r>
            <a:r>
              <a:rPr lang="en-US" dirty="0">
                <a:solidFill>
                  <a:schemeClr val="bg1"/>
                </a:solidFill>
                <a:hlinkClick r:id="rId7"/>
              </a:rPr>
              <a:t>://</a:t>
            </a:r>
            <a:r>
              <a:rPr lang="en-US" dirty="0" smtClean="0">
                <a:solidFill>
                  <a:schemeClr val="bg1"/>
                </a:solidFill>
                <a:hlinkClick r:id="rId7"/>
              </a:rPr>
              <a:t>console.ng.bluemix.net/registration/</a:t>
            </a:r>
            <a:endParaRPr lang="en-US" dirty="0" smtClean="0">
              <a:solidFill>
                <a:schemeClr val="bg1"/>
              </a:solidFill>
            </a:endParaRPr>
          </a:p>
          <a:p>
            <a:pPr marL="285750" indent="-285750">
              <a:buFont typeface="Wingdings" charset="2"/>
              <a:buChar char="Ø"/>
            </a:pPr>
            <a:r>
              <a:rPr lang="en-US" dirty="0" smtClean="0">
                <a:solidFill>
                  <a:schemeClr val="bg1"/>
                </a:solidFill>
                <a:hlinkClick r:id="rId8"/>
              </a:rPr>
              <a:t>https</a:t>
            </a:r>
            <a:r>
              <a:rPr lang="en-US" dirty="0">
                <a:solidFill>
                  <a:schemeClr val="bg1"/>
                </a:solidFill>
                <a:hlinkClick r:id="rId8"/>
              </a:rPr>
              <a:t>://</a:t>
            </a:r>
            <a:r>
              <a:rPr lang="en-US" dirty="0" smtClean="0">
                <a:solidFill>
                  <a:schemeClr val="bg1"/>
                </a:solidFill>
                <a:hlinkClick r:id="rId8"/>
              </a:rPr>
              <a:t>github.com/cloudfoundry/cli</a:t>
            </a:r>
            <a:endParaRPr lang="en-US" dirty="0" smtClean="0">
              <a:solidFill>
                <a:schemeClr val="bg1"/>
              </a:solidFill>
            </a:endParaRPr>
          </a:p>
          <a:p>
            <a:pPr marL="285750" indent="-285750">
              <a:buFont typeface="Wingdings" charset="2"/>
              <a:buChar char="Ø"/>
            </a:pPr>
            <a:r>
              <a:rPr lang="en-US" dirty="0" smtClean="0">
                <a:solidFill>
                  <a:schemeClr val="bg1"/>
                </a:solidFill>
                <a:hlinkClick r:id="rId9"/>
              </a:rPr>
              <a:t>https</a:t>
            </a:r>
            <a:r>
              <a:rPr lang="en-US" dirty="0">
                <a:solidFill>
                  <a:schemeClr val="bg1"/>
                </a:solidFill>
                <a:hlinkClick r:id="rId9"/>
              </a:rPr>
              <a:t>://</a:t>
            </a:r>
            <a:r>
              <a:rPr lang="en-US" dirty="0" smtClean="0">
                <a:solidFill>
                  <a:schemeClr val="bg1"/>
                </a:solidFill>
                <a:hlinkClick r:id="rId9"/>
              </a:rPr>
              <a:t>developer.ibm.com/iotfoundation/recipes/api-documentation/</a:t>
            </a:r>
            <a:endParaRPr lang="en-US" dirty="0" smtClean="0">
              <a:solidFill>
                <a:schemeClr val="bg1"/>
              </a:solidFill>
            </a:endParaRPr>
          </a:p>
          <a:p>
            <a:pPr marL="285750" indent="-285750">
              <a:buFont typeface="Wingdings" charset="2"/>
              <a:buChar char="Ø"/>
            </a:pPr>
            <a:r>
              <a:rPr lang="en-US" dirty="0" smtClean="0">
                <a:solidFill>
                  <a:schemeClr val="bg1"/>
                </a:solidFill>
                <a:hlinkClick r:id="rId10"/>
              </a:rPr>
              <a:t>https</a:t>
            </a:r>
            <a:r>
              <a:rPr lang="en-US" dirty="0">
                <a:solidFill>
                  <a:schemeClr val="bg1"/>
                </a:solidFill>
                <a:hlinkClick r:id="rId10"/>
              </a:rPr>
              <a:t>://</a:t>
            </a:r>
            <a:r>
              <a:rPr lang="en-US" dirty="0" smtClean="0">
                <a:solidFill>
                  <a:schemeClr val="bg1"/>
                </a:solidFill>
                <a:hlinkClick r:id="rId10"/>
              </a:rPr>
              <a:t>www.ng.bluemix.net/docs/services/IoT/index.html#iot170</a:t>
            </a:r>
            <a:endParaRPr lang="en-US" dirty="0" smtClean="0">
              <a:solidFill>
                <a:schemeClr val="bg1"/>
              </a:solidFill>
            </a:endParaRPr>
          </a:p>
          <a:p>
            <a:pPr marL="285750" indent="-285750">
              <a:buFont typeface="Wingdings" charset="2"/>
              <a:buChar char="Ø"/>
            </a:pPr>
            <a:r>
              <a:rPr lang="en-US" dirty="0" smtClean="0">
                <a:solidFill>
                  <a:schemeClr val="bg1"/>
                </a:solidFill>
                <a:hlinkClick r:id="rId11"/>
              </a:rPr>
              <a:t>https</a:t>
            </a:r>
            <a:r>
              <a:rPr lang="en-US" dirty="0">
                <a:solidFill>
                  <a:schemeClr val="bg1"/>
                </a:solidFill>
                <a:hlinkClick r:id="rId11"/>
              </a:rPr>
              <a:t>://</a:t>
            </a:r>
            <a:r>
              <a:rPr lang="en-US" dirty="0" smtClean="0">
                <a:solidFill>
                  <a:schemeClr val="bg1"/>
                </a:solidFill>
                <a:hlinkClick r:id="rId11"/>
              </a:rPr>
              <a:t>docs.internetofthings.ibmcloud.com/devices/mqtt.html</a:t>
            </a:r>
            <a:endParaRPr lang="en-US" dirty="0" smtClean="0">
              <a:solidFill>
                <a:schemeClr val="bg1"/>
              </a:solidFill>
            </a:endParaRPr>
          </a:p>
        </p:txBody>
      </p:sp>
    </p:spTree>
    <p:extLst>
      <p:ext uri="{BB962C8B-B14F-4D97-AF65-F5344CB8AC3E}">
        <p14:creationId xmlns:p14="http://schemas.microsoft.com/office/powerpoint/2010/main" val="142770929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Internet Of </a:t>
            </a:r>
            <a:r>
              <a:rPr lang="it-IT" sz="2800" dirty="0" err="1" smtClean="0">
                <a:solidFill>
                  <a:srgbClr val="1B354A"/>
                </a:solidFill>
              </a:rPr>
              <a:t>Things</a:t>
            </a:r>
            <a:r>
              <a:rPr lang="it-IT" sz="2800" dirty="0" smtClean="0">
                <a:solidFill>
                  <a:srgbClr val="1B354A"/>
                </a:solidFill>
              </a:rPr>
              <a:t> </a:t>
            </a:r>
            <a:r>
              <a:rPr lang="mr-IN" sz="2800" dirty="0" smtClean="0">
                <a:solidFill>
                  <a:srgbClr val="1B354A"/>
                </a:solidFill>
              </a:rPr>
              <a:t>–</a:t>
            </a:r>
            <a:r>
              <a:rPr lang="it-IT" sz="2800" dirty="0" smtClean="0">
                <a:solidFill>
                  <a:srgbClr val="1B354A"/>
                </a:solidFill>
              </a:rPr>
              <a:t> </a:t>
            </a:r>
            <a:r>
              <a:rPr lang="it-IT" sz="2800" dirty="0" err="1" smtClean="0">
                <a:solidFill>
                  <a:srgbClr val="1B354A"/>
                </a:solidFill>
              </a:rPr>
              <a:t>what</a:t>
            </a:r>
            <a:r>
              <a:rPr lang="it-IT" sz="2800" dirty="0" smtClean="0">
                <a:solidFill>
                  <a:srgbClr val="1B354A"/>
                </a:solidFill>
              </a:rPr>
              <a:t> </a:t>
            </a:r>
            <a:r>
              <a:rPr lang="it-IT" sz="2800" dirty="0" err="1" smtClean="0">
                <a:solidFill>
                  <a:srgbClr val="1B354A"/>
                </a:solidFill>
              </a:rPr>
              <a:t>is</a:t>
            </a:r>
            <a:r>
              <a:rPr lang="it-IT" sz="2800" dirty="0" smtClean="0">
                <a:solidFill>
                  <a:srgbClr val="1B354A"/>
                </a:solidFill>
              </a:rPr>
              <a:t> </a:t>
            </a:r>
            <a:r>
              <a:rPr lang="mr-IN" sz="2800" dirty="0" smtClean="0">
                <a:solidFill>
                  <a:srgbClr val="1B354A"/>
                </a:solidFill>
              </a:rPr>
              <a:t>…</a:t>
            </a:r>
            <a:endParaRPr lang="en-US" altLang="en-US" dirty="0">
              <a:solidFill>
                <a:srgbClr val="1B354A"/>
              </a:solidFill>
              <a:latin typeface="Arial" charset="0"/>
              <a:ea typeface="MS PGothic" charset="-128"/>
              <a:cs typeface="Arial" charset="0"/>
            </a:endParaRPr>
          </a:p>
        </p:txBody>
      </p:sp>
      <p:pic>
        <p:nvPicPr>
          <p:cNvPr id="1026" name="Picture 2" descr="nternet of thin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368" y="2492896"/>
            <a:ext cx="4532467" cy="40039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9376" y="881048"/>
            <a:ext cx="11449272" cy="1200329"/>
          </a:xfrm>
          <a:prstGeom prst="rect">
            <a:avLst/>
          </a:prstGeom>
          <a:noFill/>
        </p:spPr>
        <p:txBody>
          <a:bodyPr wrap="square" rtlCol="0">
            <a:spAutoFit/>
          </a:bodyPr>
          <a:lstStyle/>
          <a:p>
            <a:r>
              <a:rPr lang="en-US" sz="2400" dirty="0"/>
              <a:t>“</a:t>
            </a:r>
            <a:r>
              <a:rPr lang="en-US" sz="2400" i="1" dirty="0"/>
              <a:t>it is a network of physical objects like devices, vehicles, buildings and other items, all fully integrated with electronic components, sensors, software and connectivity the network that enables exchange and collection of data</a:t>
            </a:r>
            <a:r>
              <a:rPr lang="en-US" sz="2400" dirty="0"/>
              <a:t>“</a:t>
            </a:r>
          </a:p>
        </p:txBody>
      </p:sp>
      <p:sp>
        <p:nvSpPr>
          <p:cNvPr id="9" name="TextBox 8"/>
          <p:cNvSpPr txBox="1"/>
          <p:nvPr/>
        </p:nvSpPr>
        <p:spPr>
          <a:xfrm>
            <a:off x="5347788" y="2225134"/>
            <a:ext cx="6508852" cy="4370427"/>
          </a:xfrm>
          <a:prstGeom prst="rect">
            <a:avLst/>
          </a:prstGeom>
          <a:noFill/>
        </p:spPr>
        <p:txBody>
          <a:bodyPr wrap="square" rtlCol="0">
            <a:spAutoFit/>
          </a:bodyPr>
          <a:lstStyle/>
          <a:p>
            <a:r>
              <a:rPr lang="en-US" sz="2000" b="1" i="1" dirty="0" smtClean="0">
                <a:latin typeface="Helvetica Neue" charset="0"/>
                <a:ea typeface="Helvetica Neue" charset="0"/>
                <a:cs typeface="Helvetica Neue" charset="0"/>
              </a:rPr>
              <a:t>Important concepts:</a:t>
            </a:r>
          </a:p>
          <a:p>
            <a:pPr marL="285750" indent="-285750">
              <a:buFont typeface="Arial" charset="0"/>
              <a:buChar char="•"/>
            </a:pPr>
            <a:endParaRPr lang="en-US" dirty="0">
              <a:latin typeface="Helvetica Neue" charset="0"/>
              <a:ea typeface="Helvetica Neue" charset="0"/>
              <a:cs typeface="Helvetica Neue" charset="0"/>
            </a:endParaRPr>
          </a:p>
          <a:p>
            <a:pPr marL="285750" indent="-285750">
              <a:buFont typeface="Arial" charset="0"/>
              <a:buChar char="•"/>
            </a:pPr>
            <a:r>
              <a:rPr lang="en-US" sz="2000" dirty="0" smtClean="0">
                <a:latin typeface="Helvetica Neue" charset="0"/>
                <a:ea typeface="Helvetica Neue" charset="0"/>
                <a:cs typeface="Helvetica Neue" charset="0"/>
              </a:rPr>
              <a:t>physical objects with connectivity that can send and receive information.</a:t>
            </a:r>
            <a:br>
              <a:rPr lang="en-US" sz="2000" dirty="0" smtClean="0">
                <a:latin typeface="Helvetica Neue" charset="0"/>
                <a:ea typeface="Helvetica Neue" charset="0"/>
                <a:cs typeface="Helvetica Neue" charset="0"/>
              </a:rPr>
            </a:br>
            <a:endParaRPr lang="en-US" sz="2000" dirty="0" smtClean="0">
              <a:latin typeface="Helvetica Neue" charset="0"/>
              <a:ea typeface="Helvetica Neue" charset="0"/>
              <a:cs typeface="Helvetica Neue" charset="0"/>
            </a:endParaRPr>
          </a:p>
          <a:p>
            <a:pPr marL="285750" indent="-285750">
              <a:buFont typeface="Arial" charset="0"/>
              <a:buChar char="•"/>
            </a:pPr>
            <a:r>
              <a:rPr lang="en-US" sz="2000" dirty="0" smtClean="0">
                <a:latin typeface="Helvetica Neue" charset="0"/>
                <a:ea typeface="Helvetica Neue" charset="0"/>
                <a:cs typeface="Helvetica Neue" charset="0"/>
              </a:rPr>
              <a:t>This is the world of sensors (temperature, humidity</a:t>
            </a:r>
            <a:r>
              <a:rPr lang="mr-IN" sz="2000" dirty="0" smtClean="0">
                <a:latin typeface="Helvetica Neue" charset="0"/>
                <a:ea typeface="Helvetica Neue" charset="0"/>
                <a:cs typeface="Helvetica Neue" charset="0"/>
              </a:rPr>
              <a:t>…</a:t>
            </a:r>
            <a:r>
              <a:rPr lang="it-IT" sz="2000" dirty="0" smtClean="0">
                <a:latin typeface="Helvetica Neue" charset="0"/>
                <a:ea typeface="Helvetica Neue" charset="0"/>
                <a:cs typeface="Helvetica Neue" charset="0"/>
              </a:rPr>
              <a:t>)</a:t>
            </a:r>
          </a:p>
          <a:p>
            <a:pPr marL="285750" indent="-285750">
              <a:buFont typeface="Arial" charset="0"/>
              <a:buChar char="•"/>
            </a:pPr>
            <a:endParaRPr lang="it-IT" sz="2000" dirty="0">
              <a:latin typeface="Helvetica Neue" charset="0"/>
              <a:ea typeface="Helvetica Neue" charset="0"/>
              <a:cs typeface="Helvetica Neue" charset="0"/>
            </a:endParaRPr>
          </a:p>
          <a:p>
            <a:pPr marL="285750" indent="-285750" algn="just">
              <a:buFont typeface="Arial" charset="0"/>
              <a:buChar char="•"/>
            </a:pPr>
            <a:r>
              <a:rPr lang="it-IT" sz="2000" dirty="0" err="1">
                <a:latin typeface="Helvetica Neue" charset="0"/>
                <a:ea typeface="Helvetica Neue" charset="0"/>
                <a:cs typeface="Helvetica Neue" charset="0"/>
              </a:rPr>
              <a:t>objects</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things</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will</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make</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it</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recognizable</a:t>
            </a:r>
            <a:r>
              <a:rPr lang="it-IT" sz="2000" dirty="0">
                <a:latin typeface="Helvetica Neue" charset="0"/>
                <a:ea typeface="Helvetica Neue" charset="0"/>
                <a:cs typeface="Helvetica Neue" charset="0"/>
              </a:rPr>
              <a:t> and </a:t>
            </a:r>
            <a:r>
              <a:rPr lang="it-IT" sz="2000" dirty="0" err="1">
                <a:latin typeface="Helvetica Neue" charset="0"/>
                <a:ea typeface="Helvetica Neue" charset="0"/>
                <a:cs typeface="Helvetica Neue" charset="0"/>
              </a:rPr>
              <a:t>acquire</a:t>
            </a:r>
            <a:r>
              <a:rPr lang="it-IT" sz="2000" dirty="0">
                <a:latin typeface="Helvetica Neue" charset="0"/>
                <a:ea typeface="Helvetica Neue" charset="0"/>
                <a:cs typeface="Helvetica Neue" charset="0"/>
              </a:rPr>
              <a:t> intelligence </a:t>
            </a:r>
            <a:r>
              <a:rPr lang="it-IT" sz="2000" dirty="0" err="1">
                <a:latin typeface="Helvetica Neue" charset="0"/>
                <a:ea typeface="Helvetica Neue" charset="0"/>
                <a:cs typeface="Helvetica Neue" charset="0"/>
              </a:rPr>
              <a:t>thanks</a:t>
            </a:r>
            <a:r>
              <a:rPr lang="it-IT" sz="2000" dirty="0">
                <a:latin typeface="Helvetica Neue" charset="0"/>
                <a:ea typeface="Helvetica Neue" charset="0"/>
                <a:cs typeface="Helvetica Neue" charset="0"/>
              </a:rPr>
              <a:t> to </a:t>
            </a:r>
            <a:r>
              <a:rPr lang="it-IT" sz="2000" dirty="0" err="1">
                <a:latin typeface="Helvetica Neue" charset="0"/>
                <a:ea typeface="Helvetica Neue" charset="0"/>
                <a:cs typeface="Helvetica Neue" charset="0"/>
              </a:rPr>
              <a:t>being</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able</a:t>
            </a:r>
            <a:r>
              <a:rPr lang="it-IT" sz="2000" dirty="0">
                <a:latin typeface="Helvetica Neue" charset="0"/>
                <a:ea typeface="Helvetica Neue" charset="0"/>
                <a:cs typeface="Helvetica Neue" charset="0"/>
              </a:rPr>
              <a:t> to </a:t>
            </a:r>
            <a:r>
              <a:rPr lang="it-IT" sz="2000" dirty="0" err="1">
                <a:latin typeface="Helvetica Neue" charset="0"/>
                <a:ea typeface="Helvetica Neue" charset="0"/>
                <a:cs typeface="Helvetica Neue" charset="0"/>
              </a:rPr>
              <a:t>communicate</a:t>
            </a:r>
            <a:r>
              <a:rPr lang="it-IT" sz="2000" dirty="0">
                <a:latin typeface="Helvetica Neue" charset="0"/>
                <a:ea typeface="Helvetica Neue" charset="0"/>
                <a:cs typeface="Helvetica Neue" charset="0"/>
              </a:rPr>
              <a:t> information </a:t>
            </a:r>
            <a:r>
              <a:rPr lang="it-IT" sz="2000" dirty="0" err="1">
                <a:latin typeface="Helvetica Neue" charset="0"/>
                <a:ea typeface="Helvetica Neue" charset="0"/>
                <a:cs typeface="Helvetica Neue" charset="0"/>
              </a:rPr>
              <a:t>about</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themselves</a:t>
            </a:r>
            <a:r>
              <a:rPr lang="it-IT" sz="2000" dirty="0">
                <a:latin typeface="Helvetica Neue" charset="0"/>
                <a:ea typeface="Helvetica Neue" charset="0"/>
                <a:cs typeface="Helvetica Neue" charset="0"/>
              </a:rPr>
              <a:t> and </a:t>
            </a:r>
            <a:r>
              <a:rPr lang="it-IT" sz="2000" dirty="0" err="1">
                <a:latin typeface="Helvetica Neue" charset="0"/>
                <a:ea typeface="Helvetica Neue" charset="0"/>
                <a:cs typeface="Helvetica Neue" charset="0"/>
              </a:rPr>
              <a:t>access</a:t>
            </a:r>
            <a:r>
              <a:rPr lang="it-IT" sz="2000" dirty="0">
                <a:latin typeface="Helvetica Neue" charset="0"/>
                <a:ea typeface="Helvetica Neue" charset="0"/>
                <a:cs typeface="Helvetica Neue" charset="0"/>
              </a:rPr>
              <a:t> information </a:t>
            </a:r>
            <a:r>
              <a:rPr lang="it-IT" sz="2000" dirty="0" err="1">
                <a:latin typeface="Helvetica Neue" charset="0"/>
                <a:ea typeface="Helvetica Neue" charset="0"/>
                <a:cs typeface="Helvetica Neue" charset="0"/>
              </a:rPr>
              <a:t>aggregated</a:t>
            </a:r>
            <a:r>
              <a:rPr lang="it-IT" sz="2000" dirty="0">
                <a:latin typeface="Helvetica Neue" charset="0"/>
                <a:ea typeface="Helvetica Neue" charset="0"/>
                <a:cs typeface="Helvetica Neue" charset="0"/>
              </a:rPr>
              <a:t> from </a:t>
            </a:r>
            <a:r>
              <a:rPr lang="it-IT" sz="2000" dirty="0" err="1" smtClean="0">
                <a:latin typeface="Helvetica Neue" charset="0"/>
                <a:ea typeface="Helvetica Neue" charset="0"/>
                <a:cs typeface="Helvetica Neue" charset="0"/>
              </a:rPr>
              <a:t>other</a:t>
            </a:r>
            <a:r>
              <a:rPr lang="it-IT" sz="2000" dirty="0" smtClean="0">
                <a:latin typeface="Helvetica Neue" charset="0"/>
                <a:ea typeface="Helvetica Neue" charset="0"/>
                <a:cs typeface="Helvetica Neue" charset="0"/>
              </a:rPr>
              <a:t>.</a:t>
            </a:r>
          </a:p>
          <a:p>
            <a:pPr marL="285750" indent="-285750">
              <a:buFont typeface="Arial" charset="0"/>
              <a:buChar char="•"/>
            </a:pPr>
            <a:endParaRPr lang="it-IT" sz="2000" dirty="0">
              <a:latin typeface="Helvetica Neue" charset="0"/>
              <a:ea typeface="Helvetica Neue" charset="0"/>
              <a:cs typeface="Helvetica Neue" charset="0"/>
            </a:endParaRPr>
          </a:p>
          <a:p>
            <a:pPr marL="285750" indent="-285750">
              <a:buFont typeface="Arial" charset="0"/>
              <a:buChar char="•"/>
            </a:pPr>
            <a:r>
              <a:rPr lang="it-IT" sz="2000" dirty="0" err="1" smtClean="0">
                <a:latin typeface="Helvetica Neue" charset="0"/>
                <a:ea typeface="Helvetica Neue" charset="0"/>
                <a:cs typeface="Helvetica Neue" charset="0"/>
              </a:rPr>
              <a:t>Protocol</a:t>
            </a:r>
            <a:r>
              <a:rPr lang="it-IT" sz="2000" dirty="0" smtClean="0">
                <a:latin typeface="Helvetica Neue" charset="0"/>
                <a:ea typeface="Helvetica Neue" charset="0"/>
                <a:cs typeface="Helvetica Neue" charset="0"/>
              </a:rPr>
              <a:t> </a:t>
            </a:r>
            <a:r>
              <a:rPr lang="it-IT" sz="2000" dirty="0" err="1" smtClean="0">
                <a:latin typeface="Helvetica Neue" charset="0"/>
                <a:ea typeface="Helvetica Neue" charset="0"/>
                <a:cs typeface="Helvetica Neue" charset="0"/>
              </a:rPr>
              <a:t>communication</a:t>
            </a:r>
            <a:r>
              <a:rPr lang="it-IT" sz="2000" dirty="0" smtClean="0">
                <a:latin typeface="Helvetica Neue" charset="0"/>
                <a:ea typeface="Helvetica Neue" charset="0"/>
                <a:cs typeface="Helvetica Neue" charset="0"/>
              </a:rPr>
              <a:t>: </a:t>
            </a:r>
            <a:r>
              <a:rPr lang="it-IT" sz="2000" b="1" i="1" dirty="0" smtClean="0">
                <a:latin typeface="Helvetica Neue" charset="0"/>
                <a:ea typeface="Helvetica Neue" charset="0"/>
                <a:cs typeface="Helvetica Neue" charset="0"/>
              </a:rPr>
              <a:t>MQTT</a:t>
            </a:r>
            <a:endParaRPr lang="en-US" sz="2000" b="1" i="1" dirty="0">
              <a:latin typeface="Helvetica Neue" charset="0"/>
              <a:ea typeface="Helvetica Neue" charset="0"/>
              <a:cs typeface="Helvetica Neue" charset="0"/>
            </a:endParaRPr>
          </a:p>
        </p:txBody>
      </p:sp>
    </p:spTree>
    <p:extLst>
      <p:ext uri="{BB962C8B-B14F-4D97-AF65-F5344CB8AC3E}">
        <p14:creationId xmlns:p14="http://schemas.microsoft.com/office/powerpoint/2010/main" val="20494070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MQTT &amp; IBM IOT Platform service</a:t>
            </a:r>
            <a:endParaRPr lang="en-US" altLang="en-US" dirty="0">
              <a:solidFill>
                <a:srgbClr val="1B354A"/>
              </a:solidFill>
              <a:latin typeface="Arial" charset="0"/>
              <a:ea typeface="MS PGothic" charset="-128"/>
              <a:cs typeface="Arial" charset="0"/>
            </a:endParaRPr>
          </a:p>
        </p:txBody>
      </p:sp>
      <p:sp>
        <p:nvSpPr>
          <p:cNvPr id="7" name="TextBox 6"/>
          <p:cNvSpPr txBox="1"/>
          <p:nvPr/>
        </p:nvSpPr>
        <p:spPr>
          <a:xfrm>
            <a:off x="468170" y="737291"/>
            <a:ext cx="11237960" cy="5478423"/>
          </a:xfrm>
          <a:prstGeom prst="rect">
            <a:avLst/>
          </a:prstGeom>
          <a:noFill/>
        </p:spPr>
        <p:txBody>
          <a:bodyPr wrap="square" numCol="1" rtlCol="0">
            <a:spAutoFit/>
          </a:bodyPr>
          <a:lstStyle/>
          <a:p>
            <a:pPr>
              <a:lnSpc>
                <a:spcPct val="150000"/>
              </a:lnSpc>
              <a:spcBef>
                <a:spcPts val="2400"/>
              </a:spcBef>
            </a:pPr>
            <a:r>
              <a:rPr lang="en-US" sz="2000" b="1" dirty="0" smtClean="0">
                <a:latin typeface="Helvetica Neue Light"/>
                <a:ea typeface="Helvetica Neue Light"/>
                <a:cs typeface="Helvetica Neue Light"/>
                <a:sym typeface="Helvetica Neue Light"/>
              </a:rPr>
              <a:t>What is the Target: </a:t>
            </a: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Create an application that read data </a:t>
            </a:r>
            <a:r>
              <a:rPr lang="en-US" sz="2000" dirty="0">
                <a:latin typeface="Helvetica Neue Light"/>
                <a:ea typeface="Helvetica Neue Light"/>
                <a:cs typeface="Helvetica Neue Light"/>
                <a:sym typeface="Helvetica Neue Light"/>
              </a:rPr>
              <a:t>from sensors (such as: Temperature, Humidity, Pressure, Luminosity</a:t>
            </a:r>
            <a:r>
              <a:rPr lang="en-US" sz="2000" dirty="0" smtClean="0">
                <a:latin typeface="Helvetica Neue Light"/>
                <a:ea typeface="Helvetica Neue Light"/>
                <a:cs typeface="Helvetica Neue Light"/>
                <a:sym typeface="Helvetica Neue Light"/>
              </a:rPr>
              <a:t>) </a:t>
            </a:r>
            <a:r>
              <a:rPr lang="mr-IN" sz="2000" dirty="0" smtClean="0">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 we will call this application “Device Side Program”</a:t>
            </a:r>
            <a:endParaRPr lang="en-US" sz="2000" dirty="0">
              <a:latin typeface="Helvetica Neue Light"/>
              <a:ea typeface="Helvetica Neue Light"/>
              <a:cs typeface="Helvetica Neue Light"/>
              <a:sym typeface="Helvetica Neue Light"/>
            </a:endParaRP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Create an application </a:t>
            </a:r>
            <a:r>
              <a:rPr lang="en-US" sz="2000" dirty="0" smtClean="0">
                <a:latin typeface="Helvetica Neue Light"/>
                <a:ea typeface="Helvetica Neue Light"/>
                <a:cs typeface="Helvetica Neue Light"/>
                <a:sym typeface="Helvetica Neue Light"/>
              </a:rPr>
              <a:t>Node-Red that </a:t>
            </a:r>
            <a:r>
              <a:rPr lang="en-US" sz="2000" dirty="0" smtClean="0">
                <a:latin typeface="Helvetica Neue Light"/>
                <a:ea typeface="Helvetica Neue Light"/>
                <a:cs typeface="Helvetica Neue Light"/>
                <a:sym typeface="Helvetica Neue Light"/>
              </a:rPr>
              <a:t>receive data (like a metering station) and show </a:t>
            </a:r>
            <a:r>
              <a:rPr lang="en-US" sz="2000" dirty="0">
                <a:latin typeface="Helvetica Neue Light"/>
                <a:ea typeface="Helvetica Neue Light"/>
                <a:cs typeface="Helvetica Neue Light"/>
                <a:sym typeface="Helvetica Neue Light"/>
              </a:rPr>
              <a:t>received data </a:t>
            </a:r>
            <a:r>
              <a:rPr lang="mr-IN" sz="2000" dirty="0">
                <a:latin typeface="Helvetica Neue Light"/>
                <a:ea typeface="Helvetica Neue Light"/>
                <a:cs typeface="Helvetica Neue Light"/>
                <a:sym typeface="Helvetica Neue Light"/>
              </a:rPr>
              <a:t>–</a:t>
            </a:r>
            <a:r>
              <a:rPr lang="en-US" sz="2000" dirty="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we </a:t>
            </a:r>
            <a:r>
              <a:rPr lang="en-US" sz="2000" dirty="0">
                <a:latin typeface="Helvetica Neue Light"/>
                <a:ea typeface="Helvetica Neue Light"/>
                <a:cs typeface="Helvetica Neue Light"/>
                <a:sym typeface="Helvetica Neue Light"/>
              </a:rPr>
              <a:t>will call this application </a:t>
            </a:r>
            <a:r>
              <a:rPr lang="en-US" sz="2000" dirty="0" smtClean="0">
                <a:latin typeface="Helvetica Neue Light"/>
                <a:ea typeface="Helvetica Neue Light"/>
                <a:cs typeface="Helvetica Neue Light"/>
                <a:sym typeface="Helvetica Neue Light"/>
              </a:rPr>
              <a:t>“Application </a:t>
            </a:r>
            <a:r>
              <a:rPr lang="en-US" sz="2000" dirty="0">
                <a:latin typeface="Helvetica Neue Light"/>
                <a:ea typeface="Helvetica Neue Light"/>
                <a:cs typeface="Helvetica Neue Light"/>
                <a:sym typeface="Helvetica Neue Light"/>
              </a:rPr>
              <a:t>Side </a:t>
            </a:r>
            <a:r>
              <a:rPr lang="en-US" sz="2000" dirty="0" smtClean="0">
                <a:latin typeface="Helvetica Neue Light"/>
                <a:ea typeface="Helvetica Neue Light"/>
                <a:cs typeface="Helvetica Neue Light"/>
                <a:sym typeface="Helvetica Neue Light"/>
              </a:rPr>
              <a:t>Program</a:t>
            </a:r>
            <a:r>
              <a:rPr lang="en-US" sz="2000" dirty="0" smtClean="0">
                <a:latin typeface="Helvetica Neue Light"/>
                <a:ea typeface="Helvetica Neue Light"/>
                <a:cs typeface="Helvetica Neue Light"/>
                <a:sym typeface="Helvetica Neue Light"/>
              </a:rPr>
              <a:t>”</a:t>
            </a:r>
            <a:endParaRPr lang="en-US" sz="2000" dirty="0" smtClean="0">
              <a:latin typeface="Helvetica Neue Light"/>
              <a:ea typeface="Helvetica Neue Light"/>
              <a:cs typeface="Helvetica Neue Light"/>
              <a:sym typeface="Helvetica Neue Light"/>
            </a:endParaRP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The communication goes through </a:t>
            </a:r>
            <a:r>
              <a:rPr lang="en-US" sz="2000" dirty="0" err="1" smtClean="0">
                <a:latin typeface="Helvetica Neue Light"/>
                <a:ea typeface="Helvetica Neue Light"/>
                <a:cs typeface="Helvetica Neue Light"/>
                <a:sym typeface="Helvetica Neue Light"/>
              </a:rPr>
              <a:t>Bluemix</a:t>
            </a:r>
            <a:r>
              <a:rPr lang="en-US" sz="2000" dirty="0" smtClean="0">
                <a:latin typeface="Helvetica Neue Light"/>
                <a:ea typeface="Helvetica Neue Light"/>
                <a:cs typeface="Helvetica Neue Light"/>
                <a:sym typeface="Helvetica Neue Light"/>
              </a:rPr>
              <a:t> IOT Platform service (MQTT broker) that receive and send data to appropriate station (in our case the station is a </a:t>
            </a:r>
            <a:r>
              <a:rPr lang="en-US" sz="2000" dirty="0" smtClean="0">
                <a:latin typeface="Helvetica Neue Light"/>
                <a:ea typeface="Helvetica Neue Light"/>
                <a:cs typeface="Helvetica Neue Light"/>
                <a:sym typeface="Helvetica Neue Light"/>
              </a:rPr>
              <a:t>Node-red application</a:t>
            </a:r>
            <a:r>
              <a:rPr lang="en-US" sz="2000" dirty="0" smtClean="0">
                <a:latin typeface="Helvetica Neue Light"/>
                <a:ea typeface="Helvetica Neue Light"/>
                <a:cs typeface="Helvetica Neue Light"/>
                <a:sym typeface="Helvetica Neue Light"/>
              </a:rPr>
              <a:t>)</a:t>
            </a: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In this workshop we will show only one receiver application with a dashboard that show data. </a:t>
            </a:r>
          </a:p>
          <a:p>
            <a:pPr marL="457200" indent="-457200">
              <a:spcBef>
                <a:spcPts val="2400"/>
              </a:spcBef>
              <a:buFont typeface="Arial" charset="0"/>
              <a:buChar char="•"/>
            </a:pPr>
            <a:r>
              <a:rPr lang="en-US" sz="2000" dirty="0">
                <a:latin typeface="Helvetica Neue Light"/>
                <a:ea typeface="Helvetica Neue Light"/>
                <a:cs typeface="Helvetica Neue Light"/>
                <a:sym typeface="Helvetica Neue Light"/>
              </a:rPr>
              <a:t>We will simulate sensors generating random </a:t>
            </a:r>
            <a:r>
              <a:rPr lang="en-US" sz="2000" dirty="0" smtClean="0">
                <a:latin typeface="Helvetica Neue Light"/>
                <a:ea typeface="Helvetica Neue Light"/>
                <a:cs typeface="Helvetica Neue Light"/>
                <a:sym typeface="Helvetica Neue Light"/>
              </a:rPr>
              <a:t>data</a:t>
            </a:r>
            <a:r>
              <a:rPr lang="en-US" sz="2000" dirty="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in order to test the </a:t>
            </a:r>
            <a:r>
              <a:rPr lang="en-US" sz="2000" dirty="0" err="1" smtClean="0">
                <a:latin typeface="Helvetica Neue Light"/>
                <a:ea typeface="Helvetica Neue Light"/>
                <a:cs typeface="Helvetica Neue Light"/>
                <a:sym typeface="Helvetica Neue Light"/>
              </a:rPr>
              <a:t>Bluemix</a:t>
            </a:r>
            <a:r>
              <a:rPr lang="en-US" sz="2000" dirty="0" smtClean="0">
                <a:latin typeface="Helvetica Neue Light"/>
                <a:ea typeface="Helvetica Neue Light"/>
                <a:cs typeface="Helvetica Neue Light"/>
                <a:sym typeface="Helvetica Neue Light"/>
              </a:rPr>
              <a:t> IOT Platform service without real boards (such as Arduino, Raspberry PI)</a:t>
            </a:r>
          </a:p>
          <a:p>
            <a:pPr marL="457200" indent="-457200">
              <a:spcBef>
                <a:spcPts val="2400"/>
              </a:spcBef>
              <a:buFont typeface="Arial" charset="0"/>
              <a:buChar char="•"/>
            </a:pPr>
            <a:r>
              <a:rPr lang="en-US" sz="2000" b="1" i="1" dirty="0" smtClean="0">
                <a:latin typeface="Helvetica Neue Light"/>
                <a:ea typeface="Helvetica Neue Light"/>
                <a:cs typeface="Helvetica Neue Light"/>
                <a:sym typeface="Helvetica Neue Light"/>
              </a:rPr>
              <a:t>First of all: </a:t>
            </a:r>
            <a:r>
              <a:rPr lang="en-US" sz="2000" dirty="0" smtClean="0">
                <a:latin typeface="Helvetica Neue Light"/>
                <a:ea typeface="Helvetica Neue Light"/>
                <a:cs typeface="Helvetica Neue Light"/>
                <a:sym typeface="Helvetica Neue Light"/>
              </a:rPr>
              <a:t>Introducing to </a:t>
            </a:r>
            <a:r>
              <a:rPr lang="en-US" sz="2000" i="1" dirty="0" smtClean="0">
                <a:latin typeface="Helvetica Neue Light"/>
                <a:ea typeface="Helvetica Neue Light"/>
                <a:cs typeface="Helvetica Neue Light"/>
                <a:sym typeface="Helvetica Neue Light"/>
              </a:rPr>
              <a:t>MQTT</a:t>
            </a:r>
            <a:r>
              <a:rPr lang="en-US" sz="2000" dirty="0" smtClean="0">
                <a:latin typeface="Helvetica Neue Light"/>
                <a:ea typeface="Helvetica Neue Light"/>
                <a:cs typeface="Helvetica Neue Light"/>
                <a:sym typeface="Helvetica Neue Light"/>
              </a:rPr>
              <a:t> Protocol</a:t>
            </a:r>
            <a:endParaRPr lang="en-US" sz="2000" dirty="0">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15788666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31904" y="889518"/>
            <a:ext cx="6264696" cy="5683607"/>
          </a:xfrm>
          <a:prstGeom prst="rect">
            <a:avLst/>
          </a:prstGeom>
          <a:noFill/>
        </p:spPr>
        <p:txBody>
          <a:bodyPr wrap="square" numCol="1" rtlCol="0">
            <a:spAutoFit/>
          </a:bodyPr>
          <a:lstStyle/>
          <a:p>
            <a:pPr marL="457200" indent="-457200">
              <a:lnSpc>
                <a:spcPct val="150000"/>
              </a:lnSpc>
              <a:spcBef>
                <a:spcPts val="2400"/>
              </a:spcBef>
              <a:buFont typeface="Arial" charset="0"/>
              <a:buChar char="•"/>
            </a:pPr>
            <a:r>
              <a:rPr lang="en-US" sz="2000" dirty="0" smtClean="0">
                <a:latin typeface="Helvetica Neue Light"/>
                <a:ea typeface="Helvetica Neue Light"/>
                <a:cs typeface="Helvetica Neue Light"/>
                <a:sym typeface="Helvetica Neue Light"/>
              </a:rPr>
              <a:t>MQTT </a:t>
            </a:r>
            <a:r>
              <a:rPr lang="en-US" sz="2000" dirty="0">
                <a:latin typeface="Helvetica Neue Light"/>
                <a:ea typeface="Helvetica Neue Light"/>
                <a:cs typeface="Helvetica Neue Light"/>
                <a:sym typeface="Helvetica Neue Light"/>
              </a:rPr>
              <a:t>is a </a:t>
            </a:r>
            <a:r>
              <a:rPr lang="en-US" sz="2000" u="sng" dirty="0" smtClean="0">
                <a:latin typeface="Helvetica Neue Light"/>
                <a:ea typeface="Helvetica Neue Light"/>
                <a:cs typeface="Helvetica Neue Light"/>
                <a:sym typeface="Helvetica Neue Light"/>
              </a:rPr>
              <a:t>publish/subscribe</a:t>
            </a:r>
            <a:r>
              <a:rPr lang="en-US" sz="2000" dirty="0" smtClean="0">
                <a:latin typeface="Helvetica Neue Light"/>
                <a:ea typeface="Helvetica Neue Light"/>
                <a:cs typeface="Helvetica Neue Light"/>
                <a:sym typeface="Helvetica Neue Light"/>
              </a:rPr>
              <a:t> </a:t>
            </a:r>
            <a:r>
              <a:rPr lang="en-US" sz="2000" dirty="0">
                <a:latin typeface="Helvetica Neue Light"/>
                <a:ea typeface="Helvetica Neue Light"/>
                <a:cs typeface="Helvetica Neue Light"/>
                <a:sym typeface="Helvetica Neue Light"/>
              </a:rPr>
              <a:t>messaging </a:t>
            </a:r>
            <a:r>
              <a:rPr lang="en-US" sz="2000" dirty="0" smtClean="0">
                <a:latin typeface="Helvetica Neue Light"/>
                <a:ea typeface="Helvetica Neue Light"/>
                <a:cs typeface="Helvetica Neue Light"/>
                <a:sym typeface="Helvetica Neue Light"/>
              </a:rPr>
              <a:t>protocol</a:t>
            </a: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Characteristics:</a:t>
            </a:r>
          </a:p>
          <a:p>
            <a:pPr marL="914400" lvl="1" indent="-457200">
              <a:buFont typeface="Courier New" charset="0"/>
              <a:buChar char="o"/>
            </a:pPr>
            <a:r>
              <a:rPr lang="en-US" sz="2000" u="sng" dirty="0" smtClean="0">
                <a:latin typeface="Helvetica Neue Light"/>
                <a:ea typeface="Helvetica Neue Light"/>
                <a:cs typeface="Helvetica Neue Light"/>
                <a:sym typeface="Helvetica Neue Light"/>
              </a:rPr>
              <a:t>Open</a:t>
            </a:r>
            <a:r>
              <a:rPr lang="en-US" sz="2000" dirty="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created </a:t>
            </a:r>
            <a:r>
              <a:rPr lang="en-US" sz="2000" dirty="0">
                <a:latin typeface="Helvetica Neue Light"/>
                <a:ea typeface="Helvetica Neue Light"/>
                <a:cs typeface="Helvetica Neue Light"/>
                <a:sym typeface="Helvetica Neue Light"/>
              </a:rPr>
              <a:t>by </a:t>
            </a:r>
            <a:r>
              <a:rPr lang="en-US" sz="2000" dirty="0" err="1">
                <a:latin typeface="Helvetica Neue Light"/>
                <a:ea typeface="Helvetica Neue Light"/>
                <a:cs typeface="Helvetica Neue Light"/>
                <a:sym typeface="Helvetica Neue Light"/>
              </a:rPr>
              <a:t>Dr</a:t>
            </a:r>
            <a:r>
              <a:rPr lang="en-US" sz="2000" dirty="0">
                <a:latin typeface="Helvetica Neue Light"/>
                <a:ea typeface="Helvetica Neue Light"/>
                <a:cs typeface="Helvetica Neue Light"/>
                <a:sym typeface="Helvetica Neue Light"/>
              </a:rPr>
              <a:t> Andy Stanford-Clark of IBM </a:t>
            </a:r>
            <a:r>
              <a:rPr lang="en-US" sz="2000" dirty="0" smtClean="0">
                <a:latin typeface="Helvetica Neue Light"/>
                <a:ea typeface="Helvetica Neue Light"/>
                <a:cs typeface="Helvetica Neue Light"/>
                <a:sym typeface="Helvetica Neue Light"/>
              </a:rPr>
              <a:t>and </a:t>
            </a:r>
            <a:r>
              <a:rPr lang="en-US" sz="2000" dirty="0" err="1" smtClean="0">
                <a:latin typeface="Helvetica Neue Light"/>
                <a:ea typeface="Helvetica Neue Light"/>
                <a:cs typeface="Helvetica Neue Light"/>
                <a:sym typeface="Helvetica Neue Light"/>
              </a:rPr>
              <a:t>Eurotech</a:t>
            </a:r>
            <a:r>
              <a:rPr lang="en-US" sz="2000" dirty="0" smtClean="0">
                <a:latin typeface="Helvetica Neue Light"/>
                <a:ea typeface="Helvetica Neue Light"/>
                <a:cs typeface="Helvetica Neue Light"/>
                <a:sym typeface="Helvetica Neue Light"/>
              </a:rPr>
              <a:t> in 1999 </a:t>
            </a:r>
            <a:r>
              <a:rPr lang="en-US" sz="2000" dirty="0">
                <a:latin typeface="Helvetica Neue Light"/>
                <a:ea typeface="Helvetica Neue Light"/>
                <a:cs typeface="Helvetica Neue Light"/>
                <a:sym typeface="Helvetica Neue Light"/>
              </a:rPr>
              <a:t>and donated to Eclipse “</a:t>
            </a:r>
            <a:r>
              <a:rPr lang="en-US" sz="2000" dirty="0" err="1">
                <a:latin typeface="Helvetica Neue Light"/>
                <a:ea typeface="Helvetica Neue Light"/>
                <a:cs typeface="Helvetica Neue Light"/>
                <a:sym typeface="Helvetica Neue Light"/>
              </a:rPr>
              <a:t>Paho</a:t>
            </a:r>
            <a:r>
              <a:rPr lang="en-US" sz="2000" dirty="0">
                <a:latin typeface="Helvetica Neue Light"/>
                <a:ea typeface="Helvetica Neue Light"/>
                <a:cs typeface="Helvetica Neue Light"/>
                <a:sym typeface="Helvetica Neue Light"/>
              </a:rPr>
              <a:t>” M2M project </a:t>
            </a:r>
            <a:r>
              <a:rPr lang="en-US" sz="2000" dirty="0" smtClean="0">
                <a:latin typeface="Helvetica Neue Light"/>
                <a:ea typeface="Helvetica Neue Light"/>
                <a:cs typeface="Helvetica Neue Light"/>
                <a:sym typeface="Helvetica Neue Light"/>
              </a:rPr>
              <a:t>(defining the OASIS </a:t>
            </a:r>
            <a:r>
              <a:rPr lang="en-US" sz="2000" dirty="0">
                <a:latin typeface="Helvetica Neue Light"/>
                <a:ea typeface="Helvetica Neue Light"/>
                <a:cs typeface="Helvetica Neue Light"/>
                <a:sym typeface="Helvetica Neue Light"/>
              </a:rPr>
              <a:t>standard in 2014) </a:t>
            </a:r>
            <a:endParaRPr lang="en-US" sz="2000" dirty="0" smtClean="0">
              <a:latin typeface="Helvetica Neue Light"/>
              <a:ea typeface="Helvetica Neue Light"/>
              <a:cs typeface="Helvetica Neue Light"/>
              <a:sym typeface="Helvetica Neue Light"/>
            </a:endParaRPr>
          </a:p>
          <a:p>
            <a:pPr marL="914400" lvl="1" indent="-457200">
              <a:spcBef>
                <a:spcPts val="500"/>
              </a:spcBef>
              <a:buFont typeface="Courier New" charset="0"/>
              <a:buChar char="o"/>
            </a:pPr>
            <a:r>
              <a:rPr lang="en-US" sz="2000" u="sng" dirty="0" smtClean="0">
                <a:latin typeface="Helvetica Neue Light"/>
                <a:ea typeface="Helvetica Neue Light"/>
                <a:cs typeface="Helvetica Neue Light"/>
                <a:sym typeface="Helvetica Neue Light"/>
              </a:rPr>
              <a:t>Lightweight</a:t>
            </a:r>
            <a:r>
              <a:rPr lang="en-US" sz="2000" dirty="0" smtClean="0">
                <a:latin typeface="Helvetica Neue Light"/>
                <a:ea typeface="Helvetica Neue Light"/>
                <a:cs typeface="Helvetica Neue Light"/>
                <a:sym typeface="Helvetica Neue Light"/>
              </a:rPr>
              <a:t>: small </a:t>
            </a:r>
            <a:r>
              <a:rPr lang="en-US" sz="2000" dirty="0">
                <a:latin typeface="Helvetica Neue Light"/>
                <a:ea typeface="Helvetica Neue Light"/>
                <a:cs typeface="Helvetica Neue Light"/>
                <a:sym typeface="Helvetica Neue Light"/>
              </a:rPr>
              <a:t>packet </a:t>
            </a:r>
            <a:r>
              <a:rPr lang="en-US" sz="2000" dirty="0" smtClean="0">
                <a:latin typeface="Helvetica Neue Light"/>
                <a:ea typeface="Helvetica Neue Light"/>
                <a:cs typeface="Helvetica Neue Light"/>
                <a:sym typeface="Helvetica Neue Light"/>
              </a:rPr>
              <a:t>size</a:t>
            </a:r>
          </a:p>
          <a:p>
            <a:pPr marL="914400" lvl="1" indent="-457200">
              <a:spcBef>
                <a:spcPts val="500"/>
              </a:spcBef>
              <a:buFont typeface="Courier New" charset="0"/>
              <a:buChar char="o"/>
            </a:pPr>
            <a:r>
              <a:rPr lang="en-US" sz="2000" u="sng" dirty="0" smtClean="0">
                <a:latin typeface="Helvetica Neue Light"/>
                <a:ea typeface="Helvetica Neue Light"/>
                <a:cs typeface="Helvetica Neue Light"/>
                <a:sym typeface="Helvetica Neue Light"/>
              </a:rPr>
              <a:t>Reliable</a:t>
            </a:r>
            <a:r>
              <a:rPr lang="en-US" sz="2000" dirty="0" smtClean="0">
                <a:latin typeface="Helvetica Neue Light"/>
                <a:ea typeface="Helvetica Neue Light"/>
                <a:cs typeface="Helvetica Neue Light"/>
                <a:sym typeface="Helvetica Neue Light"/>
              </a:rPr>
              <a:t>: 3 </a:t>
            </a:r>
            <a:r>
              <a:rPr lang="en-US" sz="2000" dirty="0" err="1" smtClean="0">
                <a:latin typeface="Helvetica Neue Light"/>
                <a:ea typeface="Helvetica Neue Light"/>
                <a:cs typeface="Helvetica Neue Light"/>
                <a:sym typeface="Helvetica Neue Light"/>
              </a:rPr>
              <a:t>QoS</a:t>
            </a:r>
            <a:r>
              <a:rPr lang="en-US" sz="2000" dirty="0" smtClean="0">
                <a:latin typeface="Helvetica Neue Light"/>
                <a:ea typeface="Helvetica Neue Light"/>
                <a:cs typeface="Helvetica Neue Light"/>
                <a:sym typeface="Helvetica Neue Light"/>
              </a:rPr>
              <a:t> level to </a:t>
            </a:r>
            <a:r>
              <a:rPr lang="en-US" sz="2000" dirty="0">
                <a:latin typeface="Helvetica Neue Light"/>
                <a:ea typeface="Helvetica Neue Light"/>
                <a:cs typeface="Helvetica Neue Light"/>
                <a:sym typeface="Helvetica Neue Light"/>
              </a:rPr>
              <a:t>avoid packet loss on client disconnection </a:t>
            </a:r>
            <a:endParaRPr lang="en-US" sz="2000" dirty="0" smtClean="0">
              <a:latin typeface="Helvetica Neue Light"/>
              <a:ea typeface="Helvetica Neue Light"/>
              <a:cs typeface="Helvetica Neue Light"/>
              <a:sym typeface="Helvetica Neue Light"/>
            </a:endParaRPr>
          </a:p>
          <a:p>
            <a:pPr marL="914400" lvl="1" indent="-457200">
              <a:spcBef>
                <a:spcPts val="500"/>
              </a:spcBef>
              <a:buFont typeface="Courier New" charset="0"/>
              <a:buChar char="o"/>
            </a:pPr>
            <a:r>
              <a:rPr lang="en-US" sz="2000" u="sng" dirty="0" smtClean="0">
                <a:latin typeface="Helvetica Neue Light"/>
                <a:ea typeface="Helvetica Neue Light"/>
                <a:cs typeface="Helvetica Neue Light"/>
                <a:sym typeface="Helvetica Neue Light"/>
              </a:rPr>
              <a:t>Simple</a:t>
            </a:r>
            <a:r>
              <a:rPr lang="en-US" sz="2000" dirty="0" smtClean="0">
                <a:latin typeface="Helvetica Neue Light"/>
                <a:ea typeface="Helvetica Neue Light"/>
                <a:cs typeface="Helvetica Neue Light"/>
                <a:sym typeface="Helvetica Neue Light"/>
              </a:rPr>
              <a:t> : only 5 verbs\commands:</a:t>
            </a:r>
          </a:p>
          <a:p>
            <a:pPr marL="1371600" lvl="2" indent="-457200">
              <a:spcBef>
                <a:spcPts val="500"/>
              </a:spcBef>
              <a:buFont typeface="Wingdings" charset="2"/>
              <a:buChar char="§"/>
            </a:pPr>
            <a:r>
              <a:rPr lang="en-US" sz="2000" dirty="0" smtClean="0">
                <a:latin typeface="Helvetica Neue Light"/>
                <a:ea typeface="Helvetica Neue Light"/>
                <a:cs typeface="Helvetica Neue Light"/>
                <a:sym typeface="Helvetica Neue Light"/>
              </a:rPr>
              <a:t>Connect</a:t>
            </a:r>
          </a:p>
          <a:p>
            <a:pPr marL="1371600" lvl="2" indent="-457200">
              <a:spcBef>
                <a:spcPts val="500"/>
              </a:spcBef>
              <a:buFont typeface="Wingdings" charset="2"/>
              <a:buChar char="§"/>
            </a:pPr>
            <a:r>
              <a:rPr lang="en-US" sz="2000" dirty="0" smtClean="0">
                <a:latin typeface="Helvetica Neue Light"/>
                <a:ea typeface="Helvetica Neue Light"/>
                <a:cs typeface="Helvetica Neue Light"/>
                <a:sym typeface="Helvetica Neue Light"/>
              </a:rPr>
              <a:t>Disconnect</a:t>
            </a:r>
          </a:p>
          <a:p>
            <a:pPr marL="1371600" lvl="2" indent="-457200">
              <a:spcBef>
                <a:spcPts val="500"/>
              </a:spcBef>
              <a:buFont typeface="Wingdings" charset="2"/>
              <a:buChar char="§"/>
            </a:pPr>
            <a:r>
              <a:rPr lang="en-US" sz="2000" dirty="0" smtClean="0">
                <a:latin typeface="Helvetica Neue Light"/>
                <a:ea typeface="Helvetica Neue Light"/>
                <a:cs typeface="Helvetica Neue Light"/>
                <a:sym typeface="Helvetica Neue Light"/>
              </a:rPr>
              <a:t>Publish</a:t>
            </a:r>
          </a:p>
          <a:p>
            <a:pPr marL="1371600" lvl="2" indent="-457200">
              <a:spcBef>
                <a:spcPts val="500"/>
              </a:spcBef>
              <a:buFont typeface="Wingdings" charset="2"/>
              <a:buChar char="§"/>
            </a:pPr>
            <a:r>
              <a:rPr lang="en-US" sz="2000" dirty="0" smtClean="0">
                <a:latin typeface="Helvetica Neue Light"/>
                <a:ea typeface="Helvetica Neue Light"/>
                <a:cs typeface="Helvetica Neue Light"/>
                <a:sym typeface="Helvetica Neue Light"/>
              </a:rPr>
              <a:t>Subscribe</a:t>
            </a:r>
          </a:p>
          <a:p>
            <a:pPr marL="1371600" lvl="2" indent="-457200">
              <a:spcBef>
                <a:spcPts val="500"/>
              </a:spcBef>
              <a:buFont typeface="Wingdings" charset="2"/>
              <a:buChar char="§"/>
            </a:pPr>
            <a:r>
              <a:rPr lang="en-US" sz="2000" dirty="0" err="1" smtClean="0">
                <a:latin typeface="Helvetica Neue Light"/>
                <a:ea typeface="Helvetica Neue Light"/>
                <a:cs typeface="Helvetica Neue Light"/>
                <a:sym typeface="Helvetica Neue Light"/>
              </a:rPr>
              <a:t>UnSubscribe</a:t>
            </a:r>
            <a:endParaRPr lang="en-US" sz="2000" dirty="0" smtClean="0">
              <a:latin typeface="Helvetica Neue Light"/>
              <a:ea typeface="Helvetica Neue Light"/>
              <a:cs typeface="Helvetica Neue Light"/>
              <a:sym typeface="Helvetica Neue Ligh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MQTT </a:t>
            </a:r>
            <a:r>
              <a:rPr lang="mr-IN" sz="2800" dirty="0" smtClean="0">
                <a:solidFill>
                  <a:srgbClr val="1B354A"/>
                </a:solidFill>
              </a:rPr>
              <a:t>–</a:t>
            </a:r>
            <a:r>
              <a:rPr lang="it-IT" sz="2800" dirty="0" smtClean="0">
                <a:solidFill>
                  <a:srgbClr val="1B354A"/>
                </a:solidFill>
              </a:rPr>
              <a:t> </a:t>
            </a:r>
            <a:r>
              <a:rPr lang="it-IT" sz="2800" dirty="0" err="1" smtClean="0">
                <a:solidFill>
                  <a:srgbClr val="1B354A"/>
                </a:solidFill>
              </a:rPr>
              <a:t>What</a:t>
            </a:r>
            <a:r>
              <a:rPr lang="it-IT" sz="2800" dirty="0" smtClean="0">
                <a:solidFill>
                  <a:srgbClr val="1B354A"/>
                </a:solidFill>
              </a:rPr>
              <a:t> </a:t>
            </a:r>
            <a:r>
              <a:rPr lang="it-IT" sz="2800" dirty="0" err="1" smtClean="0">
                <a:solidFill>
                  <a:srgbClr val="1B354A"/>
                </a:solidFill>
              </a:rPr>
              <a:t>is</a:t>
            </a:r>
            <a:endParaRPr lang="en-US" altLang="en-US" dirty="0">
              <a:solidFill>
                <a:srgbClr val="1B354A"/>
              </a:solidFill>
              <a:latin typeface="Arial" charset="0"/>
              <a:ea typeface="MS PGothic" charset="-128"/>
              <a:cs typeface="Arial"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76" y="1628800"/>
            <a:ext cx="4606280" cy="3256813"/>
          </a:xfrm>
          <a:prstGeom prst="rect">
            <a:avLst/>
          </a:prstGeom>
        </p:spPr>
      </p:pic>
    </p:spTree>
    <p:extLst>
      <p:ext uri="{BB962C8B-B14F-4D97-AF65-F5344CB8AC3E}">
        <p14:creationId xmlns:p14="http://schemas.microsoft.com/office/powerpoint/2010/main" val="117448285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32104" y="781536"/>
            <a:ext cx="4989796" cy="5709255"/>
          </a:xfrm>
          <a:prstGeom prst="rect">
            <a:avLst/>
          </a:prstGeom>
          <a:noFill/>
        </p:spPr>
        <p:txBody>
          <a:bodyPr wrap="square" numCol="1" rtlCol="0">
            <a:spAutoFit/>
          </a:bodyPr>
          <a:lstStyle/>
          <a:p>
            <a:pPr marL="457200" indent="-457200" algn="just">
              <a:spcBef>
                <a:spcPts val="2400"/>
              </a:spcBef>
              <a:buFont typeface="Arial" charset="0"/>
              <a:buChar char="•"/>
            </a:pPr>
            <a:r>
              <a:rPr lang="en-US" sz="2000" u="sng" dirty="0">
                <a:latin typeface="Helvetica Neue Light"/>
                <a:ea typeface="Helvetica Neue Light"/>
                <a:cs typeface="Helvetica Neue Light"/>
                <a:sym typeface="Helvetica Neue Light"/>
              </a:rPr>
              <a:t>Topics</a:t>
            </a:r>
            <a:r>
              <a:rPr lang="en-US" sz="2000" dirty="0">
                <a:latin typeface="Helvetica Neue Light"/>
                <a:ea typeface="Helvetica Neue Light"/>
                <a:cs typeface="Helvetica Neue Light"/>
                <a:sym typeface="Helvetica Neue Light"/>
              </a:rPr>
              <a:t>: are somewhat like message </a:t>
            </a:r>
            <a:r>
              <a:rPr lang="en-US" sz="2000" dirty="0" smtClean="0">
                <a:latin typeface="Helvetica Neue Light"/>
                <a:ea typeface="Helvetica Neue Light"/>
                <a:cs typeface="Helvetica Neue Light"/>
                <a:sym typeface="Helvetica Neue Light"/>
              </a:rPr>
              <a:t>subjects(for example: temperature, status</a:t>
            </a:r>
            <a:r>
              <a:rPr lang="mr-IN" sz="2000" dirty="0" smtClean="0">
                <a:latin typeface="Helvetica Neue Light"/>
                <a:ea typeface="Helvetica Neue Light"/>
                <a:cs typeface="Helvetica Neue Light"/>
                <a:sym typeface="Helvetica Neue Light"/>
              </a:rPr>
              <a:t>…</a:t>
            </a:r>
            <a:r>
              <a:rPr lang="it-IT" sz="2000" dirty="0" smtClean="0">
                <a:latin typeface="Helvetica Neue Light"/>
                <a:ea typeface="Helvetica Neue Light"/>
                <a:cs typeface="Helvetica Neue Light"/>
                <a:sym typeface="Helvetica Neue Light"/>
              </a:rPr>
              <a:t> ) </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technically</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it</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is</a:t>
            </a:r>
            <a:r>
              <a:rPr lang="it-IT" sz="2000" dirty="0">
                <a:latin typeface="Helvetica Neue Light"/>
                <a:ea typeface="Helvetica Neue Light"/>
                <a:cs typeface="Helvetica Neue Light"/>
                <a:sym typeface="Helvetica Neue Light"/>
              </a:rPr>
              <a:t> a </a:t>
            </a:r>
            <a:r>
              <a:rPr lang="it-IT" sz="2000" dirty="0" err="1">
                <a:latin typeface="Helvetica Neue Light"/>
                <a:ea typeface="Helvetica Neue Light"/>
                <a:cs typeface="Helvetica Neue Light"/>
                <a:sym typeface="Helvetica Neue Light"/>
              </a:rPr>
              <a:t>message</a:t>
            </a:r>
            <a:r>
              <a:rPr lang="it-IT" sz="2000" dirty="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queue</a:t>
            </a:r>
            <a:endParaRPr lang="it-IT" sz="2000" dirty="0" smtClean="0">
              <a:latin typeface="Helvetica Neue Light"/>
              <a:ea typeface="Helvetica Neue Light"/>
              <a:cs typeface="Helvetica Neue Light"/>
              <a:sym typeface="Helvetica Neue Light"/>
            </a:endParaRPr>
          </a:p>
          <a:p>
            <a:pPr marL="457200" indent="-457200" algn="just">
              <a:spcBef>
                <a:spcPts val="1400"/>
              </a:spcBef>
              <a:buFont typeface="Arial" charset="0"/>
              <a:buChar char="•"/>
            </a:pPr>
            <a:r>
              <a:rPr lang="it-IT" sz="2000" u="sng" dirty="0" smtClean="0">
                <a:latin typeface="Helvetica Neue Light"/>
                <a:ea typeface="Helvetica Neue Light"/>
                <a:cs typeface="Helvetica Neue Light"/>
                <a:sym typeface="Helvetica Neue Light"/>
              </a:rPr>
              <a:t>Publisher</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publish</a:t>
            </a:r>
            <a:r>
              <a:rPr lang="it-IT" sz="2000" dirty="0">
                <a:latin typeface="Helvetica Neue Light"/>
                <a:ea typeface="Helvetica Neue Light"/>
                <a:cs typeface="Helvetica Neue Light"/>
                <a:sym typeface="Helvetica Neue Light"/>
              </a:rPr>
              <a:t>/</a:t>
            </a:r>
            <a:r>
              <a:rPr lang="it-IT" sz="2000" dirty="0" err="1">
                <a:latin typeface="Helvetica Neue Light"/>
                <a:ea typeface="Helvetica Neue Light"/>
                <a:cs typeface="Helvetica Neue Light"/>
                <a:sym typeface="Helvetica Neue Light"/>
              </a:rPr>
              <a:t>send</a:t>
            </a:r>
            <a:r>
              <a:rPr lang="it-IT" sz="2000" dirty="0">
                <a:latin typeface="Helvetica Neue Light"/>
                <a:ea typeface="Helvetica Neue Light"/>
                <a:cs typeface="Helvetica Neue Light"/>
                <a:sym typeface="Helvetica Neue Light"/>
              </a:rPr>
              <a:t> a </a:t>
            </a:r>
            <a:r>
              <a:rPr lang="it-IT" sz="2000" dirty="0" err="1">
                <a:latin typeface="Helvetica Neue Light"/>
                <a:ea typeface="Helvetica Neue Light"/>
                <a:cs typeface="Helvetica Neue Light"/>
                <a:sym typeface="Helvetica Neue Light"/>
              </a:rPr>
              <a:t>message</a:t>
            </a:r>
            <a:r>
              <a:rPr lang="it-IT" sz="2000" dirty="0">
                <a:latin typeface="Helvetica Neue Light"/>
                <a:ea typeface="Helvetica Neue Light"/>
                <a:cs typeface="Helvetica Neue Light"/>
                <a:sym typeface="Helvetica Neue Light"/>
              </a:rPr>
              <a:t> on a </a:t>
            </a:r>
            <a:r>
              <a:rPr lang="it-IT" sz="2000" dirty="0" err="1">
                <a:latin typeface="Helvetica Neue Light"/>
                <a:ea typeface="Helvetica Neue Light"/>
                <a:cs typeface="Helvetica Neue Light"/>
                <a:sym typeface="Helvetica Neue Light"/>
              </a:rPr>
              <a:t>specific</a:t>
            </a:r>
            <a:r>
              <a:rPr lang="it-IT" sz="2000" dirty="0">
                <a:latin typeface="Helvetica Neue Light"/>
                <a:ea typeface="Helvetica Neue Light"/>
                <a:cs typeface="Helvetica Neue Light"/>
                <a:sym typeface="Helvetica Neue Light"/>
              </a:rPr>
              <a:t> </a:t>
            </a:r>
            <a:r>
              <a:rPr lang="it-IT" sz="2000" i="1" dirty="0" err="1">
                <a:latin typeface="Helvetica Neue Light"/>
                <a:ea typeface="Helvetica Neue Light"/>
                <a:cs typeface="Helvetica Neue Light"/>
                <a:sym typeface="Helvetica Neue Light"/>
              </a:rPr>
              <a:t>topic</a:t>
            </a:r>
            <a:r>
              <a:rPr lang="it-IT" sz="2000" i="1" dirty="0">
                <a:latin typeface="Helvetica Neue Light"/>
                <a:ea typeface="Helvetica Neue Light"/>
                <a:cs typeface="Helvetica Neue Light"/>
                <a:sym typeface="Helvetica Neue Light"/>
              </a:rPr>
              <a:t> (ex: </a:t>
            </a:r>
            <a:r>
              <a:rPr lang="it-IT" sz="2000" i="1" dirty="0" err="1">
                <a:latin typeface="Helvetica Neue Light"/>
                <a:ea typeface="Helvetica Neue Light"/>
                <a:cs typeface="Helvetica Neue Light"/>
                <a:sym typeface="Helvetica Neue Light"/>
              </a:rPr>
              <a:t>publish</a:t>
            </a:r>
            <a:r>
              <a:rPr lang="it-IT" sz="2000" i="1" dirty="0">
                <a:latin typeface="Helvetica Neue Light"/>
                <a:ea typeface="Helvetica Neue Light"/>
                <a:cs typeface="Helvetica Neue Light"/>
                <a:sym typeface="Helvetica Neue Light"/>
              </a:rPr>
              <a:t> a </a:t>
            </a:r>
            <a:r>
              <a:rPr lang="it-IT" sz="2000" i="1" dirty="0" err="1">
                <a:latin typeface="Helvetica Neue Light"/>
                <a:ea typeface="Helvetica Neue Light"/>
                <a:cs typeface="Helvetica Neue Light"/>
                <a:sym typeface="Helvetica Neue Light"/>
              </a:rPr>
              <a:t>message</a:t>
            </a:r>
            <a:r>
              <a:rPr lang="it-IT" sz="2000" i="1" dirty="0">
                <a:latin typeface="Helvetica Neue Light"/>
                <a:ea typeface="Helvetica Neue Light"/>
                <a:cs typeface="Helvetica Neue Light"/>
                <a:sym typeface="Helvetica Neue Light"/>
              </a:rPr>
              <a:t> on the </a:t>
            </a:r>
            <a:r>
              <a:rPr lang="it-IT" sz="2000" i="1" dirty="0" err="1">
                <a:latin typeface="Helvetica Neue Light"/>
                <a:ea typeface="Helvetica Neue Light"/>
                <a:cs typeface="Helvetica Neue Light"/>
                <a:sym typeface="Helvetica Neue Light"/>
              </a:rPr>
              <a:t>topic</a:t>
            </a:r>
            <a:r>
              <a:rPr lang="it-IT" sz="2000" i="1" dirty="0">
                <a:latin typeface="Helvetica Neue Light"/>
                <a:ea typeface="Helvetica Neue Light"/>
                <a:cs typeface="Helvetica Neue Light"/>
                <a:sym typeface="Helvetica Neue Light"/>
              </a:rPr>
              <a:t> ‘temperature</a:t>
            </a:r>
            <a:r>
              <a:rPr lang="it-IT" sz="2000" i="1" dirty="0" smtClean="0">
                <a:latin typeface="Helvetica Neue Light"/>
                <a:ea typeface="Helvetica Neue Light"/>
                <a:cs typeface="Helvetica Neue Light"/>
                <a:sym typeface="Helvetica Neue Light"/>
              </a:rPr>
              <a:t>’)</a:t>
            </a:r>
          </a:p>
          <a:p>
            <a:pPr marL="457200" indent="-457200" algn="just">
              <a:spcBef>
                <a:spcPts val="1400"/>
              </a:spcBef>
              <a:buFont typeface="Arial" charset="0"/>
              <a:buChar char="•"/>
            </a:pPr>
            <a:r>
              <a:rPr lang="it-IT" sz="2000" u="sng" dirty="0" err="1" smtClean="0">
                <a:latin typeface="Helvetica Neue Light"/>
                <a:ea typeface="Helvetica Neue Light"/>
                <a:cs typeface="Helvetica Neue Light"/>
                <a:sym typeface="Helvetica Neue Light"/>
              </a:rPr>
              <a:t>Subscriber</a:t>
            </a:r>
            <a:r>
              <a:rPr lang="it-IT" sz="2000" i="1"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subscribed</a:t>
            </a:r>
            <a:r>
              <a:rPr lang="it-IT" sz="2000" dirty="0" smtClean="0">
                <a:latin typeface="Helvetica Neue Light"/>
                <a:ea typeface="Helvetica Neue Light"/>
                <a:cs typeface="Helvetica Neue Light"/>
                <a:sym typeface="Helvetica Neue Light"/>
              </a:rPr>
              <a:t> to a </a:t>
            </a:r>
            <a:r>
              <a:rPr lang="it-IT" sz="2000" dirty="0" err="1" smtClean="0">
                <a:latin typeface="Helvetica Neue Light"/>
                <a:ea typeface="Helvetica Neue Light"/>
                <a:cs typeface="Helvetica Neue Light"/>
                <a:sym typeface="Helvetica Neue Light"/>
              </a:rPr>
              <a:t>specific</a:t>
            </a:r>
            <a:r>
              <a:rPr lang="it-IT" sz="2000"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topic</a:t>
            </a:r>
            <a:r>
              <a:rPr lang="it-IT" sz="2000" dirty="0" smtClean="0">
                <a:latin typeface="Helvetica Neue Light"/>
                <a:ea typeface="Helvetica Neue Light"/>
                <a:cs typeface="Helvetica Neue Light"/>
                <a:sym typeface="Helvetica Neue Light"/>
              </a:rPr>
              <a:t> in </a:t>
            </a:r>
            <a:r>
              <a:rPr lang="it-IT" sz="2000" dirty="0" err="1" smtClean="0">
                <a:latin typeface="Helvetica Neue Light"/>
                <a:ea typeface="Helvetica Neue Light"/>
                <a:cs typeface="Helvetica Neue Light"/>
                <a:sym typeface="Helvetica Neue Light"/>
              </a:rPr>
              <a:t>order</a:t>
            </a:r>
            <a:r>
              <a:rPr lang="it-IT" sz="2000" dirty="0" smtClean="0">
                <a:latin typeface="Helvetica Neue Light"/>
                <a:ea typeface="Helvetica Neue Light"/>
                <a:cs typeface="Helvetica Neue Light"/>
                <a:sym typeface="Helvetica Neue Light"/>
              </a:rPr>
              <a:t> to </a:t>
            </a:r>
            <a:r>
              <a:rPr lang="it-IT" sz="2000" dirty="0" err="1" smtClean="0">
                <a:latin typeface="Helvetica Neue Light"/>
                <a:ea typeface="Helvetica Neue Light"/>
                <a:cs typeface="Helvetica Neue Light"/>
                <a:sym typeface="Helvetica Neue Light"/>
              </a:rPr>
              <a:t>listen</a:t>
            </a:r>
            <a:r>
              <a:rPr lang="it-IT" sz="2000" dirty="0" smtClean="0">
                <a:latin typeface="Helvetica Neue Light"/>
                <a:ea typeface="Helvetica Neue Light"/>
                <a:cs typeface="Helvetica Neue Light"/>
                <a:sym typeface="Helvetica Neue Light"/>
              </a:rPr>
              <a:t> and </a:t>
            </a:r>
            <a:r>
              <a:rPr lang="it-IT" sz="2000" dirty="0" err="1" smtClean="0">
                <a:latin typeface="Helvetica Neue Light"/>
                <a:ea typeface="Helvetica Neue Light"/>
                <a:cs typeface="Helvetica Neue Light"/>
                <a:sym typeface="Helvetica Neue Light"/>
              </a:rPr>
              <a:t>receive</a:t>
            </a:r>
            <a:r>
              <a:rPr lang="it-IT" sz="2000"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all</a:t>
            </a:r>
            <a:r>
              <a:rPr lang="it-IT" sz="2000"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messages</a:t>
            </a:r>
            <a:r>
              <a:rPr lang="it-IT" sz="2000"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that</a:t>
            </a:r>
            <a:r>
              <a:rPr lang="it-IT" sz="2000" dirty="0" smtClean="0">
                <a:latin typeface="Helvetica Neue Light"/>
                <a:ea typeface="Helvetica Neue Light"/>
                <a:cs typeface="Helvetica Neue Light"/>
                <a:sym typeface="Helvetica Neue Light"/>
              </a:rPr>
              <a:t> are </a:t>
            </a:r>
            <a:r>
              <a:rPr lang="it-IT" sz="2000" dirty="0" err="1" smtClean="0">
                <a:latin typeface="Helvetica Neue Light"/>
                <a:ea typeface="Helvetica Neue Light"/>
                <a:cs typeface="Helvetica Neue Light"/>
                <a:sym typeface="Helvetica Neue Light"/>
              </a:rPr>
              <a:t>sent</a:t>
            </a:r>
            <a:r>
              <a:rPr lang="it-IT" sz="2000" dirty="0" smtClean="0">
                <a:latin typeface="Helvetica Neue Light"/>
                <a:ea typeface="Helvetica Neue Light"/>
                <a:cs typeface="Helvetica Neue Light"/>
                <a:sym typeface="Helvetica Neue Light"/>
              </a:rPr>
              <a:t> to the </a:t>
            </a:r>
            <a:r>
              <a:rPr lang="it-IT" sz="2000" dirty="0" err="1" smtClean="0">
                <a:latin typeface="Helvetica Neue Light"/>
                <a:ea typeface="Helvetica Neue Light"/>
                <a:cs typeface="Helvetica Neue Light"/>
                <a:sym typeface="Helvetica Neue Light"/>
              </a:rPr>
              <a:t>subscribed</a:t>
            </a:r>
            <a:r>
              <a:rPr lang="it-IT" sz="2000"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topic</a:t>
            </a:r>
            <a:endParaRPr lang="it-IT" sz="2000" dirty="0" smtClean="0">
              <a:latin typeface="Helvetica Neue Light"/>
              <a:ea typeface="Helvetica Neue Light"/>
              <a:cs typeface="Helvetica Neue Light"/>
              <a:sym typeface="Helvetica Neue Light"/>
            </a:endParaRPr>
          </a:p>
          <a:p>
            <a:pPr marL="457200" indent="-457200" algn="just">
              <a:spcBef>
                <a:spcPts val="1400"/>
              </a:spcBef>
              <a:buFont typeface="Arial" charset="0"/>
              <a:buChar char="•"/>
            </a:pPr>
            <a:r>
              <a:rPr lang="it-IT" sz="2000" u="sng" dirty="0" smtClean="0">
                <a:latin typeface="Helvetica Neue Light"/>
                <a:ea typeface="Helvetica Neue Light"/>
                <a:cs typeface="Helvetica Neue Light"/>
                <a:sym typeface="Helvetica Neue Light"/>
              </a:rPr>
              <a:t>MQTT Broker</a:t>
            </a:r>
            <a:r>
              <a:rPr lang="it-IT" sz="2000" dirty="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have</a:t>
            </a:r>
            <a:r>
              <a:rPr lang="it-IT" sz="2000" dirty="0" smtClean="0">
                <a:latin typeface="Helvetica Neue Light"/>
                <a:ea typeface="Helvetica Neue Light"/>
                <a:cs typeface="Helvetica Neue Light"/>
                <a:sym typeface="Helvetica Neue Light"/>
              </a:rPr>
              <a:t> </a:t>
            </a:r>
            <a:r>
              <a:rPr lang="it-IT" sz="2000" dirty="0">
                <a:latin typeface="Helvetica Neue Light"/>
                <a:ea typeface="Helvetica Neue Light"/>
                <a:cs typeface="Helvetica Neue Light"/>
                <a:sym typeface="Helvetica Neue Light"/>
              </a:rPr>
              <a:t>to </a:t>
            </a:r>
            <a:r>
              <a:rPr lang="it-IT" sz="2000" dirty="0" err="1">
                <a:latin typeface="Helvetica Neue Light"/>
                <a:ea typeface="Helvetica Neue Light"/>
                <a:cs typeface="Helvetica Neue Light"/>
                <a:sym typeface="Helvetica Neue Light"/>
              </a:rPr>
              <a:t>manage</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all</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subscriptions</a:t>
            </a:r>
            <a:r>
              <a:rPr lang="it-IT" sz="2000" dirty="0">
                <a:latin typeface="Helvetica Neue Light"/>
                <a:ea typeface="Helvetica Neue Light"/>
                <a:cs typeface="Helvetica Neue Light"/>
                <a:sym typeface="Helvetica Neue Light"/>
              </a:rPr>
              <a:t> to the </a:t>
            </a:r>
            <a:r>
              <a:rPr lang="it-IT" sz="2000" dirty="0" err="1">
                <a:latin typeface="Helvetica Neue Light"/>
                <a:ea typeface="Helvetica Neue Light"/>
                <a:cs typeface="Helvetica Neue Light"/>
                <a:sym typeface="Helvetica Neue Light"/>
              </a:rPr>
              <a:t>queues</a:t>
            </a:r>
            <a:r>
              <a:rPr lang="it-IT" sz="2000" dirty="0">
                <a:latin typeface="Helvetica Neue Light"/>
                <a:ea typeface="Helvetica Neue Light"/>
                <a:cs typeface="Helvetica Neue Light"/>
                <a:sym typeface="Helvetica Neue Light"/>
              </a:rPr>
              <a:t> (</a:t>
            </a:r>
            <a:r>
              <a:rPr lang="it-IT" sz="2000" i="1" dirty="0" err="1">
                <a:latin typeface="Helvetica Neue Light"/>
                <a:ea typeface="Helvetica Neue Light"/>
                <a:cs typeface="Helvetica Neue Light"/>
                <a:sym typeface="Helvetica Neue Light"/>
              </a:rPr>
              <a:t>topics</a:t>
            </a:r>
            <a:r>
              <a:rPr lang="it-IT" sz="2000" dirty="0">
                <a:latin typeface="Helvetica Neue Light"/>
                <a:ea typeface="Helvetica Neue Light"/>
                <a:cs typeface="Helvetica Neue Light"/>
                <a:sym typeface="Helvetica Neue Light"/>
              </a:rPr>
              <a:t>) and </a:t>
            </a:r>
            <a:r>
              <a:rPr lang="it-IT" sz="2000" dirty="0" err="1">
                <a:latin typeface="Helvetica Neue Light"/>
                <a:ea typeface="Helvetica Neue Light"/>
                <a:cs typeface="Helvetica Neue Light"/>
                <a:sym typeface="Helvetica Neue Light"/>
              </a:rPr>
              <a:t>it</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have</a:t>
            </a:r>
            <a:r>
              <a:rPr lang="it-IT" sz="2000" dirty="0">
                <a:latin typeface="Helvetica Neue Light"/>
                <a:ea typeface="Helvetica Neue Light"/>
                <a:cs typeface="Helvetica Neue Light"/>
                <a:sym typeface="Helvetica Neue Light"/>
              </a:rPr>
              <a:t> to </a:t>
            </a:r>
            <a:r>
              <a:rPr lang="it-IT" sz="2000" dirty="0" err="1">
                <a:latin typeface="Helvetica Neue Light"/>
                <a:ea typeface="Helvetica Neue Light"/>
                <a:cs typeface="Helvetica Neue Light"/>
                <a:sym typeface="Helvetica Neue Light"/>
              </a:rPr>
              <a:t>relay</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messages</a:t>
            </a:r>
            <a:r>
              <a:rPr lang="it-IT" sz="2000" dirty="0">
                <a:latin typeface="Helvetica Neue Light"/>
                <a:ea typeface="Helvetica Neue Light"/>
                <a:cs typeface="Helvetica Neue Light"/>
                <a:sym typeface="Helvetica Neue Light"/>
              </a:rPr>
              <a:t> from clients </a:t>
            </a:r>
            <a:r>
              <a:rPr lang="it-IT" sz="2000" dirty="0" err="1">
                <a:latin typeface="Helvetica Neue Light"/>
                <a:ea typeface="Helvetica Neue Light"/>
                <a:cs typeface="Helvetica Neue Light"/>
                <a:sym typeface="Helvetica Neue Light"/>
              </a:rPr>
              <a:t>publishing</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messages</a:t>
            </a:r>
            <a:r>
              <a:rPr lang="it-IT" sz="2000" dirty="0">
                <a:latin typeface="Helvetica Neue Light"/>
                <a:ea typeface="Helvetica Neue Light"/>
                <a:cs typeface="Helvetica Neue Light"/>
                <a:sym typeface="Helvetica Neue Light"/>
              </a:rPr>
              <a:t> to a </a:t>
            </a:r>
            <a:r>
              <a:rPr lang="it-IT" sz="2000" dirty="0" err="1">
                <a:latin typeface="Helvetica Neue Light"/>
                <a:ea typeface="Helvetica Neue Light"/>
                <a:cs typeface="Helvetica Neue Light"/>
                <a:sym typeface="Helvetica Neue Light"/>
              </a:rPr>
              <a:t>certain</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topic</a:t>
            </a:r>
            <a:r>
              <a:rPr lang="it-IT" sz="2000" dirty="0">
                <a:latin typeface="Helvetica Neue Light"/>
                <a:ea typeface="Helvetica Neue Light"/>
                <a:cs typeface="Helvetica Neue Light"/>
                <a:sym typeface="Helvetica Neue Light"/>
              </a:rPr>
              <a:t> to </a:t>
            </a:r>
            <a:r>
              <a:rPr lang="it-IT" sz="2000" dirty="0" err="1">
                <a:latin typeface="Helvetica Neue Light"/>
                <a:ea typeface="Helvetica Neue Light"/>
                <a:cs typeface="Helvetica Neue Light"/>
                <a:sym typeface="Helvetica Neue Light"/>
              </a:rPr>
              <a:t>those</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who</a:t>
            </a:r>
            <a:r>
              <a:rPr lang="it-IT" sz="2000" dirty="0">
                <a:latin typeface="Helvetica Neue Light"/>
                <a:ea typeface="Helvetica Neue Light"/>
                <a:cs typeface="Helvetica Neue Light"/>
                <a:sym typeface="Helvetica Neue Light"/>
              </a:rPr>
              <a:t> are </a:t>
            </a:r>
            <a:r>
              <a:rPr lang="it-IT" sz="2000" dirty="0" err="1">
                <a:latin typeface="Helvetica Neue Light"/>
                <a:ea typeface="Helvetica Neue Light"/>
                <a:cs typeface="Helvetica Neue Light"/>
                <a:sym typeface="Helvetica Neue Light"/>
              </a:rPr>
              <a:t>subscribed</a:t>
            </a:r>
            <a:r>
              <a:rPr lang="it-IT" sz="2000" dirty="0">
                <a:latin typeface="Helvetica Neue Light"/>
                <a:ea typeface="Helvetica Neue Light"/>
                <a:cs typeface="Helvetica Neue Light"/>
                <a:sym typeface="Helvetica Neue Light"/>
              </a:rPr>
              <a:t> to </a:t>
            </a:r>
            <a:r>
              <a:rPr lang="it-IT" sz="2000" dirty="0" err="1">
                <a:latin typeface="Helvetica Neue Light"/>
                <a:ea typeface="Helvetica Neue Light"/>
                <a:cs typeface="Helvetica Neue Light"/>
                <a:sym typeface="Helvetica Neue Light"/>
              </a:rPr>
              <a:t>it</a:t>
            </a:r>
            <a:r>
              <a:rPr lang="it-IT" sz="2000" dirty="0">
                <a:latin typeface="Helvetica Neue Light"/>
                <a:ea typeface="Helvetica Neue Light"/>
                <a:cs typeface="Helvetica Neue Light"/>
                <a:sym typeface="Helvetica Neue Light"/>
              </a:rPr>
              <a:t>. </a:t>
            </a:r>
            <a:endParaRPr lang="en-US" sz="2000" dirty="0" smtClean="0">
              <a:latin typeface="Helvetica Neue Light"/>
              <a:ea typeface="Helvetica Neue Light"/>
              <a:cs typeface="Helvetica Neue Light"/>
              <a:sym typeface="Helvetica Neue Ligh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8"/>
            <a:ext cx="11869499" cy="78562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MQTT </a:t>
            </a:r>
            <a:r>
              <a:rPr lang="mr-IN" sz="2800" dirty="0" smtClean="0">
                <a:solidFill>
                  <a:srgbClr val="1B354A"/>
                </a:solidFill>
              </a:rPr>
              <a:t>–</a:t>
            </a:r>
            <a:r>
              <a:rPr lang="it-IT" sz="2800" dirty="0" smtClean="0">
                <a:solidFill>
                  <a:srgbClr val="1B354A"/>
                </a:solidFill>
              </a:rPr>
              <a:t> How </a:t>
            </a:r>
            <a:r>
              <a:rPr lang="it-IT" sz="2800" dirty="0" err="1" smtClean="0">
                <a:solidFill>
                  <a:srgbClr val="1B354A"/>
                </a:solidFill>
              </a:rPr>
              <a:t>it</a:t>
            </a:r>
            <a:r>
              <a:rPr lang="it-IT" sz="2800" dirty="0">
                <a:solidFill>
                  <a:srgbClr val="1B354A"/>
                </a:solidFill>
              </a:rPr>
              <a:t> </a:t>
            </a:r>
            <a:r>
              <a:rPr lang="it-IT" sz="2800" dirty="0" err="1" smtClean="0">
                <a:solidFill>
                  <a:srgbClr val="1B354A"/>
                </a:solidFill>
              </a:rPr>
              <a:t>works</a:t>
            </a:r>
            <a:r>
              <a:rPr lang="it-IT" sz="2800" dirty="0" smtClean="0">
                <a:solidFill>
                  <a:srgbClr val="1B354A"/>
                </a:solidFill>
              </a:rPr>
              <a:t> </a:t>
            </a:r>
          </a:p>
          <a:p>
            <a:pPr algn="ctr"/>
            <a:r>
              <a:rPr lang="it-IT" sz="1200" dirty="0" err="1" smtClean="0">
                <a:solidFill>
                  <a:srgbClr val="1B354A"/>
                </a:solidFill>
              </a:rPr>
              <a:t>Publish</a:t>
            </a:r>
            <a:r>
              <a:rPr lang="it-IT" sz="1200" dirty="0" smtClean="0">
                <a:solidFill>
                  <a:srgbClr val="1B354A"/>
                </a:solidFill>
              </a:rPr>
              <a:t>/</a:t>
            </a:r>
            <a:r>
              <a:rPr lang="it-IT" sz="1200" dirty="0" err="1" smtClean="0">
                <a:solidFill>
                  <a:srgbClr val="1B354A"/>
                </a:solidFill>
              </a:rPr>
              <a:t>Subscribe</a:t>
            </a:r>
            <a:r>
              <a:rPr lang="it-IT" sz="1200" dirty="0">
                <a:solidFill>
                  <a:srgbClr val="1B354A"/>
                </a:solidFill>
              </a:rPr>
              <a:t>, </a:t>
            </a:r>
            <a:r>
              <a:rPr lang="it-IT" sz="1200" dirty="0" err="1">
                <a:solidFill>
                  <a:srgbClr val="1B354A"/>
                </a:solidFill>
              </a:rPr>
              <a:t>topics</a:t>
            </a:r>
            <a:r>
              <a:rPr lang="it-IT" sz="1200" dirty="0">
                <a:solidFill>
                  <a:srgbClr val="1B354A"/>
                </a:solidFill>
              </a:rPr>
              <a:t>, MQTT Broker </a:t>
            </a:r>
            <a:r>
              <a:rPr lang="it-IT" sz="1200" dirty="0" err="1">
                <a:solidFill>
                  <a:srgbClr val="1B354A"/>
                </a:solidFill>
              </a:rPr>
              <a:t>concepts</a:t>
            </a:r>
            <a:r>
              <a:rPr lang="it-IT" sz="1200" dirty="0">
                <a:solidFill>
                  <a:srgbClr val="1B354A"/>
                </a:solidFill>
              </a:rPr>
              <a:t> </a:t>
            </a:r>
            <a:endParaRPr lang="it-IT" sz="2800" dirty="0" smtClean="0">
              <a:solidFill>
                <a:srgbClr val="1B354A"/>
              </a:solidFill>
            </a:endParaRPr>
          </a:p>
          <a:p>
            <a:pPr algn="ctr"/>
            <a:endParaRPr lang="en-US" altLang="en-US" dirty="0">
              <a:solidFill>
                <a:srgbClr val="1B354A"/>
              </a:solidFill>
              <a:latin typeface="Arial" charset="0"/>
              <a:ea typeface="MS PGothic" charset="-128"/>
              <a:cs typeface="Arial" charset="0"/>
            </a:endParaRPr>
          </a:p>
        </p:txBody>
      </p:sp>
      <p:pic>
        <p:nvPicPr>
          <p:cNvPr id="7" name="Picture 2" descr="ttp://www.embedded101.com/Portals/0/images/DNNArticle/Windows-Live-Writer/77907af8df9c_DF61/Fig3.3_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29" y="1556792"/>
            <a:ext cx="7017856" cy="429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32573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688" y="688155"/>
            <a:ext cx="5678958" cy="5391219"/>
          </a:xfrm>
          <a:prstGeom prst="rect">
            <a:avLst/>
          </a:prstGeom>
          <a:noFill/>
        </p:spPr>
        <p:txBody>
          <a:bodyPr wrap="square" numCol="1" rtlCol="0">
            <a:spAutoFit/>
          </a:bodyPr>
          <a:lstStyle/>
          <a:p>
            <a:pPr marL="457200" indent="-457200">
              <a:spcBef>
                <a:spcPts val="2400"/>
              </a:spcBef>
              <a:buFont typeface="Arial" charset="0"/>
              <a:buChar char="•"/>
            </a:pPr>
            <a:r>
              <a:rPr lang="en-US" sz="2000" dirty="0">
                <a:latin typeface="Helvetica Neue Light"/>
                <a:ea typeface="Helvetica Neue Light"/>
                <a:cs typeface="Helvetica Neue Light"/>
                <a:sym typeface="Helvetica Neue Light"/>
              </a:rPr>
              <a:t>The topic is represented by a </a:t>
            </a:r>
            <a:r>
              <a:rPr lang="en-US" sz="2000" u="sng" dirty="0">
                <a:latin typeface="Helvetica Neue Light"/>
                <a:ea typeface="Helvetica Neue Light"/>
                <a:cs typeface="Helvetica Neue Light"/>
                <a:sym typeface="Helvetica Neue Light"/>
              </a:rPr>
              <a:t>string </a:t>
            </a:r>
          </a:p>
          <a:p>
            <a:pPr marL="457200" indent="-457200">
              <a:spcBef>
                <a:spcPts val="2400"/>
              </a:spcBef>
              <a:buFont typeface="Arial" charset="0"/>
              <a:buChar char="•"/>
            </a:pPr>
            <a:r>
              <a:rPr lang="en-US" sz="2000" u="sng" dirty="0" smtClean="0">
                <a:latin typeface="Helvetica Neue Light"/>
                <a:ea typeface="Helvetica Neue Light"/>
                <a:cs typeface="Helvetica Neue Light"/>
                <a:sym typeface="Helvetica Neue Light"/>
              </a:rPr>
              <a:t>Hierarchical</a:t>
            </a:r>
            <a:r>
              <a:rPr lang="en-US" sz="2000" dirty="0" smtClean="0">
                <a:latin typeface="Helvetica Neue Light"/>
                <a:ea typeface="Helvetica Neue Light"/>
                <a:cs typeface="Helvetica Neue Light"/>
                <a:sym typeface="Helvetica Neue Light"/>
              </a:rPr>
              <a:t> structure - each </a:t>
            </a:r>
            <a:r>
              <a:rPr lang="en-US" sz="2000" dirty="0">
                <a:latin typeface="Helvetica Neue Light"/>
                <a:ea typeface="Helvetica Neue Light"/>
                <a:cs typeface="Helvetica Neue Light"/>
                <a:sym typeface="Helvetica Neue Light"/>
              </a:rPr>
              <a:t>layer (subtopic) is separated by “/” </a:t>
            </a:r>
            <a:r>
              <a:rPr lang="en-US" sz="2000" dirty="0" smtClean="0">
                <a:latin typeface="Helvetica Neue Light"/>
                <a:ea typeface="Helvetica Neue Light"/>
                <a:cs typeface="Helvetica Neue Light"/>
                <a:sym typeface="Helvetica Neue Light"/>
              </a:rPr>
              <a:t>character </a:t>
            </a:r>
            <a:r>
              <a:rPr lang="en-US" sz="1600" dirty="0" smtClean="0">
                <a:latin typeface="Helvetica Neue Light"/>
                <a:ea typeface="Helvetica Neue Light"/>
                <a:cs typeface="Helvetica Neue Light"/>
                <a:sym typeface="Helvetica Neue Light"/>
              </a:rPr>
              <a:t>(ex: building1/floor1/room1/temp) </a:t>
            </a:r>
          </a:p>
          <a:p>
            <a:pPr marL="457200" indent="-457200">
              <a:spcBef>
                <a:spcPts val="2400"/>
              </a:spcBef>
              <a:buFont typeface="Arial" charset="0"/>
              <a:buChar char="•"/>
            </a:pPr>
            <a:r>
              <a:rPr lang="en-US" sz="2000" dirty="0">
                <a:latin typeface="Helvetica Neue Light"/>
                <a:ea typeface="Helvetica Neue Light"/>
                <a:cs typeface="Helvetica Neue Light"/>
                <a:sym typeface="Helvetica Neue Light"/>
              </a:rPr>
              <a:t>A </a:t>
            </a:r>
            <a:r>
              <a:rPr lang="en-US" sz="2000" i="1" dirty="0">
                <a:latin typeface="Helvetica Neue Light"/>
                <a:ea typeface="Helvetica Neue Light"/>
                <a:cs typeface="Helvetica Neue Light"/>
                <a:sym typeface="Helvetica Neue Light"/>
              </a:rPr>
              <a:t>publisher</a:t>
            </a:r>
            <a:r>
              <a:rPr lang="en-US" sz="2000" dirty="0">
                <a:latin typeface="Helvetica Neue Light"/>
                <a:ea typeface="Helvetica Neue Light"/>
                <a:cs typeface="Helvetica Neue Light"/>
                <a:sym typeface="Helvetica Neue Light"/>
              </a:rPr>
              <a:t> can publish only to an absolute topic. </a:t>
            </a:r>
            <a:r>
              <a:rPr lang="en-US" sz="2000" dirty="0" smtClean="0">
                <a:latin typeface="Helvetica Neue Light"/>
                <a:ea typeface="Helvetica Neue Light"/>
                <a:cs typeface="Helvetica Neue Light"/>
                <a:sym typeface="Helvetica Neue Light"/>
              </a:rPr>
              <a:t/>
            </a:r>
            <a:br>
              <a:rPr lang="en-US" sz="2000" dirty="0" smtClean="0">
                <a:latin typeface="Helvetica Neue Light"/>
                <a:ea typeface="Helvetica Neue Light"/>
                <a:cs typeface="Helvetica Neue Light"/>
                <a:sym typeface="Helvetica Neue Light"/>
              </a:rPr>
            </a:br>
            <a:r>
              <a:rPr lang="en-US" sz="2000" dirty="0" smtClean="0">
                <a:latin typeface="Helvetica Neue Light"/>
                <a:ea typeface="Helvetica Neue Light"/>
                <a:cs typeface="Helvetica Neue Light"/>
                <a:sym typeface="Helvetica Neue Light"/>
              </a:rPr>
              <a:t>A </a:t>
            </a:r>
            <a:r>
              <a:rPr lang="en-US" sz="2000" i="1" dirty="0">
                <a:latin typeface="Helvetica Neue Light"/>
                <a:ea typeface="Helvetica Neue Light"/>
                <a:cs typeface="Helvetica Neue Light"/>
                <a:sym typeface="Helvetica Neue Light"/>
              </a:rPr>
              <a:t>subscriber</a:t>
            </a:r>
            <a:r>
              <a:rPr lang="en-US" sz="2000" dirty="0">
                <a:latin typeface="Helvetica Neue Light"/>
                <a:ea typeface="Helvetica Neue Light"/>
                <a:cs typeface="Helvetica Neue Light"/>
                <a:sym typeface="Helvetica Neue Light"/>
              </a:rPr>
              <a:t> can subscribe to an absolute topic or can use </a:t>
            </a:r>
            <a:r>
              <a:rPr lang="en-US" sz="2000" b="1" u="sng" dirty="0">
                <a:latin typeface="Helvetica Neue Light"/>
                <a:ea typeface="Helvetica Neue Light"/>
                <a:cs typeface="Helvetica Neue Light"/>
                <a:sym typeface="Helvetica Neue Light"/>
              </a:rPr>
              <a:t>wildcards</a:t>
            </a:r>
            <a:r>
              <a:rPr lang="en-US" sz="2000" dirty="0">
                <a:latin typeface="Helvetica Neue Light"/>
                <a:ea typeface="Helvetica Neue Light"/>
                <a:cs typeface="Helvetica Neue Light"/>
                <a:sym typeface="Helvetica Neue Light"/>
              </a:rPr>
              <a:t> so that it can receives messages published on more topics</a:t>
            </a:r>
            <a:r>
              <a:rPr lang="en-US" sz="2000" dirty="0" smtClean="0">
                <a:latin typeface="Helvetica Neue Light"/>
                <a:ea typeface="Helvetica Neue Light"/>
                <a:cs typeface="Helvetica Neue Light"/>
                <a:sym typeface="Helvetica Neue Light"/>
              </a:rPr>
              <a:t>.</a:t>
            </a:r>
          </a:p>
          <a:p>
            <a:pPr marL="914400" lvl="1" indent="-457200">
              <a:spcBef>
                <a:spcPts val="500"/>
              </a:spcBef>
              <a:buFont typeface="Wingdings" charset="2"/>
              <a:buChar char="§"/>
            </a:pPr>
            <a:r>
              <a:rPr lang="en-US" sz="2000" dirty="0" smtClean="0">
                <a:latin typeface="Helvetica Neue Light"/>
                <a:ea typeface="Helvetica Neue Light"/>
                <a:cs typeface="Helvetica Neue Light"/>
                <a:sym typeface="Helvetica Neue Light"/>
              </a:rPr>
              <a:t>Single-level </a:t>
            </a:r>
            <a:r>
              <a:rPr lang="en-US" sz="2000" dirty="0">
                <a:latin typeface="Helvetica Neue Light"/>
                <a:ea typeface="Helvetica Neue Light"/>
                <a:cs typeface="Helvetica Neue Light"/>
                <a:sym typeface="Helvetica Neue Light"/>
              </a:rPr>
              <a:t>wildcard </a:t>
            </a:r>
            <a:r>
              <a:rPr lang="en-US" sz="2000" dirty="0" smtClean="0">
                <a:latin typeface="Helvetica Neue Light"/>
                <a:ea typeface="Helvetica Neue Light"/>
                <a:cs typeface="Helvetica Neue Light"/>
                <a:sym typeface="Helvetica Neue Light"/>
              </a:rPr>
              <a:t>“</a:t>
            </a:r>
            <a:r>
              <a:rPr lang="en-US" sz="2000" b="1" dirty="0" smtClean="0">
                <a:solidFill>
                  <a:srgbClr val="FF0000"/>
                </a:solidFill>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 represents </a:t>
            </a:r>
            <a:r>
              <a:rPr lang="en-US" sz="2000" dirty="0">
                <a:latin typeface="Helvetica Neue Light"/>
                <a:ea typeface="Helvetica Neue Light"/>
                <a:cs typeface="Helvetica Neue Light"/>
                <a:sym typeface="Helvetica Neue Light"/>
              </a:rPr>
              <a:t>any subtopic to a specific level of the hierarchy</a:t>
            </a:r>
          </a:p>
          <a:p>
            <a:pPr marL="914400" lvl="1" indent="-457200">
              <a:spcBef>
                <a:spcPts val="500"/>
              </a:spcBef>
              <a:buFont typeface="Wingdings" charset="2"/>
              <a:buChar char="§"/>
            </a:pPr>
            <a:r>
              <a:rPr lang="en-US" sz="2000" dirty="0">
                <a:latin typeface="Helvetica Neue Light"/>
                <a:ea typeface="Helvetica Neue Light"/>
                <a:cs typeface="Helvetica Neue Light"/>
                <a:sym typeface="Helvetica Neue Light"/>
              </a:rPr>
              <a:t>Multi-level wildcard </a:t>
            </a:r>
            <a:r>
              <a:rPr lang="en-US" sz="2000" dirty="0" smtClean="0">
                <a:latin typeface="Helvetica Neue Light"/>
                <a:ea typeface="Helvetica Neue Light"/>
                <a:cs typeface="Helvetica Neue Light"/>
                <a:sym typeface="Helvetica Neue Light"/>
              </a:rPr>
              <a:t>“</a:t>
            </a:r>
            <a:r>
              <a:rPr lang="en-US" sz="2000" b="1" dirty="0" smtClean="0">
                <a:solidFill>
                  <a:srgbClr val="FF0000"/>
                </a:solidFill>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 appears </a:t>
            </a:r>
            <a:r>
              <a:rPr lang="en-US" sz="2000" dirty="0">
                <a:latin typeface="Helvetica Neue Light"/>
                <a:ea typeface="Helvetica Neue Light"/>
                <a:cs typeface="Helvetica Neue Light"/>
                <a:sym typeface="Helvetica Neue Light"/>
              </a:rPr>
              <a:t>only at the end of the string and it represents one or more levels of the </a:t>
            </a:r>
            <a:r>
              <a:rPr lang="en-US" sz="2000" dirty="0" smtClean="0">
                <a:latin typeface="Helvetica Neue Light"/>
                <a:ea typeface="Helvetica Neue Light"/>
                <a:cs typeface="Helvetica Neue Light"/>
                <a:sym typeface="Helvetica Neue Light"/>
              </a:rPr>
              <a:t>hierarchy</a:t>
            </a:r>
            <a:endParaRPr lang="en-US" sz="2000" dirty="0">
              <a:latin typeface="Helvetica Neue Light"/>
              <a:ea typeface="Helvetica Neue Light"/>
              <a:cs typeface="Helvetica Neue Light"/>
              <a:sym typeface="Helvetica Neue Ligh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9"/>
            <a:ext cx="11869499" cy="360040"/>
          </a:xfrm>
          <a:prstGeom prst="rect">
            <a:avLst/>
          </a:prstGeom>
        </p:spPr>
        <p:txBody>
          <a:bodyPr vert="horz" lIns="0" tIns="0" rIns="0" bIns="0" rtlCol="0" anchor="t">
            <a:normAutofit fontScale="92500" lnSpcReduction="10000"/>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MQTT </a:t>
            </a:r>
            <a:r>
              <a:rPr lang="mr-IN" sz="2800" dirty="0" smtClean="0">
                <a:solidFill>
                  <a:srgbClr val="1B354A"/>
                </a:solidFill>
              </a:rPr>
              <a:t>–</a:t>
            </a:r>
            <a:r>
              <a:rPr lang="it-IT" sz="2800" dirty="0" smtClean="0">
                <a:solidFill>
                  <a:srgbClr val="1B354A"/>
                </a:solidFill>
              </a:rPr>
              <a:t> </a:t>
            </a:r>
            <a:r>
              <a:rPr lang="it-IT" sz="2800" dirty="0" err="1" smtClean="0">
                <a:solidFill>
                  <a:srgbClr val="1B354A"/>
                </a:solidFill>
              </a:rPr>
              <a:t>Topic</a:t>
            </a:r>
            <a:r>
              <a:rPr lang="it-IT" sz="2800" dirty="0" smtClean="0">
                <a:solidFill>
                  <a:srgbClr val="1B354A"/>
                </a:solidFill>
              </a:rPr>
              <a:t> Format</a:t>
            </a:r>
          </a:p>
          <a:p>
            <a:pPr algn="ctr"/>
            <a:endParaRPr lang="en-US" altLang="en-US" dirty="0">
              <a:solidFill>
                <a:srgbClr val="1B354A"/>
              </a:solidFill>
              <a:latin typeface="Arial" charset="0"/>
              <a:ea typeface="MS PGothic" charset="-128"/>
              <a:cs typeface="Arial" charset="0"/>
            </a:endParaRPr>
          </a:p>
        </p:txBody>
      </p:sp>
      <p:pic>
        <p:nvPicPr>
          <p:cNvPr id="5122" name="Picture 2" descr="ttp://www.embedded101.com/Portals/0/images/DNNArticle/Windows-Live-Writer/3.4--Topic-Format_E069/Fig3.4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196" y="980728"/>
            <a:ext cx="6679484" cy="38948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735960" y="5240846"/>
            <a:ext cx="9616007" cy="1387559"/>
          </a:xfrm>
          <a:prstGeom prst="rect">
            <a:avLst/>
          </a:prstGeom>
          <a:noFill/>
        </p:spPr>
        <p:txBody>
          <a:bodyPr wrap="square" numCol="1" rtlCol="0">
            <a:spAutoFit/>
          </a:bodyPr>
          <a:lstStyle/>
          <a:p>
            <a:pPr>
              <a:spcBef>
                <a:spcPts val="2400"/>
              </a:spcBef>
            </a:pPr>
            <a:r>
              <a:rPr lang="en-US" sz="2000" u="sng" dirty="0" smtClean="0">
                <a:latin typeface="Helvetica Neue Light"/>
                <a:ea typeface="Helvetica Neue Light"/>
                <a:cs typeface="Helvetica Neue Light"/>
                <a:sym typeface="Helvetica Neue Light"/>
              </a:rPr>
              <a:t>Wildcards Example:</a:t>
            </a: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building1/floor1</a:t>
            </a:r>
            <a:r>
              <a:rPr lang="en-US" sz="2000" dirty="0">
                <a:latin typeface="Helvetica Neue Light"/>
                <a:ea typeface="Helvetica Neue Light"/>
                <a:cs typeface="Helvetica Neue Light"/>
                <a:sym typeface="Helvetica Neue Light"/>
              </a:rPr>
              <a:t>/</a:t>
            </a:r>
            <a:r>
              <a:rPr lang="en-US" sz="2000" b="1" dirty="0">
                <a:solidFill>
                  <a:srgbClr val="FF0000"/>
                </a:solidFill>
                <a:latin typeface="Helvetica Neue Light"/>
                <a:ea typeface="Helvetica Neue Light"/>
                <a:cs typeface="Helvetica Neue Light"/>
                <a:sym typeface="Helvetica Neue Light"/>
              </a:rPr>
              <a:t>+</a:t>
            </a:r>
            <a:r>
              <a:rPr lang="en-US" sz="2000" dirty="0">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temperature </a:t>
            </a:r>
          </a:p>
          <a:p>
            <a:pPr marL="457200" indent="-457200">
              <a:spcBef>
                <a:spcPts val="500"/>
              </a:spcBef>
              <a:buFont typeface="Arial" charset="0"/>
              <a:buChar char="•"/>
            </a:pPr>
            <a:r>
              <a:rPr lang="en-US" sz="2000" dirty="0">
                <a:latin typeface="Helvetica Neue Light"/>
                <a:ea typeface="Helvetica Neue Light"/>
                <a:cs typeface="Helvetica Neue Light"/>
                <a:sym typeface="Helvetica Neue Light"/>
              </a:rPr>
              <a:t>building2/floor2/room3/</a:t>
            </a:r>
            <a:r>
              <a:rPr lang="en-US" sz="2000" b="1" dirty="0">
                <a:solidFill>
                  <a:srgbClr val="FF0000"/>
                </a:solidFill>
                <a:latin typeface="Helvetica Neue Light"/>
                <a:ea typeface="Helvetica Neue Light"/>
                <a:cs typeface="Helvetica Neue Light"/>
                <a:sym typeface="Helvetica Neue Light"/>
              </a:rPr>
              <a:t># </a:t>
            </a:r>
            <a:r>
              <a:rPr lang="en-US" sz="2000" dirty="0">
                <a:latin typeface="Helvetica Neue Light"/>
                <a:ea typeface="Helvetica Neue Light"/>
                <a:cs typeface="Helvetica Neue Light"/>
                <a:sym typeface="Helvetica Neue Light"/>
              </a:rPr>
              <a:t> </a:t>
            </a:r>
          </a:p>
        </p:txBody>
      </p:sp>
    </p:spTree>
    <p:extLst>
      <p:ext uri="{BB962C8B-B14F-4D97-AF65-F5344CB8AC3E}">
        <p14:creationId xmlns:p14="http://schemas.microsoft.com/office/powerpoint/2010/main" val="89778101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8655" y="1772816"/>
            <a:ext cx="4773772" cy="3785652"/>
          </a:xfrm>
          <a:prstGeom prst="rect">
            <a:avLst/>
          </a:prstGeom>
          <a:noFill/>
        </p:spPr>
        <p:txBody>
          <a:bodyPr wrap="square" numCol="1" rtlCol="0">
            <a:spAutoFit/>
          </a:bodyPr>
          <a:lstStyle/>
          <a:p>
            <a:pPr marL="457200" indent="-457200" algn="just">
              <a:spcBef>
                <a:spcPts val="2400"/>
              </a:spcBef>
              <a:buFont typeface="Arial" charset="0"/>
              <a:buChar char="•"/>
            </a:pPr>
            <a:r>
              <a:rPr lang="en-US" sz="2000" b="1" dirty="0">
                <a:latin typeface="Helvetica Neue Light"/>
                <a:ea typeface="Helvetica Neue Light"/>
                <a:cs typeface="Helvetica Neue Light"/>
                <a:sym typeface="Helvetica Neue Light"/>
              </a:rPr>
              <a:t>(</a:t>
            </a:r>
            <a:r>
              <a:rPr lang="en-US" sz="2000" b="1" dirty="0" smtClean="0">
                <a:latin typeface="Helvetica Neue Light"/>
                <a:ea typeface="Helvetica Neue Light"/>
                <a:cs typeface="Helvetica Neue Light"/>
                <a:sym typeface="Helvetica Neue Light"/>
              </a:rPr>
              <a:t>0) </a:t>
            </a:r>
            <a:r>
              <a:rPr lang="en-US" sz="2000" b="1" dirty="0" err="1" smtClean="0">
                <a:latin typeface="Helvetica Neue Light"/>
                <a:ea typeface="Helvetica Neue Light"/>
                <a:cs typeface="Helvetica Neue Light"/>
                <a:sym typeface="Helvetica Neue Light"/>
              </a:rPr>
              <a:t>QoS</a:t>
            </a:r>
            <a:r>
              <a:rPr lang="en-US" sz="2000" b="1" dirty="0" smtClean="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At Most Once (fire and </a:t>
            </a:r>
            <a:r>
              <a:rPr lang="en-US" sz="2000" dirty="0">
                <a:latin typeface="Helvetica Neue Light"/>
                <a:ea typeface="Helvetica Neue Light"/>
                <a:cs typeface="Helvetica Neue Light"/>
                <a:sym typeface="Helvetica Neue Light"/>
              </a:rPr>
              <a:t>forget) </a:t>
            </a:r>
            <a:r>
              <a:rPr lang="mr-IN" sz="2000" dirty="0" smtClean="0">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 used when the </a:t>
            </a:r>
            <a:r>
              <a:rPr lang="en-US" sz="2000" dirty="0">
                <a:latin typeface="Helvetica Neue Light"/>
                <a:ea typeface="Helvetica Neue Light"/>
                <a:cs typeface="Helvetica Neue Light"/>
                <a:sym typeface="Helvetica Neue Light"/>
              </a:rPr>
              <a:t>data is not that important or will be send at short intervals</a:t>
            </a:r>
            <a:endParaRPr lang="en-US" sz="2000" dirty="0" smtClean="0">
              <a:latin typeface="Helvetica Neue Light"/>
              <a:ea typeface="Helvetica Neue Light"/>
              <a:cs typeface="Helvetica Neue Light"/>
              <a:sym typeface="Helvetica Neue Light"/>
            </a:endParaRPr>
          </a:p>
          <a:p>
            <a:pPr marL="457200" indent="-457200" algn="just">
              <a:spcBef>
                <a:spcPts val="2400"/>
              </a:spcBef>
              <a:buFont typeface="Arial" charset="0"/>
              <a:buChar char="•"/>
            </a:pPr>
            <a:r>
              <a:rPr lang="en-US" sz="2000" b="1" dirty="0">
                <a:latin typeface="Helvetica Neue Light"/>
                <a:ea typeface="Helvetica Neue Light"/>
                <a:cs typeface="Helvetica Neue Light"/>
                <a:sym typeface="Helvetica Neue Light"/>
              </a:rPr>
              <a:t>(1) </a:t>
            </a:r>
            <a:r>
              <a:rPr lang="en-US" sz="2000" b="1" dirty="0" err="1">
                <a:latin typeface="Helvetica Neue Light"/>
                <a:ea typeface="Helvetica Neue Light"/>
                <a:cs typeface="Helvetica Neue Light"/>
                <a:sym typeface="Helvetica Neue Light"/>
              </a:rPr>
              <a:t>QoS</a:t>
            </a:r>
            <a:r>
              <a:rPr lang="en-US" sz="2000" b="1" dirty="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At least Once </a:t>
            </a:r>
            <a:r>
              <a:rPr lang="mr-IN" sz="2000" dirty="0" smtClean="0">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 used when the data have to be received at least once tolerating duplicates.</a:t>
            </a:r>
          </a:p>
          <a:p>
            <a:pPr marL="457200" indent="-457200" algn="just">
              <a:spcBef>
                <a:spcPts val="2400"/>
              </a:spcBef>
              <a:buFont typeface="Arial" charset="0"/>
              <a:buChar char="•"/>
            </a:pPr>
            <a:r>
              <a:rPr lang="en-US" sz="2000" b="1" dirty="0" smtClean="0">
                <a:latin typeface="Helvetica Neue Light"/>
                <a:ea typeface="Helvetica Neue Light"/>
                <a:cs typeface="Helvetica Neue Light"/>
                <a:sym typeface="Helvetica Neue Light"/>
              </a:rPr>
              <a:t>(2) </a:t>
            </a:r>
            <a:r>
              <a:rPr lang="en-US" sz="2000" b="1" dirty="0" err="1">
                <a:latin typeface="Helvetica Neue Light"/>
                <a:ea typeface="Helvetica Neue Light"/>
                <a:cs typeface="Helvetica Neue Light"/>
                <a:sym typeface="Helvetica Neue Light"/>
              </a:rPr>
              <a:t>QoS</a:t>
            </a:r>
            <a:r>
              <a:rPr lang="en-US" sz="2000" b="1" dirty="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Exactly once. Critical application when the data have to be received without duplicates.</a:t>
            </a:r>
            <a:endParaRPr lang="en-US" sz="2000" dirty="0">
              <a:latin typeface="Helvetica Neue Light"/>
              <a:ea typeface="Helvetica Neue Light"/>
              <a:cs typeface="Helvetica Neue Light"/>
              <a:sym typeface="Helvetica Neue Ligh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9"/>
            <a:ext cx="11869499" cy="473540"/>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MQTT </a:t>
            </a:r>
            <a:r>
              <a:rPr lang="mr-IN" sz="2800" dirty="0" smtClean="0">
                <a:solidFill>
                  <a:srgbClr val="1B354A"/>
                </a:solidFill>
              </a:rPr>
              <a:t>–</a:t>
            </a:r>
            <a:r>
              <a:rPr lang="it-IT" sz="2800" dirty="0" smtClean="0">
                <a:solidFill>
                  <a:srgbClr val="1B354A"/>
                </a:solidFill>
              </a:rPr>
              <a:t> </a:t>
            </a:r>
            <a:r>
              <a:rPr lang="it-IT" sz="2800" dirty="0" err="1" smtClean="0">
                <a:solidFill>
                  <a:srgbClr val="1B354A"/>
                </a:solidFill>
              </a:rPr>
              <a:t>QoS</a:t>
            </a:r>
            <a:r>
              <a:rPr lang="it-IT" sz="2800" dirty="0" smtClean="0">
                <a:solidFill>
                  <a:srgbClr val="1B354A"/>
                </a:solidFill>
              </a:rPr>
              <a:t> Level</a:t>
            </a:r>
          </a:p>
        </p:txBody>
      </p:sp>
      <p:pic>
        <p:nvPicPr>
          <p:cNvPr id="6146" name="Picture 2" descr="mage result for mqtt q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36" y="1772816"/>
            <a:ext cx="7175021" cy="43370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9376" y="937950"/>
            <a:ext cx="11017224" cy="984885"/>
          </a:xfrm>
          <a:prstGeom prst="rect">
            <a:avLst/>
          </a:prstGeom>
          <a:noFill/>
        </p:spPr>
        <p:txBody>
          <a:bodyPr wrap="square" rtlCol="0">
            <a:spAutoFit/>
          </a:bodyPr>
          <a:lstStyle/>
          <a:p>
            <a:r>
              <a:rPr lang="en-US" sz="2000" dirty="0">
                <a:latin typeface="Helvetica Neue Light"/>
                <a:ea typeface="Helvetica Neue Light"/>
                <a:cs typeface="Helvetica Neue Light"/>
                <a:sym typeface="Helvetica Neue Light"/>
              </a:rPr>
              <a:t>The Quality of Service (</a:t>
            </a:r>
            <a:r>
              <a:rPr lang="en-US" sz="2000" b="1" dirty="0" err="1">
                <a:latin typeface="Helvetica Neue Light"/>
                <a:ea typeface="Helvetica Neue Light"/>
                <a:cs typeface="Helvetica Neue Light"/>
                <a:sym typeface="Helvetica Neue Light"/>
              </a:rPr>
              <a:t>QoS</a:t>
            </a:r>
            <a:r>
              <a:rPr lang="en-US" sz="2000" dirty="0">
                <a:latin typeface="Helvetica Neue Light"/>
                <a:ea typeface="Helvetica Neue Light"/>
                <a:cs typeface="Helvetica Neue Light"/>
                <a:sym typeface="Helvetica Neue Light"/>
              </a:rPr>
              <a:t>) level is an agreement between sender and receiver of a message regarding the guarantees of delivering a message. There are 3 </a:t>
            </a:r>
            <a:r>
              <a:rPr lang="en-US" sz="2000" dirty="0" err="1">
                <a:latin typeface="Helvetica Neue Light"/>
                <a:ea typeface="Helvetica Neue Light"/>
                <a:cs typeface="Helvetica Neue Light"/>
                <a:sym typeface="Helvetica Neue Light"/>
              </a:rPr>
              <a:t>QoS</a:t>
            </a:r>
            <a:r>
              <a:rPr lang="en-US" sz="2000" dirty="0">
                <a:latin typeface="Helvetica Neue Light"/>
                <a:ea typeface="Helvetica Neue Light"/>
                <a:cs typeface="Helvetica Neue Light"/>
                <a:sym typeface="Helvetica Neue Light"/>
              </a:rPr>
              <a:t> levels in MQTT:</a:t>
            </a:r>
          </a:p>
          <a:p>
            <a:endParaRPr lang="en-US" dirty="0"/>
          </a:p>
        </p:txBody>
      </p:sp>
    </p:spTree>
    <p:extLst>
      <p:ext uri="{BB962C8B-B14F-4D97-AF65-F5344CB8AC3E}">
        <p14:creationId xmlns:p14="http://schemas.microsoft.com/office/powerpoint/2010/main" val="13521352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a:t>
            </a:r>
            <a:endParaRPr lang="en-US" altLang="en-US" dirty="0">
              <a:solidFill>
                <a:srgbClr val="1B354A"/>
              </a:solidFill>
              <a:latin typeface="Arial" charset="0"/>
              <a:ea typeface="MS PGothic" charset="-128"/>
              <a:cs typeface="Arial" charset="0"/>
            </a:endParaRPr>
          </a:p>
        </p:txBody>
      </p:sp>
      <p:pic>
        <p:nvPicPr>
          <p:cNvPr id="2052" name="Picture 4" descr="iagram showing how the MQTT broker relates to the MQTT cli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76" y="737291"/>
            <a:ext cx="4493658" cy="44159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5084" y="2201540"/>
            <a:ext cx="3797300" cy="1587500"/>
          </a:xfrm>
          <a:prstGeom prst="rect">
            <a:avLst/>
          </a:prstGeom>
          <a:noFill/>
          <a:ln w="19050">
            <a:solidFill>
              <a:srgbClr val="31C2B0"/>
            </a:solidFill>
          </a:ln>
        </p:spPr>
      </p:pic>
      <p:sp>
        <p:nvSpPr>
          <p:cNvPr id="15" name="TextBox 14"/>
          <p:cNvSpPr txBox="1"/>
          <p:nvPr/>
        </p:nvSpPr>
        <p:spPr>
          <a:xfrm>
            <a:off x="5663084" y="945222"/>
            <a:ext cx="5301438" cy="1200329"/>
          </a:xfrm>
          <a:prstGeom prst="rect">
            <a:avLst/>
          </a:prstGeom>
          <a:noFill/>
        </p:spPr>
        <p:txBody>
          <a:bodyPr wrap="square" rtlCol="0">
            <a:spAutoFit/>
          </a:bodyPr>
          <a:lstStyle/>
          <a:p>
            <a:pPr marL="285750" indent="-285750">
              <a:buFont typeface="Arial" charset="0"/>
              <a:buChar char="•"/>
            </a:pPr>
            <a:r>
              <a:rPr lang="en-US" dirty="0" smtClean="0">
                <a:latin typeface="Helvetica Neue Light"/>
                <a:ea typeface="Helvetica Neue Light"/>
                <a:cs typeface="Helvetica Neue Light"/>
                <a:sym typeface="Helvetica Neue Light"/>
              </a:rPr>
              <a:t>IBM Internet Of Things Platform service represents the MQTT broker</a:t>
            </a:r>
            <a:r>
              <a:rPr lang="en-US" dirty="0">
                <a:latin typeface="Helvetica Neue Light"/>
                <a:ea typeface="Helvetica Neue Light"/>
                <a:cs typeface="Helvetica Neue Light"/>
                <a:sym typeface="Helvetica Neue Light"/>
              </a:rPr>
              <a:t> </a:t>
            </a:r>
            <a:endParaRPr lang="en-US" dirty="0" smtClean="0">
              <a:latin typeface="Helvetica Neue Light"/>
              <a:ea typeface="Helvetica Neue Light"/>
              <a:cs typeface="Helvetica Neue Light"/>
              <a:sym typeface="Helvetica Neue Light"/>
            </a:endParaRPr>
          </a:p>
          <a:p>
            <a:r>
              <a:rPr lang="en-US" dirty="0">
                <a:latin typeface="Helvetica Neue Light"/>
                <a:ea typeface="Helvetica Neue Light"/>
                <a:cs typeface="Helvetica Neue Light"/>
                <a:sym typeface="Helvetica Neue Light"/>
              </a:rPr>
              <a:t/>
            </a:r>
            <a:br>
              <a:rPr lang="en-US" dirty="0">
                <a:latin typeface="Helvetica Neue Light"/>
                <a:ea typeface="Helvetica Neue Light"/>
                <a:cs typeface="Helvetica Neue Light"/>
                <a:sym typeface="Helvetica Neue Light"/>
              </a:rPr>
            </a:br>
            <a:r>
              <a:rPr lang="mr-IN" dirty="0" smtClean="0">
                <a:latin typeface="Helvetica Neue Light"/>
                <a:ea typeface="Helvetica Neue Light"/>
                <a:cs typeface="Helvetica Neue Light"/>
                <a:sym typeface="Helvetica Neue Light"/>
              </a:rPr>
              <a:t>…</a:t>
            </a:r>
            <a:r>
              <a:rPr lang="it-IT" dirty="0" smtClean="0">
                <a:latin typeface="Helvetica Neue Light"/>
                <a:ea typeface="Helvetica Neue Light"/>
                <a:cs typeface="Helvetica Neue Light"/>
                <a:sym typeface="Helvetica Neue Light"/>
              </a:rPr>
              <a:t> </a:t>
            </a:r>
            <a:r>
              <a:rPr lang="en-US" i="1" dirty="0" smtClean="0">
                <a:latin typeface="Helvetica Neue Light"/>
                <a:ea typeface="Helvetica Neue Light"/>
                <a:cs typeface="Helvetica Neue Light"/>
                <a:sym typeface="Helvetica Neue Light"/>
              </a:rPr>
              <a:t>from </a:t>
            </a:r>
            <a:r>
              <a:rPr lang="en-US" i="1" dirty="0" err="1" smtClean="0">
                <a:latin typeface="Helvetica Neue Light"/>
                <a:ea typeface="Helvetica Neue Light"/>
                <a:cs typeface="Helvetica Neue Light"/>
                <a:sym typeface="Helvetica Neue Light"/>
              </a:rPr>
              <a:t>Bluemix</a:t>
            </a:r>
            <a:r>
              <a:rPr lang="en-US" i="1" dirty="0" smtClean="0">
                <a:latin typeface="Helvetica Neue Light"/>
                <a:ea typeface="Helvetica Neue Light"/>
                <a:cs typeface="Helvetica Neue Light"/>
                <a:sym typeface="Helvetica Neue Light"/>
              </a:rPr>
              <a:t> Catalog</a:t>
            </a:r>
            <a:endParaRPr lang="en-US" i="1" dirty="0">
              <a:latin typeface="Helvetica Neue Light"/>
              <a:ea typeface="Helvetica Neue Light"/>
              <a:cs typeface="Helvetica Neue Light"/>
              <a:sym typeface="Helvetica Neue Light"/>
            </a:endParaRPr>
          </a:p>
        </p:txBody>
      </p:sp>
      <p:sp>
        <p:nvSpPr>
          <p:cNvPr id="13" name="Rectangle 12"/>
          <p:cNvSpPr/>
          <p:nvPr/>
        </p:nvSpPr>
        <p:spPr>
          <a:xfrm>
            <a:off x="5574094" y="3952951"/>
            <a:ext cx="6447806" cy="1508105"/>
          </a:xfrm>
          <a:prstGeom prst="rect">
            <a:avLst/>
          </a:prstGeom>
        </p:spPr>
        <p:txBody>
          <a:bodyPr wrap="square">
            <a:spAutoFit/>
          </a:bodyPr>
          <a:lstStyle/>
          <a:p>
            <a:r>
              <a:rPr lang="en-US" dirty="0" smtClean="0">
                <a:latin typeface="Helvetica Neue Light"/>
                <a:ea typeface="Helvetica Neue Light"/>
                <a:cs typeface="Helvetica Neue Light"/>
                <a:sym typeface="Helvetica Neue Light"/>
              </a:rPr>
              <a:t>The </a:t>
            </a:r>
            <a:r>
              <a:rPr lang="en-US" dirty="0">
                <a:latin typeface="Helvetica Neue Light"/>
                <a:ea typeface="Helvetica Neue Light"/>
                <a:cs typeface="Helvetica Neue Light"/>
                <a:sym typeface="Helvetica Neue Light"/>
              </a:rPr>
              <a:t>access point for the </a:t>
            </a:r>
            <a:r>
              <a:rPr lang="en-US" dirty="0" err="1">
                <a:latin typeface="Helvetica Neue Light"/>
                <a:ea typeface="Helvetica Neue Light"/>
                <a:cs typeface="Helvetica Neue Light"/>
                <a:sym typeface="Helvetica Neue Light"/>
              </a:rPr>
              <a:t>IoT</a:t>
            </a:r>
            <a:r>
              <a:rPr lang="en-US" dirty="0">
                <a:latin typeface="Helvetica Neue Light"/>
                <a:ea typeface="Helvetica Neue Light"/>
                <a:cs typeface="Helvetica Neue Light"/>
                <a:sym typeface="Helvetica Neue Light"/>
              </a:rPr>
              <a:t> service (MQTT broker) </a:t>
            </a:r>
            <a:r>
              <a:rPr lang="en-US" dirty="0" smtClean="0">
                <a:latin typeface="Helvetica Neue Light"/>
                <a:ea typeface="Helvetica Neue Light"/>
                <a:cs typeface="Helvetica Neue Light"/>
                <a:sym typeface="Helvetica Neue Light"/>
              </a:rPr>
              <a:t>is: </a:t>
            </a:r>
            <a:r>
              <a:rPr lang="en-US" sz="2000" b="1" dirty="0">
                <a:solidFill>
                  <a:schemeClr val="accent1">
                    <a:lumMod val="50000"/>
                  </a:schemeClr>
                </a:solidFill>
                <a:latin typeface="Helvetica Neue Light"/>
                <a:ea typeface="Helvetica Neue Light"/>
                <a:cs typeface="Helvetica Neue Light"/>
                <a:sym typeface="Helvetica Neue Light"/>
              </a:rPr>
              <a:t>&lt;</a:t>
            </a:r>
            <a:r>
              <a:rPr lang="en-US" sz="2000" b="1" dirty="0" err="1">
                <a:solidFill>
                  <a:schemeClr val="accent1">
                    <a:lumMod val="50000"/>
                  </a:schemeClr>
                </a:solidFill>
                <a:latin typeface="Helvetica Neue Light"/>
                <a:ea typeface="Helvetica Neue Light"/>
                <a:cs typeface="Helvetica Neue Light"/>
                <a:sym typeface="Helvetica Neue Light"/>
              </a:rPr>
              <a:t>orgid</a:t>
            </a:r>
            <a:r>
              <a:rPr lang="en-US" sz="2000" b="1" dirty="0">
                <a:solidFill>
                  <a:schemeClr val="accent1">
                    <a:lumMod val="50000"/>
                  </a:schemeClr>
                </a:solidFill>
                <a:latin typeface="Helvetica Neue Light"/>
                <a:ea typeface="Helvetica Neue Light"/>
                <a:cs typeface="Helvetica Neue Light"/>
                <a:sym typeface="Helvetica Neue Light"/>
              </a:rPr>
              <a:t>&gt;.</a:t>
            </a:r>
            <a:r>
              <a:rPr lang="en-US" sz="2000" b="1" dirty="0" err="1" smtClean="0">
                <a:solidFill>
                  <a:schemeClr val="accent1">
                    <a:lumMod val="50000"/>
                  </a:schemeClr>
                </a:solidFill>
                <a:latin typeface="Helvetica Neue Light"/>
                <a:ea typeface="Helvetica Neue Light"/>
                <a:cs typeface="Helvetica Neue Light"/>
                <a:sym typeface="Helvetica Neue Light"/>
              </a:rPr>
              <a:t>messaging.internetofthings.ibmcloud.com</a:t>
            </a:r>
            <a:r>
              <a:rPr lang="en-US" sz="2000" dirty="0" smtClean="0">
                <a:latin typeface="Helvetica Neue Light"/>
                <a:ea typeface="Helvetica Neue Light"/>
                <a:cs typeface="Helvetica Neue Light"/>
                <a:sym typeface="Helvetica Neue Light"/>
              </a:rPr>
              <a:t> </a:t>
            </a:r>
            <a:endParaRPr lang="en-US" dirty="0" smtClean="0">
              <a:latin typeface="Helvetica Neue Light"/>
              <a:ea typeface="Helvetica Neue Light"/>
              <a:cs typeface="Helvetica Neue Light"/>
              <a:sym typeface="Helvetica Neue Light"/>
            </a:endParaRPr>
          </a:p>
          <a:p>
            <a:endParaRPr lang="en-US" dirty="0">
              <a:latin typeface="Helvetica Neue Light"/>
              <a:ea typeface="Helvetica Neue Light"/>
              <a:cs typeface="Helvetica Neue Light"/>
              <a:sym typeface="Helvetica Neue Light"/>
            </a:endParaRPr>
          </a:p>
          <a:p>
            <a:r>
              <a:rPr lang="en-US" dirty="0" smtClean="0">
                <a:latin typeface="Helvetica Neue Light"/>
                <a:ea typeface="Helvetica Neue Light"/>
                <a:cs typeface="Helvetica Neue Light"/>
                <a:sym typeface="Helvetica Neue Light"/>
              </a:rPr>
              <a:t>&lt;</a:t>
            </a:r>
            <a:r>
              <a:rPr lang="en-US" b="1" dirty="0" err="1" smtClean="0">
                <a:latin typeface="Helvetica Neue Light"/>
                <a:ea typeface="Helvetica Neue Light"/>
                <a:cs typeface="Helvetica Neue Light"/>
                <a:sym typeface="Helvetica Neue Light"/>
              </a:rPr>
              <a:t>orgid</a:t>
            </a:r>
            <a:r>
              <a:rPr lang="en-US" dirty="0">
                <a:latin typeface="Helvetica Neue Light"/>
                <a:ea typeface="Helvetica Neue Light"/>
                <a:cs typeface="Helvetica Neue Light"/>
                <a:sym typeface="Helvetica Neue Light"/>
              </a:rPr>
              <a:t>&gt; is created automatically when the </a:t>
            </a:r>
            <a:r>
              <a:rPr lang="en-US" dirty="0" err="1">
                <a:latin typeface="Helvetica Neue Light"/>
                <a:ea typeface="Helvetica Neue Light"/>
                <a:cs typeface="Helvetica Neue Light"/>
                <a:sym typeface="Helvetica Neue Light"/>
              </a:rPr>
              <a:t>IoT</a:t>
            </a:r>
            <a:r>
              <a:rPr lang="en-US" dirty="0">
                <a:latin typeface="Helvetica Neue Light"/>
                <a:ea typeface="Helvetica Neue Light"/>
                <a:cs typeface="Helvetica Neue Light"/>
                <a:sym typeface="Helvetica Neue Light"/>
              </a:rPr>
              <a:t> service is configured.</a:t>
            </a:r>
          </a:p>
        </p:txBody>
      </p:sp>
    </p:spTree>
    <p:extLst>
      <p:ext uri="{BB962C8B-B14F-4D97-AF65-F5344CB8AC3E}">
        <p14:creationId xmlns:p14="http://schemas.microsoft.com/office/powerpoint/2010/main" val="180858265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a:t>
            </a:r>
            <a:endParaRPr lang="en-US" altLang="en-US" dirty="0">
              <a:solidFill>
                <a:srgbClr val="1B354A"/>
              </a:solidFill>
              <a:latin typeface="Arial" charset="0"/>
              <a:ea typeface="MS PGothic" charset="-128"/>
              <a:cs typeface="Arial" charset="0"/>
            </a:endParaRPr>
          </a:p>
        </p:txBody>
      </p:sp>
      <p:pic>
        <p:nvPicPr>
          <p:cNvPr id="2052" name="Picture 4" descr="iagram showing how the MQTT broker relates to the MQTT cli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76" y="737291"/>
            <a:ext cx="4493658" cy="441598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447928" y="692696"/>
            <a:ext cx="6573972" cy="2805896"/>
          </a:xfrm>
          <a:prstGeom prst="rect">
            <a:avLst/>
          </a:prstGeom>
          <a:noFill/>
        </p:spPr>
        <p:txBody>
          <a:bodyPr wrap="square" rtlCol="0">
            <a:spAutoFit/>
          </a:bodyPr>
          <a:lstStyle/>
          <a:p>
            <a:r>
              <a:rPr lang="en-US" sz="2000" dirty="0">
                <a:latin typeface="Helvetica Neue Light"/>
                <a:ea typeface="Helvetica Neue Light"/>
                <a:cs typeface="Helvetica Neue Light"/>
                <a:sym typeface="Helvetica Neue Light"/>
              </a:rPr>
              <a:t>An app using the </a:t>
            </a:r>
            <a:r>
              <a:rPr lang="en-US" sz="2000" dirty="0" err="1">
                <a:latin typeface="Helvetica Neue Light"/>
                <a:ea typeface="Helvetica Neue Light"/>
                <a:cs typeface="Helvetica Neue Light"/>
                <a:sym typeface="Helvetica Neue Light"/>
              </a:rPr>
              <a:t>Bluemix</a:t>
            </a:r>
            <a:r>
              <a:rPr lang="en-US" sz="2000" dirty="0">
                <a:latin typeface="Helvetica Neue Light"/>
                <a:ea typeface="Helvetica Neue Light"/>
                <a:cs typeface="Helvetica Neue Light"/>
                <a:sym typeface="Helvetica Neue Light"/>
              </a:rPr>
              <a:t> </a:t>
            </a:r>
            <a:r>
              <a:rPr lang="en-US" sz="2000" dirty="0" err="1">
                <a:latin typeface="Helvetica Neue Light"/>
                <a:ea typeface="Helvetica Neue Light"/>
                <a:cs typeface="Helvetica Neue Light"/>
                <a:sym typeface="Helvetica Neue Light"/>
              </a:rPr>
              <a:t>IoT</a:t>
            </a:r>
            <a:r>
              <a:rPr lang="en-US" sz="2000" dirty="0">
                <a:latin typeface="Helvetica Neue Light"/>
                <a:ea typeface="Helvetica Neue Light"/>
                <a:cs typeface="Helvetica Neue Light"/>
                <a:sym typeface="Helvetica Neue Light"/>
              </a:rPr>
              <a:t> service usually consists of three parts</a:t>
            </a:r>
            <a:r>
              <a:rPr lang="en-US" sz="2000" dirty="0" smtClean="0">
                <a:latin typeface="Helvetica Neue Light"/>
                <a:ea typeface="Helvetica Neue Light"/>
                <a:cs typeface="Helvetica Neue Light"/>
                <a:sym typeface="Helvetica Neue Light"/>
              </a:rPr>
              <a:t>:</a:t>
            </a:r>
            <a:br>
              <a:rPr lang="en-US" sz="2000" dirty="0" smtClean="0">
                <a:latin typeface="Helvetica Neue Light"/>
                <a:ea typeface="Helvetica Neue Light"/>
                <a:cs typeface="Helvetica Neue Light"/>
                <a:sym typeface="Helvetica Neue Light"/>
              </a:rPr>
            </a:br>
            <a:endParaRPr lang="en-US" sz="2000" dirty="0">
              <a:latin typeface="Helvetica Neue Light"/>
              <a:ea typeface="Helvetica Neue Light"/>
              <a:cs typeface="Helvetica Neue Light"/>
              <a:sym typeface="Helvetica Neue Light"/>
            </a:endParaRPr>
          </a:p>
          <a:p>
            <a:pPr marL="285750" indent="-285750">
              <a:buFont typeface="Arial" charset="0"/>
              <a:buChar char="•"/>
            </a:pPr>
            <a:r>
              <a:rPr lang="en-US" sz="2000" u="sng" dirty="0" err="1">
                <a:latin typeface="Helvetica Neue Light"/>
                <a:ea typeface="Helvetica Neue Light"/>
                <a:cs typeface="Helvetica Neue Light"/>
                <a:sym typeface="Helvetica Neue Light"/>
              </a:rPr>
              <a:t>Bluemix</a:t>
            </a:r>
            <a:r>
              <a:rPr lang="en-US" sz="2000" u="sng" dirty="0">
                <a:latin typeface="Helvetica Neue Light"/>
                <a:ea typeface="Helvetica Neue Light"/>
                <a:cs typeface="Helvetica Neue Light"/>
                <a:sym typeface="Helvetica Neue Light"/>
              </a:rPr>
              <a:t> </a:t>
            </a:r>
            <a:r>
              <a:rPr lang="en-US" sz="2000" u="sng" dirty="0" err="1">
                <a:latin typeface="Helvetica Neue Light"/>
                <a:ea typeface="Helvetica Neue Light"/>
                <a:cs typeface="Helvetica Neue Light"/>
                <a:sym typeface="Helvetica Neue Light"/>
              </a:rPr>
              <a:t>IoT</a:t>
            </a:r>
            <a:r>
              <a:rPr lang="en-US" sz="2000" u="sng" dirty="0">
                <a:latin typeface="Helvetica Neue Light"/>
                <a:ea typeface="Helvetica Neue Light"/>
                <a:cs typeface="Helvetica Neue Light"/>
                <a:sym typeface="Helvetica Neue Light"/>
              </a:rPr>
              <a:t> service</a:t>
            </a:r>
            <a:r>
              <a:rPr lang="en-US" sz="2000" dirty="0">
                <a:latin typeface="Helvetica Neue Light"/>
                <a:ea typeface="Helvetica Neue Light"/>
                <a:cs typeface="Helvetica Neue Light"/>
                <a:sym typeface="Helvetica Neue Light"/>
              </a:rPr>
              <a:t> configuration (device and application registration</a:t>
            </a:r>
            <a:r>
              <a:rPr lang="en-US" sz="2000" dirty="0" smtClean="0">
                <a:latin typeface="Helvetica Neue Light"/>
                <a:ea typeface="Helvetica Neue Light"/>
                <a:cs typeface="Helvetica Neue Light"/>
                <a:sym typeface="Helvetica Neue Light"/>
              </a:rPr>
              <a:t>) = MQTT broker configuration</a:t>
            </a:r>
            <a:endParaRPr lang="en-US" sz="2000" dirty="0">
              <a:latin typeface="Helvetica Neue Light"/>
              <a:ea typeface="Helvetica Neue Light"/>
              <a:cs typeface="Helvetica Neue Light"/>
              <a:sym typeface="Helvetica Neue Light"/>
            </a:endParaRPr>
          </a:p>
          <a:p>
            <a:pPr marL="285750" indent="-285750">
              <a:spcBef>
                <a:spcPts val="1100"/>
              </a:spcBef>
              <a:buFont typeface="Arial" charset="0"/>
              <a:buChar char="•"/>
            </a:pPr>
            <a:r>
              <a:rPr lang="en-US" sz="2000" u="sng" dirty="0">
                <a:latin typeface="Helvetica Neue Light"/>
                <a:ea typeface="Helvetica Neue Light"/>
                <a:cs typeface="Helvetica Neue Light"/>
                <a:sym typeface="Helvetica Neue Light"/>
              </a:rPr>
              <a:t>Device-side</a:t>
            </a:r>
            <a:r>
              <a:rPr lang="en-US" sz="2000" dirty="0">
                <a:latin typeface="Helvetica Neue Light"/>
                <a:ea typeface="Helvetica Neue Light"/>
                <a:cs typeface="Helvetica Neue Light"/>
                <a:sym typeface="Helvetica Neue Light"/>
              </a:rPr>
              <a:t> programming</a:t>
            </a:r>
          </a:p>
          <a:p>
            <a:pPr marL="285750" indent="-285750">
              <a:spcBef>
                <a:spcPts val="1100"/>
              </a:spcBef>
              <a:buFont typeface="Arial" charset="0"/>
              <a:buChar char="•"/>
            </a:pPr>
            <a:r>
              <a:rPr lang="en-US" sz="2000" u="sng" dirty="0">
                <a:latin typeface="Helvetica Neue Light"/>
                <a:ea typeface="Helvetica Neue Light"/>
                <a:cs typeface="Helvetica Neue Light"/>
                <a:sym typeface="Helvetica Neue Light"/>
              </a:rPr>
              <a:t>Application-side</a:t>
            </a:r>
            <a:r>
              <a:rPr lang="en-US" sz="2000" dirty="0">
                <a:latin typeface="Helvetica Neue Light"/>
                <a:ea typeface="Helvetica Neue Light"/>
                <a:cs typeface="Helvetica Neue Light"/>
                <a:sym typeface="Helvetica Neue Light"/>
              </a:rPr>
              <a:t> programming</a:t>
            </a:r>
          </a:p>
          <a:p>
            <a:pPr marL="285750" indent="-285750">
              <a:buFont typeface="Arial" charset="0"/>
              <a:buChar char="•"/>
            </a:pPr>
            <a:endParaRPr lang="en-US" i="1" dirty="0">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532274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16331</TotalTime>
  <Words>2852</Words>
  <Application>Microsoft Macintosh PowerPoint</Application>
  <PresentationFormat>Widescreen</PresentationFormat>
  <Paragraphs>220</Paragraphs>
  <Slides>14</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Avenir Book</vt:lpstr>
      <vt:lpstr>Calibri</vt:lpstr>
      <vt:lpstr>Calibri Light</vt:lpstr>
      <vt:lpstr>Courier New</vt:lpstr>
      <vt:lpstr>Helvetica Light</vt:lpstr>
      <vt:lpstr>Helvetica Neue</vt:lpstr>
      <vt:lpstr>Helvetica Neue Bold for IBM</vt:lpstr>
      <vt:lpstr>Helvetica Neue Light</vt:lpstr>
      <vt:lpstr>Helvetica Neue Thin</vt:lpstr>
      <vt:lpstr>Mangal</vt:lpstr>
      <vt:lpstr>MS PGothic</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dc:title>
  <dc:creator>VALERIO Bontempi</dc:creator>
  <cp:lastModifiedBy>CRESCENZO Migliaccio</cp:lastModifiedBy>
  <cp:revision>404</cp:revision>
  <cp:lastPrinted>2017-03-30T15:37:57Z</cp:lastPrinted>
  <dcterms:created xsi:type="dcterms:W3CDTF">2016-03-16T16:45:32Z</dcterms:created>
  <dcterms:modified xsi:type="dcterms:W3CDTF">2017-05-17T10:56:18Z</dcterms:modified>
</cp:coreProperties>
</file>