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55F8BA-AE6E-4E80-9BBE-5973E20A5D5B}">
  <a:tblStyle styleId="{1B55F8BA-AE6E-4E80-9BBE-5973E20A5D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7a279b9ef9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7a279b9ef9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a279b9ef9_0_1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7a279b9ef9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a279b9ef9_0_2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7a279b9ef9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8bf6ff2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8bf6ff2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The dataset has houses built in 1872-2010 with size ranging from 1300 to 159,000 sqrf. Some of the houses sold may have been remodeled as well. Overall the condition of the houses sold tend to be in average condition.</a:t>
            </a:r>
            <a:endParaRPr sz="9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On average, the house sold has basement of 1058 sqrft with first floor of 1164 sqrft and second floor of 329 sqrft. The living area varies from 334 to 5642 sqr ft with garage size of 473 sqrft.</a:t>
            </a:r>
            <a:endParaRPr sz="9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The price ranges from $12,789 to  $611657</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8bf6ff2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78bf6ff2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75558de06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75558de06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75558de06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75558de06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78bf6ff2c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78bf6ff2c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773f71f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773f71f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solidFill>
          <a:srgbClr val="D9EDC1"/>
        </a:solidFill>
      </p:bgPr>
    </p:bg>
    <p:spTree>
      <p:nvGrpSpPr>
        <p:cNvPr id="69" name="Shape 69"/>
        <p:cNvGrpSpPr/>
        <p:nvPr/>
      </p:nvGrpSpPr>
      <p:grpSpPr>
        <a:xfrm>
          <a:off x="0" y="0"/>
          <a:ext cx="0" cy="0"/>
          <a:chOff x="0" y="0"/>
          <a:chExt cx="0" cy="0"/>
        </a:xfrm>
      </p:grpSpPr>
      <p:sp>
        <p:nvSpPr>
          <p:cNvPr id="70" name="Google Shape;70;p14"/>
          <p:cNvSpPr/>
          <p:nvPr/>
        </p:nvSpPr>
        <p:spPr>
          <a:xfrm>
            <a:off x="-13687" y="4061801"/>
            <a:ext cx="9157800" cy="10818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71" name="Shape 71"/>
        <p:cNvGrpSpPr/>
        <p:nvPr/>
      </p:nvGrpSpPr>
      <p:grpSpPr>
        <a:xfrm>
          <a:off x="0" y="0"/>
          <a:ext cx="0" cy="0"/>
          <a:chOff x="0" y="0"/>
          <a:chExt cx="0" cy="0"/>
        </a:xfrm>
      </p:grpSpPr>
      <p:sp>
        <p:nvSpPr>
          <p:cNvPr id="72" name="Google Shape;72;p15"/>
          <p:cNvSpPr txBox="1"/>
          <p:nvPr>
            <p:ph idx="1" type="body"/>
          </p:nvPr>
        </p:nvSpPr>
        <p:spPr>
          <a:xfrm>
            <a:off x="481520" y="378664"/>
            <a:ext cx="8441100" cy="54330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grpSp>
        <p:nvGrpSpPr>
          <p:cNvPr id="73" name="Google Shape;73;p15"/>
          <p:cNvGrpSpPr/>
          <p:nvPr/>
        </p:nvGrpSpPr>
        <p:grpSpPr>
          <a:xfrm>
            <a:off x="240996" y="33425"/>
            <a:ext cx="8709855" cy="914396"/>
            <a:chOff x="321328" y="44567"/>
            <a:chExt cx="11613140" cy="1219195"/>
          </a:xfrm>
        </p:grpSpPr>
        <p:sp>
          <p:nvSpPr>
            <p:cNvPr id="74" name="Google Shape;74;p15"/>
            <p:cNvSpPr/>
            <p:nvPr/>
          </p:nvSpPr>
          <p:spPr>
            <a:xfrm>
              <a:off x="321468" y="1163862"/>
              <a:ext cx="11613000" cy="99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15"/>
            <p:cNvSpPr/>
            <p:nvPr/>
          </p:nvSpPr>
          <p:spPr>
            <a:xfrm>
              <a:off x="321468" y="492850"/>
              <a:ext cx="102000" cy="73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6" name="Google Shape;76;p15"/>
            <p:cNvSpPr/>
            <p:nvPr/>
          </p:nvSpPr>
          <p:spPr>
            <a:xfrm>
              <a:off x="1234409" y="492850"/>
              <a:ext cx="102000" cy="16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15"/>
            <p:cNvSpPr/>
            <p:nvPr/>
          </p:nvSpPr>
          <p:spPr>
            <a:xfrm rot="2878516">
              <a:off x="557792" y="-30172"/>
              <a:ext cx="102173" cy="68227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8" name="Google Shape;78;p15"/>
            <p:cNvSpPr/>
            <p:nvPr/>
          </p:nvSpPr>
          <p:spPr>
            <a:xfrm flipH="1" rot="-2878516">
              <a:off x="997940" y="-30172"/>
              <a:ext cx="102173" cy="68227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79" name="Shape 79"/>
        <p:cNvGrpSpPr/>
        <p:nvPr/>
      </p:nvGrpSpPr>
      <p:grpSpPr>
        <a:xfrm>
          <a:off x="0" y="0"/>
          <a:ext cx="0" cy="0"/>
          <a:chOff x="0" y="0"/>
          <a:chExt cx="0" cy="0"/>
        </a:xfrm>
      </p:grpSpPr>
      <p:sp>
        <p:nvSpPr>
          <p:cNvPr id="80" name="Google Shape;80;p16"/>
          <p:cNvSpPr txBox="1"/>
          <p:nvPr>
            <p:ph idx="1" type="body"/>
          </p:nvPr>
        </p:nvSpPr>
        <p:spPr>
          <a:xfrm>
            <a:off x="481520" y="378664"/>
            <a:ext cx="8441100" cy="54330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grpSp>
        <p:nvGrpSpPr>
          <p:cNvPr id="81" name="Google Shape;81;p16"/>
          <p:cNvGrpSpPr/>
          <p:nvPr/>
        </p:nvGrpSpPr>
        <p:grpSpPr>
          <a:xfrm>
            <a:off x="240996" y="33425"/>
            <a:ext cx="8709855" cy="914396"/>
            <a:chOff x="321328" y="44567"/>
            <a:chExt cx="11613140" cy="1219195"/>
          </a:xfrm>
        </p:grpSpPr>
        <p:sp>
          <p:nvSpPr>
            <p:cNvPr id="82" name="Google Shape;82;p16"/>
            <p:cNvSpPr/>
            <p:nvPr/>
          </p:nvSpPr>
          <p:spPr>
            <a:xfrm>
              <a:off x="321468" y="1163862"/>
              <a:ext cx="11613000" cy="99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16"/>
            <p:cNvSpPr/>
            <p:nvPr/>
          </p:nvSpPr>
          <p:spPr>
            <a:xfrm>
              <a:off x="321468" y="492850"/>
              <a:ext cx="102000" cy="73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4" name="Google Shape;84;p16"/>
            <p:cNvSpPr/>
            <p:nvPr/>
          </p:nvSpPr>
          <p:spPr>
            <a:xfrm>
              <a:off x="1234409" y="492850"/>
              <a:ext cx="102000" cy="16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5" name="Google Shape;85;p16"/>
            <p:cNvSpPr/>
            <p:nvPr/>
          </p:nvSpPr>
          <p:spPr>
            <a:xfrm rot="2878516">
              <a:off x="557792" y="-30172"/>
              <a:ext cx="102173" cy="68227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6" name="Google Shape;86;p16"/>
            <p:cNvSpPr/>
            <p:nvPr/>
          </p:nvSpPr>
          <p:spPr>
            <a:xfrm flipH="1" rot="-2878516">
              <a:off x="997940" y="-30172"/>
              <a:ext cx="102173" cy="68227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87" name="Google Shape;87;p16"/>
          <p:cNvSpPr/>
          <p:nvPr>
            <p:ph idx="2" type="pic"/>
          </p:nvPr>
        </p:nvSpPr>
        <p:spPr>
          <a:xfrm>
            <a:off x="0" y="1527871"/>
            <a:ext cx="1755000" cy="1565700"/>
          </a:xfrm>
          <a:prstGeom prst="rect">
            <a:avLst/>
          </a:prstGeom>
          <a:solidFill>
            <a:srgbClr val="F2F2F2"/>
          </a:solidFill>
          <a:ln>
            <a:noFill/>
          </a:ln>
        </p:spPr>
      </p:sp>
      <p:sp>
        <p:nvSpPr>
          <p:cNvPr id="88" name="Google Shape;88;p16"/>
          <p:cNvSpPr/>
          <p:nvPr/>
        </p:nvSpPr>
        <p:spPr>
          <a:xfrm>
            <a:off x="1751192" y="1527872"/>
            <a:ext cx="2822700" cy="1566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 name="Google Shape;89;p16"/>
          <p:cNvSpPr/>
          <p:nvPr>
            <p:ph idx="3" type="pic"/>
          </p:nvPr>
        </p:nvSpPr>
        <p:spPr>
          <a:xfrm>
            <a:off x="4570096" y="1527871"/>
            <a:ext cx="1755000" cy="1565700"/>
          </a:xfrm>
          <a:prstGeom prst="rect">
            <a:avLst/>
          </a:prstGeom>
          <a:solidFill>
            <a:srgbClr val="F2F2F2"/>
          </a:solidFill>
          <a:ln>
            <a:noFill/>
          </a:ln>
        </p:spPr>
      </p:sp>
      <p:sp>
        <p:nvSpPr>
          <p:cNvPr id="90" name="Google Shape;90;p16"/>
          <p:cNvSpPr/>
          <p:nvPr/>
        </p:nvSpPr>
        <p:spPr>
          <a:xfrm>
            <a:off x="6321286" y="1527872"/>
            <a:ext cx="2822700" cy="15663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1" name="Google Shape;91;p16"/>
          <p:cNvSpPr/>
          <p:nvPr>
            <p:ph idx="4" type="pic"/>
          </p:nvPr>
        </p:nvSpPr>
        <p:spPr>
          <a:xfrm>
            <a:off x="7389000" y="3090213"/>
            <a:ext cx="1755000" cy="1565700"/>
          </a:xfrm>
          <a:prstGeom prst="rect">
            <a:avLst/>
          </a:prstGeom>
          <a:solidFill>
            <a:srgbClr val="F2F2F2"/>
          </a:solidFill>
          <a:ln>
            <a:noFill/>
          </a:ln>
        </p:spPr>
      </p:sp>
      <p:sp>
        <p:nvSpPr>
          <p:cNvPr id="92" name="Google Shape;92;p16"/>
          <p:cNvSpPr/>
          <p:nvPr/>
        </p:nvSpPr>
        <p:spPr>
          <a:xfrm>
            <a:off x="4570097" y="3096262"/>
            <a:ext cx="2822700" cy="15663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3" name="Google Shape;93;p16"/>
          <p:cNvSpPr/>
          <p:nvPr>
            <p:ph idx="5" type="pic"/>
          </p:nvPr>
        </p:nvSpPr>
        <p:spPr>
          <a:xfrm>
            <a:off x="2818905" y="3096745"/>
            <a:ext cx="1755000" cy="1565700"/>
          </a:xfrm>
          <a:prstGeom prst="rect">
            <a:avLst/>
          </a:prstGeom>
          <a:solidFill>
            <a:srgbClr val="F2F2F2"/>
          </a:solidFill>
          <a:ln>
            <a:noFill/>
          </a:ln>
        </p:spPr>
      </p:sp>
      <p:sp>
        <p:nvSpPr>
          <p:cNvPr id="94" name="Google Shape;94;p16"/>
          <p:cNvSpPr/>
          <p:nvPr/>
        </p:nvSpPr>
        <p:spPr>
          <a:xfrm>
            <a:off x="1" y="3096262"/>
            <a:ext cx="2822700" cy="15663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95" name="Shape 9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bg>
      <p:bgPr>
        <a:solidFill>
          <a:schemeClr val="lt1"/>
        </a:solidFill>
      </p:bgPr>
    </p:bg>
    <p:spTree>
      <p:nvGrpSpPr>
        <p:cNvPr id="96" name="Shape 96"/>
        <p:cNvGrpSpPr/>
        <p:nvPr/>
      </p:nvGrpSpPr>
      <p:grpSpPr>
        <a:xfrm>
          <a:off x="0" y="0"/>
          <a:ext cx="0" cy="0"/>
          <a:chOff x="0" y="0"/>
          <a:chExt cx="0" cy="0"/>
        </a:xfrm>
      </p:grpSpPr>
      <p:sp>
        <p:nvSpPr>
          <p:cNvPr id="97" name="Google Shape;97;p18"/>
          <p:cNvSpPr/>
          <p:nvPr>
            <p:ph idx="2" type="pic"/>
          </p:nvPr>
        </p:nvSpPr>
        <p:spPr>
          <a:xfrm>
            <a:off x="3239818" y="-1"/>
            <a:ext cx="4935900" cy="3750900"/>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98" name="Shape 9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99" name="Shape 99"/>
        <p:cNvGrpSpPr/>
        <p:nvPr/>
      </p:nvGrpSpPr>
      <p:grpSpPr>
        <a:xfrm>
          <a:off x="0" y="0"/>
          <a:ext cx="0" cy="0"/>
          <a:chOff x="0" y="0"/>
          <a:chExt cx="0" cy="0"/>
        </a:xfrm>
      </p:grpSpPr>
      <p:sp>
        <p:nvSpPr>
          <p:cNvPr id="100" name="Google Shape;100;p20"/>
          <p:cNvSpPr/>
          <p:nvPr>
            <p:ph idx="2" type="pic"/>
          </p:nvPr>
        </p:nvSpPr>
        <p:spPr>
          <a:xfrm>
            <a:off x="-1" y="0"/>
            <a:ext cx="9144000" cy="5143500"/>
          </a:xfrm>
          <a:prstGeom prst="rect">
            <a:avLst/>
          </a:prstGeom>
          <a:solidFill>
            <a:srgbClr val="F2F2F2"/>
          </a:solidFill>
          <a:ln cap="flat" cmpd="sng" w="12700">
            <a:solidFill>
              <a:srgbClr val="7F7F7F"/>
            </a:solidFill>
            <a:prstDash val="solid"/>
            <a:round/>
            <a:headEnd len="sm" w="sm" type="none"/>
            <a:tailEnd len="sm" w="sm"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101" name="Shape 1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Images &amp; Contents Layout">
  <p:cSld name="20_Images &amp; Contents Layout">
    <p:bg>
      <p:bgPr>
        <a:solidFill>
          <a:schemeClr val="lt1"/>
        </a:solidFill>
      </p:bgPr>
    </p:bg>
    <p:spTree>
      <p:nvGrpSpPr>
        <p:cNvPr id="102" name="Shape 102"/>
        <p:cNvGrpSpPr/>
        <p:nvPr/>
      </p:nvGrpSpPr>
      <p:grpSpPr>
        <a:xfrm>
          <a:off x="0" y="0"/>
          <a:ext cx="0" cy="0"/>
          <a:chOff x="0" y="0"/>
          <a:chExt cx="0" cy="0"/>
        </a:xfrm>
      </p:grpSpPr>
      <p:sp>
        <p:nvSpPr>
          <p:cNvPr id="103" name="Google Shape;103;p22"/>
          <p:cNvSpPr/>
          <p:nvPr/>
        </p:nvSpPr>
        <p:spPr>
          <a:xfrm>
            <a:off x="7304480" y="4335683"/>
            <a:ext cx="3163500" cy="320400"/>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104" name="Google Shape;104;p22"/>
          <p:cNvGrpSpPr/>
          <p:nvPr/>
        </p:nvGrpSpPr>
        <p:grpSpPr>
          <a:xfrm>
            <a:off x="6863098" y="866892"/>
            <a:ext cx="2286015" cy="3585484"/>
            <a:chOff x="9508727" y="2147107"/>
            <a:chExt cx="2688797" cy="4217224"/>
          </a:xfrm>
        </p:grpSpPr>
        <p:sp>
          <p:nvSpPr>
            <p:cNvPr id="105" name="Google Shape;105;p22"/>
            <p:cNvSpPr/>
            <p:nvPr/>
          </p:nvSpPr>
          <p:spPr>
            <a:xfrm>
              <a:off x="11381596" y="5780548"/>
              <a:ext cx="810404" cy="583783"/>
            </a:xfrm>
            <a:custGeom>
              <a:rect b="b" l="l" r="r" t="t"/>
              <a:pathLst>
                <a:path extrusionOk="0" h="583783" w="810404">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rgbClr val="BFBFBF"/>
                </a:gs>
                <a:gs pos="52999">
                  <a:srgbClr val="D8D8D8"/>
                </a:gs>
                <a:gs pos="83000">
                  <a:srgbClr val="BFBFBF"/>
                </a:gs>
                <a:gs pos="100000">
                  <a:srgbClr val="BFBFBF"/>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 name="Google Shape;106;p22"/>
            <p:cNvSpPr/>
            <p:nvPr/>
          </p:nvSpPr>
          <p:spPr>
            <a:xfrm>
              <a:off x="9508727" y="2147107"/>
              <a:ext cx="2683273" cy="3642562"/>
            </a:xfrm>
            <a:custGeom>
              <a:rect b="b" l="l" r="r" t="t"/>
              <a:pathLst>
                <a:path extrusionOk="0" h="3642562" w="2683273">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 name="Google Shape;107;p22"/>
            <p:cNvSpPr/>
            <p:nvPr/>
          </p:nvSpPr>
          <p:spPr>
            <a:xfrm>
              <a:off x="9536092" y="2177513"/>
              <a:ext cx="2655908" cy="3195604"/>
            </a:xfrm>
            <a:custGeom>
              <a:rect b="b" l="l" r="r" t="t"/>
              <a:pathLst>
                <a:path extrusionOk="0" h="3195604" w="2655908">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 name="Google Shape;108;p22"/>
            <p:cNvSpPr/>
            <p:nvPr/>
          </p:nvSpPr>
          <p:spPr>
            <a:xfrm>
              <a:off x="11384738" y="6312642"/>
              <a:ext cx="807262" cy="48649"/>
            </a:xfrm>
            <a:custGeom>
              <a:rect b="b" l="l" r="r" t="t"/>
              <a:pathLst>
                <a:path extrusionOk="0" h="48649" w="807262">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rgbClr val="7F7F7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 name="Google Shape;109;p22"/>
            <p:cNvSpPr/>
            <p:nvPr/>
          </p:nvSpPr>
          <p:spPr>
            <a:xfrm>
              <a:off x="9536092" y="5379197"/>
              <a:ext cx="2655908" cy="395270"/>
            </a:xfrm>
            <a:custGeom>
              <a:rect b="b" l="l" r="r" t="t"/>
              <a:pathLst>
                <a:path extrusionOk="0" h="395270" w="2655908">
                  <a:moveTo>
                    <a:pt x="0" y="0"/>
                  </a:moveTo>
                  <a:lnTo>
                    <a:pt x="2655908" y="0"/>
                  </a:lnTo>
                  <a:lnTo>
                    <a:pt x="2655908" y="395270"/>
                  </a:lnTo>
                  <a:lnTo>
                    <a:pt x="2623983" y="395270"/>
                  </a:lnTo>
                  <a:lnTo>
                    <a:pt x="170270" y="395270"/>
                  </a:lnTo>
                  <a:cubicBezTo>
                    <a:pt x="82095" y="395270"/>
                    <a:pt x="0" y="322297"/>
                    <a:pt x="0" y="246284"/>
                  </a:cubicBezTo>
                  <a:close/>
                </a:path>
              </a:pathLst>
            </a:custGeom>
            <a:solidFill>
              <a:srgbClr val="BFBFB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 name="Google Shape;110;p22"/>
            <p:cNvSpPr/>
            <p:nvPr/>
          </p:nvSpPr>
          <p:spPr>
            <a:xfrm>
              <a:off x="9711093" y="2388830"/>
              <a:ext cx="2486431" cy="2794588"/>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 name="Google Shape;111;p22"/>
            <p:cNvSpPr/>
            <p:nvPr/>
          </p:nvSpPr>
          <p:spPr>
            <a:xfrm>
              <a:off x="10791316" y="2439610"/>
              <a:ext cx="1401712" cy="277424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12" name="Google Shape;112;p22"/>
          <p:cNvSpPr/>
          <p:nvPr>
            <p:ph idx="2" type="pic"/>
          </p:nvPr>
        </p:nvSpPr>
        <p:spPr>
          <a:xfrm>
            <a:off x="6951061" y="969446"/>
            <a:ext cx="2193000" cy="2534100"/>
          </a:xfrm>
          <a:prstGeom prst="rect">
            <a:avLst/>
          </a:prstGeom>
          <a:solidFill>
            <a:srgbClr val="F2F2F2"/>
          </a:solidFill>
          <a:ln cap="flat" cmpd="sng" w="12700">
            <a:solidFill>
              <a:srgbClr val="7F7F7F"/>
            </a:solidFill>
            <a:prstDash val="solid"/>
            <a:round/>
            <a:headEnd len="sm" w="sm" type="none"/>
            <a:tailEnd len="sm" w="sm"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113" name="Shape 113"/>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114" name="Shape 114"/>
        <p:cNvGrpSpPr/>
        <p:nvPr/>
      </p:nvGrpSpPr>
      <p:grpSpPr>
        <a:xfrm>
          <a:off x="0" y="0"/>
          <a:ext cx="0" cy="0"/>
          <a:chOff x="0" y="0"/>
          <a:chExt cx="0" cy="0"/>
        </a:xfrm>
      </p:grpSpPr>
      <p:sp>
        <p:nvSpPr>
          <p:cNvPr id="115" name="Google Shape;115;p24"/>
          <p:cNvSpPr/>
          <p:nvPr>
            <p:ph idx="2" type="pic"/>
          </p:nvPr>
        </p:nvSpPr>
        <p:spPr>
          <a:xfrm>
            <a:off x="484571" y="1"/>
            <a:ext cx="2925600" cy="1237500"/>
          </a:xfrm>
          <a:prstGeom prst="rect">
            <a:avLst/>
          </a:prstGeom>
          <a:solidFill>
            <a:srgbClr val="F2F2F2"/>
          </a:solidFill>
          <a:ln>
            <a:noFill/>
          </a:ln>
        </p:spPr>
      </p:sp>
      <p:sp>
        <p:nvSpPr>
          <p:cNvPr id="116" name="Google Shape;116;p24"/>
          <p:cNvSpPr/>
          <p:nvPr>
            <p:ph idx="3" type="pic"/>
          </p:nvPr>
        </p:nvSpPr>
        <p:spPr>
          <a:xfrm>
            <a:off x="484571" y="3906077"/>
            <a:ext cx="2925600" cy="12375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117" name="Shape 11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118" name="Shape 118"/>
        <p:cNvGrpSpPr/>
        <p:nvPr/>
      </p:nvGrpSpPr>
      <p:grpSpPr>
        <a:xfrm>
          <a:off x="0" y="0"/>
          <a:ext cx="0" cy="0"/>
          <a:chOff x="0" y="0"/>
          <a:chExt cx="0" cy="0"/>
        </a:xfrm>
      </p:grpSpPr>
      <p:sp>
        <p:nvSpPr>
          <p:cNvPr id="119" name="Google Shape;119;p26"/>
          <p:cNvSpPr/>
          <p:nvPr/>
        </p:nvSpPr>
        <p:spPr>
          <a:xfrm>
            <a:off x="-230891" y="4239358"/>
            <a:ext cx="6068400" cy="605400"/>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20" name="Google Shape;120;p26"/>
          <p:cNvGrpSpPr/>
          <p:nvPr/>
        </p:nvGrpSpPr>
        <p:grpSpPr>
          <a:xfrm>
            <a:off x="745992" y="2194584"/>
            <a:ext cx="4046501" cy="2346446"/>
            <a:chOff x="-548507" y="477868"/>
            <a:chExt cx="11571351" cy="6357209"/>
          </a:xfrm>
        </p:grpSpPr>
        <p:sp>
          <p:nvSpPr>
            <p:cNvPr id="121" name="Google Shape;121;p26"/>
            <p:cNvSpPr/>
            <p:nvPr/>
          </p:nvSpPr>
          <p:spPr>
            <a:xfrm>
              <a:off x="-482765" y="6440599"/>
              <a:ext cx="11439858" cy="394478"/>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2" name="Google Shape;122;p26"/>
            <p:cNvSpPr/>
            <p:nvPr/>
          </p:nvSpPr>
          <p:spPr>
            <a:xfrm>
              <a:off x="700575" y="477868"/>
              <a:ext cx="9072991" cy="5917168"/>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3" name="Google Shape;123;p26"/>
            <p:cNvSpPr/>
            <p:nvPr/>
          </p:nvSpPr>
          <p:spPr>
            <a:xfrm>
              <a:off x="1088451" y="839448"/>
              <a:ext cx="8284035" cy="5062466"/>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4" name="Google Shape;124;p26"/>
            <p:cNvSpPr/>
            <p:nvPr/>
          </p:nvSpPr>
          <p:spPr>
            <a:xfrm>
              <a:off x="-548507" y="6164484"/>
              <a:ext cx="11571351" cy="460224"/>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26"/>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26" name="Google Shape;126;p26"/>
            <p:cNvGrpSpPr/>
            <p:nvPr/>
          </p:nvGrpSpPr>
          <p:grpSpPr>
            <a:xfrm>
              <a:off x="1606" y="6382978"/>
              <a:ext cx="414000" cy="115200"/>
              <a:chOff x="5955" y="6353672"/>
              <a:chExt cx="414000" cy="115200"/>
            </a:xfrm>
          </p:grpSpPr>
          <p:sp>
            <p:nvSpPr>
              <p:cNvPr id="127" name="Google Shape;127;p26"/>
              <p:cNvSpPr/>
              <p:nvPr/>
            </p:nvSpPr>
            <p:spPr>
              <a:xfrm>
                <a:off x="5955" y="6353672"/>
                <a:ext cx="414000" cy="115200"/>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8" name="Google Shape;128;p26"/>
              <p:cNvSpPr/>
              <p:nvPr/>
            </p:nvSpPr>
            <p:spPr>
              <a:xfrm>
                <a:off x="99417" y="6382279"/>
                <a:ext cx="227100" cy="55200"/>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29" name="Google Shape;129;p26"/>
            <p:cNvGrpSpPr/>
            <p:nvPr/>
          </p:nvGrpSpPr>
          <p:grpSpPr>
            <a:xfrm>
              <a:off x="9855291" y="6381600"/>
              <a:ext cx="886126" cy="115200"/>
              <a:chOff x="5955" y="6353672"/>
              <a:chExt cx="414000" cy="115200"/>
            </a:xfrm>
          </p:grpSpPr>
          <p:sp>
            <p:nvSpPr>
              <p:cNvPr id="130" name="Google Shape;130;p26"/>
              <p:cNvSpPr/>
              <p:nvPr/>
            </p:nvSpPr>
            <p:spPr>
              <a:xfrm>
                <a:off x="5955" y="6353672"/>
                <a:ext cx="414000" cy="115200"/>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1" name="Google Shape;131;p26"/>
              <p:cNvSpPr/>
              <p:nvPr/>
            </p:nvSpPr>
            <p:spPr>
              <a:xfrm>
                <a:off x="84761" y="6382279"/>
                <a:ext cx="256200" cy="55200"/>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32" name="Google Shape;132;p26"/>
            <p:cNvSpPr/>
            <p:nvPr/>
          </p:nvSpPr>
          <p:spPr>
            <a:xfrm>
              <a:off x="3892805" y="496953"/>
              <a:ext cx="5477614" cy="5427435"/>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33" name="Google Shape;133;p26"/>
          <p:cNvSpPr/>
          <p:nvPr>
            <p:ph idx="2" type="pic"/>
          </p:nvPr>
        </p:nvSpPr>
        <p:spPr>
          <a:xfrm>
            <a:off x="1274731" y="2294828"/>
            <a:ext cx="2989200" cy="1932600"/>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134" name="Shape 13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135" name="Shape 135"/>
        <p:cNvGrpSpPr/>
        <p:nvPr/>
      </p:nvGrpSpPr>
      <p:grpSpPr>
        <a:xfrm>
          <a:off x="0" y="0"/>
          <a:ext cx="0" cy="0"/>
          <a:chOff x="0" y="0"/>
          <a:chExt cx="0" cy="0"/>
        </a:xfrm>
      </p:grpSpPr>
      <p:sp>
        <p:nvSpPr>
          <p:cNvPr id="136" name="Google Shape;136;p28"/>
          <p:cNvSpPr/>
          <p:nvPr/>
        </p:nvSpPr>
        <p:spPr>
          <a:xfrm flipH="1">
            <a:off x="479537" y="-1"/>
            <a:ext cx="8184900" cy="5143500"/>
          </a:xfrm>
          <a:prstGeom prst="parallelogram">
            <a:avLst>
              <a:gd fmla="val 9401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7" name="Google Shape;137;p28"/>
          <p:cNvSpPr/>
          <p:nvPr>
            <p:ph idx="2" type="pic"/>
          </p:nvPr>
        </p:nvSpPr>
        <p:spPr>
          <a:xfrm>
            <a:off x="3697356" y="2564296"/>
            <a:ext cx="5446500" cy="2579100"/>
          </a:xfrm>
          <a:prstGeom prst="rect">
            <a:avLst/>
          </a:prstGeom>
          <a:solidFill>
            <a:srgbClr val="F2F2F2"/>
          </a:solidFill>
          <a:ln>
            <a:noFill/>
          </a:ln>
        </p:spPr>
      </p:sp>
      <p:sp>
        <p:nvSpPr>
          <p:cNvPr id="138" name="Google Shape;138;p28"/>
          <p:cNvSpPr/>
          <p:nvPr>
            <p:ph idx="3" type="pic"/>
          </p:nvPr>
        </p:nvSpPr>
        <p:spPr>
          <a:xfrm>
            <a:off x="0" y="1"/>
            <a:ext cx="5446500" cy="2564400"/>
          </a:xfrm>
          <a:prstGeom prst="rect">
            <a:avLst/>
          </a:prstGeom>
          <a:solidFill>
            <a:srgbClr val="F2F2F2"/>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solidFill>
          <a:schemeClr val="accent2"/>
        </a:solidFill>
      </p:bgPr>
    </p:bg>
    <p:spTree>
      <p:nvGrpSpPr>
        <p:cNvPr id="139" name="Shape 139"/>
        <p:cNvGrpSpPr/>
        <p:nvPr/>
      </p:nvGrpSpPr>
      <p:grpSpPr>
        <a:xfrm>
          <a:off x="0" y="0"/>
          <a:ext cx="0" cy="0"/>
          <a:chOff x="0" y="0"/>
          <a:chExt cx="0" cy="0"/>
        </a:xfrm>
      </p:grpSpPr>
      <p:sp>
        <p:nvSpPr>
          <p:cNvPr id="140" name="Google Shape;140;p29"/>
          <p:cNvSpPr/>
          <p:nvPr/>
        </p:nvSpPr>
        <p:spPr>
          <a:xfrm>
            <a:off x="0" y="3676571"/>
            <a:ext cx="9144000" cy="1143900"/>
          </a:xfrm>
          <a:prstGeom prst="rect">
            <a:avLst/>
          </a:prstGeom>
          <a:solidFill>
            <a:srgbClr val="7BB6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41" name="Google Shape;141;p29"/>
          <p:cNvGrpSpPr/>
          <p:nvPr/>
        </p:nvGrpSpPr>
        <p:grpSpPr>
          <a:xfrm>
            <a:off x="312542" y="249286"/>
            <a:ext cx="8526962" cy="4702950"/>
            <a:chOff x="416723" y="332381"/>
            <a:chExt cx="11369282" cy="6270600"/>
          </a:xfrm>
        </p:grpSpPr>
        <p:sp>
          <p:nvSpPr>
            <p:cNvPr id="142" name="Google Shape;142;p29"/>
            <p:cNvSpPr/>
            <p:nvPr/>
          </p:nvSpPr>
          <p:spPr>
            <a:xfrm>
              <a:off x="416723" y="332381"/>
              <a:ext cx="11338500" cy="89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3" name="Google Shape;143;p29"/>
            <p:cNvSpPr/>
            <p:nvPr/>
          </p:nvSpPr>
          <p:spPr>
            <a:xfrm>
              <a:off x="11694805" y="332381"/>
              <a:ext cx="91200" cy="6270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4" name="Google Shape;144;p29"/>
            <p:cNvSpPr/>
            <p:nvPr/>
          </p:nvSpPr>
          <p:spPr>
            <a:xfrm>
              <a:off x="416723" y="6513610"/>
              <a:ext cx="11338500" cy="89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5" name="Google Shape;145;p29"/>
            <p:cNvSpPr/>
            <p:nvPr/>
          </p:nvSpPr>
          <p:spPr>
            <a:xfrm>
              <a:off x="416723" y="332381"/>
              <a:ext cx="91200" cy="6270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solidFill>
          <a:schemeClr val="accent1"/>
        </a:solidFill>
      </p:bgPr>
    </p:bg>
    <p:spTree>
      <p:nvGrpSpPr>
        <p:cNvPr id="146" name="Shape 146"/>
        <p:cNvGrpSpPr/>
        <p:nvPr/>
      </p:nvGrpSpPr>
      <p:grpSpPr>
        <a:xfrm>
          <a:off x="0" y="0"/>
          <a:ext cx="0" cy="0"/>
          <a:chOff x="0" y="0"/>
          <a:chExt cx="0" cy="0"/>
        </a:xfrm>
      </p:grpSpPr>
      <p:grpSp>
        <p:nvGrpSpPr>
          <p:cNvPr id="147" name="Google Shape;147;p30"/>
          <p:cNvGrpSpPr/>
          <p:nvPr/>
        </p:nvGrpSpPr>
        <p:grpSpPr>
          <a:xfrm>
            <a:off x="307889" y="873638"/>
            <a:ext cx="8530727" cy="4070482"/>
            <a:chOff x="-2670393" y="6563600"/>
            <a:chExt cx="21679104" cy="10344301"/>
          </a:xfrm>
        </p:grpSpPr>
        <p:sp>
          <p:nvSpPr>
            <p:cNvPr id="148" name="Google Shape;148;p30"/>
            <p:cNvSpPr/>
            <p:nvPr/>
          </p:nvSpPr>
          <p:spPr>
            <a:xfrm>
              <a:off x="-2664821" y="6563600"/>
              <a:ext cx="7144800" cy="170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9" name="Google Shape;149;p30"/>
            <p:cNvSpPr/>
            <p:nvPr/>
          </p:nvSpPr>
          <p:spPr>
            <a:xfrm>
              <a:off x="-2670393" y="6626301"/>
              <a:ext cx="173700" cy="10281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0" name="Google Shape;150;p30"/>
            <p:cNvSpPr/>
            <p:nvPr/>
          </p:nvSpPr>
          <p:spPr>
            <a:xfrm>
              <a:off x="-2670393" y="16737743"/>
              <a:ext cx="21670800" cy="170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1" name="Google Shape;151;p30"/>
            <p:cNvSpPr/>
            <p:nvPr/>
          </p:nvSpPr>
          <p:spPr>
            <a:xfrm>
              <a:off x="18835011" y="6563600"/>
              <a:ext cx="173700" cy="10281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52" name="Google Shape;152;p30"/>
          <p:cNvGrpSpPr/>
          <p:nvPr/>
        </p:nvGrpSpPr>
        <p:grpSpPr>
          <a:xfrm>
            <a:off x="2471288" y="51909"/>
            <a:ext cx="6361785" cy="888423"/>
            <a:chOff x="-975581" y="1390556"/>
            <a:chExt cx="8482380" cy="1184564"/>
          </a:xfrm>
        </p:grpSpPr>
        <p:sp>
          <p:nvSpPr>
            <p:cNvPr id="153" name="Google Shape;153;p30"/>
            <p:cNvSpPr/>
            <p:nvPr/>
          </p:nvSpPr>
          <p:spPr>
            <a:xfrm>
              <a:off x="-975581" y="1762421"/>
              <a:ext cx="2289817" cy="812699"/>
            </a:xfrm>
            <a:custGeom>
              <a:rect b="b" l="l" r="r" t="t"/>
              <a:pathLst>
                <a:path extrusionOk="0" h="425497" w="1587395">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4" name="Google Shape;154;p30"/>
            <p:cNvSpPr/>
            <p:nvPr/>
          </p:nvSpPr>
          <p:spPr>
            <a:xfrm>
              <a:off x="1792169" y="2056782"/>
              <a:ext cx="703342" cy="319419"/>
            </a:xfrm>
            <a:custGeom>
              <a:rect b="b" l="l" r="r" t="t"/>
              <a:pathLst>
                <a:path extrusionOk="0" h="319419" w="93157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5" name="Google Shape;155;p30"/>
            <p:cNvSpPr/>
            <p:nvPr/>
          </p:nvSpPr>
          <p:spPr>
            <a:xfrm>
              <a:off x="2981320" y="1762421"/>
              <a:ext cx="1562180" cy="614083"/>
            </a:xfrm>
            <a:custGeom>
              <a:rect b="b" l="l" r="r" t="t"/>
              <a:pathLst>
                <a:path extrusionOk="0" h="319419" w="1075511">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6" name="Google Shape;156;p30"/>
            <p:cNvSpPr/>
            <p:nvPr/>
          </p:nvSpPr>
          <p:spPr>
            <a:xfrm>
              <a:off x="1608799" y="2481724"/>
              <a:ext cx="5898000" cy="89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7" name="Google Shape;157;p30"/>
            <p:cNvSpPr/>
            <p:nvPr/>
          </p:nvSpPr>
          <p:spPr>
            <a:xfrm>
              <a:off x="1608800" y="1931653"/>
              <a:ext cx="91200" cy="639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8" name="Google Shape;158;p30"/>
            <p:cNvSpPr/>
            <p:nvPr/>
          </p:nvSpPr>
          <p:spPr>
            <a:xfrm>
              <a:off x="2594839" y="1931654"/>
              <a:ext cx="91200" cy="639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9" name="Google Shape;159;p30"/>
            <p:cNvSpPr/>
            <p:nvPr/>
          </p:nvSpPr>
          <p:spPr>
            <a:xfrm rot="2700000">
              <a:off x="1864520" y="1315669"/>
              <a:ext cx="91217" cy="76070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 name="Google Shape;160;p30"/>
            <p:cNvSpPr/>
            <p:nvPr/>
          </p:nvSpPr>
          <p:spPr>
            <a:xfrm rot="-2700000">
              <a:off x="2338666" y="1311217"/>
              <a:ext cx="91217" cy="761978"/>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1" name="Google Shape;161;p30"/>
            <p:cNvSpPr/>
            <p:nvPr/>
          </p:nvSpPr>
          <p:spPr>
            <a:xfrm>
              <a:off x="-975581" y="2485756"/>
              <a:ext cx="2121300" cy="89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solidFill>
          <a:schemeClr val="accent1"/>
        </a:solidFill>
      </p:bgPr>
    </p:bg>
    <p:spTree>
      <p:nvGrpSpPr>
        <p:cNvPr id="162" name="Shape 162"/>
        <p:cNvGrpSpPr/>
        <p:nvPr/>
      </p:nvGrpSpPr>
      <p:grpSpPr>
        <a:xfrm>
          <a:off x="0" y="0"/>
          <a:ext cx="0" cy="0"/>
          <a:chOff x="0" y="0"/>
          <a:chExt cx="0" cy="0"/>
        </a:xfrm>
      </p:grpSpPr>
      <p:sp>
        <p:nvSpPr>
          <p:cNvPr id="163" name="Google Shape;163;p31"/>
          <p:cNvSpPr txBox="1"/>
          <p:nvPr>
            <p:ph idx="1" type="body"/>
          </p:nvPr>
        </p:nvSpPr>
        <p:spPr>
          <a:xfrm>
            <a:off x="242647" y="249362"/>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164" name="Shape 164"/>
        <p:cNvGrpSpPr/>
        <p:nvPr/>
      </p:nvGrpSpPr>
      <p:grpSpPr>
        <a:xfrm>
          <a:off x="0" y="0"/>
          <a:ext cx="0" cy="0"/>
          <a:chOff x="0" y="0"/>
          <a:chExt cx="0" cy="0"/>
        </a:xfrm>
      </p:grpSpPr>
      <p:sp>
        <p:nvSpPr>
          <p:cNvPr id="165" name="Google Shape;165;p32"/>
          <p:cNvSpPr txBox="1"/>
          <p:nvPr>
            <p:ph idx="1" type="body"/>
          </p:nvPr>
        </p:nvSpPr>
        <p:spPr>
          <a:xfrm>
            <a:off x="242647" y="92609"/>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6" name="Google Shape;166;p32"/>
          <p:cNvSpPr/>
          <p:nvPr/>
        </p:nvSpPr>
        <p:spPr>
          <a:xfrm>
            <a:off x="265508" y="848693"/>
            <a:ext cx="2670600" cy="4052100"/>
          </a:xfrm>
          <a:prstGeom prst="roundRect">
            <a:avLst>
              <a:gd fmla="val 3968"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167" name="Google Shape;167;p32"/>
          <p:cNvSpPr/>
          <p:nvPr/>
        </p:nvSpPr>
        <p:spPr>
          <a:xfrm>
            <a:off x="398950" y="1010625"/>
            <a:ext cx="115500" cy="3761400"/>
          </a:xfrm>
          <a:prstGeom prst="roundRect">
            <a:avLst>
              <a:gd fmla="val 50000" name="adj"/>
            </a:avLst>
          </a:prstGeom>
          <a:solidFill>
            <a:schemeClr val="lt1">
              <a:alpha val="407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168" name="Google Shape;168;p32"/>
          <p:cNvSpPr/>
          <p:nvPr/>
        </p:nvSpPr>
        <p:spPr>
          <a:xfrm rot="5400000">
            <a:off x="2292807" y="957527"/>
            <a:ext cx="514500" cy="513900"/>
          </a:xfrm>
          <a:prstGeom prst="halfFrame">
            <a:avLst>
              <a:gd fmla="val 23728" name="adj1"/>
              <a:gd fmla="val 24642" name="adj2"/>
            </a:avLst>
          </a:prstGeom>
          <a:solidFill>
            <a:schemeClr val="lt1">
              <a:alpha val="2275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rgbClr val="262626"/>
              </a:solidFill>
              <a:latin typeface="Arial"/>
              <a:ea typeface="Arial"/>
              <a:cs typeface="Arial"/>
              <a:sym typeface="Arial"/>
            </a:endParaRPr>
          </a:p>
        </p:txBody>
      </p:sp>
      <p:sp>
        <p:nvSpPr>
          <p:cNvPr id="169" name="Google Shape;169;p32"/>
          <p:cNvSpPr txBox="1"/>
          <p:nvPr/>
        </p:nvSpPr>
        <p:spPr>
          <a:xfrm>
            <a:off x="533778" y="1227911"/>
            <a:ext cx="1674300" cy="408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100">
                <a:solidFill>
                  <a:schemeClr val="lt1"/>
                </a:solidFill>
                <a:latin typeface="Arial"/>
                <a:ea typeface="Arial"/>
                <a:cs typeface="Arial"/>
                <a:sym typeface="Arial"/>
              </a:rPr>
              <a:t>You can Resize without losing quality</a:t>
            </a:r>
            <a:endParaRPr b="1" sz="1100">
              <a:solidFill>
                <a:schemeClr val="lt1"/>
              </a:solidFill>
              <a:latin typeface="Arial"/>
              <a:ea typeface="Arial"/>
              <a:cs typeface="Arial"/>
              <a:sym typeface="Arial"/>
            </a:endParaRPr>
          </a:p>
        </p:txBody>
      </p:sp>
      <p:sp>
        <p:nvSpPr>
          <p:cNvPr id="170" name="Google Shape;170;p32"/>
          <p:cNvSpPr txBox="1"/>
          <p:nvPr/>
        </p:nvSpPr>
        <p:spPr>
          <a:xfrm>
            <a:off x="533778" y="1595597"/>
            <a:ext cx="1674300" cy="5772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100">
                <a:solidFill>
                  <a:schemeClr val="lt1"/>
                </a:solidFill>
                <a:latin typeface="Arial"/>
                <a:ea typeface="Arial"/>
                <a:cs typeface="Arial"/>
                <a:sym typeface="Arial"/>
              </a:rPr>
              <a:t>You can Change Fill Color &amp;</a:t>
            </a:r>
            <a:endParaRPr sz="1100"/>
          </a:p>
          <a:p>
            <a:pPr indent="0" lvl="0" marL="0" marR="0" rtl="0" algn="l">
              <a:spcBef>
                <a:spcPts val="0"/>
              </a:spcBef>
              <a:spcAft>
                <a:spcPts val="0"/>
              </a:spcAft>
              <a:buNone/>
            </a:pPr>
            <a:r>
              <a:rPr b="1" lang="en" sz="1100">
                <a:solidFill>
                  <a:schemeClr val="lt1"/>
                </a:solidFill>
                <a:latin typeface="Arial"/>
                <a:ea typeface="Arial"/>
                <a:cs typeface="Arial"/>
                <a:sym typeface="Arial"/>
              </a:rPr>
              <a:t>Line Color</a:t>
            </a:r>
            <a:endParaRPr b="1" sz="1100">
              <a:solidFill>
                <a:schemeClr val="lt1"/>
              </a:solidFill>
              <a:latin typeface="Arial"/>
              <a:ea typeface="Arial"/>
              <a:cs typeface="Arial"/>
              <a:sym typeface="Arial"/>
            </a:endParaRPr>
          </a:p>
        </p:txBody>
      </p:sp>
      <p:sp>
        <p:nvSpPr>
          <p:cNvPr id="171" name="Google Shape;171;p32"/>
          <p:cNvSpPr txBox="1"/>
          <p:nvPr/>
        </p:nvSpPr>
        <p:spPr>
          <a:xfrm>
            <a:off x="540922" y="4356329"/>
            <a:ext cx="1674000" cy="2385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100">
                <a:solidFill>
                  <a:schemeClr val="lt1"/>
                </a:solidFill>
                <a:latin typeface="Arial"/>
                <a:ea typeface="Arial"/>
                <a:cs typeface="Arial"/>
                <a:sym typeface="Arial"/>
              </a:rPr>
              <a:t>www.allppt.com</a:t>
            </a:r>
            <a:endParaRPr sz="1100">
              <a:solidFill>
                <a:schemeClr val="lt1"/>
              </a:solidFill>
              <a:latin typeface="Arial"/>
              <a:ea typeface="Arial"/>
              <a:cs typeface="Arial"/>
              <a:sym typeface="Arial"/>
            </a:endParaRPr>
          </a:p>
        </p:txBody>
      </p:sp>
      <p:sp>
        <p:nvSpPr>
          <p:cNvPr id="172" name="Google Shape;172;p32"/>
          <p:cNvSpPr txBox="1"/>
          <p:nvPr/>
        </p:nvSpPr>
        <p:spPr>
          <a:xfrm>
            <a:off x="540922" y="3337743"/>
            <a:ext cx="2038200" cy="10389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2100">
                <a:solidFill>
                  <a:schemeClr val="lt1"/>
                </a:solidFill>
                <a:latin typeface="Arial"/>
                <a:ea typeface="Arial"/>
                <a:cs typeface="Arial"/>
                <a:sym typeface="Arial"/>
              </a:rPr>
              <a:t>FREE </a:t>
            </a:r>
            <a:endParaRPr sz="1100"/>
          </a:p>
          <a:p>
            <a:pPr indent="0" lvl="0" marL="0" marR="0" rtl="0" algn="l">
              <a:spcBef>
                <a:spcPts val="0"/>
              </a:spcBef>
              <a:spcAft>
                <a:spcPts val="0"/>
              </a:spcAft>
              <a:buNone/>
            </a:pPr>
            <a:r>
              <a:rPr b="1" lang="en" sz="2100">
                <a:solidFill>
                  <a:schemeClr val="lt1"/>
                </a:solidFill>
                <a:latin typeface="Arial"/>
                <a:ea typeface="Arial"/>
                <a:cs typeface="Arial"/>
                <a:sym typeface="Arial"/>
              </a:rPr>
              <a:t>PPT TEMPLATES</a:t>
            </a:r>
            <a:endParaRPr sz="1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Ames House Price Prediction</a:t>
            </a:r>
            <a:endParaRPr/>
          </a:p>
        </p:txBody>
      </p:sp>
      <p:sp>
        <p:nvSpPr>
          <p:cNvPr id="178" name="Google Shape;178;p3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Natasha</a:t>
            </a:r>
            <a:endParaRPr/>
          </a:p>
        </p:txBody>
      </p:sp>
      <p:pic>
        <p:nvPicPr>
          <p:cNvPr id="179" name="Google Shape;179;p33"/>
          <p:cNvPicPr preferRelativeResize="0"/>
          <p:nvPr/>
        </p:nvPicPr>
        <p:blipFill>
          <a:blip r:embed="rId3">
            <a:alphaModFix/>
          </a:blip>
          <a:stretch>
            <a:fillRect/>
          </a:stretch>
        </p:blipFill>
        <p:spPr>
          <a:xfrm>
            <a:off x="2454845" y="2324624"/>
            <a:ext cx="6689156" cy="1262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1716175" y="-74675"/>
            <a:ext cx="7071300" cy="6354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 Takeaway</a:t>
            </a:r>
            <a:endParaRPr/>
          </a:p>
        </p:txBody>
      </p:sp>
      <p:pic>
        <p:nvPicPr>
          <p:cNvPr id="327" name="Google Shape;327;p42"/>
          <p:cNvPicPr preferRelativeResize="0"/>
          <p:nvPr/>
        </p:nvPicPr>
        <p:blipFill>
          <a:blip r:embed="rId3">
            <a:alphaModFix/>
          </a:blip>
          <a:stretch>
            <a:fillRect/>
          </a:stretch>
        </p:blipFill>
        <p:spPr>
          <a:xfrm>
            <a:off x="310225" y="1078897"/>
            <a:ext cx="3395150" cy="2447825"/>
          </a:xfrm>
          <a:prstGeom prst="rect">
            <a:avLst/>
          </a:prstGeom>
          <a:noFill/>
          <a:ln>
            <a:noFill/>
          </a:ln>
        </p:spPr>
      </p:pic>
      <p:cxnSp>
        <p:nvCxnSpPr>
          <p:cNvPr id="328" name="Google Shape;328;p42"/>
          <p:cNvCxnSpPr/>
          <p:nvPr/>
        </p:nvCxnSpPr>
        <p:spPr>
          <a:xfrm rot="10800000">
            <a:off x="2745775" y="3341125"/>
            <a:ext cx="0" cy="337800"/>
          </a:xfrm>
          <a:prstGeom prst="straightConnector1">
            <a:avLst/>
          </a:prstGeom>
          <a:noFill/>
          <a:ln cap="flat" cmpd="sng" w="9525">
            <a:solidFill>
              <a:srgbClr val="93C47D"/>
            </a:solidFill>
            <a:prstDash val="solid"/>
            <a:round/>
            <a:headEnd len="med" w="med" type="none"/>
            <a:tailEnd len="med" w="med" type="triangle"/>
          </a:ln>
        </p:spPr>
      </p:cxnSp>
      <p:cxnSp>
        <p:nvCxnSpPr>
          <p:cNvPr id="329" name="Google Shape;329;p42"/>
          <p:cNvCxnSpPr/>
          <p:nvPr/>
        </p:nvCxnSpPr>
        <p:spPr>
          <a:xfrm rot="10800000">
            <a:off x="3320400" y="3341125"/>
            <a:ext cx="0" cy="337800"/>
          </a:xfrm>
          <a:prstGeom prst="straightConnector1">
            <a:avLst/>
          </a:prstGeom>
          <a:noFill/>
          <a:ln cap="flat" cmpd="sng" w="9525">
            <a:solidFill>
              <a:srgbClr val="93C47D"/>
            </a:solidFill>
            <a:prstDash val="solid"/>
            <a:round/>
            <a:headEnd len="med" w="med" type="none"/>
            <a:tailEnd len="med" w="med" type="triangle"/>
          </a:ln>
        </p:spPr>
      </p:cxnSp>
      <p:cxnSp>
        <p:nvCxnSpPr>
          <p:cNvPr id="330" name="Google Shape;330;p42"/>
          <p:cNvCxnSpPr/>
          <p:nvPr/>
        </p:nvCxnSpPr>
        <p:spPr>
          <a:xfrm rot="10800000">
            <a:off x="1922075" y="3341125"/>
            <a:ext cx="0" cy="337800"/>
          </a:xfrm>
          <a:prstGeom prst="straightConnector1">
            <a:avLst/>
          </a:prstGeom>
          <a:noFill/>
          <a:ln cap="flat" cmpd="sng" w="9525">
            <a:solidFill>
              <a:srgbClr val="93C47D"/>
            </a:solidFill>
            <a:prstDash val="solid"/>
            <a:round/>
            <a:headEnd len="med" w="med" type="none"/>
            <a:tailEnd len="med" w="med" type="triangle"/>
          </a:ln>
        </p:spPr>
      </p:cxnSp>
      <p:cxnSp>
        <p:nvCxnSpPr>
          <p:cNvPr id="331" name="Google Shape;331;p42"/>
          <p:cNvCxnSpPr/>
          <p:nvPr/>
        </p:nvCxnSpPr>
        <p:spPr>
          <a:xfrm rot="10800000">
            <a:off x="1263000" y="3341125"/>
            <a:ext cx="0" cy="337800"/>
          </a:xfrm>
          <a:prstGeom prst="straightConnector1">
            <a:avLst/>
          </a:prstGeom>
          <a:noFill/>
          <a:ln cap="flat" cmpd="sng" w="9525">
            <a:solidFill>
              <a:srgbClr val="CC4125"/>
            </a:solidFill>
            <a:prstDash val="solid"/>
            <a:round/>
            <a:headEnd len="med" w="med" type="none"/>
            <a:tailEnd len="med" w="med" type="triangle"/>
          </a:ln>
        </p:spPr>
      </p:cxnSp>
      <p:sp>
        <p:nvSpPr>
          <p:cNvPr id="332" name="Google Shape;332;p42"/>
          <p:cNvSpPr txBox="1"/>
          <p:nvPr/>
        </p:nvSpPr>
        <p:spPr>
          <a:xfrm>
            <a:off x="0" y="445250"/>
            <a:ext cx="4166100" cy="6672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b="1" lang="en" sz="1100">
                <a:solidFill>
                  <a:srgbClr val="1E1E1E"/>
                </a:solidFill>
                <a:highlight>
                  <a:schemeClr val="lt1"/>
                </a:highlight>
              </a:rPr>
              <a:t>Choosing a neighborhood is very crucial</a:t>
            </a:r>
            <a:r>
              <a:rPr lang="en" sz="1100">
                <a:solidFill>
                  <a:srgbClr val="1E1E1E"/>
                </a:solidFill>
                <a:highlight>
                  <a:schemeClr val="lt1"/>
                </a:highlight>
              </a:rPr>
              <a:t>, if possible home buyers can avoid Edwards, Old Town and buy somewhere near northbridge area or greenhills.</a:t>
            </a:r>
            <a:endParaRPr/>
          </a:p>
        </p:txBody>
      </p:sp>
      <p:sp>
        <p:nvSpPr>
          <p:cNvPr id="333" name="Google Shape;333;p42"/>
          <p:cNvSpPr txBox="1"/>
          <p:nvPr/>
        </p:nvSpPr>
        <p:spPr>
          <a:xfrm>
            <a:off x="4505175" y="445250"/>
            <a:ext cx="4166100" cy="8280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b="1" lang="en" sz="1100">
                <a:solidFill>
                  <a:srgbClr val="1E1E1E"/>
                </a:solidFill>
                <a:highlight>
                  <a:schemeClr val="lt1"/>
                </a:highlight>
              </a:rPr>
              <a:t>Choose a be</a:t>
            </a:r>
            <a:r>
              <a:rPr b="1" lang="en" sz="1100">
                <a:solidFill>
                  <a:srgbClr val="1E1E1E"/>
                </a:solidFill>
                <a:highlight>
                  <a:schemeClr val="lt1"/>
                </a:highlight>
              </a:rPr>
              <a:t>tter overall quality to be able sell in better price in the future. </a:t>
            </a:r>
            <a:r>
              <a:rPr lang="en" sz="1100">
                <a:solidFill>
                  <a:srgbClr val="1E1E1E"/>
                </a:solidFill>
                <a:highlight>
                  <a:schemeClr val="lt1"/>
                </a:highlight>
              </a:rPr>
              <a:t>Most of the house sold has rating 5 and above or home seller can do renovation or remodelling on the old houses to be able to sell in higher price</a:t>
            </a:r>
            <a:endParaRPr/>
          </a:p>
        </p:txBody>
      </p:sp>
      <p:pic>
        <p:nvPicPr>
          <p:cNvPr id="334" name="Google Shape;334;p42"/>
          <p:cNvPicPr preferRelativeResize="0"/>
          <p:nvPr/>
        </p:nvPicPr>
        <p:blipFill>
          <a:blip r:embed="rId4">
            <a:alphaModFix/>
          </a:blip>
          <a:stretch>
            <a:fillRect/>
          </a:stretch>
        </p:blipFill>
        <p:spPr>
          <a:xfrm>
            <a:off x="5962375" y="3229425"/>
            <a:ext cx="1987625" cy="1476000"/>
          </a:xfrm>
          <a:prstGeom prst="rect">
            <a:avLst/>
          </a:prstGeom>
          <a:noFill/>
          <a:ln>
            <a:noFill/>
          </a:ln>
        </p:spPr>
      </p:pic>
      <p:pic>
        <p:nvPicPr>
          <p:cNvPr id="335" name="Google Shape;335;p42"/>
          <p:cNvPicPr preferRelativeResize="0"/>
          <p:nvPr/>
        </p:nvPicPr>
        <p:blipFill>
          <a:blip r:embed="rId5">
            <a:alphaModFix/>
          </a:blip>
          <a:stretch>
            <a:fillRect/>
          </a:stretch>
        </p:blipFill>
        <p:spPr>
          <a:xfrm>
            <a:off x="5095000" y="1108475"/>
            <a:ext cx="3281200" cy="223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idx="1" type="body"/>
          </p:nvPr>
        </p:nvSpPr>
        <p:spPr>
          <a:xfrm>
            <a:off x="481520" y="378664"/>
            <a:ext cx="8441100" cy="54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4100"/>
              <a:buNone/>
            </a:pPr>
            <a:r>
              <a:rPr lang="en"/>
              <a:t>Outline</a:t>
            </a:r>
            <a:endParaRPr/>
          </a:p>
        </p:txBody>
      </p:sp>
      <p:sp>
        <p:nvSpPr>
          <p:cNvPr id="185" name="Google Shape;185;p34"/>
          <p:cNvSpPr/>
          <p:nvPr/>
        </p:nvSpPr>
        <p:spPr>
          <a:xfrm rot="5400000">
            <a:off x="1333225" y="338900"/>
            <a:ext cx="796800" cy="3463200"/>
          </a:xfrm>
          <a:prstGeom prst="round2SameRect">
            <a:avLst>
              <a:gd fmla="val 9509" name="adj1"/>
              <a:gd fmla="val 0" name="adj2"/>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186" name="Google Shape;186;p34"/>
          <p:cNvSpPr/>
          <p:nvPr/>
        </p:nvSpPr>
        <p:spPr>
          <a:xfrm>
            <a:off x="1" y="4374606"/>
            <a:ext cx="2895000" cy="3078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grpSp>
        <p:nvGrpSpPr>
          <p:cNvPr id="187" name="Google Shape;187;p34"/>
          <p:cNvGrpSpPr/>
          <p:nvPr/>
        </p:nvGrpSpPr>
        <p:grpSpPr>
          <a:xfrm>
            <a:off x="682571" y="1753464"/>
            <a:ext cx="2671425" cy="647361"/>
            <a:chOff x="910095" y="1978959"/>
            <a:chExt cx="3561900" cy="863148"/>
          </a:xfrm>
        </p:grpSpPr>
        <p:sp>
          <p:nvSpPr>
            <p:cNvPr id="188" name="Google Shape;188;p34"/>
            <p:cNvSpPr txBox="1"/>
            <p:nvPr/>
          </p:nvSpPr>
          <p:spPr>
            <a:xfrm>
              <a:off x="910095" y="1978959"/>
              <a:ext cx="1865700" cy="431100"/>
            </a:xfrm>
            <a:prstGeom prst="rect">
              <a:avLst/>
            </a:prstGeom>
            <a:noFill/>
            <a:ln>
              <a:noFill/>
            </a:ln>
          </p:spPr>
          <p:txBody>
            <a:bodyPr anchorCtr="0" anchor="t" bIns="0" lIns="27000" spcFirstLastPara="1" rIns="27000" wrap="square" tIns="0">
              <a:spAutoFit/>
            </a:bodyPr>
            <a:lstStyle/>
            <a:p>
              <a:pPr indent="0" lvl="0" marL="0" marR="0" rtl="0" algn="l">
                <a:lnSpc>
                  <a:spcPct val="107142"/>
                </a:lnSpc>
                <a:spcBef>
                  <a:spcPts val="0"/>
                </a:spcBef>
                <a:spcAft>
                  <a:spcPts val="0"/>
                </a:spcAft>
                <a:buNone/>
              </a:pPr>
              <a:r>
                <a:rPr lang="en" sz="2100">
                  <a:solidFill>
                    <a:schemeClr val="lt1"/>
                  </a:solidFill>
                </a:rPr>
                <a:t>AMES</a:t>
              </a:r>
              <a:endParaRPr sz="2100">
                <a:solidFill>
                  <a:schemeClr val="lt1"/>
                </a:solidFill>
                <a:latin typeface="Arial"/>
                <a:ea typeface="Arial"/>
                <a:cs typeface="Arial"/>
                <a:sym typeface="Arial"/>
              </a:endParaRPr>
            </a:p>
          </p:txBody>
        </p:sp>
        <p:sp>
          <p:nvSpPr>
            <p:cNvPr id="189" name="Google Shape;189;p34"/>
            <p:cNvSpPr txBox="1"/>
            <p:nvPr/>
          </p:nvSpPr>
          <p:spPr>
            <a:xfrm>
              <a:off x="910095" y="2411007"/>
              <a:ext cx="3561900" cy="431100"/>
            </a:xfrm>
            <a:prstGeom prst="rect">
              <a:avLst/>
            </a:prstGeom>
            <a:noFill/>
            <a:ln>
              <a:noFill/>
            </a:ln>
          </p:spPr>
          <p:txBody>
            <a:bodyPr anchorCtr="0" anchor="t" bIns="0" lIns="27000" spcFirstLastPara="1" rIns="27000" wrap="square" tIns="0">
              <a:spAutoFit/>
            </a:bodyPr>
            <a:lstStyle/>
            <a:p>
              <a:pPr indent="0" lvl="0" marL="0" marR="0" rtl="0" algn="l">
                <a:lnSpc>
                  <a:spcPct val="107142"/>
                </a:lnSpc>
                <a:spcBef>
                  <a:spcPts val="0"/>
                </a:spcBef>
                <a:spcAft>
                  <a:spcPts val="0"/>
                </a:spcAft>
                <a:buNone/>
              </a:pPr>
              <a:r>
                <a:rPr lang="en" sz="2100">
                  <a:solidFill>
                    <a:schemeClr val="lt1"/>
                  </a:solidFill>
                </a:rPr>
                <a:t>Real Estate Agent</a:t>
              </a:r>
              <a:endParaRPr sz="2100">
                <a:solidFill>
                  <a:schemeClr val="lt1"/>
                </a:solidFill>
                <a:latin typeface="Arial"/>
                <a:ea typeface="Arial"/>
                <a:cs typeface="Arial"/>
                <a:sym typeface="Arial"/>
              </a:endParaRPr>
            </a:p>
          </p:txBody>
        </p:sp>
      </p:grpSp>
      <p:sp>
        <p:nvSpPr>
          <p:cNvPr id="190" name="Google Shape;190;p34"/>
          <p:cNvSpPr txBox="1"/>
          <p:nvPr/>
        </p:nvSpPr>
        <p:spPr>
          <a:xfrm>
            <a:off x="23304" y="2468900"/>
            <a:ext cx="3463200" cy="138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900">
                <a:solidFill>
                  <a:srgbClr val="3F3F3F"/>
                </a:solidFill>
              </a:rPr>
              <a:t>Ready to assist you to get the best dream house you can get!</a:t>
            </a:r>
            <a:endParaRPr sz="1100"/>
          </a:p>
        </p:txBody>
      </p:sp>
      <p:grpSp>
        <p:nvGrpSpPr>
          <p:cNvPr id="191" name="Google Shape;191;p34"/>
          <p:cNvGrpSpPr/>
          <p:nvPr/>
        </p:nvGrpSpPr>
        <p:grpSpPr>
          <a:xfrm>
            <a:off x="4625516" y="3631768"/>
            <a:ext cx="924964" cy="708082"/>
            <a:chOff x="3807748" y="5085764"/>
            <a:chExt cx="1495254" cy="944109"/>
          </a:xfrm>
        </p:grpSpPr>
        <p:sp>
          <p:nvSpPr>
            <p:cNvPr id="192" name="Google Shape;192;p34"/>
            <p:cNvSpPr txBox="1"/>
            <p:nvPr/>
          </p:nvSpPr>
          <p:spPr>
            <a:xfrm>
              <a:off x="3807748" y="5537273"/>
              <a:ext cx="1484100" cy="492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800">
                  <a:solidFill>
                    <a:srgbClr val="3F3F3F"/>
                  </a:solidFill>
                </a:rPr>
                <a:t>Sharing you how we get the insights for you</a:t>
              </a:r>
              <a:endParaRPr sz="1100"/>
            </a:p>
          </p:txBody>
        </p:sp>
        <p:sp>
          <p:nvSpPr>
            <p:cNvPr id="193" name="Google Shape;193;p34"/>
            <p:cNvSpPr txBox="1"/>
            <p:nvPr/>
          </p:nvSpPr>
          <p:spPr>
            <a:xfrm>
              <a:off x="3818902" y="5085764"/>
              <a:ext cx="1484100" cy="4515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100">
                  <a:solidFill>
                    <a:schemeClr val="accent2"/>
                  </a:solidFill>
                </a:rPr>
                <a:t>How do we get out data</a:t>
              </a:r>
              <a:endParaRPr sz="1100"/>
            </a:p>
          </p:txBody>
        </p:sp>
      </p:grpSp>
      <p:grpSp>
        <p:nvGrpSpPr>
          <p:cNvPr id="194" name="Google Shape;194;p34"/>
          <p:cNvGrpSpPr/>
          <p:nvPr/>
        </p:nvGrpSpPr>
        <p:grpSpPr>
          <a:xfrm>
            <a:off x="3290061" y="4186912"/>
            <a:ext cx="918064" cy="669632"/>
            <a:chOff x="3818902" y="5085764"/>
            <a:chExt cx="1484100" cy="892842"/>
          </a:xfrm>
        </p:grpSpPr>
        <p:sp>
          <p:nvSpPr>
            <p:cNvPr id="195" name="Google Shape;195;p34"/>
            <p:cNvSpPr txBox="1"/>
            <p:nvPr/>
          </p:nvSpPr>
          <p:spPr>
            <a:xfrm>
              <a:off x="3818902" y="5301206"/>
              <a:ext cx="1484100" cy="677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1100"/>
                <a:t>Why do you need to know this </a:t>
              </a:r>
              <a:endParaRPr sz="1100"/>
            </a:p>
          </p:txBody>
        </p:sp>
        <p:sp>
          <p:nvSpPr>
            <p:cNvPr id="196" name="Google Shape;196;p34"/>
            <p:cNvSpPr txBox="1"/>
            <p:nvPr/>
          </p:nvSpPr>
          <p:spPr>
            <a:xfrm>
              <a:off x="3818902" y="5085764"/>
              <a:ext cx="1484100" cy="225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100">
                  <a:solidFill>
                    <a:schemeClr val="accent1"/>
                  </a:solidFill>
                </a:rPr>
                <a:t>Background</a:t>
              </a:r>
              <a:endParaRPr sz="1100"/>
            </a:p>
          </p:txBody>
        </p:sp>
      </p:grpSp>
      <p:grpSp>
        <p:nvGrpSpPr>
          <p:cNvPr id="197" name="Google Shape;197;p34"/>
          <p:cNvGrpSpPr/>
          <p:nvPr/>
        </p:nvGrpSpPr>
        <p:grpSpPr>
          <a:xfrm>
            <a:off x="5974771" y="3076623"/>
            <a:ext cx="918064" cy="654107"/>
            <a:chOff x="3818902" y="5085764"/>
            <a:chExt cx="1484100" cy="872142"/>
          </a:xfrm>
        </p:grpSpPr>
        <p:sp>
          <p:nvSpPr>
            <p:cNvPr id="198" name="Google Shape;198;p34"/>
            <p:cNvSpPr txBox="1"/>
            <p:nvPr/>
          </p:nvSpPr>
          <p:spPr>
            <a:xfrm>
              <a:off x="3818902" y="5301206"/>
              <a:ext cx="1484100" cy="656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800">
                  <a:solidFill>
                    <a:srgbClr val="3F3F3F"/>
                  </a:solidFill>
                </a:rPr>
                <a:t>Giving you the data analysis so you don’t have to do it yourself</a:t>
              </a:r>
              <a:endParaRPr sz="1100"/>
            </a:p>
          </p:txBody>
        </p:sp>
        <p:sp>
          <p:nvSpPr>
            <p:cNvPr id="199" name="Google Shape;199;p34"/>
            <p:cNvSpPr txBox="1"/>
            <p:nvPr/>
          </p:nvSpPr>
          <p:spPr>
            <a:xfrm>
              <a:off x="3818902" y="5085764"/>
              <a:ext cx="1484100" cy="225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100">
                  <a:solidFill>
                    <a:schemeClr val="accent3"/>
                  </a:solidFill>
                </a:rPr>
                <a:t>Findings</a:t>
              </a:r>
              <a:endParaRPr sz="1100"/>
            </a:p>
          </p:txBody>
        </p:sp>
      </p:grpSp>
      <p:grpSp>
        <p:nvGrpSpPr>
          <p:cNvPr id="200" name="Google Shape;200;p34"/>
          <p:cNvGrpSpPr/>
          <p:nvPr/>
        </p:nvGrpSpPr>
        <p:grpSpPr>
          <a:xfrm>
            <a:off x="7317127" y="2521478"/>
            <a:ext cx="918064" cy="531032"/>
            <a:chOff x="3818902" y="5085764"/>
            <a:chExt cx="1484100" cy="708042"/>
          </a:xfrm>
        </p:grpSpPr>
        <p:sp>
          <p:nvSpPr>
            <p:cNvPr id="201" name="Google Shape;201;p34"/>
            <p:cNvSpPr txBox="1"/>
            <p:nvPr/>
          </p:nvSpPr>
          <p:spPr>
            <a:xfrm>
              <a:off x="3818902" y="5301206"/>
              <a:ext cx="1484100" cy="492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800">
                  <a:solidFill>
                    <a:srgbClr val="3F3F3F"/>
                  </a:solidFill>
                </a:rPr>
                <a:t>Take simple pointers to remember!</a:t>
              </a:r>
              <a:endParaRPr sz="1100"/>
            </a:p>
          </p:txBody>
        </p:sp>
        <p:sp>
          <p:nvSpPr>
            <p:cNvPr id="202" name="Google Shape;202;p34"/>
            <p:cNvSpPr txBox="1"/>
            <p:nvPr/>
          </p:nvSpPr>
          <p:spPr>
            <a:xfrm>
              <a:off x="3818902" y="5085764"/>
              <a:ext cx="1484100" cy="225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100">
                  <a:solidFill>
                    <a:schemeClr val="accent4"/>
                  </a:solidFill>
                </a:rPr>
                <a:t>Takeaway</a:t>
              </a:r>
              <a:endParaRPr sz="1100"/>
            </a:p>
          </p:txBody>
        </p:sp>
      </p:grpSp>
      <p:sp>
        <p:nvSpPr>
          <p:cNvPr id="203" name="Google Shape;203;p34"/>
          <p:cNvSpPr/>
          <p:nvPr/>
        </p:nvSpPr>
        <p:spPr>
          <a:xfrm>
            <a:off x="3543540" y="3265358"/>
            <a:ext cx="400200" cy="400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04" name="Google Shape;204;p34"/>
          <p:cNvSpPr/>
          <p:nvPr/>
        </p:nvSpPr>
        <p:spPr>
          <a:xfrm>
            <a:off x="4884438" y="2714226"/>
            <a:ext cx="400200" cy="4002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05" name="Google Shape;205;p34"/>
          <p:cNvSpPr/>
          <p:nvPr/>
        </p:nvSpPr>
        <p:spPr>
          <a:xfrm>
            <a:off x="6177442" y="2128579"/>
            <a:ext cx="400200" cy="4002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06" name="Google Shape;206;p34"/>
          <p:cNvSpPr/>
          <p:nvPr/>
        </p:nvSpPr>
        <p:spPr>
          <a:xfrm>
            <a:off x="7549747" y="1562633"/>
            <a:ext cx="400200" cy="4002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07" name="Google Shape;207;p34"/>
          <p:cNvSpPr/>
          <p:nvPr/>
        </p:nvSpPr>
        <p:spPr>
          <a:xfrm flipH="1" rot="-5400000">
            <a:off x="2608781" y="4098453"/>
            <a:ext cx="870000" cy="297900"/>
          </a:xfrm>
          <a:prstGeom prst="parallelogram">
            <a:avLst>
              <a:gd fmla="val 103225" name="adj"/>
            </a:avLst>
          </a:prstGeom>
          <a:solidFill>
            <a:srgbClr val="805B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208" name="Google Shape;208;p34"/>
          <p:cNvSpPr/>
          <p:nvPr/>
        </p:nvSpPr>
        <p:spPr>
          <a:xfrm>
            <a:off x="2894831" y="3812402"/>
            <a:ext cx="1620000" cy="307800"/>
          </a:xfrm>
          <a:prstGeom prst="parallelogram">
            <a:avLst>
              <a:gd fmla="val 96284"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209" name="Google Shape;209;p34"/>
          <p:cNvSpPr/>
          <p:nvPr/>
        </p:nvSpPr>
        <p:spPr>
          <a:xfrm flipH="1" rot="-5400000">
            <a:off x="3930957" y="3537093"/>
            <a:ext cx="870000" cy="297900"/>
          </a:xfrm>
          <a:prstGeom prst="parallelogram">
            <a:avLst>
              <a:gd fmla="val 103225" name="adj"/>
            </a:avLst>
          </a:prstGeom>
          <a:solidFill>
            <a:srgbClr val="52792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210" name="Google Shape;210;p34"/>
          <p:cNvSpPr/>
          <p:nvPr/>
        </p:nvSpPr>
        <p:spPr>
          <a:xfrm>
            <a:off x="4217006" y="3251042"/>
            <a:ext cx="1620000" cy="307800"/>
          </a:xfrm>
          <a:prstGeom prst="parallelogram">
            <a:avLst>
              <a:gd fmla="val 96284"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211" name="Google Shape;211;p34"/>
          <p:cNvSpPr/>
          <p:nvPr/>
        </p:nvSpPr>
        <p:spPr>
          <a:xfrm flipH="1" rot="-5400000">
            <a:off x="5253132" y="2975733"/>
            <a:ext cx="870000" cy="297900"/>
          </a:xfrm>
          <a:prstGeom prst="parallelogram">
            <a:avLst>
              <a:gd fmla="val 103225" name="adj"/>
            </a:avLst>
          </a:prstGeom>
          <a:solidFill>
            <a:srgbClr val="1870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212" name="Google Shape;212;p34"/>
          <p:cNvSpPr/>
          <p:nvPr/>
        </p:nvSpPr>
        <p:spPr>
          <a:xfrm>
            <a:off x="5539182" y="2689682"/>
            <a:ext cx="1620000" cy="307800"/>
          </a:xfrm>
          <a:prstGeom prst="parallelogram">
            <a:avLst>
              <a:gd fmla="val 96284"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213" name="Google Shape;213;p34"/>
          <p:cNvSpPr/>
          <p:nvPr/>
        </p:nvSpPr>
        <p:spPr>
          <a:xfrm flipH="1" rot="-5400000">
            <a:off x="6575308" y="2414373"/>
            <a:ext cx="870000" cy="297900"/>
          </a:xfrm>
          <a:prstGeom prst="parallelogram">
            <a:avLst>
              <a:gd fmla="val 103225" name="adj"/>
            </a:avLst>
          </a:prstGeom>
          <a:solidFill>
            <a:srgbClr val="0242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214" name="Google Shape;214;p34"/>
          <p:cNvSpPr/>
          <p:nvPr/>
        </p:nvSpPr>
        <p:spPr>
          <a:xfrm>
            <a:off x="6861358" y="2128322"/>
            <a:ext cx="1620000" cy="307800"/>
          </a:xfrm>
          <a:prstGeom prst="parallelogram">
            <a:avLst>
              <a:gd fmla="val 96284"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215" name="Google Shape;215;p34"/>
          <p:cNvSpPr/>
          <p:nvPr/>
        </p:nvSpPr>
        <p:spPr>
          <a:xfrm flipH="1">
            <a:off x="4978274" y="2819625"/>
            <a:ext cx="226800" cy="227361"/>
          </a:xfrm>
          <a:custGeom>
            <a:rect b="b" l="l" r="r" t="t"/>
            <a:pathLst>
              <a:path extrusionOk="0" h="3248012" w="3240000">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6" name="Google Shape;216;p34"/>
          <p:cNvSpPr/>
          <p:nvPr/>
        </p:nvSpPr>
        <p:spPr>
          <a:xfrm>
            <a:off x="6266726" y="2192793"/>
            <a:ext cx="221764" cy="265079"/>
          </a:xfrm>
          <a:custGeom>
            <a:rect b="b" l="l" r="r" t="t"/>
            <a:pathLst>
              <a:path extrusionOk="0" h="3213079" w="2688046">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17" name="Google Shape;217;p34"/>
          <p:cNvSpPr/>
          <p:nvPr/>
        </p:nvSpPr>
        <p:spPr>
          <a:xfrm>
            <a:off x="7621511" y="1633344"/>
            <a:ext cx="256673" cy="258763"/>
          </a:xfrm>
          <a:custGeom>
            <a:rect b="b" l="l" r="r" t="t"/>
            <a:pathLst>
              <a:path extrusionOk="0" h="3234532" w="320841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idx="1" type="body"/>
          </p:nvPr>
        </p:nvSpPr>
        <p:spPr>
          <a:xfrm>
            <a:off x="361140" y="283998"/>
            <a:ext cx="6330900" cy="40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62626"/>
              </a:buClr>
              <a:buSzPts val="4100"/>
              <a:buNone/>
            </a:pPr>
            <a:r>
              <a:rPr lang="en"/>
              <a:t>Background</a:t>
            </a:r>
            <a:endParaRPr/>
          </a:p>
        </p:txBody>
      </p:sp>
      <p:pic>
        <p:nvPicPr>
          <p:cNvPr id="223" name="Google Shape;223;p35"/>
          <p:cNvPicPr preferRelativeResize="0"/>
          <p:nvPr/>
        </p:nvPicPr>
        <p:blipFill rotWithShape="1">
          <a:blip r:embed="rId3">
            <a:alphaModFix/>
          </a:blip>
          <a:srcRect b="0" l="0" r="0" t="0"/>
          <a:stretch/>
        </p:blipFill>
        <p:spPr>
          <a:xfrm>
            <a:off x="4855083" y="1291265"/>
            <a:ext cx="1458300" cy="1551300"/>
          </a:xfrm>
          <a:prstGeom prst="rect">
            <a:avLst/>
          </a:prstGeom>
          <a:noFill/>
          <a:ln>
            <a:noFill/>
          </a:ln>
        </p:spPr>
      </p:pic>
      <p:pic>
        <p:nvPicPr>
          <p:cNvPr id="224" name="Google Shape;224;p35"/>
          <p:cNvPicPr preferRelativeResize="0"/>
          <p:nvPr/>
        </p:nvPicPr>
        <p:blipFill rotWithShape="1">
          <a:blip r:embed="rId4">
            <a:alphaModFix/>
          </a:blip>
          <a:srcRect b="0" l="0" r="0" t="0"/>
          <a:stretch/>
        </p:blipFill>
        <p:spPr>
          <a:xfrm>
            <a:off x="6895262" y="1291265"/>
            <a:ext cx="1458300" cy="1551300"/>
          </a:xfrm>
          <a:prstGeom prst="rect">
            <a:avLst/>
          </a:prstGeom>
          <a:noFill/>
          <a:ln>
            <a:noFill/>
          </a:ln>
        </p:spPr>
      </p:pic>
      <p:grpSp>
        <p:nvGrpSpPr>
          <p:cNvPr id="225" name="Google Shape;225;p35"/>
          <p:cNvGrpSpPr/>
          <p:nvPr/>
        </p:nvGrpSpPr>
        <p:grpSpPr>
          <a:xfrm>
            <a:off x="693854" y="2866349"/>
            <a:ext cx="1621591" cy="1727202"/>
            <a:chOff x="613118" y="3965848"/>
            <a:chExt cx="1781186" cy="2302936"/>
          </a:xfrm>
        </p:grpSpPr>
        <p:sp>
          <p:nvSpPr>
            <p:cNvPr id="226" name="Google Shape;226;p35"/>
            <p:cNvSpPr/>
            <p:nvPr/>
          </p:nvSpPr>
          <p:spPr>
            <a:xfrm>
              <a:off x="613119" y="3965848"/>
              <a:ext cx="1779600" cy="96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27" name="Google Shape;227;p35"/>
            <p:cNvSpPr/>
            <p:nvPr/>
          </p:nvSpPr>
          <p:spPr>
            <a:xfrm>
              <a:off x="613118" y="4157869"/>
              <a:ext cx="1781186" cy="2110915"/>
            </a:xfrm>
            <a:custGeom>
              <a:rect b="b" l="l" r="r" t="t"/>
              <a:pathLst>
                <a:path extrusionOk="0" h="1584176" w="15974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grpSp>
        <p:nvGrpSpPr>
          <p:cNvPr id="228" name="Google Shape;228;p35"/>
          <p:cNvGrpSpPr/>
          <p:nvPr/>
        </p:nvGrpSpPr>
        <p:grpSpPr>
          <a:xfrm>
            <a:off x="836458" y="3105646"/>
            <a:ext cx="1334701" cy="1114406"/>
            <a:chOff x="613118" y="4284910"/>
            <a:chExt cx="1779601" cy="1485875"/>
          </a:xfrm>
        </p:grpSpPr>
        <p:sp>
          <p:nvSpPr>
            <p:cNvPr id="229" name="Google Shape;229;p35"/>
            <p:cNvSpPr txBox="1"/>
            <p:nvPr/>
          </p:nvSpPr>
          <p:spPr>
            <a:xfrm>
              <a:off x="613118" y="4284910"/>
              <a:ext cx="1779600" cy="2769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900">
                  <a:solidFill>
                    <a:schemeClr val="lt1"/>
                  </a:solidFill>
                </a:rPr>
                <a:t>Yes, it is expensive!</a:t>
              </a:r>
              <a:endParaRPr b="1" sz="900">
                <a:solidFill>
                  <a:schemeClr val="lt1"/>
                </a:solidFill>
                <a:latin typeface="Arial"/>
                <a:ea typeface="Arial"/>
                <a:cs typeface="Arial"/>
                <a:sym typeface="Arial"/>
              </a:endParaRPr>
            </a:p>
          </p:txBody>
        </p:sp>
        <p:sp>
          <p:nvSpPr>
            <p:cNvPr id="230" name="Google Shape;230;p35"/>
            <p:cNvSpPr txBox="1"/>
            <p:nvPr/>
          </p:nvSpPr>
          <p:spPr>
            <a:xfrm>
              <a:off x="613119" y="4544085"/>
              <a:ext cx="1779600" cy="1226700"/>
            </a:xfrm>
            <a:prstGeom prst="rect">
              <a:avLst/>
            </a:prstGeom>
            <a:noFill/>
            <a:ln>
              <a:noFill/>
            </a:ln>
          </p:spPr>
          <p:txBody>
            <a:bodyPr anchorCtr="0" anchor="t" bIns="34275" lIns="68575" spcFirstLastPara="1" rIns="68575" wrap="square" tIns="34275">
              <a:spAutoFit/>
            </a:bodyPr>
            <a:lstStyle/>
            <a:p>
              <a:pPr indent="0" lvl="0" marL="0" rtl="0" algn="l">
                <a:lnSpc>
                  <a:spcPct val="90000"/>
                </a:lnSpc>
                <a:spcBef>
                  <a:spcPts val="800"/>
                </a:spcBef>
                <a:spcAft>
                  <a:spcPts val="0"/>
                </a:spcAft>
                <a:buSzPts val="1100"/>
                <a:buNone/>
              </a:pPr>
              <a:r>
                <a:rPr lang="en" sz="900">
                  <a:solidFill>
                    <a:schemeClr val="lt1"/>
                  </a:solidFill>
                </a:rPr>
                <a:t>Purchasing a house can be a huge commitment. </a:t>
              </a:r>
              <a:endParaRPr sz="900">
                <a:solidFill>
                  <a:schemeClr val="lt1"/>
                </a:solidFill>
              </a:endParaRPr>
            </a:p>
            <a:p>
              <a:pPr indent="0" lvl="0" marL="0" rtl="0" algn="l">
                <a:lnSpc>
                  <a:spcPct val="90000"/>
                </a:lnSpc>
                <a:spcBef>
                  <a:spcPts val="800"/>
                </a:spcBef>
                <a:spcAft>
                  <a:spcPts val="0"/>
                </a:spcAft>
                <a:buClr>
                  <a:schemeClr val="dk1"/>
                </a:buClr>
                <a:buSzPts val="1100"/>
                <a:buFont typeface="Arial"/>
                <a:buNone/>
              </a:pPr>
              <a:r>
                <a:rPr lang="en" sz="900">
                  <a:solidFill>
                    <a:schemeClr val="lt1"/>
                  </a:solidFill>
                </a:rPr>
                <a:t>We might need to have a conventional 30-year mortgage!</a:t>
              </a:r>
              <a:endParaRPr sz="100">
                <a:solidFill>
                  <a:schemeClr val="lt1"/>
                </a:solidFill>
                <a:latin typeface="Arial"/>
                <a:ea typeface="Arial"/>
                <a:cs typeface="Arial"/>
                <a:sym typeface="Arial"/>
              </a:endParaRPr>
            </a:p>
          </p:txBody>
        </p:sp>
      </p:grpSp>
      <p:pic>
        <p:nvPicPr>
          <p:cNvPr id="231" name="Google Shape;231;p35"/>
          <p:cNvPicPr preferRelativeResize="0"/>
          <p:nvPr/>
        </p:nvPicPr>
        <p:blipFill rotWithShape="1">
          <a:blip r:embed="rId5">
            <a:alphaModFix/>
          </a:blip>
          <a:srcRect b="0" l="0" r="0" t="0"/>
          <a:stretch/>
        </p:blipFill>
        <p:spPr>
          <a:xfrm>
            <a:off x="774724" y="1291265"/>
            <a:ext cx="1458300" cy="1551300"/>
          </a:xfrm>
          <a:prstGeom prst="rect">
            <a:avLst/>
          </a:prstGeom>
          <a:noFill/>
          <a:ln>
            <a:noFill/>
          </a:ln>
        </p:spPr>
      </p:pic>
      <p:pic>
        <p:nvPicPr>
          <p:cNvPr id="232" name="Google Shape;232;p35"/>
          <p:cNvPicPr preferRelativeResize="0"/>
          <p:nvPr/>
        </p:nvPicPr>
        <p:blipFill rotWithShape="1">
          <a:blip r:embed="rId6">
            <a:alphaModFix/>
          </a:blip>
          <a:srcRect b="0" l="0" r="0" t="0"/>
          <a:stretch/>
        </p:blipFill>
        <p:spPr>
          <a:xfrm>
            <a:off x="2814904" y="1291265"/>
            <a:ext cx="1458300" cy="1551300"/>
          </a:xfrm>
          <a:prstGeom prst="rect">
            <a:avLst/>
          </a:prstGeom>
          <a:noFill/>
          <a:ln>
            <a:noFill/>
          </a:ln>
        </p:spPr>
      </p:pic>
      <p:sp>
        <p:nvSpPr>
          <p:cNvPr id="233" name="Google Shape;233;p35"/>
          <p:cNvSpPr txBox="1"/>
          <p:nvPr/>
        </p:nvSpPr>
        <p:spPr>
          <a:xfrm>
            <a:off x="1102550" y="1796050"/>
            <a:ext cx="802500" cy="5310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1000">
                <a:solidFill>
                  <a:srgbClr val="3F3F3F"/>
                </a:solidFill>
              </a:rPr>
              <a:t>$340,000 + </a:t>
            </a:r>
            <a:endParaRPr b="1" sz="1000">
              <a:solidFill>
                <a:srgbClr val="3F3F3F"/>
              </a:solidFill>
            </a:endParaRPr>
          </a:p>
          <a:p>
            <a:pPr indent="0" lvl="0" marL="0" marR="0" rtl="0" algn="ctr">
              <a:spcBef>
                <a:spcPts val="0"/>
              </a:spcBef>
              <a:spcAft>
                <a:spcPts val="0"/>
              </a:spcAft>
              <a:buNone/>
            </a:pPr>
            <a:r>
              <a:rPr b="1" lang="en" sz="1000">
                <a:solidFill>
                  <a:srgbClr val="3F3F3F"/>
                </a:solidFill>
              </a:rPr>
              <a:t>30-year mortgage</a:t>
            </a:r>
            <a:endParaRPr b="1" sz="1000">
              <a:solidFill>
                <a:srgbClr val="3F3F3F"/>
              </a:solidFill>
            </a:endParaRPr>
          </a:p>
        </p:txBody>
      </p:sp>
      <p:grpSp>
        <p:nvGrpSpPr>
          <p:cNvPr id="234" name="Google Shape;234;p35"/>
          <p:cNvGrpSpPr/>
          <p:nvPr/>
        </p:nvGrpSpPr>
        <p:grpSpPr>
          <a:xfrm>
            <a:off x="2734198" y="2866349"/>
            <a:ext cx="1621591" cy="1727202"/>
            <a:chOff x="2701350" y="3965848"/>
            <a:chExt cx="1781186" cy="2302936"/>
          </a:xfrm>
        </p:grpSpPr>
        <p:sp>
          <p:nvSpPr>
            <p:cNvPr id="235" name="Google Shape;235;p35"/>
            <p:cNvSpPr/>
            <p:nvPr/>
          </p:nvSpPr>
          <p:spPr>
            <a:xfrm>
              <a:off x="2701351" y="3965848"/>
              <a:ext cx="1779600" cy="960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36" name="Google Shape;236;p35"/>
            <p:cNvSpPr/>
            <p:nvPr/>
          </p:nvSpPr>
          <p:spPr>
            <a:xfrm>
              <a:off x="2701350" y="4157869"/>
              <a:ext cx="1781186" cy="2110915"/>
            </a:xfrm>
            <a:custGeom>
              <a:rect b="b" l="l" r="r" t="t"/>
              <a:pathLst>
                <a:path extrusionOk="0" h="1584176" w="15974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grpSp>
        <p:nvGrpSpPr>
          <p:cNvPr id="237" name="Google Shape;237;p35"/>
          <p:cNvGrpSpPr/>
          <p:nvPr/>
        </p:nvGrpSpPr>
        <p:grpSpPr>
          <a:xfrm>
            <a:off x="2876638" y="3105646"/>
            <a:ext cx="1334712" cy="1246730"/>
            <a:chOff x="2701350" y="4284910"/>
            <a:chExt cx="1779616" cy="1662306"/>
          </a:xfrm>
        </p:grpSpPr>
        <p:sp>
          <p:nvSpPr>
            <p:cNvPr id="238" name="Google Shape;238;p35"/>
            <p:cNvSpPr txBox="1"/>
            <p:nvPr/>
          </p:nvSpPr>
          <p:spPr>
            <a:xfrm>
              <a:off x="2701350" y="4284910"/>
              <a:ext cx="1779600" cy="646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900">
                  <a:solidFill>
                    <a:schemeClr val="lt1"/>
                  </a:solidFill>
                </a:rPr>
                <a:t>So how we can be more mindful on purchasing house?</a:t>
              </a:r>
              <a:endParaRPr b="1" sz="900">
                <a:solidFill>
                  <a:schemeClr val="lt1"/>
                </a:solidFill>
                <a:latin typeface="Arial"/>
                <a:ea typeface="Arial"/>
                <a:cs typeface="Arial"/>
                <a:sym typeface="Arial"/>
              </a:endParaRPr>
            </a:p>
          </p:txBody>
        </p:sp>
        <p:sp>
          <p:nvSpPr>
            <p:cNvPr id="239" name="Google Shape;239;p35"/>
            <p:cNvSpPr txBox="1"/>
            <p:nvPr/>
          </p:nvSpPr>
          <p:spPr>
            <a:xfrm>
              <a:off x="2701366" y="4931416"/>
              <a:ext cx="1779600" cy="10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lt1"/>
                  </a:solidFill>
                </a:rPr>
                <a:t>Why don’t we look at the previous data. We can better purchase or increase our house value.</a:t>
              </a:r>
              <a:endParaRPr sz="900">
                <a:solidFill>
                  <a:schemeClr val="lt1"/>
                </a:solidFill>
                <a:latin typeface="Arial"/>
                <a:ea typeface="Arial"/>
                <a:cs typeface="Arial"/>
                <a:sym typeface="Arial"/>
              </a:endParaRPr>
            </a:p>
          </p:txBody>
        </p:sp>
      </p:grpSp>
      <p:grpSp>
        <p:nvGrpSpPr>
          <p:cNvPr id="240" name="Google Shape;240;p35"/>
          <p:cNvGrpSpPr/>
          <p:nvPr/>
        </p:nvGrpSpPr>
        <p:grpSpPr>
          <a:xfrm>
            <a:off x="4774542" y="2866349"/>
            <a:ext cx="1621591" cy="1727202"/>
            <a:chOff x="4789582" y="3965848"/>
            <a:chExt cx="1781186" cy="2302936"/>
          </a:xfrm>
        </p:grpSpPr>
        <p:sp>
          <p:nvSpPr>
            <p:cNvPr id="241" name="Google Shape;241;p35"/>
            <p:cNvSpPr/>
            <p:nvPr/>
          </p:nvSpPr>
          <p:spPr>
            <a:xfrm>
              <a:off x="4789583" y="3965848"/>
              <a:ext cx="1779600" cy="96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42" name="Google Shape;242;p35"/>
            <p:cNvSpPr/>
            <p:nvPr/>
          </p:nvSpPr>
          <p:spPr>
            <a:xfrm>
              <a:off x="4789582" y="4157869"/>
              <a:ext cx="1781186" cy="2110915"/>
            </a:xfrm>
            <a:custGeom>
              <a:rect b="b" l="l" r="r" t="t"/>
              <a:pathLst>
                <a:path extrusionOk="0" h="1584176" w="15974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grpSp>
        <p:nvGrpSpPr>
          <p:cNvPr id="243" name="Google Shape;243;p35"/>
          <p:cNvGrpSpPr/>
          <p:nvPr/>
        </p:nvGrpSpPr>
        <p:grpSpPr>
          <a:xfrm>
            <a:off x="4916817" y="3105646"/>
            <a:ext cx="1334701" cy="1252781"/>
            <a:chOff x="4789582" y="4284910"/>
            <a:chExt cx="1779601" cy="1670375"/>
          </a:xfrm>
        </p:grpSpPr>
        <p:sp>
          <p:nvSpPr>
            <p:cNvPr id="244" name="Google Shape;244;p35"/>
            <p:cNvSpPr txBox="1"/>
            <p:nvPr/>
          </p:nvSpPr>
          <p:spPr>
            <a:xfrm>
              <a:off x="4789582" y="4284910"/>
              <a:ext cx="1779600" cy="2769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900">
                  <a:solidFill>
                    <a:schemeClr val="lt1"/>
                  </a:solidFill>
                </a:rPr>
                <a:t>What we can find?</a:t>
              </a:r>
              <a:endParaRPr b="1" sz="900">
                <a:solidFill>
                  <a:schemeClr val="lt1"/>
                </a:solidFill>
                <a:latin typeface="Arial"/>
                <a:ea typeface="Arial"/>
                <a:cs typeface="Arial"/>
                <a:sym typeface="Arial"/>
              </a:endParaRPr>
            </a:p>
          </p:txBody>
        </p:sp>
        <p:sp>
          <p:nvSpPr>
            <p:cNvPr id="245" name="Google Shape;245;p35"/>
            <p:cNvSpPr txBox="1"/>
            <p:nvPr/>
          </p:nvSpPr>
          <p:spPr>
            <a:xfrm>
              <a:off x="4789583" y="4544085"/>
              <a:ext cx="1779600" cy="1411200"/>
            </a:xfrm>
            <a:prstGeom prst="rect">
              <a:avLst/>
            </a:prstGeom>
            <a:noFill/>
            <a:ln>
              <a:noFill/>
            </a:ln>
          </p:spPr>
          <p:txBody>
            <a:bodyPr anchorCtr="0" anchor="t" bIns="34275" lIns="68575" spcFirstLastPara="1" rIns="68575" wrap="square" tIns="34275">
              <a:spAutoFit/>
            </a:bodyPr>
            <a:lstStyle/>
            <a:p>
              <a:pPr indent="0" lvl="0" marL="0" rtl="0" algn="l">
                <a:lnSpc>
                  <a:spcPct val="90000"/>
                </a:lnSpc>
                <a:spcBef>
                  <a:spcPts val="800"/>
                </a:spcBef>
                <a:spcAft>
                  <a:spcPts val="0"/>
                </a:spcAft>
                <a:buNone/>
              </a:pPr>
              <a:r>
                <a:rPr lang="en" sz="800">
                  <a:solidFill>
                    <a:schemeClr val="lt1"/>
                  </a:solidFill>
                </a:rPr>
                <a:t>1. to find out which features have greater impact to the house value</a:t>
              </a:r>
              <a:endParaRPr sz="800">
                <a:solidFill>
                  <a:schemeClr val="lt1"/>
                </a:solidFill>
              </a:endParaRPr>
            </a:p>
            <a:p>
              <a:pPr indent="0" lvl="0" marL="0" rtl="0" algn="l">
                <a:lnSpc>
                  <a:spcPct val="90000"/>
                </a:lnSpc>
                <a:spcBef>
                  <a:spcPts val="800"/>
                </a:spcBef>
                <a:spcAft>
                  <a:spcPts val="0"/>
                </a:spcAft>
                <a:buNone/>
              </a:pPr>
              <a:r>
                <a:rPr lang="en" sz="800">
                  <a:solidFill>
                    <a:schemeClr val="lt1"/>
                  </a:solidFill>
                </a:rPr>
                <a:t>2. to find out how much they probably need to spend on purchasing a house with features that they want</a:t>
              </a:r>
              <a:endParaRPr sz="800">
                <a:solidFill>
                  <a:schemeClr val="lt1"/>
                </a:solidFill>
              </a:endParaRPr>
            </a:p>
          </p:txBody>
        </p:sp>
      </p:grpSp>
      <p:grpSp>
        <p:nvGrpSpPr>
          <p:cNvPr id="246" name="Google Shape;246;p35"/>
          <p:cNvGrpSpPr/>
          <p:nvPr/>
        </p:nvGrpSpPr>
        <p:grpSpPr>
          <a:xfrm>
            <a:off x="6814879" y="2866349"/>
            <a:ext cx="1621591" cy="1727202"/>
            <a:chOff x="6795502" y="3965848"/>
            <a:chExt cx="1781186" cy="2302936"/>
          </a:xfrm>
        </p:grpSpPr>
        <p:sp>
          <p:nvSpPr>
            <p:cNvPr id="247" name="Google Shape;247;p35"/>
            <p:cNvSpPr/>
            <p:nvPr/>
          </p:nvSpPr>
          <p:spPr>
            <a:xfrm>
              <a:off x="6795503" y="3965848"/>
              <a:ext cx="1779600" cy="96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48" name="Google Shape;248;p35"/>
            <p:cNvSpPr/>
            <p:nvPr/>
          </p:nvSpPr>
          <p:spPr>
            <a:xfrm>
              <a:off x="6795502" y="4157869"/>
              <a:ext cx="1781186" cy="2110915"/>
            </a:xfrm>
            <a:custGeom>
              <a:rect b="b" l="l" r="r" t="t"/>
              <a:pathLst>
                <a:path extrusionOk="0" h="1584176" w="15974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grpSp>
        <p:nvGrpSpPr>
          <p:cNvPr id="249" name="Google Shape;249;p35"/>
          <p:cNvGrpSpPr/>
          <p:nvPr/>
        </p:nvGrpSpPr>
        <p:grpSpPr>
          <a:xfrm>
            <a:off x="6956996" y="3105646"/>
            <a:ext cx="1334704" cy="1400630"/>
            <a:chOff x="6795502" y="4284910"/>
            <a:chExt cx="1779606" cy="1867506"/>
          </a:xfrm>
        </p:grpSpPr>
        <p:sp>
          <p:nvSpPr>
            <p:cNvPr id="250" name="Google Shape;250;p35"/>
            <p:cNvSpPr txBox="1"/>
            <p:nvPr/>
          </p:nvSpPr>
          <p:spPr>
            <a:xfrm>
              <a:off x="6795502" y="4284910"/>
              <a:ext cx="1779600" cy="4617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900">
                  <a:solidFill>
                    <a:schemeClr val="lt1"/>
                  </a:solidFill>
                </a:rPr>
                <a:t>Renovating? Purchasing a house?</a:t>
              </a:r>
              <a:endParaRPr b="1" sz="900">
                <a:solidFill>
                  <a:schemeClr val="lt1"/>
                </a:solidFill>
                <a:latin typeface="Arial"/>
                <a:ea typeface="Arial"/>
                <a:cs typeface="Arial"/>
                <a:sym typeface="Arial"/>
              </a:endParaRPr>
            </a:p>
          </p:txBody>
        </p:sp>
        <p:sp>
          <p:nvSpPr>
            <p:cNvPr id="251" name="Google Shape;251;p35"/>
            <p:cNvSpPr txBox="1"/>
            <p:nvPr/>
          </p:nvSpPr>
          <p:spPr>
            <a:xfrm>
              <a:off x="6795508" y="4746616"/>
              <a:ext cx="1779600" cy="140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1"/>
                  </a:solidFill>
                </a:rPr>
                <a:t>Don’t waste time and money on renovating in features that is not significantly increase your house price?</a:t>
              </a:r>
              <a:endParaRPr sz="800">
                <a:solidFill>
                  <a:schemeClr val="lt1"/>
                </a:solidFill>
              </a:endParaRPr>
            </a:p>
            <a:p>
              <a:pPr indent="0" lvl="0" marL="0" marR="0" rtl="0" algn="l">
                <a:spcBef>
                  <a:spcPts val="0"/>
                </a:spcBef>
                <a:spcAft>
                  <a:spcPts val="0"/>
                </a:spcAft>
                <a:buNone/>
              </a:pPr>
              <a:r>
                <a:rPr lang="en" sz="800">
                  <a:solidFill>
                    <a:schemeClr val="lt1"/>
                  </a:solidFill>
                </a:rPr>
                <a:t>Let us know what you want in a house and get a price prediction!</a:t>
              </a:r>
              <a:endParaRPr sz="800">
                <a:solidFill>
                  <a:schemeClr val="lt1"/>
                </a:solidFill>
              </a:endParaRPr>
            </a:p>
          </p:txBody>
        </p:sp>
      </p:grpSp>
      <p:sp>
        <p:nvSpPr>
          <p:cNvPr id="252" name="Google Shape;252;p35"/>
          <p:cNvSpPr txBox="1"/>
          <p:nvPr/>
        </p:nvSpPr>
        <p:spPr>
          <a:xfrm>
            <a:off x="5233221" y="1870745"/>
            <a:ext cx="702000" cy="3156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1600">
                <a:solidFill>
                  <a:srgbClr val="3F3F3F"/>
                </a:solidFill>
              </a:rPr>
              <a:t>How?</a:t>
            </a:r>
            <a:endParaRPr b="1" sz="1600">
              <a:solidFill>
                <a:srgbClr val="3F3F3F"/>
              </a:solidFill>
              <a:latin typeface="Arial"/>
              <a:ea typeface="Arial"/>
              <a:cs typeface="Arial"/>
              <a:sym typeface="Arial"/>
            </a:endParaRPr>
          </a:p>
        </p:txBody>
      </p:sp>
      <p:sp>
        <p:nvSpPr>
          <p:cNvPr id="253" name="Google Shape;253;p35"/>
          <p:cNvSpPr txBox="1"/>
          <p:nvPr/>
        </p:nvSpPr>
        <p:spPr>
          <a:xfrm>
            <a:off x="5959850" y="221675"/>
            <a:ext cx="3000000" cy="772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700">
                <a:solidFill>
                  <a:srgbClr val="262626"/>
                </a:solidFill>
                <a:latin typeface="Lato"/>
                <a:ea typeface="Lato"/>
                <a:cs typeface="Lato"/>
                <a:sym typeface="Lato"/>
              </a:rPr>
              <a:t>*Assumption: presentation was shared in 2011 with target audience as home </a:t>
            </a:r>
            <a:r>
              <a:rPr lang="en" sz="700">
                <a:solidFill>
                  <a:srgbClr val="262626"/>
                </a:solidFill>
                <a:latin typeface="Lato"/>
                <a:ea typeface="Lato"/>
                <a:cs typeface="Lato"/>
                <a:sym typeface="Lato"/>
              </a:rPr>
              <a:t>buyers</a:t>
            </a:r>
            <a:r>
              <a:rPr lang="en" sz="700">
                <a:solidFill>
                  <a:srgbClr val="262626"/>
                </a:solidFill>
                <a:latin typeface="Lato"/>
                <a:ea typeface="Lato"/>
                <a:cs typeface="Lato"/>
                <a:sym typeface="Lato"/>
              </a:rPr>
              <a:t> in Ames </a:t>
            </a:r>
            <a:endParaRPr sz="700">
              <a:solidFill>
                <a:srgbClr val="262626"/>
              </a:solidFill>
              <a:latin typeface="Lato"/>
              <a:ea typeface="Lato"/>
              <a:cs typeface="Lato"/>
              <a:sym typeface="Lato"/>
            </a:endParaRPr>
          </a:p>
          <a:p>
            <a:pPr indent="0" lvl="0" marL="0" rtl="0" algn="l">
              <a:lnSpc>
                <a:spcPct val="90000"/>
              </a:lnSpc>
              <a:spcBef>
                <a:spcPts val="800"/>
              </a:spcBef>
              <a:spcAft>
                <a:spcPts val="0"/>
              </a:spcAft>
              <a:buNone/>
            </a:pPr>
            <a:r>
              <a:rPr lang="en" sz="700">
                <a:solidFill>
                  <a:srgbClr val="262626"/>
                </a:solidFill>
                <a:latin typeface="Lato"/>
                <a:ea typeface="Lato"/>
                <a:cs typeface="Lato"/>
                <a:sym typeface="Lato"/>
              </a:rPr>
              <a:t>** Disclaimer:</a:t>
            </a:r>
            <a:r>
              <a:rPr lang="en" sz="700">
                <a:solidFill>
                  <a:srgbClr val="262626"/>
                </a:solidFill>
                <a:latin typeface="Lato"/>
                <a:ea typeface="Lato"/>
                <a:cs typeface="Lato"/>
                <a:sym typeface="Lato"/>
              </a:rPr>
              <a:t>Data was taken from houses sold in 2006-2010. Probably we will need to retrain our model with a more updated data to ensure better predictions if we would like to use it in 2022</a:t>
            </a:r>
            <a:endParaRPr sz="700">
              <a:solidFill>
                <a:srgbClr val="262626"/>
              </a:solidFill>
              <a:latin typeface="Lato"/>
              <a:ea typeface="Lato"/>
              <a:cs typeface="Lato"/>
              <a:sym typeface="Lato"/>
            </a:endParaRPr>
          </a:p>
        </p:txBody>
      </p:sp>
      <p:sp>
        <p:nvSpPr>
          <p:cNvPr id="254" name="Google Shape;254;p35"/>
          <p:cNvSpPr/>
          <p:nvPr/>
        </p:nvSpPr>
        <p:spPr>
          <a:xfrm>
            <a:off x="7426567" y="1844545"/>
            <a:ext cx="457199" cy="444748"/>
          </a:xfrm>
          <a:custGeom>
            <a:rect b="b" l="l" r="r" t="t"/>
            <a:pathLst>
              <a:path extrusionOk="0" h="3234532" w="320841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202122"/>
              </a:solidFill>
              <a:latin typeface="Arial"/>
              <a:ea typeface="Arial"/>
              <a:cs typeface="Arial"/>
              <a:sym typeface="Arial"/>
            </a:endParaRPr>
          </a:p>
        </p:txBody>
      </p:sp>
      <p:sp>
        <p:nvSpPr>
          <p:cNvPr id="255" name="Google Shape;255;p35"/>
          <p:cNvSpPr/>
          <p:nvPr/>
        </p:nvSpPr>
        <p:spPr>
          <a:xfrm>
            <a:off x="3280799" y="1798301"/>
            <a:ext cx="526500" cy="526500"/>
          </a:xfrm>
          <a:custGeom>
            <a:rect b="b" l="l" r="r" t="t"/>
            <a:pathLst>
              <a:path extrusionOk="0" h="3240000" w="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4835400" y="-686525"/>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3000">
                <a:solidFill>
                  <a:schemeClr val="lt1"/>
                </a:solidFill>
              </a:rPr>
              <a:t>Data Overview</a:t>
            </a:r>
            <a:endParaRPr>
              <a:solidFill>
                <a:schemeClr val="lt1"/>
              </a:solidFill>
            </a:endParaRPr>
          </a:p>
        </p:txBody>
      </p:sp>
      <p:sp>
        <p:nvSpPr>
          <p:cNvPr id="261" name="Google Shape;261;p36"/>
          <p:cNvSpPr txBox="1"/>
          <p:nvPr>
            <p:ph idx="1" type="subTitle"/>
          </p:nvPr>
        </p:nvSpPr>
        <p:spPr>
          <a:xfrm>
            <a:off x="4731300" y="501771"/>
            <a:ext cx="4045200" cy="1345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2"/>
              </a:buClr>
              <a:buSzPts val="1100"/>
              <a:buFont typeface="Arial"/>
              <a:buNone/>
            </a:pPr>
            <a:r>
              <a:rPr lang="en" sz="1300"/>
              <a:t>2051 samples of residential properties sold between 2006 to 2010 in Ames, Iowa.</a:t>
            </a:r>
            <a:endParaRPr sz="2500"/>
          </a:p>
        </p:txBody>
      </p:sp>
      <p:sp>
        <p:nvSpPr>
          <p:cNvPr id="262" name="Google Shape;262;p36"/>
          <p:cNvSpPr txBox="1"/>
          <p:nvPr>
            <p:ph idx="2" type="body"/>
          </p:nvPr>
        </p:nvSpPr>
        <p:spPr>
          <a:xfrm>
            <a:off x="4731300" y="1114025"/>
            <a:ext cx="3941100" cy="330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7 Categories of Data:</a:t>
            </a:r>
            <a:endParaRPr/>
          </a:p>
          <a:p>
            <a:pPr indent="-342900" lvl="0" marL="457200" rtl="0" algn="l">
              <a:spcBef>
                <a:spcPts val="1200"/>
              </a:spcBef>
              <a:spcAft>
                <a:spcPts val="0"/>
              </a:spcAft>
              <a:buClr>
                <a:schemeClr val="lt1"/>
              </a:buClr>
              <a:buSzPts val="1800"/>
              <a:buAutoNum type="arabicPeriod"/>
            </a:pPr>
            <a:r>
              <a:rPr lang="en"/>
              <a:t>Location and Proximity</a:t>
            </a:r>
            <a:endParaRPr/>
          </a:p>
          <a:p>
            <a:pPr indent="-342900" lvl="0" marL="457200" rtl="0" algn="l">
              <a:spcBef>
                <a:spcPts val="0"/>
              </a:spcBef>
              <a:spcAft>
                <a:spcPts val="0"/>
              </a:spcAft>
              <a:buClr>
                <a:schemeClr val="lt1"/>
              </a:buClr>
              <a:buSzPts val="1800"/>
              <a:buAutoNum type="arabicPeriod"/>
            </a:pPr>
            <a:r>
              <a:rPr lang="en"/>
              <a:t>Square Footage</a:t>
            </a:r>
            <a:endParaRPr/>
          </a:p>
          <a:p>
            <a:pPr indent="-342900" lvl="0" marL="457200" rtl="0" algn="l">
              <a:spcBef>
                <a:spcPts val="0"/>
              </a:spcBef>
              <a:spcAft>
                <a:spcPts val="0"/>
              </a:spcAft>
              <a:buClr>
                <a:schemeClr val="lt1"/>
              </a:buClr>
              <a:buSzPts val="1800"/>
              <a:buAutoNum type="arabicPeriod"/>
            </a:pPr>
            <a:r>
              <a:rPr lang="en"/>
              <a:t>Quality and Condition </a:t>
            </a:r>
            <a:endParaRPr/>
          </a:p>
          <a:p>
            <a:pPr indent="-342900" lvl="0" marL="457200" rtl="0" algn="l">
              <a:spcBef>
                <a:spcPts val="0"/>
              </a:spcBef>
              <a:spcAft>
                <a:spcPts val="0"/>
              </a:spcAft>
              <a:buClr>
                <a:schemeClr val="lt1"/>
              </a:buClr>
              <a:buSzPts val="1800"/>
              <a:buAutoNum type="arabicPeriod"/>
            </a:pPr>
            <a:r>
              <a:rPr lang="en"/>
              <a:t>Parts of the Home</a:t>
            </a:r>
            <a:endParaRPr/>
          </a:p>
          <a:p>
            <a:pPr indent="-342900" lvl="0" marL="457200" rtl="0" algn="l">
              <a:spcBef>
                <a:spcPts val="0"/>
              </a:spcBef>
              <a:spcAft>
                <a:spcPts val="0"/>
              </a:spcAft>
              <a:buClr>
                <a:schemeClr val="lt1"/>
              </a:buClr>
              <a:buSzPts val="1800"/>
              <a:buAutoNum type="arabicPeriod"/>
            </a:pPr>
            <a:r>
              <a:rPr lang="en"/>
              <a:t>Utilities and Intangible Factors</a:t>
            </a:r>
            <a:endParaRPr/>
          </a:p>
          <a:p>
            <a:pPr indent="-342900" lvl="0" marL="457200" rtl="0" algn="l">
              <a:spcBef>
                <a:spcPts val="0"/>
              </a:spcBef>
              <a:spcAft>
                <a:spcPts val="0"/>
              </a:spcAft>
              <a:buClr>
                <a:schemeClr val="lt1"/>
              </a:buClr>
              <a:buSzPts val="1800"/>
              <a:buAutoNum type="arabicPeriod"/>
            </a:pPr>
            <a:r>
              <a:rPr lang="en"/>
              <a:t>Time Factors</a:t>
            </a:r>
            <a:endParaRPr/>
          </a:p>
          <a:p>
            <a:pPr indent="-342900" lvl="0" marL="457200" rtl="0" algn="l">
              <a:spcBef>
                <a:spcPts val="0"/>
              </a:spcBef>
              <a:spcAft>
                <a:spcPts val="0"/>
              </a:spcAft>
              <a:buClr>
                <a:schemeClr val="lt1"/>
              </a:buClr>
              <a:buSzPts val="1800"/>
              <a:buAutoNum type="arabicPeriod"/>
            </a:pPr>
            <a:r>
              <a:rPr lang="en"/>
              <a:t>Home Price [Target]</a:t>
            </a:r>
            <a:endParaRPr/>
          </a:p>
        </p:txBody>
      </p:sp>
      <p:pic>
        <p:nvPicPr>
          <p:cNvPr id="263" name="Google Shape;263;p36"/>
          <p:cNvPicPr preferRelativeResize="0"/>
          <p:nvPr/>
        </p:nvPicPr>
        <p:blipFill>
          <a:blip r:embed="rId3">
            <a:alphaModFix/>
          </a:blip>
          <a:stretch>
            <a:fillRect/>
          </a:stretch>
        </p:blipFill>
        <p:spPr>
          <a:xfrm>
            <a:off x="101700" y="0"/>
            <a:ext cx="3731700" cy="4928600"/>
          </a:xfrm>
          <a:prstGeom prst="rect">
            <a:avLst/>
          </a:prstGeom>
          <a:noFill/>
          <a:ln>
            <a:noFill/>
          </a:ln>
        </p:spPr>
      </p:pic>
      <p:sp>
        <p:nvSpPr>
          <p:cNvPr id="264" name="Google Shape;264;p36"/>
          <p:cNvSpPr/>
          <p:nvPr/>
        </p:nvSpPr>
        <p:spPr>
          <a:xfrm>
            <a:off x="141400" y="501775"/>
            <a:ext cx="91800" cy="550500"/>
          </a:xfrm>
          <a:prstGeom prst="leftBrace">
            <a:avLst>
              <a:gd fmla="val 50000" name="adj1"/>
              <a:gd fmla="val 5068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141400" y="1291825"/>
            <a:ext cx="91800" cy="1292700"/>
          </a:xfrm>
          <a:prstGeom prst="leftBrace">
            <a:avLst>
              <a:gd fmla="val 50000" name="adj1"/>
              <a:gd fmla="val 5068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txBox="1"/>
          <p:nvPr/>
        </p:nvSpPr>
        <p:spPr>
          <a:xfrm rot="-5400000">
            <a:off x="-313550" y="530350"/>
            <a:ext cx="791700" cy="30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800">
                <a:solidFill>
                  <a:schemeClr val="dk2"/>
                </a:solidFill>
                <a:latin typeface="Lato"/>
                <a:ea typeface="Lato"/>
                <a:cs typeface="Lato"/>
                <a:sym typeface="Lato"/>
              </a:rPr>
              <a:t>Category 3</a:t>
            </a:r>
            <a:endParaRPr sz="900"/>
          </a:p>
        </p:txBody>
      </p:sp>
      <p:sp>
        <p:nvSpPr>
          <p:cNvPr id="267" name="Google Shape;267;p36"/>
          <p:cNvSpPr txBox="1"/>
          <p:nvPr/>
        </p:nvSpPr>
        <p:spPr>
          <a:xfrm rot="-5400000">
            <a:off x="-331850" y="1753375"/>
            <a:ext cx="791700" cy="30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800">
                <a:solidFill>
                  <a:schemeClr val="dk2"/>
                </a:solidFill>
                <a:latin typeface="Lato"/>
                <a:ea typeface="Lato"/>
                <a:cs typeface="Lato"/>
                <a:sym typeface="Lato"/>
              </a:rPr>
              <a:t>Category 2</a:t>
            </a:r>
            <a:endParaRPr sz="900"/>
          </a:p>
        </p:txBody>
      </p:sp>
      <p:sp>
        <p:nvSpPr>
          <p:cNvPr id="268" name="Google Shape;268;p36"/>
          <p:cNvSpPr txBox="1"/>
          <p:nvPr/>
        </p:nvSpPr>
        <p:spPr>
          <a:xfrm>
            <a:off x="1227550" y="4851000"/>
            <a:ext cx="2046600" cy="29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700">
                <a:solidFill>
                  <a:schemeClr val="dk2"/>
                </a:solidFill>
                <a:latin typeface="Lato"/>
                <a:ea typeface="Lato"/>
                <a:cs typeface="Lato"/>
                <a:sym typeface="Lato"/>
              </a:rPr>
              <a:t>First Glance on 2006-2010 Data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853950" y="1304850"/>
            <a:ext cx="74361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40"/>
              <a:t>Criteria for Good Model</a:t>
            </a:r>
            <a:endParaRPr sz="5440"/>
          </a:p>
        </p:txBody>
      </p:sp>
      <p:sp>
        <p:nvSpPr>
          <p:cNvPr id="274" name="Google Shape;274;p37"/>
          <p:cNvSpPr txBox="1"/>
          <p:nvPr>
            <p:ph idx="1" type="body"/>
          </p:nvPr>
        </p:nvSpPr>
        <p:spPr>
          <a:xfrm>
            <a:off x="853950" y="2919450"/>
            <a:ext cx="7436100" cy="1071600"/>
          </a:xfrm>
          <a:prstGeom prst="rect">
            <a:avLst/>
          </a:prstGeom>
        </p:spPr>
        <p:txBody>
          <a:bodyPr anchorCtr="0" anchor="t" bIns="91425" lIns="91425" spcFirstLastPara="1" rIns="91425" wrap="square" tIns="91425">
            <a:normAutofit fontScale="85000" lnSpcReduction="20000"/>
          </a:bodyPr>
          <a:lstStyle/>
          <a:p>
            <a:pPr indent="0" lvl="0" marL="0" rtl="0" algn="l">
              <a:lnSpc>
                <a:spcPct val="95000"/>
              </a:lnSpc>
              <a:spcBef>
                <a:spcPts val="0"/>
              </a:spcBef>
              <a:spcAft>
                <a:spcPts val="0"/>
              </a:spcAft>
              <a:buNone/>
            </a:pPr>
            <a:r>
              <a:rPr lang="en" sz="1400">
                <a:latin typeface="Arial"/>
                <a:ea typeface="Arial"/>
                <a:cs typeface="Arial"/>
                <a:sym typeface="Arial"/>
              </a:rPr>
              <a:t>R</a:t>
            </a:r>
            <a:r>
              <a:rPr baseline="30000" lang="en" sz="1400">
                <a:latin typeface="Arial"/>
                <a:ea typeface="Arial"/>
                <a:cs typeface="Arial"/>
                <a:sym typeface="Arial"/>
              </a:rPr>
              <a:t>2</a:t>
            </a:r>
            <a:r>
              <a:rPr lang="en" sz="1400">
                <a:latin typeface="Arial"/>
                <a:ea typeface="Arial"/>
                <a:cs typeface="Arial"/>
                <a:sym typeface="Arial"/>
              </a:rPr>
              <a:t>: </a:t>
            </a:r>
            <a:r>
              <a:rPr lang="en" sz="1400">
                <a:highlight>
                  <a:schemeClr val="lt1"/>
                </a:highlight>
                <a:latin typeface="Arial"/>
                <a:ea typeface="Arial"/>
                <a:cs typeface="Arial"/>
                <a:sym typeface="Arial"/>
              </a:rPr>
              <a:t>R-squared is the percentage of the dependent variable variation that a linear model explains.</a:t>
            </a:r>
            <a:endParaRPr sz="1400">
              <a:highlight>
                <a:schemeClr val="lt1"/>
              </a:highlight>
              <a:latin typeface="Arial"/>
              <a:ea typeface="Arial"/>
              <a:cs typeface="Arial"/>
              <a:sym typeface="Arial"/>
            </a:endParaRPr>
          </a:p>
          <a:p>
            <a:pPr indent="0" lvl="0" marL="0" rtl="0" algn="l">
              <a:lnSpc>
                <a:spcPct val="95000"/>
              </a:lnSpc>
              <a:spcBef>
                <a:spcPts val="1200"/>
              </a:spcBef>
              <a:spcAft>
                <a:spcPts val="0"/>
              </a:spcAft>
              <a:buNone/>
            </a:pPr>
            <a:r>
              <a:rPr lang="en" sz="1437">
                <a:solidFill>
                  <a:srgbClr val="202122"/>
                </a:solidFill>
                <a:highlight>
                  <a:schemeClr val="lt1"/>
                </a:highlight>
                <a:latin typeface="Arial"/>
                <a:ea typeface="Arial"/>
                <a:cs typeface="Arial"/>
                <a:sym typeface="Arial"/>
              </a:rPr>
              <a:t>Root Mean Square: Measure of the differences between values (sample or population values) predicted by a model and the values observed. We want it to be smaller so that it has lesser deviation to True value</a:t>
            </a:r>
            <a:endParaRPr sz="1400">
              <a:highlight>
                <a:schemeClr val="lt1"/>
              </a:highlight>
              <a:latin typeface="Arial"/>
              <a:ea typeface="Arial"/>
              <a:cs typeface="Arial"/>
              <a:sym typeface="Arial"/>
            </a:endParaRPr>
          </a:p>
          <a:p>
            <a:pPr indent="0" lvl="0" marL="0" rtl="0" algn="l">
              <a:lnSpc>
                <a:spcPct val="95000"/>
              </a:lnSpc>
              <a:spcBef>
                <a:spcPts val="1200"/>
              </a:spcBef>
              <a:spcAft>
                <a:spcPts val="1200"/>
              </a:spcAft>
              <a:buClr>
                <a:schemeClr val="dk2"/>
              </a:buClr>
              <a:buSzPct val="49107"/>
              <a:buFont typeface="Arial"/>
              <a:buNone/>
            </a:pPr>
            <a:r>
              <a:t/>
            </a:r>
            <a:endParaRPr sz="1400">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4989300" y="-129875"/>
            <a:ext cx="3849900" cy="6354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Pre Processing</a:t>
            </a:r>
            <a:endParaRPr/>
          </a:p>
        </p:txBody>
      </p:sp>
      <p:pic>
        <p:nvPicPr>
          <p:cNvPr id="280" name="Google Shape;280;p38"/>
          <p:cNvPicPr preferRelativeResize="0"/>
          <p:nvPr/>
        </p:nvPicPr>
        <p:blipFill>
          <a:blip r:embed="rId3">
            <a:alphaModFix/>
          </a:blip>
          <a:stretch>
            <a:fillRect/>
          </a:stretch>
        </p:blipFill>
        <p:spPr>
          <a:xfrm>
            <a:off x="-16950" y="194650"/>
            <a:ext cx="5086750" cy="4948850"/>
          </a:xfrm>
          <a:prstGeom prst="rect">
            <a:avLst/>
          </a:prstGeom>
          <a:noFill/>
          <a:ln>
            <a:noFill/>
          </a:ln>
        </p:spPr>
      </p:pic>
      <p:sp>
        <p:nvSpPr>
          <p:cNvPr id="281" name="Google Shape;281;p38"/>
          <p:cNvSpPr txBox="1"/>
          <p:nvPr>
            <p:ph type="title"/>
          </p:nvPr>
        </p:nvSpPr>
        <p:spPr>
          <a:xfrm>
            <a:off x="5190950" y="425475"/>
            <a:ext cx="3849900" cy="6354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b="0" sz="1400">
              <a:latin typeface="Lato"/>
              <a:ea typeface="Lato"/>
              <a:cs typeface="Lato"/>
              <a:sym typeface="Lato"/>
            </a:endParaRPr>
          </a:p>
          <a:p>
            <a:pPr indent="-317500" lvl="0" marL="457200" rtl="0" algn="just">
              <a:spcBef>
                <a:spcPts val="0"/>
              </a:spcBef>
              <a:spcAft>
                <a:spcPts val="0"/>
              </a:spcAft>
              <a:buSzPts val="1400"/>
              <a:buFont typeface="Lato"/>
              <a:buAutoNum type="arabicPeriod"/>
            </a:pPr>
            <a:r>
              <a:rPr b="0" lang="en" sz="1400">
                <a:latin typeface="Lato"/>
                <a:ea typeface="Lato"/>
                <a:cs typeface="Lato"/>
                <a:sym typeface="Lato"/>
              </a:rPr>
              <a:t>Our model will fail if we have too many missing values</a:t>
            </a:r>
            <a:endParaRPr b="0" sz="1400">
              <a:latin typeface="Lato"/>
              <a:ea typeface="Lato"/>
              <a:cs typeface="Lato"/>
              <a:sym typeface="Lato"/>
            </a:endParaRPr>
          </a:p>
          <a:p>
            <a:pPr indent="0" lvl="0" marL="457200" rtl="0" algn="just">
              <a:spcBef>
                <a:spcPts val="0"/>
              </a:spcBef>
              <a:spcAft>
                <a:spcPts val="0"/>
              </a:spcAft>
              <a:buNone/>
            </a:pPr>
            <a:r>
              <a:t/>
            </a:r>
            <a:endParaRPr b="0" sz="1400">
              <a:latin typeface="Lato"/>
              <a:ea typeface="Lato"/>
              <a:cs typeface="Lato"/>
              <a:sym typeface="Lato"/>
            </a:endParaRPr>
          </a:p>
          <a:p>
            <a:pPr indent="-317500" lvl="0" marL="457200" rtl="0" algn="just">
              <a:spcBef>
                <a:spcPts val="0"/>
              </a:spcBef>
              <a:spcAft>
                <a:spcPts val="0"/>
              </a:spcAft>
              <a:buSzPts val="1400"/>
              <a:buFont typeface="Lato"/>
              <a:buAutoNum type="arabicPeriod"/>
            </a:pPr>
            <a:r>
              <a:rPr b="0" lang="en" sz="1400">
                <a:latin typeface="Lato"/>
                <a:ea typeface="Lato"/>
                <a:cs typeface="Lato"/>
                <a:sym typeface="Lato"/>
              </a:rPr>
              <a:t>Columns with &gt;50% missing values are removed: alley, pool quality, fence,  and </a:t>
            </a:r>
            <a:r>
              <a:rPr b="0" lang="en" sz="1400">
                <a:latin typeface="Lato"/>
                <a:ea typeface="Lato"/>
                <a:cs typeface="Lato"/>
                <a:sym typeface="Lato"/>
              </a:rPr>
              <a:t>miscellaneous feature.</a:t>
            </a:r>
            <a:endParaRPr b="0" sz="1400">
              <a:latin typeface="Lato"/>
              <a:ea typeface="Lato"/>
              <a:cs typeface="Lato"/>
              <a:sym typeface="Lato"/>
            </a:endParaRPr>
          </a:p>
          <a:p>
            <a:pPr indent="0" lvl="0" marL="457200" rtl="0" algn="just">
              <a:spcBef>
                <a:spcPts val="0"/>
              </a:spcBef>
              <a:spcAft>
                <a:spcPts val="0"/>
              </a:spcAft>
              <a:buNone/>
            </a:pPr>
            <a:r>
              <a:t/>
            </a:r>
            <a:endParaRPr b="0" sz="1400">
              <a:latin typeface="Lato"/>
              <a:ea typeface="Lato"/>
              <a:cs typeface="Lato"/>
              <a:sym typeface="Lato"/>
            </a:endParaRPr>
          </a:p>
          <a:p>
            <a:pPr indent="-317500" lvl="0" marL="457200" rtl="0" algn="just">
              <a:spcBef>
                <a:spcPts val="0"/>
              </a:spcBef>
              <a:spcAft>
                <a:spcPts val="0"/>
              </a:spcAft>
              <a:buSzPts val="1400"/>
              <a:buFont typeface="Lato"/>
              <a:buAutoNum type="arabicPeriod"/>
            </a:pPr>
            <a:r>
              <a:rPr b="0" lang="en" sz="1400">
                <a:latin typeface="Lato"/>
                <a:ea typeface="Lato"/>
                <a:cs typeface="Lato"/>
                <a:sym typeface="Lato"/>
              </a:rPr>
              <a:t>Filling up Missing Values on &lt;50% missing values**</a:t>
            </a:r>
            <a:endParaRPr b="0" sz="1400">
              <a:latin typeface="Lato"/>
              <a:ea typeface="Lato"/>
              <a:cs typeface="Lato"/>
              <a:sym typeface="Lato"/>
            </a:endParaRPr>
          </a:p>
          <a:p>
            <a:pPr indent="0" lvl="0" marL="0" rtl="0" algn="just">
              <a:spcBef>
                <a:spcPts val="0"/>
              </a:spcBef>
              <a:spcAft>
                <a:spcPts val="0"/>
              </a:spcAft>
              <a:buNone/>
            </a:pPr>
            <a:r>
              <a:t/>
            </a:r>
            <a:endParaRPr b="0" sz="1400">
              <a:latin typeface="Lato"/>
              <a:ea typeface="Lato"/>
              <a:cs typeface="Lato"/>
              <a:sym typeface="Lato"/>
            </a:endParaRPr>
          </a:p>
          <a:p>
            <a:pPr indent="0" lvl="0" marL="0" rtl="0" algn="just">
              <a:spcBef>
                <a:spcPts val="0"/>
              </a:spcBef>
              <a:spcAft>
                <a:spcPts val="0"/>
              </a:spcAft>
              <a:buNone/>
            </a:pPr>
            <a:r>
              <a:t/>
            </a:r>
            <a:endParaRPr b="0" sz="1400">
              <a:latin typeface="Lato"/>
              <a:ea typeface="Lato"/>
              <a:cs typeface="Lato"/>
              <a:sym typeface="Lato"/>
            </a:endParaRPr>
          </a:p>
          <a:p>
            <a:pPr indent="0" lvl="0" marL="0" rtl="0" algn="just">
              <a:spcBef>
                <a:spcPts val="0"/>
              </a:spcBef>
              <a:spcAft>
                <a:spcPts val="0"/>
              </a:spcAft>
              <a:buNone/>
            </a:pPr>
            <a:r>
              <a:t/>
            </a:r>
            <a:endParaRPr b="0" sz="1400">
              <a:latin typeface="Lato"/>
              <a:ea typeface="Lato"/>
              <a:cs typeface="Lato"/>
              <a:sym typeface="Lato"/>
            </a:endParaRPr>
          </a:p>
          <a:p>
            <a:pPr indent="-317500" lvl="0" marL="457200" rtl="0" algn="just">
              <a:spcBef>
                <a:spcPts val="0"/>
              </a:spcBef>
              <a:spcAft>
                <a:spcPts val="0"/>
              </a:spcAft>
              <a:buSzPts val="1400"/>
              <a:buFont typeface="Lato"/>
              <a:buAutoNum type="arabicPeriod"/>
            </a:pPr>
            <a:r>
              <a:rPr b="0" lang="en" sz="1400">
                <a:latin typeface="Lato"/>
                <a:ea typeface="Lato"/>
                <a:cs typeface="Lato"/>
                <a:sym typeface="Lato"/>
              </a:rPr>
              <a:t>There are 13 columns with &gt;85% data on one category: doesn’t tell us anything, not a good predictor.</a:t>
            </a:r>
            <a:endParaRPr b="0" sz="1400">
              <a:latin typeface="Lato"/>
              <a:ea typeface="Lato"/>
              <a:cs typeface="Lato"/>
              <a:sym typeface="Lato"/>
            </a:endParaRPr>
          </a:p>
          <a:p>
            <a:pPr indent="0" lvl="0" marL="457200" rtl="0" algn="just">
              <a:spcBef>
                <a:spcPts val="0"/>
              </a:spcBef>
              <a:spcAft>
                <a:spcPts val="0"/>
              </a:spcAft>
              <a:buNone/>
            </a:pPr>
            <a:r>
              <a:t/>
            </a:r>
            <a:endParaRPr b="0" sz="1400">
              <a:latin typeface="Lato"/>
              <a:ea typeface="Lato"/>
              <a:cs typeface="Lato"/>
              <a:sym typeface="Lato"/>
            </a:endParaRPr>
          </a:p>
        </p:txBody>
      </p:sp>
      <p:sp>
        <p:nvSpPr>
          <p:cNvPr id="282" name="Google Shape;282;p38"/>
          <p:cNvSpPr txBox="1"/>
          <p:nvPr/>
        </p:nvSpPr>
        <p:spPr>
          <a:xfrm>
            <a:off x="5560925" y="2675350"/>
            <a:ext cx="3514200" cy="800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I</a:t>
            </a:r>
            <a:r>
              <a:rPr lang="en" sz="1200">
                <a:solidFill>
                  <a:schemeClr val="dk2"/>
                </a:solidFill>
                <a:latin typeface="Lato"/>
                <a:ea typeface="Lato"/>
                <a:cs typeface="Lato"/>
                <a:sym typeface="Lato"/>
              </a:rPr>
              <a:t>mputing 0 value for numerical features*</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Imputing ‘NA’ for categorical features*</a:t>
            </a:r>
            <a:endParaRPr sz="1200">
              <a:solidFill>
                <a:schemeClr val="dk2"/>
              </a:solidFill>
              <a:latin typeface="Lato"/>
              <a:ea typeface="Lato"/>
              <a:cs typeface="Lato"/>
              <a:sym typeface="Lato"/>
            </a:endParaRPr>
          </a:p>
          <a:p>
            <a:pPr indent="0" lvl="0" marL="0" rtl="0" algn="l">
              <a:spcBef>
                <a:spcPts val="0"/>
              </a:spcBef>
              <a:spcAft>
                <a:spcPts val="0"/>
              </a:spcAft>
              <a:buNone/>
            </a:pPr>
            <a:r>
              <a:t/>
            </a:r>
            <a:endParaRPr sz="800">
              <a:solidFill>
                <a:schemeClr val="dk2"/>
              </a:solidFill>
              <a:latin typeface="Lato"/>
              <a:ea typeface="Lato"/>
              <a:cs typeface="Lato"/>
              <a:sym typeface="Lato"/>
            </a:endParaRPr>
          </a:p>
          <a:p>
            <a:pPr indent="0" lvl="0" marL="0" rtl="0" algn="l">
              <a:spcBef>
                <a:spcPts val="0"/>
              </a:spcBef>
              <a:spcAft>
                <a:spcPts val="0"/>
              </a:spcAft>
              <a:buNone/>
            </a:pPr>
            <a:r>
              <a:t/>
            </a:r>
            <a:endParaRPr sz="800">
              <a:solidFill>
                <a:schemeClr val="dk2"/>
              </a:solidFill>
              <a:latin typeface="Lato"/>
              <a:ea typeface="Lato"/>
              <a:cs typeface="Lato"/>
              <a:sym typeface="Lato"/>
            </a:endParaRPr>
          </a:p>
        </p:txBody>
      </p:sp>
      <p:sp>
        <p:nvSpPr>
          <p:cNvPr id="283" name="Google Shape;283;p38"/>
          <p:cNvSpPr/>
          <p:nvPr/>
        </p:nvSpPr>
        <p:spPr>
          <a:xfrm>
            <a:off x="2703925" y="211325"/>
            <a:ext cx="2211600" cy="4915500"/>
          </a:xfrm>
          <a:prstGeom prst="rect">
            <a:avLst/>
          </a:prstGeom>
          <a:noFill/>
          <a:ln cap="flat" cmpd="sng" w="19050">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463225" y="211325"/>
            <a:ext cx="2211600" cy="4915500"/>
          </a:xfrm>
          <a:prstGeom prst="rect">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txBox="1"/>
          <p:nvPr/>
        </p:nvSpPr>
        <p:spPr>
          <a:xfrm>
            <a:off x="5069800" y="4135575"/>
            <a:ext cx="37695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1000">
                <a:solidFill>
                  <a:schemeClr val="dk2"/>
                </a:solidFill>
                <a:latin typeface="Raleway"/>
                <a:ea typeface="Raleway"/>
                <a:cs typeface="Raleway"/>
                <a:sym typeface="Raleway"/>
              </a:rPr>
              <a:t>*Assuming those with no values have no such feature in it</a:t>
            </a:r>
            <a:endParaRPr sz="1000">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lang="en" sz="1000">
                <a:solidFill>
                  <a:schemeClr val="dk2"/>
                </a:solidFill>
                <a:latin typeface="Raleway"/>
                <a:ea typeface="Raleway"/>
                <a:cs typeface="Raleway"/>
                <a:sym typeface="Raleway"/>
              </a:rPr>
              <a:t>**</a:t>
            </a:r>
            <a:r>
              <a:rPr lang="en" sz="1000">
                <a:solidFill>
                  <a:schemeClr val="dk2"/>
                </a:solidFill>
                <a:latin typeface="Raleway"/>
                <a:ea typeface="Raleway"/>
                <a:cs typeface="Raleway"/>
                <a:sym typeface="Raleway"/>
              </a:rPr>
              <a:t>Effect: those imputed values might skew the data as they are treated as actual observations</a:t>
            </a:r>
            <a:endParaRPr sz="1000">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a:solidFill>
                <a:schemeClr val="dk2"/>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
        <p:nvSpPr>
          <p:cNvPr id="286" name="Google Shape;286;p38"/>
          <p:cNvSpPr txBox="1"/>
          <p:nvPr/>
        </p:nvSpPr>
        <p:spPr>
          <a:xfrm>
            <a:off x="463225" y="-64975"/>
            <a:ext cx="180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&gt;50% missing values</a:t>
            </a:r>
            <a:endParaRPr sz="1000">
              <a:latin typeface="Lato"/>
              <a:ea typeface="Lato"/>
              <a:cs typeface="Lato"/>
              <a:sym typeface="Lato"/>
            </a:endParaRPr>
          </a:p>
        </p:txBody>
      </p:sp>
      <p:sp>
        <p:nvSpPr>
          <p:cNvPr id="287" name="Google Shape;287;p38"/>
          <p:cNvSpPr txBox="1"/>
          <p:nvPr/>
        </p:nvSpPr>
        <p:spPr>
          <a:xfrm>
            <a:off x="3108625" y="-53675"/>
            <a:ext cx="18069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Lato"/>
                <a:ea typeface="Lato"/>
                <a:cs typeface="Lato"/>
                <a:sym typeface="Lato"/>
              </a:rPr>
              <a:t>&lt;</a:t>
            </a:r>
            <a:r>
              <a:rPr lang="en" sz="1000">
                <a:latin typeface="Lato"/>
                <a:ea typeface="Lato"/>
                <a:cs typeface="Lato"/>
                <a:sym typeface="Lato"/>
              </a:rPr>
              <a:t>50% missing values</a:t>
            </a:r>
            <a:endParaRPr sz="1000">
              <a:latin typeface="Lato"/>
              <a:ea typeface="Lato"/>
              <a:cs typeface="Lato"/>
              <a:sym typeface="Lato"/>
            </a:endParaRPr>
          </a:p>
        </p:txBody>
      </p:sp>
      <p:sp>
        <p:nvSpPr>
          <p:cNvPr id="288" name="Google Shape;288;p38"/>
          <p:cNvSpPr/>
          <p:nvPr/>
        </p:nvSpPr>
        <p:spPr>
          <a:xfrm>
            <a:off x="38225" y="490675"/>
            <a:ext cx="91800" cy="338700"/>
          </a:xfrm>
          <a:prstGeom prst="leftBrace">
            <a:avLst>
              <a:gd fmla="val 50000" name="adj1"/>
              <a:gd fmla="val 50681"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38"/>
          <p:cNvCxnSpPr/>
          <p:nvPr/>
        </p:nvCxnSpPr>
        <p:spPr>
          <a:xfrm>
            <a:off x="5725" y="4681875"/>
            <a:ext cx="3018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116950" y="-76200"/>
            <a:ext cx="8643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Model: Linear Regression with Target Price Transformed</a:t>
            </a:r>
            <a:endParaRPr sz="2400"/>
          </a:p>
        </p:txBody>
      </p:sp>
      <p:sp>
        <p:nvSpPr>
          <p:cNvPr id="295" name="Google Shape;295;p39"/>
          <p:cNvSpPr txBox="1"/>
          <p:nvPr>
            <p:ph idx="1" type="body"/>
          </p:nvPr>
        </p:nvSpPr>
        <p:spPr>
          <a:xfrm>
            <a:off x="116950" y="618300"/>
            <a:ext cx="4117800" cy="1056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88"/>
              <a:buNone/>
            </a:pPr>
            <a:r>
              <a:rPr lang="en" sz="1100">
                <a:solidFill>
                  <a:srgbClr val="1E1E1E"/>
                </a:solidFill>
                <a:highlight>
                  <a:schemeClr val="lt1"/>
                </a:highlight>
                <a:latin typeface="Arial"/>
                <a:ea typeface="Arial"/>
                <a:cs typeface="Arial"/>
                <a:sym typeface="Arial"/>
              </a:rPr>
              <a:t>We want to predict the sale price value based on the values of other features in the house, so we decided to use linear regression.</a:t>
            </a:r>
            <a:endParaRPr sz="1100">
              <a:solidFill>
                <a:srgbClr val="1E1E1E"/>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688"/>
              <a:buNone/>
            </a:pPr>
            <a:r>
              <a:rPr b="1" lang="en" sz="1100">
                <a:solidFill>
                  <a:srgbClr val="1E1E1E"/>
                </a:solidFill>
                <a:highlight>
                  <a:schemeClr val="lt1"/>
                </a:highlight>
                <a:latin typeface="Arial"/>
                <a:ea typeface="Arial"/>
                <a:cs typeface="Arial"/>
                <a:sym typeface="Arial"/>
              </a:rPr>
              <a:t>Transformation</a:t>
            </a:r>
            <a:endParaRPr b="1" sz="1100">
              <a:solidFill>
                <a:srgbClr val="1E1E1E"/>
              </a:solidFill>
              <a:highlight>
                <a:schemeClr val="lt1"/>
              </a:highlight>
              <a:latin typeface="Arial"/>
              <a:ea typeface="Arial"/>
              <a:cs typeface="Arial"/>
              <a:sym typeface="Arial"/>
            </a:endParaRPr>
          </a:p>
          <a:p>
            <a:pPr indent="0" lvl="0" marL="0" rtl="0" algn="just">
              <a:lnSpc>
                <a:spcPct val="95000"/>
              </a:lnSpc>
              <a:spcBef>
                <a:spcPts val="1200"/>
              </a:spcBef>
              <a:spcAft>
                <a:spcPts val="1200"/>
              </a:spcAft>
              <a:buSzPts val="688"/>
              <a:buNone/>
            </a:pPr>
            <a:r>
              <a:rPr lang="en" sz="1100">
                <a:solidFill>
                  <a:srgbClr val="1E1E1E"/>
                </a:solidFill>
                <a:highlight>
                  <a:schemeClr val="lt1"/>
                </a:highlight>
                <a:latin typeface="Arial"/>
                <a:ea typeface="Arial"/>
                <a:cs typeface="Arial"/>
                <a:sym typeface="Arial"/>
              </a:rPr>
              <a:t>Raw data is right skewed and to make better prediction, we need a normally distributed data or bell curve shaped. Therefore, we log transformed the sale price data.</a:t>
            </a:r>
            <a:endParaRPr sz="1100"/>
          </a:p>
        </p:txBody>
      </p:sp>
      <p:pic>
        <p:nvPicPr>
          <p:cNvPr id="296" name="Google Shape;296;p39"/>
          <p:cNvPicPr preferRelativeResize="0"/>
          <p:nvPr/>
        </p:nvPicPr>
        <p:blipFill>
          <a:blip r:embed="rId3">
            <a:alphaModFix/>
          </a:blip>
          <a:stretch>
            <a:fillRect/>
          </a:stretch>
        </p:blipFill>
        <p:spPr>
          <a:xfrm>
            <a:off x="-49750" y="2716175"/>
            <a:ext cx="2135851" cy="1418449"/>
          </a:xfrm>
          <a:prstGeom prst="rect">
            <a:avLst/>
          </a:prstGeom>
          <a:noFill/>
          <a:ln>
            <a:noFill/>
          </a:ln>
        </p:spPr>
      </p:pic>
      <p:pic>
        <p:nvPicPr>
          <p:cNvPr id="297" name="Google Shape;297;p39"/>
          <p:cNvPicPr preferRelativeResize="0"/>
          <p:nvPr/>
        </p:nvPicPr>
        <p:blipFill>
          <a:blip r:embed="rId4">
            <a:alphaModFix/>
          </a:blip>
          <a:stretch>
            <a:fillRect/>
          </a:stretch>
        </p:blipFill>
        <p:spPr>
          <a:xfrm>
            <a:off x="2175491" y="2716175"/>
            <a:ext cx="2073558" cy="1418450"/>
          </a:xfrm>
          <a:prstGeom prst="rect">
            <a:avLst/>
          </a:prstGeom>
          <a:noFill/>
          <a:ln>
            <a:noFill/>
          </a:ln>
        </p:spPr>
      </p:pic>
      <p:cxnSp>
        <p:nvCxnSpPr>
          <p:cNvPr id="298" name="Google Shape;298;p39"/>
          <p:cNvCxnSpPr/>
          <p:nvPr/>
        </p:nvCxnSpPr>
        <p:spPr>
          <a:xfrm>
            <a:off x="4320700" y="505700"/>
            <a:ext cx="0" cy="38469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39"/>
          <p:cNvCxnSpPr/>
          <p:nvPr/>
        </p:nvCxnSpPr>
        <p:spPr>
          <a:xfrm flipH="1" rot="-5400000">
            <a:off x="799750" y="2847575"/>
            <a:ext cx="1106400" cy="1100700"/>
          </a:xfrm>
          <a:prstGeom prst="curvedConnector3">
            <a:avLst>
              <a:gd fmla="val 91714" name="adj1"/>
            </a:avLst>
          </a:prstGeom>
          <a:noFill/>
          <a:ln cap="flat" cmpd="sng" w="9525">
            <a:solidFill>
              <a:schemeClr val="dk2"/>
            </a:solidFill>
            <a:prstDash val="solid"/>
            <a:round/>
            <a:headEnd len="med" w="med" type="none"/>
            <a:tailEnd len="med" w="med" type="none"/>
          </a:ln>
        </p:spPr>
      </p:cxnSp>
      <p:sp>
        <p:nvSpPr>
          <p:cNvPr id="300" name="Google Shape;300;p39"/>
          <p:cNvSpPr/>
          <p:nvPr/>
        </p:nvSpPr>
        <p:spPr>
          <a:xfrm>
            <a:off x="2883650" y="2941697"/>
            <a:ext cx="1238325" cy="1003750"/>
          </a:xfrm>
          <a:custGeom>
            <a:rect b="b" l="l" r="r" t="t"/>
            <a:pathLst>
              <a:path extrusionOk="0" h="40150" w="49533">
                <a:moveTo>
                  <a:pt x="0" y="40150"/>
                </a:moveTo>
                <a:cubicBezTo>
                  <a:pt x="3937" y="33462"/>
                  <a:pt x="15365" y="325"/>
                  <a:pt x="23620" y="19"/>
                </a:cubicBezTo>
                <a:cubicBezTo>
                  <a:pt x="31876" y="-287"/>
                  <a:pt x="45214" y="31932"/>
                  <a:pt x="49533" y="38315"/>
                </a:cubicBezTo>
              </a:path>
            </a:pathLst>
          </a:custGeom>
          <a:noFill/>
          <a:ln cap="flat" cmpd="sng" w="9525">
            <a:solidFill>
              <a:schemeClr val="dk2"/>
            </a:solidFill>
            <a:prstDash val="solid"/>
            <a:round/>
            <a:headEnd len="med" w="med" type="none"/>
            <a:tailEnd len="med" w="med" type="none"/>
          </a:ln>
        </p:spPr>
      </p:sp>
      <p:sp>
        <p:nvSpPr>
          <p:cNvPr id="301" name="Google Shape;301;p39"/>
          <p:cNvSpPr txBox="1"/>
          <p:nvPr/>
        </p:nvSpPr>
        <p:spPr>
          <a:xfrm>
            <a:off x="4406650" y="618300"/>
            <a:ext cx="3000000" cy="3456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b="1" lang="en" sz="1100">
                <a:solidFill>
                  <a:srgbClr val="1E1E1E"/>
                </a:solidFill>
                <a:highlight>
                  <a:schemeClr val="lt1"/>
                </a:highlight>
              </a:rPr>
              <a:t>Evaluation of the model</a:t>
            </a:r>
            <a:endParaRPr sz="1100"/>
          </a:p>
        </p:txBody>
      </p:sp>
      <p:sp>
        <p:nvSpPr>
          <p:cNvPr id="302" name="Google Shape;302;p39"/>
          <p:cNvSpPr txBox="1"/>
          <p:nvPr/>
        </p:nvSpPr>
        <p:spPr>
          <a:xfrm>
            <a:off x="4454000" y="915850"/>
            <a:ext cx="4268100" cy="16254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0"/>
              </a:spcAft>
              <a:buNone/>
            </a:pPr>
            <a:r>
              <a:rPr lang="en" sz="1100">
                <a:solidFill>
                  <a:srgbClr val="1E1E1E"/>
                </a:solidFill>
                <a:highlight>
                  <a:schemeClr val="lt1"/>
                </a:highlight>
              </a:rPr>
              <a:t>The model has an R2 score of </a:t>
            </a:r>
            <a:r>
              <a:rPr b="1" lang="en" sz="1100" u="sng">
                <a:solidFill>
                  <a:srgbClr val="1E1E1E"/>
                </a:solidFill>
                <a:highlight>
                  <a:schemeClr val="lt1"/>
                </a:highlight>
              </a:rPr>
              <a:t>92.10%</a:t>
            </a:r>
            <a:r>
              <a:rPr lang="en" sz="1100">
                <a:solidFill>
                  <a:srgbClr val="1E1E1E"/>
                </a:solidFill>
                <a:highlight>
                  <a:schemeClr val="lt1"/>
                </a:highlight>
              </a:rPr>
              <a:t> which means 92.10% variability can be explained by all of our features selected. This score performs better than the one that is not transformed. This is also </a:t>
            </a:r>
            <a:r>
              <a:rPr lang="en" sz="1100">
                <a:solidFill>
                  <a:srgbClr val="1E1E1E"/>
                </a:solidFill>
                <a:highlight>
                  <a:schemeClr val="lt1"/>
                </a:highlight>
              </a:rPr>
              <a:t>supported by the lower RMSE value of $23,650 vs $25,032 of the one that is not transformed.</a:t>
            </a:r>
            <a:endParaRPr sz="1100">
              <a:solidFill>
                <a:srgbClr val="1E1E1E"/>
              </a:solidFill>
              <a:highlight>
                <a:schemeClr val="lt1"/>
              </a:highlight>
            </a:endParaRPr>
          </a:p>
          <a:p>
            <a:pPr indent="0" lvl="0" marL="0" rtl="0" algn="just">
              <a:lnSpc>
                <a:spcPct val="95000"/>
              </a:lnSpc>
              <a:spcBef>
                <a:spcPts val="1200"/>
              </a:spcBef>
              <a:spcAft>
                <a:spcPts val="1200"/>
              </a:spcAft>
              <a:buNone/>
            </a:pPr>
            <a:r>
              <a:rPr lang="en" sz="1100">
                <a:solidFill>
                  <a:srgbClr val="1E1E1E"/>
                </a:solidFill>
                <a:highlight>
                  <a:schemeClr val="lt1"/>
                </a:highlight>
              </a:rPr>
              <a:t>The lower RMSE means that we can have better prediction as there is lower difference between our prediction and the true value.</a:t>
            </a:r>
            <a:endParaRPr sz="1100">
              <a:solidFill>
                <a:srgbClr val="1E1E1E"/>
              </a:solidFill>
              <a:highlight>
                <a:schemeClr val="lt1"/>
              </a:highlight>
            </a:endParaRPr>
          </a:p>
        </p:txBody>
      </p:sp>
      <p:pic>
        <p:nvPicPr>
          <p:cNvPr id="303" name="Google Shape;303;p39"/>
          <p:cNvPicPr preferRelativeResize="0"/>
          <p:nvPr/>
        </p:nvPicPr>
        <p:blipFill>
          <a:blip r:embed="rId5">
            <a:alphaModFix/>
          </a:blip>
          <a:stretch>
            <a:fillRect/>
          </a:stretch>
        </p:blipFill>
        <p:spPr>
          <a:xfrm>
            <a:off x="4571999" y="2716175"/>
            <a:ext cx="1725873" cy="1625400"/>
          </a:xfrm>
          <a:prstGeom prst="rect">
            <a:avLst/>
          </a:prstGeom>
          <a:noFill/>
          <a:ln>
            <a:noFill/>
          </a:ln>
        </p:spPr>
      </p:pic>
      <p:pic>
        <p:nvPicPr>
          <p:cNvPr id="304" name="Google Shape;304;p39"/>
          <p:cNvPicPr preferRelativeResize="0"/>
          <p:nvPr/>
        </p:nvPicPr>
        <p:blipFill>
          <a:blip r:embed="rId6">
            <a:alphaModFix/>
          </a:blip>
          <a:stretch>
            <a:fillRect/>
          </a:stretch>
        </p:blipFill>
        <p:spPr>
          <a:xfrm>
            <a:off x="6398394" y="2727438"/>
            <a:ext cx="2210856" cy="1602875"/>
          </a:xfrm>
          <a:prstGeom prst="rect">
            <a:avLst/>
          </a:prstGeom>
          <a:noFill/>
          <a:ln>
            <a:noFill/>
          </a:ln>
        </p:spPr>
      </p:pic>
      <p:sp>
        <p:nvSpPr>
          <p:cNvPr id="305" name="Google Shape;305;p39"/>
          <p:cNvSpPr txBox="1"/>
          <p:nvPr/>
        </p:nvSpPr>
        <p:spPr>
          <a:xfrm>
            <a:off x="5351225" y="2499125"/>
            <a:ext cx="3000000" cy="3456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b="1" lang="en" sz="1100">
                <a:solidFill>
                  <a:srgbClr val="1E1E1E"/>
                </a:solidFill>
                <a:highlight>
                  <a:schemeClr val="lt1"/>
                </a:highlight>
              </a:rPr>
              <a:t>Predicted Value vs True Value</a:t>
            </a:r>
            <a:endParaRPr/>
          </a:p>
        </p:txBody>
      </p:sp>
      <p:sp>
        <p:nvSpPr>
          <p:cNvPr id="306" name="Google Shape;306;p39"/>
          <p:cNvSpPr txBox="1"/>
          <p:nvPr/>
        </p:nvSpPr>
        <p:spPr>
          <a:xfrm>
            <a:off x="6883525" y="2941700"/>
            <a:ext cx="3000000" cy="3162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lang="en" sz="900">
                <a:solidFill>
                  <a:srgbClr val="1E1E1E"/>
                </a:solidFill>
                <a:highlight>
                  <a:schemeClr val="lt1"/>
                </a:highlight>
              </a:rPr>
              <a:t>Fit much better </a:t>
            </a:r>
            <a:endParaRPr sz="1200"/>
          </a:p>
        </p:txBody>
      </p:sp>
      <p:sp>
        <p:nvSpPr>
          <p:cNvPr id="307" name="Google Shape;307;p39"/>
          <p:cNvSpPr txBox="1"/>
          <p:nvPr/>
        </p:nvSpPr>
        <p:spPr>
          <a:xfrm>
            <a:off x="1166525" y="2810675"/>
            <a:ext cx="3000000" cy="3162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lang="en" sz="900">
                <a:solidFill>
                  <a:srgbClr val="1E1E1E"/>
                </a:solidFill>
                <a:highlight>
                  <a:schemeClr val="lt1"/>
                </a:highlight>
              </a:rPr>
              <a:t>Right Skewed</a:t>
            </a:r>
            <a:r>
              <a:rPr lang="en" sz="900">
                <a:solidFill>
                  <a:srgbClr val="1E1E1E"/>
                </a:solidFill>
                <a:highlight>
                  <a:schemeClr val="lt1"/>
                </a:highlight>
              </a:rPr>
              <a:t> </a:t>
            </a:r>
            <a:endParaRPr sz="1200"/>
          </a:p>
        </p:txBody>
      </p:sp>
      <p:sp>
        <p:nvSpPr>
          <p:cNvPr id="308" name="Google Shape;308;p39"/>
          <p:cNvSpPr txBox="1"/>
          <p:nvPr/>
        </p:nvSpPr>
        <p:spPr>
          <a:xfrm>
            <a:off x="2397400" y="2810675"/>
            <a:ext cx="3000000" cy="3162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lang="en" sz="900">
                <a:solidFill>
                  <a:srgbClr val="1E1E1E"/>
                </a:solidFill>
                <a:highlight>
                  <a:schemeClr val="lt1"/>
                </a:highlight>
              </a:rPr>
              <a:t>Bell Curved Shape</a:t>
            </a:r>
            <a:r>
              <a:rPr lang="en" sz="900">
                <a:solidFill>
                  <a:srgbClr val="1E1E1E"/>
                </a:solidFill>
                <a:highlight>
                  <a:schemeClr val="lt1"/>
                </a:highlight>
              </a:rPr>
              <a:t>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853950" y="1304850"/>
            <a:ext cx="74361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800" u="sng">
                <a:latin typeface="Raleway"/>
                <a:ea typeface="Raleway"/>
                <a:cs typeface="Raleway"/>
                <a:sym typeface="Raleway"/>
              </a:rPr>
              <a:t>Takeaway from Lasso Coefficient</a:t>
            </a:r>
            <a:endParaRPr sz="3800" u="sng">
              <a:latin typeface="Raleway"/>
              <a:ea typeface="Raleway"/>
              <a:cs typeface="Raleway"/>
              <a:sym typeface="Raleway"/>
            </a:endParaRPr>
          </a:p>
          <a:p>
            <a:pPr indent="0" lvl="0" marL="0" rtl="0" algn="ctr">
              <a:spcBef>
                <a:spcPts val="0"/>
              </a:spcBef>
              <a:spcAft>
                <a:spcPts val="0"/>
              </a:spcAft>
              <a:buSzPts val="990"/>
              <a:buNone/>
            </a:pPr>
            <a:r>
              <a:rPr lang="en" sz="3800">
                <a:latin typeface="Raleway"/>
                <a:ea typeface="Raleway"/>
                <a:cs typeface="Raleway"/>
                <a:sym typeface="Raleway"/>
              </a:rPr>
              <a:t>Factors Affecting Price</a:t>
            </a:r>
            <a:endParaRPr sz="6240"/>
          </a:p>
        </p:txBody>
      </p:sp>
      <p:sp>
        <p:nvSpPr>
          <p:cNvPr id="314" name="Google Shape;314;p40"/>
          <p:cNvSpPr txBox="1"/>
          <p:nvPr/>
        </p:nvSpPr>
        <p:spPr>
          <a:xfrm>
            <a:off x="1926650" y="2843250"/>
            <a:ext cx="5139000" cy="4479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lang="en" sz="900">
                <a:solidFill>
                  <a:srgbClr val="1E1E1E"/>
                </a:solidFill>
                <a:highlight>
                  <a:schemeClr val="lt1"/>
                </a:highlight>
              </a:rPr>
              <a:t>*although lasso is not chosen, but we can deduce some information from the lasso coefficient regarding features boost or hurt the sale price</a:t>
            </a:r>
            <a:r>
              <a:rPr lang="en" sz="900">
                <a:solidFill>
                  <a:srgbClr val="1E1E1E"/>
                </a:solidFill>
                <a:highlight>
                  <a:schemeClr val="lt1"/>
                </a:highlight>
              </a:rPr>
              <a:t>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1944775" y="-74675"/>
            <a:ext cx="80583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with Significant Effect on Price </a:t>
            </a:r>
            <a:endParaRPr/>
          </a:p>
        </p:txBody>
      </p:sp>
      <p:graphicFrame>
        <p:nvGraphicFramePr>
          <p:cNvPr id="320" name="Google Shape;320;p41"/>
          <p:cNvGraphicFramePr/>
          <p:nvPr/>
        </p:nvGraphicFramePr>
        <p:xfrm>
          <a:off x="88575" y="560725"/>
          <a:ext cx="3000000" cy="3000000"/>
        </p:xfrm>
        <a:graphic>
          <a:graphicData uri="http://schemas.openxmlformats.org/drawingml/2006/table">
            <a:tbl>
              <a:tblPr>
                <a:noFill/>
                <a:tableStyleId>{1B55F8BA-AE6E-4E80-9BBE-5973E20A5D5B}</a:tableStyleId>
              </a:tblPr>
              <a:tblGrid>
                <a:gridCol w="2668225"/>
                <a:gridCol w="1346925"/>
              </a:tblGrid>
              <a:tr h="360700">
                <a:tc>
                  <a:txBody>
                    <a:bodyPr/>
                    <a:lstStyle/>
                    <a:p>
                      <a:pPr indent="0" lvl="0" marL="0" rtl="0" algn="l">
                        <a:spcBef>
                          <a:spcPts val="0"/>
                        </a:spcBef>
                        <a:spcAft>
                          <a:spcPts val="0"/>
                        </a:spcAft>
                        <a:buNone/>
                      </a:pPr>
                      <a:r>
                        <a:rPr b="1" lang="en" sz="1000"/>
                        <a:t>Factor</a:t>
                      </a:r>
                      <a:endParaRPr b="1" sz="1000"/>
                    </a:p>
                  </a:txBody>
                  <a:tcPr marT="91425" marB="91425" marR="91425" marL="91425"/>
                </a:tc>
                <a:tc>
                  <a:txBody>
                    <a:bodyPr/>
                    <a:lstStyle/>
                    <a:p>
                      <a:pPr indent="0" lvl="0" marL="0" rtl="0" algn="l">
                        <a:spcBef>
                          <a:spcPts val="0"/>
                        </a:spcBef>
                        <a:spcAft>
                          <a:spcPts val="0"/>
                        </a:spcAft>
                        <a:buNone/>
                      </a:pPr>
                      <a:r>
                        <a:rPr b="1" lang="en" sz="1000"/>
                        <a:t>Effect on Price</a:t>
                      </a:r>
                      <a:endParaRPr b="1" sz="1000"/>
                    </a:p>
                  </a:txBody>
                  <a:tcPr marT="91425" marB="91425" marR="91425" marL="91425"/>
                </a:tc>
              </a:tr>
              <a:tr h="396200">
                <a:tc>
                  <a:txBody>
                    <a:bodyPr/>
                    <a:lstStyle/>
                    <a:p>
                      <a:pPr indent="0" lvl="0" marL="0" rtl="0" algn="l">
                        <a:spcBef>
                          <a:spcPts val="0"/>
                        </a:spcBef>
                        <a:spcAft>
                          <a:spcPts val="0"/>
                        </a:spcAft>
                        <a:buNone/>
                      </a:pPr>
                      <a:r>
                        <a:rPr lang="en" sz="900">
                          <a:solidFill>
                            <a:schemeClr val="dk2"/>
                          </a:solidFill>
                        </a:rPr>
                        <a:t>Green Hills (Neighborhood)</a:t>
                      </a:r>
                      <a:endParaRPr sz="1000"/>
                    </a:p>
                  </a:txBody>
                  <a:tcPr marT="91425" marB="91425" marR="91425" marL="91425"/>
                </a:tc>
                <a:tc>
                  <a:txBody>
                    <a:bodyPr/>
                    <a:lstStyle/>
                    <a:p>
                      <a:pPr indent="0" lvl="0" marL="0" rtl="0" algn="ctr">
                        <a:spcBef>
                          <a:spcPts val="0"/>
                        </a:spcBef>
                        <a:spcAft>
                          <a:spcPts val="0"/>
                        </a:spcAft>
                        <a:buNone/>
                      </a:pPr>
                      <a:r>
                        <a:rPr lang="en" sz="900">
                          <a:solidFill>
                            <a:schemeClr val="dk2"/>
                          </a:solidFill>
                        </a:rPr>
                        <a:t>71750.48</a:t>
                      </a:r>
                      <a:endParaRPr sz="1000"/>
                    </a:p>
                  </a:txBody>
                  <a:tcPr marT="91425" marB="91425" marR="91425" marL="91425"/>
                </a:tc>
              </a:tr>
              <a:tr h="396200">
                <a:tc>
                  <a:txBody>
                    <a:bodyPr/>
                    <a:lstStyle/>
                    <a:p>
                      <a:pPr indent="0" lvl="0" marL="0" rtl="0" algn="l">
                        <a:spcBef>
                          <a:spcPts val="0"/>
                        </a:spcBef>
                        <a:spcAft>
                          <a:spcPts val="0"/>
                        </a:spcAft>
                        <a:buNone/>
                      </a:pPr>
                      <a:r>
                        <a:rPr lang="en" sz="900">
                          <a:solidFill>
                            <a:schemeClr val="dk2"/>
                          </a:solidFill>
                        </a:rPr>
                        <a:t>Stone Brook (</a:t>
                      </a:r>
                      <a:r>
                        <a:rPr lang="en" sz="900">
                          <a:solidFill>
                            <a:schemeClr val="dk2"/>
                          </a:solidFill>
                        </a:rPr>
                        <a:t>(Neighborhood)</a:t>
                      </a:r>
                      <a:endParaRPr sz="1000"/>
                    </a:p>
                  </a:txBody>
                  <a:tcPr marT="91425" marB="91425" marR="91425" marL="91425"/>
                </a:tc>
                <a:tc>
                  <a:txBody>
                    <a:bodyPr/>
                    <a:lstStyle/>
                    <a:p>
                      <a:pPr indent="0" lvl="0" marL="0" rtl="0" algn="ctr">
                        <a:spcBef>
                          <a:spcPts val="0"/>
                        </a:spcBef>
                        <a:spcAft>
                          <a:spcPts val="0"/>
                        </a:spcAft>
                        <a:buNone/>
                      </a:pPr>
                      <a:r>
                        <a:rPr lang="en" sz="900">
                          <a:solidFill>
                            <a:schemeClr val="dk2"/>
                          </a:solidFill>
                        </a:rPr>
                        <a:t>52742.28</a:t>
                      </a:r>
                      <a:endParaRPr sz="1000"/>
                    </a:p>
                  </a:txBody>
                  <a:tcPr marT="91425" marB="91425" marR="91425" marL="91425"/>
                </a:tc>
              </a:tr>
              <a:tr h="396200">
                <a:tc>
                  <a:txBody>
                    <a:bodyPr/>
                    <a:lstStyle/>
                    <a:p>
                      <a:pPr indent="0" lvl="0" marL="0" rtl="0" algn="l">
                        <a:spcBef>
                          <a:spcPts val="0"/>
                        </a:spcBef>
                        <a:spcAft>
                          <a:spcPts val="0"/>
                        </a:spcAft>
                        <a:buNone/>
                      </a:pPr>
                      <a:r>
                        <a:rPr lang="en" sz="900">
                          <a:solidFill>
                            <a:schemeClr val="dk2"/>
                          </a:solidFill>
                        </a:rPr>
                        <a:t>Northridge Height </a:t>
                      </a:r>
                      <a:r>
                        <a:rPr lang="en" sz="900">
                          <a:solidFill>
                            <a:schemeClr val="dk2"/>
                          </a:solidFill>
                        </a:rPr>
                        <a:t>(Neighborhood)</a:t>
                      </a:r>
                      <a:endParaRPr sz="1000"/>
                    </a:p>
                  </a:txBody>
                  <a:tcPr marT="91425" marB="91425" marR="91425" marL="91425"/>
                </a:tc>
                <a:tc>
                  <a:txBody>
                    <a:bodyPr/>
                    <a:lstStyle/>
                    <a:p>
                      <a:pPr indent="0" lvl="0" marL="0" rtl="0" algn="ctr">
                        <a:spcBef>
                          <a:spcPts val="0"/>
                        </a:spcBef>
                        <a:spcAft>
                          <a:spcPts val="0"/>
                        </a:spcAft>
                        <a:buNone/>
                      </a:pPr>
                      <a:r>
                        <a:rPr lang="en" sz="900">
                          <a:solidFill>
                            <a:schemeClr val="dk2"/>
                          </a:solidFill>
                        </a:rPr>
                        <a:t>40679.89</a:t>
                      </a:r>
                      <a:endParaRPr sz="1000"/>
                    </a:p>
                  </a:txBody>
                  <a:tcPr marT="91425" marB="91425" marR="91425" marL="91425"/>
                </a:tc>
              </a:tr>
              <a:tr h="100000">
                <a:tc>
                  <a:txBody>
                    <a:bodyPr/>
                    <a:lstStyle/>
                    <a:p>
                      <a:pPr indent="0" lvl="0" marL="0" rtl="0" algn="l">
                        <a:spcBef>
                          <a:spcPts val="0"/>
                        </a:spcBef>
                        <a:spcAft>
                          <a:spcPts val="0"/>
                        </a:spcAft>
                        <a:buNone/>
                      </a:pPr>
                      <a:r>
                        <a:rPr lang="en" sz="900">
                          <a:solidFill>
                            <a:schemeClr val="dk2"/>
                          </a:solidFill>
                        </a:rPr>
                        <a:t>Northridge </a:t>
                      </a:r>
                      <a:r>
                        <a:rPr lang="en" sz="900">
                          <a:solidFill>
                            <a:schemeClr val="dk2"/>
                          </a:solidFill>
                        </a:rPr>
                        <a:t>(Neighborhood)</a:t>
                      </a:r>
                      <a:endParaRPr sz="1000"/>
                    </a:p>
                  </a:txBody>
                  <a:tcPr marT="91425" marB="91425" marR="91425" marL="91425"/>
                </a:tc>
                <a:tc>
                  <a:txBody>
                    <a:bodyPr/>
                    <a:lstStyle/>
                    <a:p>
                      <a:pPr indent="0" lvl="0" marL="0" rtl="0" algn="ctr">
                        <a:spcBef>
                          <a:spcPts val="0"/>
                        </a:spcBef>
                        <a:spcAft>
                          <a:spcPts val="0"/>
                        </a:spcAft>
                        <a:buNone/>
                      </a:pPr>
                      <a:r>
                        <a:rPr lang="en" sz="900">
                          <a:solidFill>
                            <a:schemeClr val="dk2"/>
                          </a:solidFill>
                        </a:rPr>
                        <a:t>29615.38</a:t>
                      </a:r>
                      <a:endParaRPr sz="1000"/>
                    </a:p>
                  </a:txBody>
                  <a:tcPr marT="91425" marB="91425" marR="91425" marL="91425"/>
                </a:tc>
              </a:tr>
              <a:tr h="396200">
                <a:tc>
                  <a:txBody>
                    <a:bodyPr/>
                    <a:lstStyle/>
                    <a:p>
                      <a:pPr indent="0" lvl="0" marL="0" rtl="0" algn="l">
                        <a:spcBef>
                          <a:spcPts val="0"/>
                        </a:spcBef>
                        <a:spcAft>
                          <a:spcPts val="0"/>
                        </a:spcAft>
                        <a:buNone/>
                      </a:pPr>
                      <a:r>
                        <a:rPr lang="en" sz="900">
                          <a:solidFill>
                            <a:schemeClr val="dk2"/>
                          </a:solidFill>
                        </a:rPr>
                        <a:t>General Living Area</a:t>
                      </a:r>
                      <a:endParaRPr sz="1000"/>
                    </a:p>
                  </a:txBody>
                  <a:tcPr marT="91425" marB="91425" marR="91425" marL="91425"/>
                </a:tc>
                <a:tc>
                  <a:txBody>
                    <a:bodyPr/>
                    <a:lstStyle/>
                    <a:p>
                      <a:pPr indent="0" lvl="0" marL="0" rtl="0" algn="ctr">
                        <a:spcBef>
                          <a:spcPts val="0"/>
                        </a:spcBef>
                        <a:spcAft>
                          <a:spcPts val="0"/>
                        </a:spcAft>
                        <a:buNone/>
                      </a:pPr>
                      <a:r>
                        <a:rPr lang="en" sz="900">
                          <a:solidFill>
                            <a:schemeClr val="dk2"/>
                          </a:solidFill>
                        </a:rPr>
                        <a:t>20794.06</a:t>
                      </a:r>
                      <a:endParaRPr sz="1000"/>
                    </a:p>
                  </a:txBody>
                  <a:tcPr marT="91425" marB="91425" marR="91425" marL="91425"/>
                </a:tc>
              </a:tr>
              <a:tr h="100000">
                <a:tc>
                  <a:txBody>
                    <a:bodyPr/>
                    <a:lstStyle/>
                    <a:p>
                      <a:pPr indent="0" lvl="0" marL="0" rtl="0" algn="l">
                        <a:spcBef>
                          <a:spcPts val="0"/>
                        </a:spcBef>
                        <a:spcAft>
                          <a:spcPts val="0"/>
                        </a:spcAft>
                        <a:buNone/>
                      </a:pPr>
                      <a:r>
                        <a:rPr lang="en" sz="900">
                          <a:solidFill>
                            <a:schemeClr val="dk2"/>
                          </a:solidFill>
                        </a:rPr>
                        <a:t>Overall Quality (material and finish of the house)</a:t>
                      </a:r>
                      <a:endParaRPr sz="900">
                        <a:solidFill>
                          <a:schemeClr val="dk2"/>
                        </a:solidFill>
                      </a:endParaRPr>
                    </a:p>
                  </a:txBody>
                  <a:tcPr marT="91425" marB="91425" marR="91425" marL="91425"/>
                </a:tc>
                <a:tc>
                  <a:txBody>
                    <a:bodyPr/>
                    <a:lstStyle/>
                    <a:p>
                      <a:pPr indent="0" lvl="0" marL="0" rtl="0" algn="ctr">
                        <a:spcBef>
                          <a:spcPts val="0"/>
                        </a:spcBef>
                        <a:spcAft>
                          <a:spcPts val="0"/>
                        </a:spcAft>
                        <a:buNone/>
                      </a:pPr>
                      <a:r>
                        <a:rPr lang="en" sz="900">
                          <a:solidFill>
                            <a:schemeClr val="dk2"/>
                          </a:solidFill>
                        </a:rPr>
                        <a:t>19010.63</a:t>
                      </a:r>
                      <a:endParaRPr sz="1000"/>
                    </a:p>
                  </a:txBody>
                  <a:tcPr marT="91425" marB="91425" marR="91425" marL="91425"/>
                </a:tc>
              </a:tr>
            </a:tbl>
          </a:graphicData>
        </a:graphic>
      </p:graphicFrame>
      <p:graphicFrame>
        <p:nvGraphicFramePr>
          <p:cNvPr id="321" name="Google Shape;321;p41"/>
          <p:cNvGraphicFramePr/>
          <p:nvPr/>
        </p:nvGraphicFramePr>
        <p:xfrm>
          <a:off x="4925000" y="560725"/>
          <a:ext cx="3000000" cy="3000000"/>
        </p:xfrm>
        <a:graphic>
          <a:graphicData uri="http://schemas.openxmlformats.org/drawingml/2006/table">
            <a:tbl>
              <a:tblPr>
                <a:noFill/>
                <a:tableStyleId>{1B55F8BA-AE6E-4E80-9BBE-5973E20A5D5B}</a:tableStyleId>
              </a:tblPr>
              <a:tblGrid>
                <a:gridCol w="2599550"/>
                <a:gridCol w="1135000"/>
              </a:tblGrid>
              <a:tr h="360700">
                <a:tc>
                  <a:txBody>
                    <a:bodyPr/>
                    <a:lstStyle/>
                    <a:p>
                      <a:pPr indent="0" lvl="0" marL="0" rtl="0" algn="l">
                        <a:spcBef>
                          <a:spcPts val="0"/>
                        </a:spcBef>
                        <a:spcAft>
                          <a:spcPts val="0"/>
                        </a:spcAft>
                        <a:buNone/>
                      </a:pPr>
                      <a:r>
                        <a:rPr b="1" lang="en" sz="1000"/>
                        <a:t>Factor</a:t>
                      </a:r>
                      <a:endParaRPr b="1" sz="1000"/>
                    </a:p>
                  </a:txBody>
                  <a:tcPr marT="91425" marB="91425" marR="91425" marL="91425"/>
                </a:tc>
                <a:tc>
                  <a:txBody>
                    <a:bodyPr/>
                    <a:lstStyle/>
                    <a:p>
                      <a:pPr indent="0" lvl="0" marL="0" rtl="0" algn="l">
                        <a:spcBef>
                          <a:spcPts val="0"/>
                        </a:spcBef>
                        <a:spcAft>
                          <a:spcPts val="0"/>
                        </a:spcAft>
                        <a:buNone/>
                      </a:pPr>
                      <a:r>
                        <a:rPr b="1" lang="en" sz="1000"/>
                        <a:t>Effect on Price</a:t>
                      </a:r>
                      <a:endParaRPr b="1" sz="1000"/>
                    </a:p>
                  </a:txBody>
                  <a:tcPr marT="91425" marB="91425" marR="91425" marL="91425"/>
                </a:tc>
              </a:tr>
              <a:tr h="396200">
                <a:tc>
                  <a:txBody>
                    <a:bodyPr/>
                    <a:lstStyle/>
                    <a:p>
                      <a:pPr indent="0" lvl="0" marL="0" rtl="0" algn="l">
                        <a:lnSpc>
                          <a:spcPct val="115000"/>
                        </a:lnSpc>
                        <a:spcBef>
                          <a:spcPts val="0"/>
                        </a:spcBef>
                        <a:spcAft>
                          <a:spcPts val="0"/>
                        </a:spcAft>
                        <a:buNone/>
                      </a:pPr>
                      <a:r>
                        <a:rPr lang="en" sz="1000"/>
                        <a:t>Mansard (Roof Style)</a:t>
                      </a:r>
                      <a:endParaRPr sz="1000"/>
                    </a:p>
                  </a:txBody>
                  <a:tcPr marT="91425" marB="91425" marR="91425" marL="91425"/>
                </a:tc>
                <a:tc>
                  <a:txBody>
                    <a:bodyPr/>
                    <a:lstStyle/>
                    <a:p>
                      <a:pPr indent="0" lvl="0" marL="0" rtl="0" algn="ctr">
                        <a:spcBef>
                          <a:spcPts val="0"/>
                        </a:spcBef>
                        <a:spcAft>
                          <a:spcPts val="0"/>
                        </a:spcAft>
                        <a:buNone/>
                      </a:pPr>
                      <a:r>
                        <a:rPr lang="en" sz="1000"/>
                        <a:t>-</a:t>
                      </a:r>
                      <a:r>
                        <a:rPr lang="en" sz="900">
                          <a:solidFill>
                            <a:schemeClr val="dk2"/>
                          </a:solidFill>
                        </a:rPr>
                        <a:t>23605.43</a:t>
                      </a:r>
                      <a:endParaRPr sz="1000"/>
                    </a:p>
                  </a:txBody>
                  <a:tcPr marT="91425" marB="91425" marR="91425" marL="91425"/>
                </a:tc>
              </a:tr>
              <a:tr h="396200">
                <a:tc>
                  <a:txBody>
                    <a:bodyPr/>
                    <a:lstStyle/>
                    <a:p>
                      <a:pPr indent="0" lvl="0" marL="0" rtl="0" algn="l">
                        <a:spcBef>
                          <a:spcPts val="0"/>
                        </a:spcBef>
                        <a:spcAft>
                          <a:spcPts val="0"/>
                        </a:spcAft>
                        <a:buNone/>
                      </a:pPr>
                      <a:r>
                        <a:rPr lang="en" sz="1000"/>
                        <a:t>Edwards (Neighborhood)</a:t>
                      </a:r>
                      <a:endParaRPr sz="1000"/>
                    </a:p>
                  </a:txBody>
                  <a:tcPr marT="91425" marB="91425" marR="91425" marL="91425"/>
                </a:tc>
                <a:tc>
                  <a:txBody>
                    <a:bodyPr/>
                    <a:lstStyle/>
                    <a:p>
                      <a:pPr indent="0" lvl="0" marL="0" rtl="0" algn="ctr">
                        <a:spcBef>
                          <a:spcPts val="0"/>
                        </a:spcBef>
                        <a:spcAft>
                          <a:spcPts val="0"/>
                        </a:spcAft>
                        <a:buNone/>
                      </a:pPr>
                      <a:r>
                        <a:rPr lang="en" sz="900">
                          <a:solidFill>
                            <a:schemeClr val="dk2"/>
                          </a:solidFill>
                        </a:rPr>
                        <a:t>-16088.99</a:t>
                      </a:r>
                      <a:endParaRPr sz="1000"/>
                    </a:p>
                  </a:txBody>
                  <a:tcPr marT="91425" marB="91425" marR="91425" marL="91425"/>
                </a:tc>
              </a:tr>
              <a:tr h="396200">
                <a:tc>
                  <a:txBody>
                    <a:bodyPr/>
                    <a:lstStyle/>
                    <a:p>
                      <a:pPr indent="0" lvl="0" marL="0" rtl="0" algn="l">
                        <a:spcBef>
                          <a:spcPts val="0"/>
                        </a:spcBef>
                        <a:spcAft>
                          <a:spcPts val="0"/>
                        </a:spcAft>
                        <a:buNone/>
                      </a:pPr>
                      <a:r>
                        <a:rPr lang="en" sz="900">
                          <a:solidFill>
                            <a:schemeClr val="dk2"/>
                          </a:solidFill>
                        </a:rPr>
                        <a:t>Stucco (Exterior)</a:t>
                      </a:r>
                      <a:endParaRPr sz="1000"/>
                    </a:p>
                  </a:txBody>
                  <a:tcPr marT="91425" marB="91425" marR="91425" marL="91425"/>
                </a:tc>
                <a:tc>
                  <a:txBody>
                    <a:bodyPr/>
                    <a:lstStyle/>
                    <a:p>
                      <a:pPr indent="0" lvl="0" marL="0" rtl="0" algn="ctr">
                        <a:spcBef>
                          <a:spcPts val="0"/>
                        </a:spcBef>
                        <a:spcAft>
                          <a:spcPts val="0"/>
                        </a:spcAft>
                        <a:buNone/>
                      </a:pPr>
                      <a:r>
                        <a:rPr lang="en" sz="900">
                          <a:solidFill>
                            <a:schemeClr val="dk2"/>
                          </a:solidFill>
                        </a:rPr>
                        <a:t>12656.15</a:t>
                      </a:r>
                      <a:endParaRPr sz="1000"/>
                    </a:p>
                  </a:txBody>
                  <a:tcPr marT="91425" marB="91425" marR="91425" marL="91425"/>
                </a:tc>
              </a:tr>
              <a:tr h="100000">
                <a:tc>
                  <a:txBody>
                    <a:bodyPr/>
                    <a:lstStyle/>
                    <a:p>
                      <a:pPr indent="0" lvl="0" marL="0" rtl="0" algn="l">
                        <a:spcBef>
                          <a:spcPts val="0"/>
                        </a:spcBef>
                        <a:spcAft>
                          <a:spcPts val="0"/>
                        </a:spcAft>
                        <a:buNone/>
                      </a:pPr>
                      <a:r>
                        <a:rPr lang="en" sz="1000"/>
                        <a:t>Brick (Masonry Veneer Type)</a:t>
                      </a:r>
                      <a:endParaRPr sz="1000"/>
                    </a:p>
                  </a:txBody>
                  <a:tcPr marT="91425" marB="91425" marR="91425" marL="91425"/>
                </a:tc>
                <a:tc>
                  <a:txBody>
                    <a:bodyPr/>
                    <a:lstStyle/>
                    <a:p>
                      <a:pPr indent="0" lvl="0" marL="0" rtl="0" algn="ctr">
                        <a:spcBef>
                          <a:spcPts val="0"/>
                        </a:spcBef>
                        <a:spcAft>
                          <a:spcPts val="0"/>
                        </a:spcAft>
                        <a:buNone/>
                      </a:pPr>
                      <a:r>
                        <a:rPr lang="en" sz="900">
                          <a:solidFill>
                            <a:schemeClr val="dk2"/>
                          </a:solidFill>
                        </a:rPr>
                        <a:t>-12579.21</a:t>
                      </a:r>
                      <a:endParaRPr sz="1000"/>
                    </a:p>
                  </a:txBody>
                  <a:tcPr marT="91425" marB="91425" marR="91425" marL="91425"/>
                </a:tc>
              </a:tr>
              <a:tr h="396200">
                <a:tc>
                  <a:txBody>
                    <a:bodyPr/>
                    <a:lstStyle/>
                    <a:p>
                      <a:pPr indent="0" lvl="0" marL="0" rtl="0" algn="l">
                        <a:lnSpc>
                          <a:spcPct val="115000"/>
                        </a:lnSpc>
                        <a:spcBef>
                          <a:spcPts val="0"/>
                        </a:spcBef>
                        <a:spcAft>
                          <a:spcPts val="0"/>
                        </a:spcAft>
                        <a:buNone/>
                      </a:pPr>
                      <a:r>
                        <a:rPr lang="en" sz="1000"/>
                        <a:t>Quick and significant rise from street grade to building (Land Contour) </a:t>
                      </a:r>
                      <a:endParaRPr sz="1000"/>
                    </a:p>
                  </a:txBody>
                  <a:tcPr marT="91425" marB="91425" marR="91425" marL="91425"/>
                </a:tc>
                <a:tc>
                  <a:txBody>
                    <a:bodyPr/>
                    <a:lstStyle/>
                    <a:p>
                      <a:pPr indent="0" lvl="0" marL="0" rtl="0" algn="ctr">
                        <a:spcBef>
                          <a:spcPts val="0"/>
                        </a:spcBef>
                        <a:spcAft>
                          <a:spcPts val="0"/>
                        </a:spcAft>
                        <a:buNone/>
                      </a:pPr>
                      <a:r>
                        <a:rPr lang="en" sz="900">
                          <a:solidFill>
                            <a:schemeClr val="dk2"/>
                          </a:solidFill>
                        </a:rPr>
                        <a:t>-10818.</a:t>
                      </a:r>
                      <a:endParaRPr sz="10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37">
      <a:dk1>
        <a:srgbClr val="000000"/>
      </a:dk1>
      <a:lt1>
        <a:srgbClr val="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