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800" dirty="0"/>
              <a:t>UTS (unbalanced tree</a:t>
            </a:r>
            <a:r>
              <a:rPr lang="en-US" altLang="ja-JP" sz="1800" baseline="0" dirty="0"/>
              <a:t> search)</a:t>
            </a:r>
            <a:endParaRPr lang="en-US" altLang="ja-JP" sz="1800" dirty="0"/>
          </a:p>
        </c:rich>
      </c:tx>
      <c:layout>
        <c:manualLayout>
          <c:xMode val="edge"/>
          <c:yMode val="edge"/>
          <c:x val="0.2176355776213969"/>
          <c:y val="2.04342245908998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35010936324345132"/>
          <c:y val="0.14185642516917232"/>
          <c:w val="0.59544523963673901"/>
          <c:h val="0.6810257207760109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Sheet3!$D$2</c:f>
              <c:strCache>
                <c:ptCount val="1"/>
                <c:pt idx="0">
                  <c:v>OriginalGLB</c:v>
                </c:pt>
              </c:strCache>
            </c:strRef>
          </c:tx>
          <c:spPr>
            <a:ln w="317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Sheet3!$B$4:$B$9</c:f>
              <c:numCache>
                <c:formatCode>General</c:formatCode>
                <c:ptCount val="6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</c:numCache>
            </c:numRef>
          </c:xVal>
          <c:yVal>
            <c:numRef>
              <c:f>Sheet3!$D$4:$D$9</c:f>
              <c:numCache>
                <c:formatCode>General</c:formatCode>
                <c:ptCount val="6"/>
                <c:pt idx="0">
                  <c:v>951.78</c:v>
                </c:pt>
                <c:pt idx="1">
                  <c:v>1897.8</c:v>
                </c:pt>
                <c:pt idx="2">
                  <c:v>3751.9</c:v>
                </c:pt>
                <c:pt idx="3">
                  <c:v>7346.9</c:v>
                </c:pt>
                <c:pt idx="4">
                  <c:v>13638</c:v>
                </c:pt>
                <c:pt idx="5">
                  <c:v>19354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Sheet3!$L$2</c:f>
              <c:strCache>
                <c:ptCount val="1"/>
                <c:pt idx="0">
                  <c:v>MultiThread</c:v>
                </c:pt>
              </c:strCache>
            </c:strRef>
          </c:tx>
          <c:spPr>
            <a:ln w="31750" cap="rnd">
              <a:solidFill>
                <a:srgbClr val="0070C0">
                  <a:alpha val="60000"/>
                </a:srgb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Sheet3!$B$4:$B$9</c:f>
              <c:numCache>
                <c:formatCode>General</c:formatCode>
                <c:ptCount val="6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</c:numCache>
            </c:numRef>
          </c:xVal>
          <c:yVal>
            <c:numRef>
              <c:f>Sheet3!$L$4:$L$9</c:f>
              <c:numCache>
                <c:formatCode>General</c:formatCode>
                <c:ptCount val="6"/>
                <c:pt idx="0">
                  <c:v>905.35697899023637</c:v>
                </c:pt>
                <c:pt idx="1">
                  <c:v>1783.8614751980592</c:v>
                </c:pt>
                <c:pt idx="2">
                  <c:v>3596.3771100994186</c:v>
                </c:pt>
                <c:pt idx="3">
                  <c:v>7014.8152083244831</c:v>
                </c:pt>
                <c:pt idx="4">
                  <c:v>13986.928755461533</c:v>
                </c:pt>
                <c:pt idx="5">
                  <c:v>26665.46212849427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Sheet3!$Q$3</c:f>
              <c:strCache>
                <c:ptCount val="1"/>
                <c:pt idx="0">
                  <c:v>MultiStage(best)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xVal>
            <c:numRef>
              <c:f>Sheet3!$B$4:$B$9</c:f>
              <c:numCache>
                <c:formatCode>General</c:formatCode>
                <c:ptCount val="6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</c:numCache>
            </c:numRef>
          </c:xVal>
          <c:yVal>
            <c:numRef>
              <c:f>Sheet3!$S$4:$S$9</c:f>
              <c:numCache>
                <c:formatCode>General</c:formatCode>
                <c:ptCount val="6"/>
                <c:pt idx="0">
                  <c:v>775.60405683472379</c:v>
                </c:pt>
                <c:pt idx="1">
                  <c:v>1464.5839939287578</c:v>
                </c:pt>
                <c:pt idx="2">
                  <c:v>2789.9939399993991</c:v>
                </c:pt>
                <c:pt idx="3">
                  <c:v>6455.1685909505131</c:v>
                </c:pt>
                <c:pt idx="4">
                  <c:v>12551.610375082957</c:v>
                </c:pt>
                <c:pt idx="5">
                  <c:v>24730.254035708858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Sheet3!$R$3</c:f>
              <c:strCache>
                <c:ptCount val="1"/>
                <c:pt idx="0">
                  <c:v>MultiStage(ave.)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Sheet3!$B$4:$B$9</c:f>
              <c:numCache>
                <c:formatCode>General</c:formatCode>
                <c:ptCount val="6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</c:numCache>
            </c:numRef>
          </c:xVal>
          <c:yVal>
            <c:numRef>
              <c:f>Sheet3!$T$4:$T$9</c:f>
              <c:numCache>
                <c:formatCode>General</c:formatCode>
                <c:ptCount val="6"/>
                <c:pt idx="0">
                  <c:v>556.99718991390978</c:v>
                </c:pt>
                <c:pt idx="1">
                  <c:v>1431.1100020185143</c:v>
                </c:pt>
                <c:pt idx="2">
                  <c:v>2469.8990256656471</c:v>
                </c:pt>
                <c:pt idx="3">
                  <c:v>3364.8648962945531</c:v>
                </c:pt>
                <c:pt idx="4">
                  <c:v>12427.25866090005</c:v>
                </c:pt>
                <c:pt idx="5">
                  <c:v>15953.532846914086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066255744"/>
        <c:axId val="-1066261184"/>
      </c:scatterChart>
      <c:valAx>
        <c:axId val="-1066255744"/>
        <c:scaling>
          <c:orientation val="minMax"/>
          <c:max val="1024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800" dirty="0" smtClean="0"/>
                  <a:t># of computing</a:t>
                </a:r>
                <a:r>
                  <a:rPr lang="en-US" altLang="ja-JP" sz="1800" baseline="0" dirty="0" smtClean="0"/>
                  <a:t> nodes </a:t>
                </a:r>
                <a:endParaRPr lang="ja-JP" altLang="en-US" sz="1800" dirty="0"/>
              </a:p>
            </c:rich>
          </c:tx>
          <c:layout>
            <c:manualLayout>
              <c:xMode val="edge"/>
              <c:yMode val="edge"/>
              <c:x val="0.34111081198400572"/>
              <c:y val="0.908216274545874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066261184"/>
        <c:crosses val="autoZero"/>
        <c:crossBetween val="midCat"/>
        <c:majorUnit val="256"/>
        <c:minorUnit val="128"/>
      </c:valAx>
      <c:valAx>
        <c:axId val="-106626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600" dirty="0" smtClean="0"/>
                  <a:t># of traversed search</a:t>
                </a:r>
                <a:r>
                  <a:rPr lang="en-US" altLang="ja-JP" sz="1600" baseline="0" dirty="0" smtClean="0"/>
                  <a:t> nodes (</a:t>
                </a:r>
                <a:r>
                  <a:rPr lang="en-US" altLang="ja-JP" sz="1600" dirty="0" smtClean="0"/>
                  <a:t>million node/sec</a:t>
                </a:r>
                <a:r>
                  <a:rPr lang="en-US" altLang="ja-JP" sz="1600" dirty="0"/>
                  <a:t>)</a:t>
                </a:r>
                <a:endParaRPr lang="ja-JP" altLang="en-US" sz="1600" dirty="0"/>
              </a:p>
            </c:rich>
          </c:tx>
          <c:layout>
            <c:manualLayout>
              <c:xMode val="edge"/>
              <c:yMode val="edge"/>
              <c:x val="3.3321542160226383E-2"/>
              <c:y val="0.168031272408594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0662557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93263483676008"/>
          <c:y val="0.56451368958964743"/>
          <c:w val="0.33086892598064993"/>
          <c:h val="0.229886635641685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F4F5-EDC2-4A3F-8E46-3B9223313EE9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F42A-99A8-41AE-9040-4107D3FD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33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F4F5-EDC2-4A3F-8E46-3B9223313EE9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F42A-99A8-41AE-9040-4107D3FD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5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F4F5-EDC2-4A3F-8E46-3B9223313EE9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F42A-99A8-41AE-9040-4107D3FD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18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F4F5-EDC2-4A3F-8E46-3B9223313EE9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F42A-99A8-41AE-9040-4107D3FD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26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F4F5-EDC2-4A3F-8E46-3B9223313EE9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F42A-99A8-41AE-9040-4107D3FD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41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F4F5-EDC2-4A3F-8E46-3B9223313EE9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F42A-99A8-41AE-9040-4107D3FD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43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F4F5-EDC2-4A3F-8E46-3B9223313EE9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F42A-99A8-41AE-9040-4107D3FD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49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F4F5-EDC2-4A3F-8E46-3B9223313EE9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F42A-99A8-41AE-9040-4107D3FD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01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F4F5-EDC2-4A3F-8E46-3B9223313EE9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F42A-99A8-41AE-9040-4107D3FD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82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F4F5-EDC2-4A3F-8E46-3B9223313EE9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F42A-99A8-41AE-9040-4107D3FD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19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F4F5-EDC2-4A3F-8E46-3B9223313EE9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F42A-99A8-41AE-9040-4107D3FD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43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1F4F5-EDC2-4A3F-8E46-3B9223313EE9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0F42A-99A8-41AE-9040-4107D3FD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16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958731" y="5109450"/>
            <a:ext cx="805271" cy="84114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851844" y="5089598"/>
            <a:ext cx="805271" cy="85939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629601" y="3495287"/>
            <a:ext cx="2544871" cy="106973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752500" y="911555"/>
            <a:ext cx="523547" cy="576654"/>
            <a:chOff x="3025632" y="4178838"/>
            <a:chExt cx="523547" cy="576654"/>
          </a:xfrm>
        </p:grpSpPr>
        <p:sp>
          <p:nvSpPr>
            <p:cNvPr id="8" name="正方形/長方形 7"/>
            <p:cNvSpPr/>
            <p:nvPr/>
          </p:nvSpPr>
          <p:spPr>
            <a:xfrm>
              <a:off x="3025632" y="4178838"/>
              <a:ext cx="523547" cy="57665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9" name="グループ化 8"/>
            <p:cNvGrpSpPr/>
            <p:nvPr/>
          </p:nvGrpSpPr>
          <p:grpSpPr>
            <a:xfrm>
              <a:off x="3130927" y="4238652"/>
              <a:ext cx="312956" cy="253835"/>
              <a:chOff x="4813597" y="3272263"/>
              <a:chExt cx="961293" cy="461791"/>
            </a:xfrm>
          </p:grpSpPr>
          <p:sp>
            <p:nvSpPr>
              <p:cNvPr id="16" name="正方形/長方形 15"/>
              <p:cNvSpPr/>
              <p:nvPr/>
            </p:nvSpPr>
            <p:spPr>
              <a:xfrm>
                <a:off x="5278443" y="3272263"/>
                <a:ext cx="299703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5278443" y="3360445"/>
                <a:ext cx="379215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5278443" y="3445568"/>
                <a:ext cx="496447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4813597" y="3525082"/>
                <a:ext cx="464846" cy="65756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4978740" y="3598480"/>
                <a:ext cx="299703" cy="59134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5088325" y="3667807"/>
                <a:ext cx="190118" cy="6624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3135467" y="4572379"/>
              <a:ext cx="293587" cy="140658"/>
              <a:chOff x="4367101" y="4003176"/>
              <a:chExt cx="495427" cy="327654"/>
            </a:xfrm>
          </p:grpSpPr>
          <p:cxnSp>
            <p:nvCxnSpPr>
              <p:cNvPr id="11" name="直線コネクタ 10"/>
              <p:cNvCxnSpPr/>
              <p:nvPr/>
            </p:nvCxnSpPr>
            <p:spPr>
              <a:xfrm flipV="1">
                <a:off x="4367101" y="4003176"/>
                <a:ext cx="146793" cy="32765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" name="直線コネクタ 11"/>
              <p:cNvCxnSpPr/>
              <p:nvPr/>
            </p:nvCxnSpPr>
            <p:spPr>
              <a:xfrm>
                <a:off x="4520011" y="4015409"/>
                <a:ext cx="73396" cy="223243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" name="直線コネクタ 12"/>
              <p:cNvCxnSpPr/>
              <p:nvPr/>
            </p:nvCxnSpPr>
            <p:spPr>
              <a:xfrm flipV="1">
                <a:off x="4593407" y="4094922"/>
                <a:ext cx="85630" cy="165583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" name="直線コネクタ 13"/>
              <p:cNvCxnSpPr/>
              <p:nvPr/>
            </p:nvCxnSpPr>
            <p:spPr>
              <a:xfrm>
                <a:off x="4691269" y="4090444"/>
                <a:ext cx="73397" cy="113145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" name="直線コネクタ 14"/>
              <p:cNvCxnSpPr/>
              <p:nvPr/>
            </p:nvCxnSpPr>
            <p:spPr>
              <a:xfrm flipV="1">
                <a:off x="4776898" y="4018458"/>
                <a:ext cx="85630" cy="174537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2" name="グループ化 21"/>
          <p:cNvGrpSpPr/>
          <p:nvPr/>
        </p:nvGrpSpPr>
        <p:grpSpPr>
          <a:xfrm>
            <a:off x="1498615" y="911555"/>
            <a:ext cx="523547" cy="576654"/>
            <a:chOff x="3025632" y="4178838"/>
            <a:chExt cx="523547" cy="576654"/>
          </a:xfrm>
        </p:grpSpPr>
        <p:sp>
          <p:nvSpPr>
            <p:cNvPr id="23" name="正方形/長方形 22"/>
            <p:cNvSpPr/>
            <p:nvPr/>
          </p:nvSpPr>
          <p:spPr>
            <a:xfrm>
              <a:off x="3025632" y="4178838"/>
              <a:ext cx="523547" cy="57665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3130927" y="4238652"/>
              <a:ext cx="312956" cy="253835"/>
              <a:chOff x="4813597" y="3272263"/>
              <a:chExt cx="961293" cy="461791"/>
            </a:xfrm>
          </p:grpSpPr>
          <p:sp>
            <p:nvSpPr>
              <p:cNvPr id="31" name="正方形/長方形 30"/>
              <p:cNvSpPr/>
              <p:nvPr/>
            </p:nvSpPr>
            <p:spPr>
              <a:xfrm>
                <a:off x="5278443" y="3272263"/>
                <a:ext cx="299703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5278443" y="3360445"/>
                <a:ext cx="379215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5278443" y="3445568"/>
                <a:ext cx="496447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34" name="正方形/長方形 33"/>
              <p:cNvSpPr/>
              <p:nvPr/>
            </p:nvSpPr>
            <p:spPr>
              <a:xfrm>
                <a:off x="4813597" y="3525082"/>
                <a:ext cx="464846" cy="65756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35" name="正方形/長方形 34"/>
              <p:cNvSpPr/>
              <p:nvPr/>
            </p:nvSpPr>
            <p:spPr>
              <a:xfrm>
                <a:off x="4978740" y="3598480"/>
                <a:ext cx="299703" cy="59134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5088325" y="3667807"/>
                <a:ext cx="190118" cy="6624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  <p:grpSp>
          <p:nvGrpSpPr>
            <p:cNvPr id="25" name="グループ化 24"/>
            <p:cNvGrpSpPr/>
            <p:nvPr/>
          </p:nvGrpSpPr>
          <p:grpSpPr>
            <a:xfrm>
              <a:off x="3135467" y="4572379"/>
              <a:ext cx="293587" cy="140658"/>
              <a:chOff x="4367101" y="4003176"/>
              <a:chExt cx="495427" cy="327654"/>
            </a:xfrm>
          </p:grpSpPr>
          <p:cxnSp>
            <p:nvCxnSpPr>
              <p:cNvPr id="26" name="直線コネクタ 25"/>
              <p:cNvCxnSpPr/>
              <p:nvPr/>
            </p:nvCxnSpPr>
            <p:spPr>
              <a:xfrm flipV="1">
                <a:off x="4367101" y="4003176"/>
                <a:ext cx="146793" cy="32765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" name="直線コネクタ 26"/>
              <p:cNvCxnSpPr/>
              <p:nvPr/>
            </p:nvCxnSpPr>
            <p:spPr>
              <a:xfrm>
                <a:off x="4520011" y="4015409"/>
                <a:ext cx="73396" cy="223243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8" name="直線コネクタ 27"/>
              <p:cNvCxnSpPr/>
              <p:nvPr/>
            </p:nvCxnSpPr>
            <p:spPr>
              <a:xfrm flipV="1">
                <a:off x="4593407" y="4094922"/>
                <a:ext cx="85630" cy="165583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直線コネクタ 28"/>
              <p:cNvCxnSpPr/>
              <p:nvPr/>
            </p:nvCxnSpPr>
            <p:spPr>
              <a:xfrm>
                <a:off x="4691269" y="4090444"/>
                <a:ext cx="73397" cy="113145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直線コネクタ 29"/>
              <p:cNvCxnSpPr/>
              <p:nvPr/>
            </p:nvCxnSpPr>
            <p:spPr>
              <a:xfrm flipV="1">
                <a:off x="4776898" y="4018458"/>
                <a:ext cx="85630" cy="174537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37" name="グループ化 36"/>
          <p:cNvGrpSpPr/>
          <p:nvPr/>
        </p:nvGrpSpPr>
        <p:grpSpPr>
          <a:xfrm>
            <a:off x="2227797" y="918670"/>
            <a:ext cx="523547" cy="576654"/>
            <a:chOff x="3025632" y="4178838"/>
            <a:chExt cx="523547" cy="576654"/>
          </a:xfrm>
        </p:grpSpPr>
        <p:sp>
          <p:nvSpPr>
            <p:cNvPr id="38" name="正方形/長方形 37"/>
            <p:cNvSpPr/>
            <p:nvPr/>
          </p:nvSpPr>
          <p:spPr>
            <a:xfrm>
              <a:off x="3025632" y="4178838"/>
              <a:ext cx="523547" cy="57665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39" name="グループ化 38"/>
            <p:cNvGrpSpPr/>
            <p:nvPr/>
          </p:nvGrpSpPr>
          <p:grpSpPr>
            <a:xfrm>
              <a:off x="3130927" y="4238652"/>
              <a:ext cx="312956" cy="253835"/>
              <a:chOff x="4813597" y="3272263"/>
              <a:chExt cx="961293" cy="461791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5278443" y="3272263"/>
                <a:ext cx="299703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5278443" y="3360445"/>
                <a:ext cx="379215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>
                <a:off x="5278443" y="3445568"/>
                <a:ext cx="496447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49" name="正方形/長方形 48"/>
              <p:cNvSpPr/>
              <p:nvPr/>
            </p:nvSpPr>
            <p:spPr>
              <a:xfrm>
                <a:off x="4813597" y="3525082"/>
                <a:ext cx="464846" cy="65756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50" name="正方形/長方形 49"/>
              <p:cNvSpPr/>
              <p:nvPr/>
            </p:nvSpPr>
            <p:spPr>
              <a:xfrm>
                <a:off x="4978740" y="3598480"/>
                <a:ext cx="299703" cy="59134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51" name="正方形/長方形 50"/>
              <p:cNvSpPr/>
              <p:nvPr/>
            </p:nvSpPr>
            <p:spPr>
              <a:xfrm>
                <a:off x="5088325" y="3667807"/>
                <a:ext cx="190118" cy="6624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  <p:grpSp>
          <p:nvGrpSpPr>
            <p:cNvPr id="40" name="グループ化 39"/>
            <p:cNvGrpSpPr/>
            <p:nvPr/>
          </p:nvGrpSpPr>
          <p:grpSpPr>
            <a:xfrm>
              <a:off x="3135467" y="4572379"/>
              <a:ext cx="293587" cy="140658"/>
              <a:chOff x="4367101" y="4003176"/>
              <a:chExt cx="495427" cy="327654"/>
            </a:xfrm>
          </p:grpSpPr>
          <p:cxnSp>
            <p:nvCxnSpPr>
              <p:cNvPr id="41" name="直線コネクタ 40"/>
              <p:cNvCxnSpPr/>
              <p:nvPr/>
            </p:nvCxnSpPr>
            <p:spPr>
              <a:xfrm flipV="1">
                <a:off x="4367101" y="4003176"/>
                <a:ext cx="146793" cy="32765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直線コネクタ 41"/>
              <p:cNvCxnSpPr/>
              <p:nvPr/>
            </p:nvCxnSpPr>
            <p:spPr>
              <a:xfrm>
                <a:off x="4520011" y="4015409"/>
                <a:ext cx="73396" cy="223243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3" name="直線コネクタ 42"/>
              <p:cNvCxnSpPr/>
              <p:nvPr/>
            </p:nvCxnSpPr>
            <p:spPr>
              <a:xfrm flipV="1">
                <a:off x="4593407" y="4094922"/>
                <a:ext cx="85630" cy="165583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4" name="直線コネクタ 43"/>
              <p:cNvCxnSpPr/>
              <p:nvPr/>
            </p:nvCxnSpPr>
            <p:spPr>
              <a:xfrm>
                <a:off x="4691269" y="4090444"/>
                <a:ext cx="73397" cy="113145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5" name="直線コネクタ 44"/>
              <p:cNvCxnSpPr/>
              <p:nvPr/>
            </p:nvCxnSpPr>
            <p:spPr>
              <a:xfrm flipV="1">
                <a:off x="4776898" y="4018458"/>
                <a:ext cx="85630" cy="174537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52" name="グループ化 51"/>
          <p:cNvGrpSpPr/>
          <p:nvPr/>
        </p:nvGrpSpPr>
        <p:grpSpPr>
          <a:xfrm>
            <a:off x="1223378" y="2308725"/>
            <a:ext cx="275237" cy="391450"/>
            <a:chOff x="2192725" y="2572222"/>
            <a:chExt cx="275237" cy="391450"/>
          </a:xfrm>
        </p:grpSpPr>
        <p:sp>
          <p:nvSpPr>
            <p:cNvPr id="53" name="二等辺三角形 52"/>
            <p:cNvSpPr/>
            <p:nvPr/>
          </p:nvSpPr>
          <p:spPr>
            <a:xfrm>
              <a:off x="2192725" y="2737365"/>
              <a:ext cx="275237" cy="226307"/>
            </a:xfrm>
            <a:prstGeom prst="triangl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2226366" y="2572222"/>
              <a:ext cx="207957" cy="22019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1578865" y="2300194"/>
            <a:ext cx="275237" cy="391450"/>
            <a:chOff x="2192725" y="2572222"/>
            <a:chExt cx="275237" cy="391450"/>
          </a:xfrm>
        </p:grpSpPr>
        <p:sp>
          <p:nvSpPr>
            <p:cNvPr id="56" name="二等辺三角形 55"/>
            <p:cNvSpPr/>
            <p:nvPr/>
          </p:nvSpPr>
          <p:spPr>
            <a:xfrm>
              <a:off x="2192725" y="2737365"/>
              <a:ext cx="275237" cy="226307"/>
            </a:xfrm>
            <a:prstGeom prst="triangl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2226366" y="2572222"/>
              <a:ext cx="207957" cy="22019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1940679" y="2297254"/>
            <a:ext cx="275237" cy="391450"/>
            <a:chOff x="2192725" y="2572222"/>
            <a:chExt cx="275237" cy="391450"/>
          </a:xfrm>
        </p:grpSpPr>
        <p:sp>
          <p:nvSpPr>
            <p:cNvPr id="59" name="二等辺三角形 58"/>
            <p:cNvSpPr/>
            <p:nvPr/>
          </p:nvSpPr>
          <p:spPr>
            <a:xfrm>
              <a:off x="2192725" y="2737365"/>
              <a:ext cx="275237" cy="226307"/>
            </a:xfrm>
            <a:prstGeom prst="triangl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60" name="円/楕円 59"/>
            <p:cNvSpPr/>
            <p:nvPr/>
          </p:nvSpPr>
          <p:spPr>
            <a:xfrm>
              <a:off x="2226366" y="2572222"/>
              <a:ext cx="207957" cy="22019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2449993" y="2311219"/>
            <a:ext cx="101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Agents</a:t>
            </a:r>
          </a:p>
        </p:txBody>
      </p:sp>
      <p:cxnSp>
        <p:nvCxnSpPr>
          <p:cNvPr id="62" name="直線矢印コネクタ 61"/>
          <p:cNvCxnSpPr/>
          <p:nvPr/>
        </p:nvCxnSpPr>
        <p:spPr>
          <a:xfrm flipH="1" flipV="1">
            <a:off x="1011035" y="1469637"/>
            <a:ext cx="1362004" cy="79812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 flipV="1">
            <a:off x="1724297" y="1469816"/>
            <a:ext cx="36092" cy="79248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flipV="1">
            <a:off x="2095533" y="1474225"/>
            <a:ext cx="394038" cy="76671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flipV="1">
            <a:off x="1379216" y="1469637"/>
            <a:ext cx="377934" cy="79812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グループ化 65"/>
          <p:cNvGrpSpPr/>
          <p:nvPr/>
        </p:nvGrpSpPr>
        <p:grpSpPr>
          <a:xfrm>
            <a:off x="867891" y="2300194"/>
            <a:ext cx="275237" cy="391450"/>
            <a:chOff x="2192725" y="2572222"/>
            <a:chExt cx="275237" cy="391450"/>
          </a:xfrm>
          <a:solidFill>
            <a:srgbClr val="FF0000"/>
          </a:solidFill>
        </p:grpSpPr>
        <p:sp>
          <p:nvSpPr>
            <p:cNvPr id="67" name="二等辺三角形 66"/>
            <p:cNvSpPr/>
            <p:nvPr/>
          </p:nvSpPr>
          <p:spPr>
            <a:xfrm>
              <a:off x="2192725" y="2737365"/>
              <a:ext cx="275237" cy="226307"/>
            </a:xfrm>
            <a:prstGeom prst="triangl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68" name="円/楕円 67"/>
            <p:cNvSpPr/>
            <p:nvPr/>
          </p:nvSpPr>
          <p:spPr>
            <a:xfrm>
              <a:off x="2226366" y="2572222"/>
              <a:ext cx="207957" cy="22019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69" name="グループ化 68"/>
          <p:cNvGrpSpPr/>
          <p:nvPr/>
        </p:nvGrpSpPr>
        <p:grpSpPr>
          <a:xfrm>
            <a:off x="2299329" y="2292022"/>
            <a:ext cx="275237" cy="391450"/>
            <a:chOff x="2192725" y="2572222"/>
            <a:chExt cx="275237" cy="391450"/>
          </a:xfrm>
        </p:grpSpPr>
        <p:sp>
          <p:nvSpPr>
            <p:cNvPr id="70" name="二等辺三角形 69"/>
            <p:cNvSpPr/>
            <p:nvPr/>
          </p:nvSpPr>
          <p:spPr>
            <a:xfrm>
              <a:off x="2192725" y="2737365"/>
              <a:ext cx="275237" cy="226307"/>
            </a:xfrm>
            <a:prstGeom prst="triangl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71" name="円/楕円 70"/>
            <p:cNvSpPr/>
            <p:nvPr/>
          </p:nvSpPr>
          <p:spPr>
            <a:xfrm>
              <a:off x="2226366" y="2572222"/>
              <a:ext cx="207957" cy="22019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cxnSp>
        <p:nvCxnSpPr>
          <p:cNvPr id="72" name="直線矢印コネクタ 71"/>
          <p:cNvCxnSpPr/>
          <p:nvPr/>
        </p:nvCxnSpPr>
        <p:spPr>
          <a:xfrm flipV="1">
            <a:off x="1006185" y="1469045"/>
            <a:ext cx="787" cy="79248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endCxn id="23" idx="2"/>
          </p:cNvCxnSpPr>
          <p:nvPr/>
        </p:nvCxnSpPr>
        <p:spPr>
          <a:xfrm flipV="1">
            <a:off x="1023767" y="1488209"/>
            <a:ext cx="736622" cy="74518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endCxn id="38" idx="2"/>
          </p:cNvCxnSpPr>
          <p:nvPr/>
        </p:nvCxnSpPr>
        <p:spPr>
          <a:xfrm flipV="1">
            <a:off x="2375413" y="1495324"/>
            <a:ext cx="114158" cy="74972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endCxn id="23" idx="2"/>
          </p:cNvCxnSpPr>
          <p:nvPr/>
        </p:nvCxnSpPr>
        <p:spPr>
          <a:xfrm flipH="1" flipV="1">
            <a:off x="1760389" y="1488209"/>
            <a:ext cx="347025" cy="74518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endCxn id="8" idx="2"/>
          </p:cNvCxnSpPr>
          <p:nvPr/>
        </p:nvCxnSpPr>
        <p:spPr>
          <a:xfrm flipH="1" flipV="1">
            <a:off x="1014274" y="1488209"/>
            <a:ext cx="370709" cy="74518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endCxn id="8" idx="2"/>
          </p:cNvCxnSpPr>
          <p:nvPr/>
        </p:nvCxnSpPr>
        <p:spPr>
          <a:xfrm flipH="1" flipV="1">
            <a:off x="1014274" y="1488209"/>
            <a:ext cx="708620" cy="73353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endCxn id="38" idx="2"/>
          </p:cNvCxnSpPr>
          <p:nvPr/>
        </p:nvCxnSpPr>
        <p:spPr>
          <a:xfrm flipV="1">
            <a:off x="1746199" y="1495324"/>
            <a:ext cx="743372" cy="72642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endCxn id="38" idx="2"/>
          </p:cNvCxnSpPr>
          <p:nvPr/>
        </p:nvCxnSpPr>
        <p:spPr>
          <a:xfrm flipV="1">
            <a:off x="1012115" y="1495324"/>
            <a:ext cx="1477456" cy="73807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endCxn id="23" idx="2"/>
          </p:cNvCxnSpPr>
          <p:nvPr/>
        </p:nvCxnSpPr>
        <p:spPr>
          <a:xfrm flipH="1" flipV="1">
            <a:off x="1760389" y="1488209"/>
            <a:ext cx="610226" cy="74865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>
            <a:endCxn id="38" idx="2"/>
          </p:cNvCxnSpPr>
          <p:nvPr/>
        </p:nvCxnSpPr>
        <p:spPr>
          <a:xfrm flipV="1">
            <a:off x="1398253" y="1495324"/>
            <a:ext cx="1091318" cy="72831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endCxn id="8" idx="2"/>
          </p:cNvCxnSpPr>
          <p:nvPr/>
        </p:nvCxnSpPr>
        <p:spPr>
          <a:xfrm flipH="1" flipV="1">
            <a:off x="1014274" y="1488209"/>
            <a:ext cx="1085138" cy="73542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2681250" y="1053347"/>
            <a:ext cx="101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Markets</a:t>
            </a:r>
          </a:p>
        </p:txBody>
      </p:sp>
      <p:grpSp>
        <p:nvGrpSpPr>
          <p:cNvPr id="85" name="グループ化 84"/>
          <p:cNvGrpSpPr/>
          <p:nvPr/>
        </p:nvGrpSpPr>
        <p:grpSpPr>
          <a:xfrm>
            <a:off x="931685" y="3644540"/>
            <a:ext cx="523547" cy="576654"/>
            <a:chOff x="3025632" y="4178838"/>
            <a:chExt cx="523547" cy="576654"/>
          </a:xfrm>
        </p:grpSpPr>
        <p:sp>
          <p:nvSpPr>
            <p:cNvPr id="86" name="正方形/長方形 85"/>
            <p:cNvSpPr/>
            <p:nvPr/>
          </p:nvSpPr>
          <p:spPr>
            <a:xfrm>
              <a:off x="3025632" y="4178838"/>
              <a:ext cx="523547" cy="57665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87" name="グループ化 86"/>
            <p:cNvGrpSpPr/>
            <p:nvPr/>
          </p:nvGrpSpPr>
          <p:grpSpPr>
            <a:xfrm>
              <a:off x="3130927" y="4238652"/>
              <a:ext cx="312956" cy="253835"/>
              <a:chOff x="4813597" y="3272263"/>
              <a:chExt cx="961293" cy="461791"/>
            </a:xfrm>
          </p:grpSpPr>
          <p:sp>
            <p:nvSpPr>
              <p:cNvPr id="94" name="正方形/長方形 93"/>
              <p:cNvSpPr/>
              <p:nvPr/>
            </p:nvSpPr>
            <p:spPr>
              <a:xfrm>
                <a:off x="5278443" y="3272263"/>
                <a:ext cx="299703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95" name="正方形/長方形 94"/>
              <p:cNvSpPr/>
              <p:nvPr/>
            </p:nvSpPr>
            <p:spPr>
              <a:xfrm>
                <a:off x="5278443" y="3360445"/>
                <a:ext cx="379215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96" name="正方形/長方形 95"/>
              <p:cNvSpPr/>
              <p:nvPr/>
            </p:nvSpPr>
            <p:spPr>
              <a:xfrm>
                <a:off x="5278443" y="3445568"/>
                <a:ext cx="496447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97" name="正方形/長方形 96"/>
              <p:cNvSpPr/>
              <p:nvPr/>
            </p:nvSpPr>
            <p:spPr>
              <a:xfrm>
                <a:off x="4813597" y="3525082"/>
                <a:ext cx="464846" cy="65756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98" name="正方形/長方形 97"/>
              <p:cNvSpPr/>
              <p:nvPr/>
            </p:nvSpPr>
            <p:spPr>
              <a:xfrm>
                <a:off x="4978740" y="3598480"/>
                <a:ext cx="299703" cy="59134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99" name="正方形/長方形 98"/>
              <p:cNvSpPr/>
              <p:nvPr/>
            </p:nvSpPr>
            <p:spPr>
              <a:xfrm>
                <a:off x="5088325" y="3667807"/>
                <a:ext cx="190118" cy="6624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  <p:grpSp>
          <p:nvGrpSpPr>
            <p:cNvPr id="88" name="グループ化 87"/>
            <p:cNvGrpSpPr/>
            <p:nvPr/>
          </p:nvGrpSpPr>
          <p:grpSpPr>
            <a:xfrm>
              <a:off x="3135467" y="4572379"/>
              <a:ext cx="293587" cy="140658"/>
              <a:chOff x="4367101" y="4003176"/>
              <a:chExt cx="495427" cy="327654"/>
            </a:xfrm>
          </p:grpSpPr>
          <p:cxnSp>
            <p:nvCxnSpPr>
              <p:cNvPr id="89" name="直線コネクタ 88"/>
              <p:cNvCxnSpPr/>
              <p:nvPr/>
            </p:nvCxnSpPr>
            <p:spPr>
              <a:xfrm flipV="1">
                <a:off x="4367101" y="4003176"/>
                <a:ext cx="146793" cy="32765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0" name="直線コネクタ 89"/>
              <p:cNvCxnSpPr/>
              <p:nvPr/>
            </p:nvCxnSpPr>
            <p:spPr>
              <a:xfrm>
                <a:off x="4520011" y="4015409"/>
                <a:ext cx="73396" cy="223243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1" name="直線コネクタ 90"/>
              <p:cNvCxnSpPr/>
              <p:nvPr/>
            </p:nvCxnSpPr>
            <p:spPr>
              <a:xfrm flipV="1">
                <a:off x="4593407" y="4094922"/>
                <a:ext cx="85630" cy="165583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2" name="直線コネクタ 91"/>
              <p:cNvCxnSpPr/>
              <p:nvPr/>
            </p:nvCxnSpPr>
            <p:spPr>
              <a:xfrm>
                <a:off x="4691269" y="4090444"/>
                <a:ext cx="73397" cy="113145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3" name="直線コネクタ 92"/>
              <p:cNvCxnSpPr/>
              <p:nvPr/>
            </p:nvCxnSpPr>
            <p:spPr>
              <a:xfrm flipV="1">
                <a:off x="4776898" y="4018458"/>
                <a:ext cx="85630" cy="174537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100" name="グループ化 99"/>
          <p:cNvGrpSpPr/>
          <p:nvPr/>
        </p:nvGrpSpPr>
        <p:grpSpPr>
          <a:xfrm>
            <a:off x="1677800" y="3644540"/>
            <a:ext cx="523547" cy="576654"/>
            <a:chOff x="3025632" y="4178838"/>
            <a:chExt cx="523547" cy="576654"/>
          </a:xfrm>
        </p:grpSpPr>
        <p:sp>
          <p:nvSpPr>
            <p:cNvPr id="101" name="正方形/長方形 100"/>
            <p:cNvSpPr/>
            <p:nvPr/>
          </p:nvSpPr>
          <p:spPr>
            <a:xfrm>
              <a:off x="3025632" y="4178838"/>
              <a:ext cx="523547" cy="57665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102" name="グループ化 101"/>
            <p:cNvGrpSpPr/>
            <p:nvPr/>
          </p:nvGrpSpPr>
          <p:grpSpPr>
            <a:xfrm>
              <a:off x="3130927" y="4238652"/>
              <a:ext cx="312956" cy="253835"/>
              <a:chOff x="4813597" y="3272263"/>
              <a:chExt cx="961293" cy="461791"/>
            </a:xfrm>
          </p:grpSpPr>
          <p:sp>
            <p:nvSpPr>
              <p:cNvPr id="109" name="正方形/長方形 108"/>
              <p:cNvSpPr/>
              <p:nvPr/>
            </p:nvSpPr>
            <p:spPr>
              <a:xfrm>
                <a:off x="5278443" y="3272263"/>
                <a:ext cx="299703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10" name="正方形/長方形 109"/>
              <p:cNvSpPr/>
              <p:nvPr/>
            </p:nvSpPr>
            <p:spPr>
              <a:xfrm>
                <a:off x="5278443" y="3360445"/>
                <a:ext cx="379215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11" name="正方形/長方形 110"/>
              <p:cNvSpPr/>
              <p:nvPr/>
            </p:nvSpPr>
            <p:spPr>
              <a:xfrm>
                <a:off x="5278443" y="3445568"/>
                <a:ext cx="496447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12" name="正方形/長方形 111"/>
              <p:cNvSpPr/>
              <p:nvPr/>
            </p:nvSpPr>
            <p:spPr>
              <a:xfrm>
                <a:off x="4813597" y="3525082"/>
                <a:ext cx="464846" cy="65756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13" name="正方形/長方形 112"/>
              <p:cNvSpPr/>
              <p:nvPr/>
            </p:nvSpPr>
            <p:spPr>
              <a:xfrm>
                <a:off x="4978740" y="3598480"/>
                <a:ext cx="299703" cy="59134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14" name="正方形/長方形 113"/>
              <p:cNvSpPr/>
              <p:nvPr/>
            </p:nvSpPr>
            <p:spPr>
              <a:xfrm>
                <a:off x="5088325" y="3667807"/>
                <a:ext cx="190118" cy="6624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  <p:grpSp>
          <p:nvGrpSpPr>
            <p:cNvPr id="103" name="グループ化 102"/>
            <p:cNvGrpSpPr/>
            <p:nvPr/>
          </p:nvGrpSpPr>
          <p:grpSpPr>
            <a:xfrm>
              <a:off x="3135467" y="4572379"/>
              <a:ext cx="293587" cy="140658"/>
              <a:chOff x="4367101" y="4003176"/>
              <a:chExt cx="495427" cy="327654"/>
            </a:xfrm>
          </p:grpSpPr>
          <p:cxnSp>
            <p:nvCxnSpPr>
              <p:cNvPr id="104" name="直線コネクタ 103"/>
              <p:cNvCxnSpPr/>
              <p:nvPr/>
            </p:nvCxnSpPr>
            <p:spPr>
              <a:xfrm flipV="1">
                <a:off x="4367101" y="4003176"/>
                <a:ext cx="146793" cy="32765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5" name="直線コネクタ 104"/>
              <p:cNvCxnSpPr/>
              <p:nvPr/>
            </p:nvCxnSpPr>
            <p:spPr>
              <a:xfrm>
                <a:off x="4520011" y="4015409"/>
                <a:ext cx="73396" cy="223243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6" name="直線コネクタ 105"/>
              <p:cNvCxnSpPr/>
              <p:nvPr/>
            </p:nvCxnSpPr>
            <p:spPr>
              <a:xfrm flipV="1">
                <a:off x="4593407" y="4094922"/>
                <a:ext cx="85630" cy="165583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7" name="直線コネクタ 106"/>
              <p:cNvCxnSpPr/>
              <p:nvPr/>
            </p:nvCxnSpPr>
            <p:spPr>
              <a:xfrm>
                <a:off x="4691269" y="4090444"/>
                <a:ext cx="73397" cy="113145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8" name="直線コネクタ 107"/>
              <p:cNvCxnSpPr/>
              <p:nvPr/>
            </p:nvCxnSpPr>
            <p:spPr>
              <a:xfrm flipV="1">
                <a:off x="4776898" y="4018458"/>
                <a:ext cx="85630" cy="174537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115" name="グループ化 114"/>
          <p:cNvGrpSpPr/>
          <p:nvPr/>
        </p:nvGrpSpPr>
        <p:grpSpPr>
          <a:xfrm>
            <a:off x="2406982" y="3651655"/>
            <a:ext cx="523547" cy="576654"/>
            <a:chOff x="3025632" y="4178838"/>
            <a:chExt cx="523547" cy="576654"/>
          </a:xfrm>
        </p:grpSpPr>
        <p:sp>
          <p:nvSpPr>
            <p:cNvPr id="116" name="正方形/長方形 115"/>
            <p:cNvSpPr/>
            <p:nvPr/>
          </p:nvSpPr>
          <p:spPr>
            <a:xfrm>
              <a:off x="3025632" y="4178838"/>
              <a:ext cx="523547" cy="57665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117" name="グループ化 116"/>
            <p:cNvGrpSpPr/>
            <p:nvPr/>
          </p:nvGrpSpPr>
          <p:grpSpPr>
            <a:xfrm>
              <a:off x="3130927" y="4238652"/>
              <a:ext cx="312956" cy="253835"/>
              <a:chOff x="4813597" y="3272263"/>
              <a:chExt cx="961293" cy="461791"/>
            </a:xfrm>
          </p:grpSpPr>
          <p:sp>
            <p:nvSpPr>
              <p:cNvPr id="124" name="正方形/長方形 123"/>
              <p:cNvSpPr/>
              <p:nvPr/>
            </p:nvSpPr>
            <p:spPr>
              <a:xfrm>
                <a:off x="5278443" y="3272263"/>
                <a:ext cx="299703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25" name="正方形/長方形 124"/>
              <p:cNvSpPr/>
              <p:nvPr/>
            </p:nvSpPr>
            <p:spPr>
              <a:xfrm>
                <a:off x="5278443" y="3360445"/>
                <a:ext cx="379215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26" name="正方形/長方形 125"/>
              <p:cNvSpPr/>
              <p:nvPr/>
            </p:nvSpPr>
            <p:spPr>
              <a:xfrm>
                <a:off x="5278443" y="3445568"/>
                <a:ext cx="496447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27" name="正方形/長方形 126"/>
              <p:cNvSpPr/>
              <p:nvPr/>
            </p:nvSpPr>
            <p:spPr>
              <a:xfrm>
                <a:off x="4813597" y="3525082"/>
                <a:ext cx="464846" cy="65756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28" name="正方形/長方形 127"/>
              <p:cNvSpPr/>
              <p:nvPr/>
            </p:nvSpPr>
            <p:spPr>
              <a:xfrm>
                <a:off x="4978740" y="3598480"/>
                <a:ext cx="299703" cy="59134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29" name="正方形/長方形 128"/>
              <p:cNvSpPr/>
              <p:nvPr/>
            </p:nvSpPr>
            <p:spPr>
              <a:xfrm>
                <a:off x="5088325" y="3667807"/>
                <a:ext cx="190118" cy="6624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  <p:grpSp>
          <p:nvGrpSpPr>
            <p:cNvPr id="118" name="グループ化 117"/>
            <p:cNvGrpSpPr/>
            <p:nvPr/>
          </p:nvGrpSpPr>
          <p:grpSpPr>
            <a:xfrm>
              <a:off x="3135467" y="4572379"/>
              <a:ext cx="293587" cy="140658"/>
              <a:chOff x="4367101" y="4003176"/>
              <a:chExt cx="495427" cy="327654"/>
            </a:xfrm>
          </p:grpSpPr>
          <p:cxnSp>
            <p:nvCxnSpPr>
              <p:cNvPr id="119" name="直線コネクタ 118"/>
              <p:cNvCxnSpPr/>
              <p:nvPr/>
            </p:nvCxnSpPr>
            <p:spPr>
              <a:xfrm flipV="1">
                <a:off x="4367101" y="4003176"/>
                <a:ext cx="146793" cy="32765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0" name="直線コネクタ 119"/>
              <p:cNvCxnSpPr/>
              <p:nvPr/>
            </p:nvCxnSpPr>
            <p:spPr>
              <a:xfrm>
                <a:off x="4520011" y="4015409"/>
                <a:ext cx="73396" cy="223243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1" name="直線コネクタ 120"/>
              <p:cNvCxnSpPr/>
              <p:nvPr/>
            </p:nvCxnSpPr>
            <p:spPr>
              <a:xfrm flipV="1">
                <a:off x="4593407" y="4094922"/>
                <a:ext cx="85630" cy="165583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2" name="直線コネクタ 121"/>
              <p:cNvCxnSpPr/>
              <p:nvPr/>
            </p:nvCxnSpPr>
            <p:spPr>
              <a:xfrm>
                <a:off x="4691269" y="4090444"/>
                <a:ext cx="73397" cy="113145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3" name="直線コネクタ 122"/>
              <p:cNvCxnSpPr/>
              <p:nvPr/>
            </p:nvCxnSpPr>
            <p:spPr>
              <a:xfrm flipV="1">
                <a:off x="4776898" y="4018458"/>
                <a:ext cx="85630" cy="174537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130" name="グループ化 129"/>
          <p:cNvGrpSpPr/>
          <p:nvPr/>
        </p:nvGrpSpPr>
        <p:grpSpPr>
          <a:xfrm>
            <a:off x="758234" y="4215908"/>
            <a:ext cx="275237" cy="391450"/>
            <a:chOff x="2192725" y="2572222"/>
            <a:chExt cx="275237" cy="391450"/>
          </a:xfrm>
          <a:solidFill>
            <a:srgbClr val="FF0000"/>
          </a:solidFill>
        </p:grpSpPr>
        <p:sp>
          <p:nvSpPr>
            <p:cNvPr id="131" name="二等辺三角形 130"/>
            <p:cNvSpPr/>
            <p:nvPr/>
          </p:nvSpPr>
          <p:spPr>
            <a:xfrm>
              <a:off x="2192725" y="2737365"/>
              <a:ext cx="275237" cy="226307"/>
            </a:xfrm>
            <a:prstGeom prst="triangl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32" name="円/楕円 131"/>
            <p:cNvSpPr/>
            <p:nvPr/>
          </p:nvSpPr>
          <p:spPr>
            <a:xfrm>
              <a:off x="2226366" y="2572222"/>
              <a:ext cx="207957" cy="22019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cxnSp>
        <p:nvCxnSpPr>
          <p:cNvPr id="133" name="直線矢印コネクタ 132"/>
          <p:cNvCxnSpPr/>
          <p:nvPr/>
        </p:nvCxnSpPr>
        <p:spPr>
          <a:xfrm flipV="1">
            <a:off x="1014698" y="4192661"/>
            <a:ext cx="195265" cy="25136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>
            <a:endCxn id="101" idx="2"/>
          </p:cNvCxnSpPr>
          <p:nvPr/>
        </p:nvCxnSpPr>
        <p:spPr>
          <a:xfrm flipV="1">
            <a:off x="1061148" y="4221194"/>
            <a:ext cx="878426" cy="21156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/>
          <p:cNvCxnSpPr>
            <a:endCxn id="116" idx="2"/>
          </p:cNvCxnSpPr>
          <p:nvPr/>
        </p:nvCxnSpPr>
        <p:spPr>
          <a:xfrm flipV="1">
            <a:off x="1033471" y="4228309"/>
            <a:ext cx="1635285" cy="22321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グループ化 137"/>
          <p:cNvGrpSpPr/>
          <p:nvPr/>
        </p:nvGrpSpPr>
        <p:grpSpPr>
          <a:xfrm>
            <a:off x="1138968" y="5147057"/>
            <a:ext cx="176894" cy="221131"/>
            <a:chOff x="3025632" y="4178838"/>
            <a:chExt cx="523547" cy="576654"/>
          </a:xfrm>
        </p:grpSpPr>
        <p:sp>
          <p:nvSpPr>
            <p:cNvPr id="139" name="正方形/長方形 138"/>
            <p:cNvSpPr/>
            <p:nvPr/>
          </p:nvSpPr>
          <p:spPr>
            <a:xfrm>
              <a:off x="3025632" y="4178838"/>
              <a:ext cx="523547" cy="57665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140" name="グループ化 139"/>
            <p:cNvGrpSpPr/>
            <p:nvPr/>
          </p:nvGrpSpPr>
          <p:grpSpPr>
            <a:xfrm>
              <a:off x="3130927" y="4238652"/>
              <a:ext cx="312956" cy="253835"/>
              <a:chOff x="4813597" y="3272263"/>
              <a:chExt cx="961293" cy="461791"/>
            </a:xfrm>
          </p:grpSpPr>
          <p:sp>
            <p:nvSpPr>
              <p:cNvPr id="147" name="正方形/長方形 146"/>
              <p:cNvSpPr/>
              <p:nvPr/>
            </p:nvSpPr>
            <p:spPr>
              <a:xfrm>
                <a:off x="5278443" y="3272263"/>
                <a:ext cx="299703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48" name="正方形/長方形 147"/>
              <p:cNvSpPr/>
              <p:nvPr/>
            </p:nvSpPr>
            <p:spPr>
              <a:xfrm>
                <a:off x="5278443" y="3360445"/>
                <a:ext cx="379215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>
                <a:off x="5278443" y="3445568"/>
                <a:ext cx="496447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50" name="正方形/長方形 149"/>
              <p:cNvSpPr/>
              <p:nvPr/>
            </p:nvSpPr>
            <p:spPr>
              <a:xfrm>
                <a:off x="4813597" y="3525082"/>
                <a:ext cx="464846" cy="65756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51" name="正方形/長方形 150"/>
              <p:cNvSpPr/>
              <p:nvPr/>
            </p:nvSpPr>
            <p:spPr>
              <a:xfrm>
                <a:off x="4978740" y="3598480"/>
                <a:ext cx="299703" cy="59134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52" name="正方形/長方形 151"/>
              <p:cNvSpPr/>
              <p:nvPr/>
            </p:nvSpPr>
            <p:spPr>
              <a:xfrm>
                <a:off x="5088325" y="3667807"/>
                <a:ext cx="190118" cy="6624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  <p:grpSp>
          <p:nvGrpSpPr>
            <p:cNvPr id="141" name="グループ化 140"/>
            <p:cNvGrpSpPr/>
            <p:nvPr/>
          </p:nvGrpSpPr>
          <p:grpSpPr>
            <a:xfrm>
              <a:off x="3135467" y="4572379"/>
              <a:ext cx="293587" cy="140658"/>
              <a:chOff x="4367101" y="4003176"/>
              <a:chExt cx="495427" cy="327654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 flipV="1">
                <a:off x="4367101" y="4003176"/>
                <a:ext cx="146793" cy="32765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4520011" y="4015409"/>
                <a:ext cx="73396" cy="223243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4" name="直線コネクタ 143"/>
              <p:cNvCxnSpPr/>
              <p:nvPr/>
            </p:nvCxnSpPr>
            <p:spPr>
              <a:xfrm flipV="1">
                <a:off x="4593407" y="4094922"/>
                <a:ext cx="85630" cy="165583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5" name="直線コネクタ 144"/>
              <p:cNvCxnSpPr/>
              <p:nvPr/>
            </p:nvCxnSpPr>
            <p:spPr>
              <a:xfrm>
                <a:off x="4691269" y="4090444"/>
                <a:ext cx="73397" cy="113145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6" name="直線コネクタ 145"/>
              <p:cNvCxnSpPr/>
              <p:nvPr/>
            </p:nvCxnSpPr>
            <p:spPr>
              <a:xfrm flipV="1">
                <a:off x="4776898" y="4018458"/>
                <a:ext cx="85630" cy="174537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153" name="グループ化 152"/>
          <p:cNvGrpSpPr/>
          <p:nvPr/>
        </p:nvGrpSpPr>
        <p:grpSpPr>
          <a:xfrm>
            <a:off x="1386140" y="5136947"/>
            <a:ext cx="176894" cy="221131"/>
            <a:chOff x="3025632" y="4178838"/>
            <a:chExt cx="523547" cy="576654"/>
          </a:xfrm>
        </p:grpSpPr>
        <p:sp>
          <p:nvSpPr>
            <p:cNvPr id="154" name="正方形/長方形 153"/>
            <p:cNvSpPr/>
            <p:nvPr/>
          </p:nvSpPr>
          <p:spPr>
            <a:xfrm>
              <a:off x="3025632" y="4178838"/>
              <a:ext cx="523547" cy="57665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155" name="グループ化 154"/>
            <p:cNvGrpSpPr/>
            <p:nvPr/>
          </p:nvGrpSpPr>
          <p:grpSpPr>
            <a:xfrm>
              <a:off x="3130927" y="4238652"/>
              <a:ext cx="312956" cy="253835"/>
              <a:chOff x="4813597" y="3272263"/>
              <a:chExt cx="961293" cy="461791"/>
            </a:xfrm>
          </p:grpSpPr>
          <p:sp>
            <p:nvSpPr>
              <p:cNvPr id="162" name="正方形/長方形 161"/>
              <p:cNvSpPr/>
              <p:nvPr/>
            </p:nvSpPr>
            <p:spPr>
              <a:xfrm>
                <a:off x="5278443" y="3272263"/>
                <a:ext cx="299703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63" name="正方形/長方形 162"/>
              <p:cNvSpPr/>
              <p:nvPr/>
            </p:nvSpPr>
            <p:spPr>
              <a:xfrm>
                <a:off x="5278443" y="3360445"/>
                <a:ext cx="379215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64" name="正方形/長方形 163"/>
              <p:cNvSpPr/>
              <p:nvPr/>
            </p:nvSpPr>
            <p:spPr>
              <a:xfrm>
                <a:off x="5278443" y="3445568"/>
                <a:ext cx="496447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65" name="正方形/長方形 164"/>
              <p:cNvSpPr/>
              <p:nvPr/>
            </p:nvSpPr>
            <p:spPr>
              <a:xfrm>
                <a:off x="4813597" y="3525082"/>
                <a:ext cx="464846" cy="65756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66" name="正方形/長方形 165"/>
              <p:cNvSpPr/>
              <p:nvPr/>
            </p:nvSpPr>
            <p:spPr>
              <a:xfrm>
                <a:off x="4978740" y="3598480"/>
                <a:ext cx="299703" cy="59134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67" name="正方形/長方形 166"/>
              <p:cNvSpPr/>
              <p:nvPr/>
            </p:nvSpPr>
            <p:spPr>
              <a:xfrm>
                <a:off x="5088325" y="3667807"/>
                <a:ext cx="190118" cy="6624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  <p:grpSp>
          <p:nvGrpSpPr>
            <p:cNvPr id="156" name="グループ化 155"/>
            <p:cNvGrpSpPr/>
            <p:nvPr/>
          </p:nvGrpSpPr>
          <p:grpSpPr>
            <a:xfrm>
              <a:off x="3135467" y="4572379"/>
              <a:ext cx="293587" cy="140658"/>
              <a:chOff x="4367101" y="4003176"/>
              <a:chExt cx="495427" cy="327654"/>
            </a:xfrm>
          </p:grpSpPr>
          <p:cxnSp>
            <p:nvCxnSpPr>
              <p:cNvPr id="157" name="直線コネクタ 156"/>
              <p:cNvCxnSpPr/>
              <p:nvPr/>
            </p:nvCxnSpPr>
            <p:spPr>
              <a:xfrm flipV="1">
                <a:off x="4367101" y="4003176"/>
                <a:ext cx="146793" cy="32765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8" name="直線コネクタ 157"/>
              <p:cNvCxnSpPr/>
              <p:nvPr/>
            </p:nvCxnSpPr>
            <p:spPr>
              <a:xfrm>
                <a:off x="4520011" y="4015409"/>
                <a:ext cx="73396" cy="223243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9" name="直線コネクタ 158"/>
              <p:cNvCxnSpPr/>
              <p:nvPr/>
            </p:nvCxnSpPr>
            <p:spPr>
              <a:xfrm flipV="1">
                <a:off x="4593407" y="4094922"/>
                <a:ext cx="85630" cy="165583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0" name="直線コネクタ 159"/>
              <p:cNvCxnSpPr/>
              <p:nvPr/>
            </p:nvCxnSpPr>
            <p:spPr>
              <a:xfrm>
                <a:off x="4691269" y="4090444"/>
                <a:ext cx="73397" cy="113145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1" name="直線コネクタ 160"/>
              <p:cNvCxnSpPr/>
              <p:nvPr/>
            </p:nvCxnSpPr>
            <p:spPr>
              <a:xfrm flipV="1">
                <a:off x="4776898" y="4018458"/>
                <a:ext cx="85630" cy="174537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168" name="グループ化 167"/>
          <p:cNvGrpSpPr/>
          <p:nvPr/>
        </p:nvGrpSpPr>
        <p:grpSpPr>
          <a:xfrm>
            <a:off x="878043" y="5147058"/>
            <a:ext cx="176894" cy="221131"/>
            <a:chOff x="3025632" y="4178838"/>
            <a:chExt cx="523547" cy="576654"/>
          </a:xfrm>
        </p:grpSpPr>
        <p:sp>
          <p:nvSpPr>
            <p:cNvPr id="169" name="正方形/長方形 168"/>
            <p:cNvSpPr/>
            <p:nvPr/>
          </p:nvSpPr>
          <p:spPr>
            <a:xfrm>
              <a:off x="3025632" y="4178838"/>
              <a:ext cx="523547" cy="57665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170" name="グループ化 169"/>
            <p:cNvGrpSpPr/>
            <p:nvPr/>
          </p:nvGrpSpPr>
          <p:grpSpPr>
            <a:xfrm>
              <a:off x="3130927" y="4238652"/>
              <a:ext cx="312956" cy="253835"/>
              <a:chOff x="4813597" y="3272263"/>
              <a:chExt cx="961293" cy="461791"/>
            </a:xfrm>
          </p:grpSpPr>
          <p:sp>
            <p:nvSpPr>
              <p:cNvPr id="177" name="正方形/長方形 176"/>
              <p:cNvSpPr/>
              <p:nvPr/>
            </p:nvSpPr>
            <p:spPr>
              <a:xfrm>
                <a:off x="5278443" y="3272263"/>
                <a:ext cx="299703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78" name="正方形/長方形 177"/>
              <p:cNvSpPr/>
              <p:nvPr/>
            </p:nvSpPr>
            <p:spPr>
              <a:xfrm>
                <a:off x="5278443" y="3360445"/>
                <a:ext cx="379215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79" name="正方形/長方形 178"/>
              <p:cNvSpPr/>
              <p:nvPr/>
            </p:nvSpPr>
            <p:spPr>
              <a:xfrm>
                <a:off x="5278443" y="3445568"/>
                <a:ext cx="496447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80" name="正方形/長方形 179"/>
              <p:cNvSpPr/>
              <p:nvPr/>
            </p:nvSpPr>
            <p:spPr>
              <a:xfrm>
                <a:off x="4813597" y="3525082"/>
                <a:ext cx="464846" cy="65756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81" name="正方形/長方形 180"/>
              <p:cNvSpPr/>
              <p:nvPr/>
            </p:nvSpPr>
            <p:spPr>
              <a:xfrm>
                <a:off x="4978740" y="3598480"/>
                <a:ext cx="299703" cy="59134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82" name="正方形/長方形 181"/>
              <p:cNvSpPr/>
              <p:nvPr/>
            </p:nvSpPr>
            <p:spPr>
              <a:xfrm>
                <a:off x="5088325" y="3667807"/>
                <a:ext cx="190118" cy="6624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  <p:grpSp>
          <p:nvGrpSpPr>
            <p:cNvPr id="171" name="グループ化 170"/>
            <p:cNvGrpSpPr/>
            <p:nvPr/>
          </p:nvGrpSpPr>
          <p:grpSpPr>
            <a:xfrm>
              <a:off x="3135467" y="4572379"/>
              <a:ext cx="293587" cy="140658"/>
              <a:chOff x="4367101" y="4003176"/>
              <a:chExt cx="495427" cy="327654"/>
            </a:xfrm>
          </p:grpSpPr>
          <p:cxnSp>
            <p:nvCxnSpPr>
              <p:cNvPr id="172" name="直線コネクタ 171"/>
              <p:cNvCxnSpPr/>
              <p:nvPr/>
            </p:nvCxnSpPr>
            <p:spPr>
              <a:xfrm flipV="1">
                <a:off x="4367101" y="4003176"/>
                <a:ext cx="146793" cy="32765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3" name="直線コネクタ 172"/>
              <p:cNvCxnSpPr/>
              <p:nvPr/>
            </p:nvCxnSpPr>
            <p:spPr>
              <a:xfrm>
                <a:off x="4520011" y="4015409"/>
                <a:ext cx="73396" cy="223243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4" name="直線コネクタ 173"/>
              <p:cNvCxnSpPr/>
              <p:nvPr/>
            </p:nvCxnSpPr>
            <p:spPr>
              <a:xfrm flipV="1">
                <a:off x="4593407" y="4094922"/>
                <a:ext cx="85630" cy="165583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5" name="直線コネクタ 174"/>
              <p:cNvCxnSpPr/>
              <p:nvPr/>
            </p:nvCxnSpPr>
            <p:spPr>
              <a:xfrm>
                <a:off x="4691269" y="4090444"/>
                <a:ext cx="73397" cy="113145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6" name="直線コネクタ 175"/>
              <p:cNvCxnSpPr/>
              <p:nvPr/>
            </p:nvCxnSpPr>
            <p:spPr>
              <a:xfrm flipV="1">
                <a:off x="4776898" y="4018458"/>
                <a:ext cx="85630" cy="174537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183" name="グループ化 182"/>
          <p:cNvGrpSpPr/>
          <p:nvPr/>
        </p:nvGrpSpPr>
        <p:grpSpPr>
          <a:xfrm>
            <a:off x="2295986" y="5132118"/>
            <a:ext cx="176894" cy="221131"/>
            <a:chOff x="3025632" y="4178838"/>
            <a:chExt cx="523547" cy="576654"/>
          </a:xfrm>
        </p:grpSpPr>
        <p:sp>
          <p:nvSpPr>
            <p:cNvPr id="184" name="正方形/長方形 183"/>
            <p:cNvSpPr/>
            <p:nvPr/>
          </p:nvSpPr>
          <p:spPr>
            <a:xfrm>
              <a:off x="3025632" y="4178838"/>
              <a:ext cx="523547" cy="57665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185" name="グループ化 184"/>
            <p:cNvGrpSpPr/>
            <p:nvPr/>
          </p:nvGrpSpPr>
          <p:grpSpPr>
            <a:xfrm>
              <a:off x="3130927" y="4238652"/>
              <a:ext cx="312956" cy="253835"/>
              <a:chOff x="4813597" y="3272263"/>
              <a:chExt cx="961293" cy="461791"/>
            </a:xfrm>
          </p:grpSpPr>
          <p:sp>
            <p:nvSpPr>
              <p:cNvPr id="192" name="正方形/長方形 191"/>
              <p:cNvSpPr/>
              <p:nvPr/>
            </p:nvSpPr>
            <p:spPr>
              <a:xfrm>
                <a:off x="5278443" y="3272263"/>
                <a:ext cx="299703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93" name="正方形/長方形 192"/>
              <p:cNvSpPr/>
              <p:nvPr/>
            </p:nvSpPr>
            <p:spPr>
              <a:xfrm>
                <a:off x="5278443" y="3360445"/>
                <a:ext cx="379215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94" name="正方形/長方形 193"/>
              <p:cNvSpPr/>
              <p:nvPr/>
            </p:nvSpPr>
            <p:spPr>
              <a:xfrm>
                <a:off x="5278443" y="3445568"/>
                <a:ext cx="496447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95" name="正方形/長方形 194"/>
              <p:cNvSpPr/>
              <p:nvPr/>
            </p:nvSpPr>
            <p:spPr>
              <a:xfrm>
                <a:off x="4813597" y="3525082"/>
                <a:ext cx="464846" cy="65756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96" name="正方形/長方形 195"/>
              <p:cNvSpPr/>
              <p:nvPr/>
            </p:nvSpPr>
            <p:spPr>
              <a:xfrm>
                <a:off x="4978740" y="3598480"/>
                <a:ext cx="299703" cy="59134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197" name="正方形/長方形 196"/>
              <p:cNvSpPr/>
              <p:nvPr/>
            </p:nvSpPr>
            <p:spPr>
              <a:xfrm>
                <a:off x="5088325" y="3667807"/>
                <a:ext cx="190118" cy="6624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  <p:grpSp>
          <p:nvGrpSpPr>
            <p:cNvPr id="186" name="グループ化 185"/>
            <p:cNvGrpSpPr/>
            <p:nvPr/>
          </p:nvGrpSpPr>
          <p:grpSpPr>
            <a:xfrm>
              <a:off x="3135467" y="4572379"/>
              <a:ext cx="293587" cy="140658"/>
              <a:chOff x="4367101" y="4003176"/>
              <a:chExt cx="495427" cy="327654"/>
            </a:xfrm>
          </p:grpSpPr>
          <p:cxnSp>
            <p:nvCxnSpPr>
              <p:cNvPr id="187" name="直線コネクタ 186"/>
              <p:cNvCxnSpPr/>
              <p:nvPr/>
            </p:nvCxnSpPr>
            <p:spPr>
              <a:xfrm flipV="1">
                <a:off x="4367101" y="4003176"/>
                <a:ext cx="146793" cy="32765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8" name="直線コネクタ 187"/>
              <p:cNvCxnSpPr/>
              <p:nvPr/>
            </p:nvCxnSpPr>
            <p:spPr>
              <a:xfrm>
                <a:off x="4520011" y="4015409"/>
                <a:ext cx="73396" cy="223243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9" name="直線コネクタ 188"/>
              <p:cNvCxnSpPr/>
              <p:nvPr/>
            </p:nvCxnSpPr>
            <p:spPr>
              <a:xfrm flipV="1">
                <a:off x="4593407" y="4094922"/>
                <a:ext cx="85630" cy="165583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0" name="直線コネクタ 189"/>
              <p:cNvCxnSpPr/>
              <p:nvPr/>
            </p:nvCxnSpPr>
            <p:spPr>
              <a:xfrm>
                <a:off x="4691269" y="4090444"/>
                <a:ext cx="73397" cy="113145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1" name="直線コネクタ 190"/>
              <p:cNvCxnSpPr/>
              <p:nvPr/>
            </p:nvCxnSpPr>
            <p:spPr>
              <a:xfrm flipV="1">
                <a:off x="4776898" y="4018458"/>
                <a:ext cx="85630" cy="174537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198" name="グループ化 197"/>
          <p:cNvGrpSpPr/>
          <p:nvPr/>
        </p:nvGrpSpPr>
        <p:grpSpPr>
          <a:xfrm>
            <a:off x="2543158" y="5122008"/>
            <a:ext cx="176894" cy="221131"/>
            <a:chOff x="3025632" y="4178838"/>
            <a:chExt cx="523547" cy="576654"/>
          </a:xfrm>
        </p:grpSpPr>
        <p:sp>
          <p:nvSpPr>
            <p:cNvPr id="199" name="正方形/長方形 198"/>
            <p:cNvSpPr/>
            <p:nvPr/>
          </p:nvSpPr>
          <p:spPr>
            <a:xfrm>
              <a:off x="3025632" y="4178838"/>
              <a:ext cx="523547" cy="57665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200" name="グループ化 199"/>
            <p:cNvGrpSpPr/>
            <p:nvPr/>
          </p:nvGrpSpPr>
          <p:grpSpPr>
            <a:xfrm>
              <a:off x="3130927" y="4238652"/>
              <a:ext cx="312956" cy="253835"/>
              <a:chOff x="4813597" y="3272263"/>
              <a:chExt cx="961293" cy="461791"/>
            </a:xfrm>
          </p:grpSpPr>
          <p:sp>
            <p:nvSpPr>
              <p:cNvPr id="207" name="正方形/長方形 206"/>
              <p:cNvSpPr/>
              <p:nvPr/>
            </p:nvSpPr>
            <p:spPr>
              <a:xfrm>
                <a:off x="5278443" y="3272263"/>
                <a:ext cx="299703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208" name="正方形/長方形 207"/>
              <p:cNvSpPr/>
              <p:nvPr/>
            </p:nvSpPr>
            <p:spPr>
              <a:xfrm>
                <a:off x="5278443" y="3360445"/>
                <a:ext cx="379215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209" name="正方形/長方形 208"/>
              <p:cNvSpPr/>
              <p:nvPr/>
            </p:nvSpPr>
            <p:spPr>
              <a:xfrm>
                <a:off x="5278443" y="3445568"/>
                <a:ext cx="496447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210" name="正方形/長方形 209"/>
              <p:cNvSpPr/>
              <p:nvPr/>
            </p:nvSpPr>
            <p:spPr>
              <a:xfrm>
                <a:off x="4813597" y="3525082"/>
                <a:ext cx="464846" cy="65756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211" name="正方形/長方形 210"/>
              <p:cNvSpPr/>
              <p:nvPr/>
            </p:nvSpPr>
            <p:spPr>
              <a:xfrm>
                <a:off x="4978740" y="3598480"/>
                <a:ext cx="299703" cy="59134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212" name="正方形/長方形 211"/>
              <p:cNvSpPr/>
              <p:nvPr/>
            </p:nvSpPr>
            <p:spPr>
              <a:xfrm>
                <a:off x="5088325" y="3667807"/>
                <a:ext cx="190118" cy="6624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  <p:grpSp>
          <p:nvGrpSpPr>
            <p:cNvPr id="201" name="グループ化 200"/>
            <p:cNvGrpSpPr/>
            <p:nvPr/>
          </p:nvGrpSpPr>
          <p:grpSpPr>
            <a:xfrm>
              <a:off x="3135467" y="4572379"/>
              <a:ext cx="293587" cy="140658"/>
              <a:chOff x="4367101" y="4003176"/>
              <a:chExt cx="495427" cy="327654"/>
            </a:xfrm>
          </p:grpSpPr>
          <p:cxnSp>
            <p:nvCxnSpPr>
              <p:cNvPr id="202" name="直線コネクタ 201"/>
              <p:cNvCxnSpPr/>
              <p:nvPr/>
            </p:nvCxnSpPr>
            <p:spPr>
              <a:xfrm flipV="1">
                <a:off x="4367101" y="4003176"/>
                <a:ext cx="146793" cy="32765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3" name="直線コネクタ 202"/>
              <p:cNvCxnSpPr/>
              <p:nvPr/>
            </p:nvCxnSpPr>
            <p:spPr>
              <a:xfrm>
                <a:off x="4520011" y="4015409"/>
                <a:ext cx="73396" cy="223243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4" name="直線コネクタ 203"/>
              <p:cNvCxnSpPr/>
              <p:nvPr/>
            </p:nvCxnSpPr>
            <p:spPr>
              <a:xfrm flipV="1">
                <a:off x="4593407" y="4094922"/>
                <a:ext cx="85630" cy="165583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5" name="直線コネクタ 204"/>
              <p:cNvCxnSpPr/>
              <p:nvPr/>
            </p:nvCxnSpPr>
            <p:spPr>
              <a:xfrm>
                <a:off x="4691269" y="4090444"/>
                <a:ext cx="73397" cy="113145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6" name="直線コネクタ 205"/>
              <p:cNvCxnSpPr/>
              <p:nvPr/>
            </p:nvCxnSpPr>
            <p:spPr>
              <a:xfrm flipV="1">
                <a:off x="4776898" y="4018458"/>
                <a:ext cx="85630" cy="174537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</p:grpSp>
      </p:grpSp>
      <p:cxnSp>
        <p:nvCxnSpPr>
          <p:cNvPr id="213" name="直線コネクタ 212"/>
          <p:cNvCxnSpPr/>
          <p:nvPr/>
        </p:nvCxnSpPr>
        <p:spPr>
          <a:xfrm flipH="1">
            <a:off x="1083848" y="5365228"/>
            <a:ext cx="392874" cy="10631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線コネクタ 213"/>
          <p:cNvCxnSpPr/>
          <p:nvPr/>
        </p:nvCxnSpPr>
        <p:spPr>
          <a:xfrm>
            <a:off x="968161" y="5360205"/>
            <a:ext cx="115687" cy="1029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線コネクタ 214"/>
          <p:cNvCxnSpPr/>
          <p:nvPr/>
        </p:nvCxnSpPr>
        <p:spPr>
          <a:xfrm flipH="1">
            <a:off x="1083848" y="5342787"/>
            <a:ext cx="143567" cy="120278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/>
          <p:nvPr/>
        </p:nvCxnSpPr>
        <p:spPr>
          <a:xfrm flipH="1">
            <a:off x="2198301" y="5368070"/>
            <a:ext cx="392874" cy="10631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/>
          <p:nvPr/>
        </p:nvCxnSpPr>
        <p:spPr>
          <a:xfrm>
            <a:off x="2082614" y="5363047"/>
            <a:ext cx="115687" cy="1029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/>
          <p:nvPr/>
        </p:nvCxnSpPr>
        <p:spPr>
          <a:xfrm flipH="1">
            <a:off x="2198301" y="5345629"/>
            <a:ext cx="143567" cy="120278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9" name="グループ化 218"/>
          <p:cNvGrpSpPr/>
          <p:nvPr/>
        </p:nvGrpSpPr>
        <p:grpSpPr>
          <a:xfrm flipH="1" flipV="1">
            <a:off x="2109738" y="5353744"/>
            <a:ext cx="508561" cy="128755"/>
            <a:chOff x="8256096" y="6270865"/>
            <a:chExt cx="508561" cy="128755"/>
          </a:xfrm>
        </p:grpSpPr>
        <p:cxnSp>
          <p:nvCxnSpPr>
            <p:cNvPr id="220" name="直線コネクタ 219"/>
            <p:cNvCxnSpPr/>
            <p:nvPr/>
          </p:nvCxnSpPr>
          <p:spPr>
            <a:xfrm flipH="1" flipV="1">
              <a:off x="8371783" y="6293306"/>
              <a:ext cx="392874" cy="106314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直線コネクタ 220"/>
            <p:cNvCxnSpPr/>
            <p:nvPr/>
          </p:nvCxnSpPr>
          <p:spPr>
            <a:xfrm flipV="1">
              <a:off x="8256096" y="6288283"/>
              <a:ext cx="115687" cy="10290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直線コネクタ 221"/>
            <p:cNvCxnSpPr/>
            <p:nvPr/>
          </p:nvCxnSpPr>
          <p:spPr>
            <a:xfrm flipH="1" flipV="1">
              <a:off x="8371783" y="6270865"/>
              <a:ext cx="143567" cy="120278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3" name="グループ化 222"/>
          <p:cNvGrpSpPr/>
          <p:nvPr/>
        </p:nvGrpSpPr>
        <p:grpSpPr>
          <a:xfrm flipH="1" flipV="1">
            <a:off x="1026004" y="5359574"/>
            <a:ext cx="508561" cy="128755"/>
            <a:chOff x="8256096" y="6270865"/>
            <a:chExt cx="508561" cy="128755"/>
          </a:xfrm>
        </p:grpSpPr>
        <p:cxnSp>
          <p:nvCxnSpPr>
            <p:cNvPr id="224" name="直線コネクタ 223"/>
            <p:cNvCxnSpPr/>
            <p:nvPr/>
          </p:nvCxnSpPr>
          <p:spPr>
            <a:xfrm flipH="1" flipV="1">
              <a:off x="8371783" y="6293306"/>
              <a:ext cx="392874" cy="106314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直線コネクタ 224"/>
            <p:cNvCxnSpPr/>
            <p:nvPr/>
          </p:nvCxnSpPr>
          <p:spPr>
            <a:xfrm flipV="1">
              <a:off x="8256096" y="6288283"/>
              <a:ext cx="115687" cy="10290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直線コネクタ 225"/>
            <p:cNvCxnSpPr/>
            <p:nvPr/>
          </p:nvCxnSpPr>
          <p:spPr>
            <a:xfrm flipH="1" flipV="1">
              <a:off x="8371783" y="6270865"/>
              <a:ext cx="143567" cy="120278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7" name="グループ化 226"/>
          <p:cNvGrpSpPr/>
          <p:nvPr/>
        </p:nvGrpSpPr>
        <p:grpSpPr>
          <a:xfrm>
            <a:off x="2035061" y="5132119"/>
            <a:ext cx="176894" cy="221131"/>
            <a:chOff x="3025632" y="4178838"/>
            <a:chExt cx="523547" cy="576654"/>
          </a:xfrm>
        </p:grpSpPr>
        <p:sp>
          <p:nvSpPr>
            <p:cNvPr id="228" name="正方形/長方形 227"/>
            <p:cNvSpPr/>
            <p:nvPr/>
          </p:nvSpPr>
          <p:spPr>
            <a:xfrm>
              <a:off x="3025632" y="4178838"/>
              <a:ext cx="523547" cy="57665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229" name="グループ化 228"/>
            <p:cNvGrpSpPr/>
            <p:nvPr/>
          </p:nvGrpSpPr>
          <p:grpSpPr>
            <a:xfrm>
              <a:off x="3130927" y="4238652"/>
              <a:ext cx="312956" cy="253835"/>
              <a:chOff x="4813597" y="3272263"/>
              <a:chExt cx="961293" cy="461791"/>
            </a:xfrm>
          </p:grpSpPr>
          <p:sp>
            <p:nvSpPr>
              <p:cNvPr id="236" name="正方形/長方形 235"/>
              <p:cNvSpPr/>
              <p:nvPr/>
            </p:nvSpPr>
            <p:spPr>
              <a:xfrm>
                <a:off x="5278443" y="3272263"/>
                <a:ext cx="299703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237" name="正方形/長方形 236"/>
              <p:cNvSpPr/>
              <p:nvPr/>
            </p:nvSpPr>
            <p:spPr>
              <a:xfrm>
                <a:off x="5278443" y="3360445"/>
                <a:ext cx="379215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238" name="正方形/長方形 237"/>
              <p:cNvSpPr/>
              <p:nvPr/>
            </p:nvSpPr>
            <p:spPr>
              <a:xfrm>
                <a:off x="5278443" y="3445568"/>
                <a:ext cx="496447" cy="79514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239" name="正方形/長方形 238"/>
              <p:cNvSpPr/>
              <p:nvPr/>
            </p:nvSpPr>
            <p:spPr>
              <a:xfrm>
                <a:off x="4813597" y="3525082"/>
                <a:ext cx="464846" cy="65756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240" name="正方形/長方形 239"/>
              <p:cNvSpPr/>
              <p:nvPr/>
            </p:nvSpPr>
            <p:spPr>
              <a:xfrm>
                <a:off x="4978740" y="3598480"/>
                <a:ext cx="299703" cy="59134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241" name="正方形/長方形 240"/>
              <p:cNvSpPr/>
              <p:nvPr/>
            </p:nvSpPr>
            <p:spPr>
              <a:xfrm>
                <a:off x="5088325" y="3667807"/>
                <a:ext cx="190118" cy="6624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  <p:grpSp>
          <p:nvGrpSpPr>
            <p:cNvPr id="230" name="グループ化 229"/>
            <p:cNvGrpSpPr/>
            <p:nvPr/>
          </p:nvGrpSpPr>
          <p:grpSpPr>
            <a:xfrm>
              <a:off x="3135467" y="4572379"/>
              <a:ext cx="293587" cy="140658"/>
              <a:chOff x="4367101" y="4003176"/>
              <a:chExt cx="495427" cy="327654"/>
            </a:xfrm>
          </p:grpSpPr>
          <p:cxnSp>
            <p:nvCxnSpPr>
              <p:cNvPr id="231" name="直線コネクタ 230"/>
              <p:cNvCxnSpPr/>
              <p:nvPr/>
            </p:nvCxnSpPr>
            <p:spPr>
              <a:xfrm flipV="1">
                <a:off x="4367101" y="4003176"/>
                <a:ext cx="146793" cy="32765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2" name="直線コネクタ 231"/>
              <p:cNvCxnSpPr/>
              <p:nvPr/>
            </p:nvCxnSpPr>
            <p:spPr>
              <a:xfrm>
                <a:off x="4520011" y="4015409"/>
                <a:ext cx="73396" cy="223243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3" name="直線コネクタ 232"/>
              <p:cNvCxnSpPr/>
              <p:nvPr/>
            </p:nvCxnSpPr>
            <p:spPr>
              <a:xfrm flipV="1">
                <a:off x="4593407" y="4094922"/>
                <a:ext cx="85630" cy="165583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4" name="直線コネクタ 233"/>
              <p:cNvCxnSpPr/>
              <p:nvPr/>
            </p:nvCxnSpPr>
            <p:spPr>
              <a:xfrm>
                <a:off x="4691269" y="4090444"/>
                <a:ext cx="73397" cy="113145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5" name="直線コネクタ 234"/>
              <p:cNvCxnSpPr/>
              <p:nvPr/>
            </p:nvCxnSpPr>
            <p:spPr>
              <a:xfrm flipV="1">
                <a:off x="4776898" y="4018458"/>
                <a:ext cx="85630" cy="174537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42" name="グループ化 241"/>
          <p:cNvGrpSpPr/>
          <p:nvPr/>
        </p:nvGrpSpPr>
        <p:grpSpPr>
          <a:xfrm>
            <a:off x="2065442" y="5477828"/>
            <a:ext cx="275237" cy="391450"/>
            <a:chOff x="2192725" y="2572222"/>
            <a:chExt cx="275237" cy="391450"/>
          </a:xfrm>
        </p:grpSpPr>
        <p:sp>
          <p:nvSpPr>
            <p:cNvPr id="243" name="二等辺三角形 242"/>
            <p:cNvSpPr/>
            <p:nvPr/>
          </p:nvSpPr>
          <p:spPr>
            <a:xfrm>
              <a:off x="2192725" y="2737365"/>
              <a:ext cx="275237" cy="226307"/>
            </a:xfrm>
            <a:prstGeom prst="triangl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44" name="円/楕円 243"/>
            <p:cNvSpPr/>
            <p:nvPr/>
          </p:nvSpPr>
          <p:spPr>
            <a:xfrm>
              <a:off x="2226366" y="2572222"/>
              <a:ext cx="207957" cy="22019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245" name="グループ化 244"/>
          <p:cNvGrpSpPr/>
          <p:nvPr/>
        </p:nvGrpSpPr>
        <p:grpSpPr>
          <a:xfrm>
            <a:off x="2365879" y="5489780"/>
            <a:ext cx="275237" cy="391450"/>
            <a:chOff x="2192725" y="2572222"/>
            <a:chExt cx="275237" cy="391450"/>
          </a:xfrm>
        </p:grpSpPr>
        <p:sp>
          <p:nvSpPr>
            <p:cNvPr id="246" name="二等辺三角形 245"/>
            <p:cNvSpPr/>
            <p:nvPr/>
          </p:nvSpPr>
          <p:spPr>
            <a:xfrm>
              <a:off x="2192725" y="2737365"/>
              <a:ext cx="275237" cy="226307"/>
            </a:xfrm>
            <a:prstGeom prst="triangl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47" name="円/楕円 246"/>
            <p:cNvSpPr/>
            <p:nvPr/>
          </p:nvSpPr>
          <p:spPr>
            <a:xfrm>
              <a:off x="2226366" y="2572222"/>
              <a:ext cx="207957" cy="22019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248" name="グループ化 247"/>
          <p:cNvGrpSpPr/>
          <p:nvPr/>
        </p:nvGrpSpPr>
        <p:grpSpPr>
          <a:xfrm>
            <a:off x="978841" y="5469928"/>
            <a:ext cx="275237" cy="391450"/>
            <a:chOff x="2192725" y="2572222"/>
            <a:chExt cx="275237" cy="391450"/>
          </a:xfrm>
        </p:grpSpPr>
        <p:sp>
          <p:nvSpPr>
            <p:cNvPr id="249" name="二等辺三角形 248"/>
            <p:cNvSpPr/>
            <p:nvPr/>
          </p:nvSpPr>
          <p:spPr>
            <a:xfrm>
              <a:off x="2192725" y="2737365"/>
              <a:ext cx="275237" cy="226307"/>
            </a:xfrm>
            <a:prstGeom prst="triangl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50" name="円/楕円 249"/>
            <p:cNvSpPr/>
            <p:nvPr/>
          </p:nvSpPr>
          <p:spPr>
            <a:xfrm>
              <a:off x="2226366" y="2572222"/>
              <a:ext cx="207957" cy="22019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251" name="グループ化 250"/>
          <p:cNvGrpSpPr/>
          <p:nvPr/>
        </p:nvGrpSpPr>
        <p:grpSpPr>
          <a:xfrm>
            <a:off x="1291469" y="5475097"/>
            <a:ext cx="275237" cy="391450"/>
            <a:chOff x="2192725" y="2572222"/>
            <a:chExt cx="275237" cy="391450"/>
          </a:xfrm>
        </p:grpSpPr>
        <p:sp>
          <p:nvSpPr>
            <p:cNvPr id="252" name="二等辺三角形 251"/>
            <p:cNvSpPr/>
            <p:nvPr/>
          </p:nvSpPr>
          <p:spPr>
            <a:xfrm>
              <a:off x="2192725" y="2737365"/>
              <a:ext cx="275237" cy="226307"/>
            </a:xfrm>
            <a:prstGeom prst="triangl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53" name="円/楕円 252"/>
            <p:cNvSpPr/>
            <p:nvPr/>
          </p:nvSpPr>
          <p:spPr>
            <a:xfrm>
              <a:off x="2226366" y="2572222"/>
              <a:ext cx="207957" cy="22019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sp>
        <p:nvSpPr>
          <p:cNvPr id="254" name="角丸四角形 253"/>
          <p:cNvSpPr/>
          <p:nvPr/>
        </p:nvSpPr>
        <p:spPr>
          <a:xfrm>
            <a:off x="7849261" y="1932464"/>
            <a:ext cx="692098" cy="4045778"/>
          </a:xfrm>
          <a:prstGeom prst="roundRect">
            <a:avLst/>
          </a:prstGeom>
          <a:solidFill>
            <a:srgbClr val="E7E6E6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55" name="角丸四角形 254"/>
          <p:cNvSpPr/>
          <p:nvPr/>
        </p:nvSpPr>
        <p:spPr>
          <a:xfrm>
            <a:off x="6612227" y="1932464"/>
            <a:ext cx="692098" cy="4047832"/>
          </a:xfrm>
          <a:prstGeom prst="roundRect">
            <a:avLst/>
          </a:prstGeom>
          <a:solidFill>
            <a:srgbClr val="E7E6E6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56" name="角丸四角形 255"/>
          <p:cNvSpPr/>
          <p:nvPr/>
        </p:nvSpPr>
        <p:spPr>
          <a:xfrm>
            <a:off x="5471067" y="1932464"/>
            <a:ext cx="629180" cy="4046773"/>
          </a:xfrm>
          <a:prstGeom prst="roundRect">
            <a:avLst/>
          </a:prstGeom>
          <a:solidFill>
            <a:srgbClr val="E7E6E6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57" name="テキスト ボックス 256"/>
          <p:cNvSpPr txBox="1"/>
          <p:nvPr/>
        </p:nvSpPr>
        <p:spPr>
          <a:xfrm>
            <a:off x="5224732" y="1251149"/>
            <a:ext cx="1065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Master Node</a:t>
            </a:r>
            <a:endParaRPr lang="ja-JP" altLang="en-US" dirty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58" name="テキスト ボックス 257"/>
          <p:cNvSpPr txBox="1"/>
          <p:nvPr/>
        </p:nvSpPr>
        <p:spPr>
          <a:xfrm>
            <a:off x="6440909" y="1251149"/>
            <a:ext cx="1065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Worker Node</a:t>
            </a:r>
            <a:endParaRPr lang="ja-JP" altLang="en-US" dirty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59" name="テキスト ボックス 258"/>
          <p:cNvSpPr txBox="1"/>
          <p:nvPr/>
        </p:nvSpPr>
        <p:spPr>
          <a:xfrm>
            <a:off x="7656313" y="1251149"/>
            <a:ext cx="1065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Worker Node</a:t>
            </a:r>
            <a:endParaRPr lang="ja-JP" altLang="en-US" dirty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cxnSp>
        <p:nvCxnSpPr>
          <p:cNvPr id="260" name="直線矢印コネクタ 259"/>
          <p:cNvCxnSpPr/>
          <p:nvPr/>
        </p:nvCxnSpPr>
        <p:spPr>
          <a:xfrm>
            <a:off x="6987894" y="2828936"/>
            <a:ext cx="0" cy="57317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261" name="直線矢印コネクタ 260"/>
          <p:cNvCxnSpPr/>
          <p:nvPr/>
        </p:nvCxnSpPr>
        <p:spPr>
          <a:xfrm>
            <a:off x="5769576" y="3714313"/>
            <a:ext cx="0" cy="515469"/>
          </a:xfrm>
          <a:prstGeom prst="straightConnector1">
            <a:avLst/>
          </a:prstGeom>
          <a:noFill/>
          <a:ln w="762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262" name="直線矢印コネクタ 261"/>
          <p:cNvCxnSpPr/>
          <p:nvPr/>
        </p:nvCxnSpPr>
        <p:spPr>
          <a:xfrm flipH="1">
            <a:off x="5813383" y="3377144"/>
            <a:ext cx="1050657" cy="256622"/>
          </a:xfrm>
          <a:prstGeom prst="straightConnector1">
            <a:avLst/>
          </a:prstGeom>
          <a:noFill/>
          <a:ln w="38100" cap="flat" cmpd="sng" algn="ctr">
            <a:solidFill>
              <a:srgbClr val="5B9BD5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63" name="直線矢印コネクタ 262"/>
          <p:cNvCxnSpPr/>
          <p:nvPr/>
        </p:nvCxnSpPr>
        <p:spPr>
          <a:xfrm>
            <a:off x="8202497" y="2817294"/>
            <a:ext cx="1" cy="559477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264" name="直線矢印コネクタ 263"/>
          <p:cNvCxnSpPr/>
          <p:nvPr/>
        </p:nvCxnSpPr>
        <p:spPr>
          <a:xfrm flipH="1">
            <a:off x="5879996" y="3366414"/>
            <a:ext cx="2205212" cy="299335"/>
          </a:xfrm>
          <a:prstGeom prst="straightConnector1">
            <a:avLst/>
          </a:prstGeom>
          <a:noFill/>
          <a:ln w="38100" cap="flat" cmpd="sng" algn="ctr">
            <a:solidFill>
              <a:srgbClr val="5B9BD5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65" name="直線矢印コネクタ 264"/>
          <p:cNvCxnSpPr/>
          <p:nvPr/>
        </p:nvCxnSpPr>
        <p:spPr>
          <a:xfrm>
            <a:off x="5769576" y="1998033"/>
            <a:ext cx="0" cy="515469"/>
          </a:xfrm>
          <a:prstGeom prst="straightConnector1">
            <a:avLst/>
          </a:prstGeom>
          <a:noFill/>
          <a:ln w="762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266" name="直線矢印コネクタ 265"/>
          <p:cNvCxnSpPr/>
          <p:nvPr/>
        </p:nvCxnSpPr>
        <p:spPr>
          <a:xfrm flipH="1">
            <a:off x="6985163" y="4433887"/>
            <a:ext cx="2574" cy="557803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267" name="直線矢印コネクタ 266"/>
          <p:cNvCxnSpPr/>
          <p:nvPr/>
        </p:nvCxnSpPr>
        <p:spPr>
          <a:xfrm>
            <a:off x="8198010" y="4440980"/>
            <a:ext cx="4190" cy="57240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268" name="直線矢印コネクタ 267"/>
          <p:cNvCxnSpPr/>
          <p:nvPr/>
        </p:nvCxnSpPr>
        <p:spPr>
          <a:xfrm flipH="1">
            <a:off x="5913651" y="5038287"/>
            <a:ext cx="925513" cy="322645"/>
          </a:xfrm>
          <a:prstGeom prst="straightConnector1">
            <a:avLst/>
          </a:prstGeom>
          <a:noFill/>
          <a:ln w="38100" cap="flat" cmpd="sng" algn="ctr">
            <a:solidFill>
              <a:srgbClr val="5B9BD5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69" name="直線矢印コネクタ 268"/>
          <p:cNvCxnSpPr/>
          <p:nvPr/>
        </p:nvCxnSpPr>
        <p:spPr>
          <a:xfrm flipH="1">
            <a:off x="6012265" y="5048418"/>
            <a:ext cx="2007533" cy="341440"/>
          </a:xfrm>
          <a:prstGeom prst="straightConnector1">
            <a:avLst/>
          </a:prstGeom>
          <a:noFill/>
          <a:ln w="38100" cap="flat" cmpd="sng" algn="ctr">
            <a:solidFill>
              <a:srgbClr val="5B9BD5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70" name="直線矢印コネクタ 269"/>
          <p:cNvCxnSpPr/>
          <p:nvPr/>
        </p:nvCxnSpPr>
        <p:spPr>
          <a:xfrm>
            <a:off x="5785657" y="5377441"/>
            <a:ext cx="0" cy="515469"/>
          </a:xfrm>
          <a:prstGeom prst="straightConnector1">
            <a:avLst/>
          </a:prstGeom>
          <a:noFill/>
          <a:ln w="762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271" name="直線矢印コネクタ 270"/>
          <p:cNvCxnSpPr/>
          <p:nvPr/>
        </p:nvCxnSpPr>
        <p:spPr>
          <a:xfrm>
            <a:off x="8197115" y="3418005"/>
            <a:ext cx="1" cy="991148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272" name="直線矢印コネクタ 271"/>
          <p:cNvCxnSpPr/>
          <p:nvPr/>
        </p:nvCxnSpPr>
        <p:spPr>
          <a:xfrm>
            <a:off x="6984941" y="3410697"/>
            <a:ext cx="1" cy="991148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273" name="直線矢印コネクタ 272"/>
          <p:cNvCxnSpPr/>
          <p:nvPr/>
        </p:nvCxnSpPr>
        <p:spPr>
          <a:xfrm>
            <a:off x="8194030" y="5042372"/>
            <a:ext cx="1" cy="901044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274" name="直線矢印コネクタ 273"/>
          <p:cNvCxnSpPr/>
          <p:nvPr/>
        </p:nvCxnSpPr>
        <p:spPr>
          <a:xfrm>
            <a:off x="6988184" y="5050124"/>
            <a:ext cx="1" cy="901044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275" name="直線矢印コネクタ 274"/>
          <p:cNvCxnSpPr/>
          <p:nvPr/>
        </p:nvCxnSpPr>
        <p:spPr>
          <a:xfrm flipH="1">
            <a:off x="5838033" y="4385667"/>
            <a:ext cx="1031276" cy="523739"/>
          </a:xfrm>
          <a:prstGeom prst="straightConnector1">
            <a:avLst/>
          </a:prstGeom>
          <a:noFill/>
          <a:ln w="381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276" name="直線矢印コネクタ 275"/>
          <p:cNvCxnSpPr/>
          <p:nvPr/>
        </p:nvCxnSpPr>
        <p:spPr>
          <a:xfrm flipH="1">
            <a:off x="5838033" y="4417004"/>
            <a:ext cx="2158480" cy="549130"/>
          </a:xfrm>
          <a:prstGeom prst="straightConnector1">
            <a:avLst/>
          </a:prstGeom>
          <a:noFill/>
          <a:ln w="381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277" name="直線矢印コネクタ 276"/>
          <p:cNvCxnSpPr/>
          <p:nvPr/>
        </p:nvCxnSpPr>
        <p:spPr>
          <a:xfrm>
            <a:off x="8204184" y="1978498"/>
            <a:ext cx="1" cy="819131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278" name="直線矢印コネクタ 277"/>
          <p:cNvCxnSpPr/>
          <p:nvPr/>
        </p:nvCxnSpPr>
        <p:spPr>
          <a:xfrm>
            <a:off x="6985034" y="2012365"/>
            <a:ext cx="1" cy="819131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281" name="テキスト ボックス 280"/>
          <p:cNvSpPr txBox="1"/>
          <p:nvPr/>
        </p:nvSpPr>
        <p:spPr>
          <a:xfrm>
            <a:off x="8281012" y="3503639"/>
            <a:ext cx="1300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ED7D3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submit</a:t>
            </a:r>
            <a:endParaRPr lang="en-US" altLang="ja-JP" dirty="0">
              <a:solidFill>
                <a:srgbClr val="ED7D3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dirty="0" smtClean="0">
                <a:solidFill>
                  <a:srgbClr val="ED7D3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orders</a:t>
            </a:r>
            <a:endParaRPr lang="en-US" altLang="ja-JP" dirty="0">
              <a:solidFill>
                <a:srgbClr val="ED7D3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dirty="0" smtClean="0">
                <a:solidFill>
                  <a:srgbClr val="ED7D3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(long-term</a:t>
            </a:r>
            <a:r>
              <a:rPr lang="en-US" altLang="ja-JP" dirty="0">
                <a:solidFill>
                  <a:srgbClr val="ED7D3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)</a:t>
            </a:r>
            <a:endParaRPr lang="ja-JP" altLang="en-US" dirty="0">
              <a:solidFill>
                <a:srgbClr val="ED7D3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cxnSp>
        <p:nvCxnSpPr>
          <p:cNvPr id="282" name="直線矢印コネクタ 281"/>
          <p:cNvCxnSpPr/>
          <p:nvPr/>
        </p:nvCxnSpPr>
        <p:spPr>
          <a:xfrm>
            <a:off x="5918848" y="2519840"/>
            <a:ext cx="845318" cy="288658"/>
          </a:xfrm>
          <a:prstGeom prst="straightConnector1">
            <a:avLst/>
          </a:prstGeom>
          <a:noFill/>
          <a:ln w="38100" cap="flat" cmpd="sng" algn="ctr">
            <a:solidFill>
              <a:srgbClr val="7F7F7F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83" name="直線矢印コネクタ 282"/>
          <p:cNvCxnSpPr/>
          <p:nvPr/>
        </p:nvCxnSpPr>
        <p:spPr>
          <a:xfrm>
            <a:off x="5922971" y="4193343"/>
            <a:ext cx="927788" cy="210643"/>
          </a:xfrm>
          <a:prstGeom prst="straightConnector1">
            <a:avLst/>
          </a:prstGeom>
          <a:noFill/>
          <a:ln w="38100" cap="flat" cmpd="sng" algn="ctr">
            <a:solidFill>
              <a:srgbClr val="7F7F7F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84" name="直線矢印コネクタ 283"/>
          <p:cNvCxnSpPr/>
          <p:nvPr/>
        </p:nvCxnSpPr>
        <p:spPr>
          <a:xfrm>
            <a:off x="5977608" y="2502907"/>
            <a:ext cx="2020517" cy="288658"/>
          </a:xfrm>
          <a:prstGeom prst="straightConnector1">
            <a:avLst/>
          </a:prstGeom>
          <a:noFill/>
          <a:ln w="38100" cap="flat" cmpd="sng" algn="ctr">
            <a:solidFill>
              <a:srgbClr val="7F7F7F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85" name="直線矢印コネクタ 284"/>
          <p:cNvCxnSpPr/>
          <p:nvPr/>
        </p:nvCxnSpPr>
        <p:spPr>
          <a:xfrm>
            <a:off x="5977608" y="4159478"/>
            <a:ext cx="2020517" cy="210643"/>
          </a:xfrm>
          <a:prstGeom prst="straightConnector1">
            <a:avLst/>
          </a:prstGeom>
          <a:noFill/>
          <a:ln w="38100" cap="flat" cmpd="sng" algn="ctr">
            <a:solidFill>
              <a:srgbClr val="7F7F7F"/>
            </a:solidFill>
            <a:prstDash val="solid"/>
            <a:miter lim="800000"/>
            <a:tailEnd type="arrow"/>
          </a:ln>
          <a:effectLst/>
        </p:spPr>
      </p:cxnSp>
      <p:sp>
        <p:nvSpPr>
          <p:cNvPr id="286" name="テキスト ボックス 285"/>
          <p:cNvSpPr txBox="1"/>
          <p:nvPr/>
        </p:nvSpPr>
        <p:spPr>
          <a:xfrm>
            <a:off x="8257243" y="2655853"/>
            <a:ext cx="1418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5B9BD5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submit</a:t>
            </a:r>
            <a:endParaRPr lang="en-US" altLang="ja-JP" dirty="0">
              <a:solidFill>
                <a:srgbClr val="5B9BD5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dirty="0" smtClean="0">
                <a:solidFill>
                  <a:srgbClr val="5B9BD5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orders</a:t>
            </a:r>
            <a:endParaRPr lang="en-US" altLang="ja-JP" dirty="0">
              <a:solidFill>
                <a:srgbClr val="5B9BD5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dirty="0" smtClean="0">
                <a:solidFill>
                  <a:srgbClr val="5B9BD5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(short-term</a:t>
            </a:r>
            <a:r>
              <a:rPr lang="en-US" altLang="ja-JP" dirty="0">
                <a:solidFill>
                  <a:srgbClr val="5B9BD5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)</a:t>
            </a:r>
            <a:endParaRPr lang="ja-JP" altLang="en-US" dirty="0">
              <a:solidFill>
                <a:srgbClr val="5B9BD5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313" name="テキスト ボックス 312"/>
          <p:cNvSpPr txBox="1"/>
          <p:nvPr/>
        </p:nvSpPr>
        <p:spPr>
          <a:xfrm>
            <a:off x="517452" y="448483"/>
            <a:ext cx="21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(a) Simulation Model</a:t>
            </a:r>
            <a:endParaRPr kumimoji="1" lang="ja-JP" altLang="en-US" dirty="0"/>
          </a:p>
        </p:txBody>
      </p:sp>
      <p:cxnSp>
        <p:nvCxnSpPr>
          <p:cNvPr id="315" name="直線コネクタ 314"/>
          <p:cNvCxnSpPr/>
          <p:nvPr/>
        </p:nvCxnSpPr>
        <p:spPr>
          <a:xfrm flipV="1">
            <a:off x="517452" y="2838547"/>
            <a:ext cx="3833346" cy="25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テキスト ボックス 315"/>
          <p:cNvSpPr txBox="1"/>
          <p:nvPr/>
        </p:nvSpPr>
        <p:spPr>
          <a:xfrm>
            <a:off x="519665" y="3018990"/>
            <a:ext cx="228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(b) </a:t>
            </a:r>
            <a:r>
              <a:rPr lang="en-US" altLang="ja-JP" dirty="0" smtClean="0"/>
              <a:t>Object Distribution</a:t>
            </a:r>
            <a:endParaRPr kumimoji="1" lang="ja-JP" altLang="en-US" dirty="0"/>
          </a:p>
        </p:txBody>
      </p:sp>
      <p:sp>
        <p:nvSpPr>
          <p:cNvPr id="320" name="上下矢印 319"/>
          <p:cNvSpPr/>
          <p:nvPr/>
        </p:nvSpPr>
        <p:spPr>
          <a:xfrm>
            <a:off x="1074959" y="4582962"/>
            <a:ext cx="1236782" cy="517818"/>
          </a:xfrm>
          <a:prstGeom prst="upDownArrow">
            <a:avLst>
              <a:gd name="adj1" fmla="val 44313"/>
              <a:gd name="adj2" fmla="val 3382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1" name="テキスト ボックス 320"/>
          <p:cNvSpPr txBox="1"/>
          <p:nvPr/>
        </p:nvSpPr>
        <p:spPr>
          <a:xfrm>
            <a:off x="3103910" y="3381188"/>
            <a:ext cx="836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master</a:t>
            </a:r>
            <a:br>
              <a:rPr kumimoji="1" lang="en-US" altLang="ja-JP" dirty="0" smtClean="0"/>
            </a:br>
            <a:r>
              <a:rPr kumimoji="1" lang="en-US" altLang="ja-JP" dirty="0" smtClean="0"/>
              <a:t>node</a:t>
            </a:r>
            <a:endParaRPr kumimoji="1" lang="ja-JP" altLang="en-US" dirty="0"/>
          </a:p>
        </p:txBody>
      </p:sp>
      <p:sp>
        <p:nvSpPr>
          <p:cNvPr id="322" name="テキスト ボックス 321"/>
          <p:cNvSpPr txBox="1"/>
          <p:nvPr/>
        </p:nvSpPr>
        <p:spPr>
          <a:xfrm>
            <a:off x="2714188" y="5386804"/>
            <a:ext cx="841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worker</a:t>
            </a:r>
            <a:br>
              <a:rPr kumimoji="1" lang="en-US" altLang="ja-JP" dirty="0" smtClean="0"/>
            </a:br>
            <a:r>
              <a:rPr kumimoji="1" lang="en-US" altLang="ja-JP" dirty="0" smtClean="0"/>
              <a:t>nodes</a:t>
            </a:r>
            <a:endParaRPr kumimoji="1" lang="ja-JP" altLang="en-US" dirty="0"/>
          </a:p>
        </p:txBody>
      </p:sp>
      <p:sp>
        <p:nvSpPr>
          <p:cNvPr id="323" name="テキスト ボックス 322"/>
          <p:cNvSpPr txBox="1"/>
          <p:nvPr/>
        </p:nvSpPr>
        <p:spPr>
          <a:xfrm>
            <a:off x="2267739" y="4561090"/>
            <a:ext cx="2258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data exchange</a:t>
            </a:r>
            <a:br>
              <a:rPr kumimoji="1" lang="en-US" altLang="ja-JP" sz="1400" dirty="0" smtClean="0"/>
            </a:br>
            <a:r>
              <a:rPr kumimoji="1" lang="en-US" altLang="ja-JP" sz="1400" dirty="0" smtClean="0"/>
              <a:t>for orders, market </a:t>
            </a:r>
            <a:r>
              <a:rPr lang="en-US" altLang="ja-JP" sz="1400" dirty="0" smtClean="0"/>
              <a:t>updates</a:t>
            </a:r>
            <a:endParaRPr kumimoji="1" lang="ja-JP" altLang="en-US" sz="1400" dirty="0"/>
          </a:p>
        </p:txBody>
      </p:sp>
      <p:sp>
        <p:nvSpPr>
          <p:cNvPr id="324" name="テキスト ボックス 323"/>
          <p:cNvSpPr txBox="1"/>
          <p:nvPr/>
        </p:nvSpPr>
        <p:spPr>
          <a:xfrm>
            <a:off x="5520665" y="504343"/>
            <a:ext cx="3194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(c) </a:t>
            </a:r>
            <a:r>
              <a:rPr lang="en-US" altLang="ja-JP" dirty="0" smtClean="0"/>
              <a:t>Scheduling of Computation </a:t>
            </a:r>
            <a:br>
              <a:rPr lang="en-US" altLang="ja-JP" dirty="0" smtClean="0"/>
            </a:br>
            <a:r>
              <a:rPr lang="en-US" altLang="ja-JP" dirty="0" smtClean="0"/>
              <a:t>      and Communication</a:t>
            </a:r>
            <a:endParaRPr kumimoji="1" lang="ja-JP" altLang="en-US" dirty="0"/>
          </a:p>
        </p:txBody>
      </p:sp>
      <p:sp>
        <p:nvSpPr>
          <p:cNvPr id="329" name="右矢印 328"/>
          <p:cNvSpPr/>
          <p:nvPr/>
        </p:nvSpPr>
        <p:spPr>
          <a:xfrm>
            <a:off x="4467367" y="2412068"/>
            <a:ext cx="1840017" cy="1355294"/>
          </a:xfrm>
          <a:prstGeom prst="rightArrow">
            <a:avLst>
              <a:gd name="adj1" fmla="val 7520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8" name="テキスト ボックス 327"/>
          <p:cNvSpPr txBox="1"/>
          <p:nvPr/>
        </p:nvSpPr>
        <p:spPr>
          <a:xfrm>
            <a:off x="4409454" y="2576308"/>
            <a:ext cx="1733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</a:t>
            </a:r>
            <a:r>
              <a:rPr lang="en-US" altLang="ja-JP" sz="16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verlap of </a:t>
            </a:r>
            <a:r>
              <a:rPr lang="en-US" altLang="ja-JP" sz="1600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computation</a:t>
            </a:r>
            <a:br>
              <a:rPr lang="en-US" altLang="ja-JP" sz="1600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</a:br>
            <a:r>
              <a:rPr lang="en-US" altLang="ja-JP" sz="1600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and </a:t>
            </a:r>
            <a:r>
              <a:rPr lang="en-US" altLang="ja-JP" sz="16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communication</a:t>
            </a:r>
            <a:endParaRPr lang="ja-JP" altLang="en-US" sz="1600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cxnSp>
        <p:nvCxnSpPr>
          <p:cNvPr id="279" name="直線矢印コネクタ 278"/>
          <p:cNvCxnSpPr/>
          <p:nvPr/>
        </p:nvCxnSpPr>
        <p:spPr>
          <a:xfrm flipH="1">
            <a:off x="5757695" y="2823296"/>
            <a:ext cx="1119432" cy="318692"/>
          </a:xfrm>
          <a:prstGeom prst="straightConnector1">
            <a:avLst/>
          </a:prstGeom>
          <a:noFill/>
          <a:ln w="381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280" name="直線矢印コネクタ 279"/>
          <p:cNvCxnSpPr/>
          <p:nvPr/>
        </p:nvCxnSpPr>
        <p:spPr>
          <a:xfrm flipH="1">
            <a:off x="5785005" y="2844499"/>
            <a:ext cx="2179353" cy="361016"/>
          </a:xfrm>
          <a:prstGeom prst="straightConnector1">
            <a:avLst/>
          </a:prstGeom>
          <a:noFill/>
          <a:ln w="381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331" name="直線コネクタ 330"/>
          <p:cNvCxnSpPr/>
          <p:nvPr/>
        </p:nvCxnSpPr>
        <p:spPr>
          <a:xfrm>
            <a:off x="4331648" y="583934"/>
            <a:ext cx="9979" cy="49495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テキスト ボックス 332"/>
          <p:cNvSpPr txBox="1"/>
          <p:nvPr/>
        </p:nvSpPr>
        <p:spPr>
          <a:xfrm>
            <a:off x="363707" y="238242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HFT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334" name="テキスト ボックス 333"/>
          <p:cNvSpPr txBox="1"/>
          <p:nvPr/>
        </p:nvSpPr>
        <p:spPr>
          <a:xfrm>
            <a:off x="535715" y="455661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00B050"/>
                </a:solidFill>
              </a:rPr>
              <a:t>HFT</a:t>
            </a:r>
            <a:endParaRPr kumimoji="1" lang="ja-JP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71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758777"/>
              </p:ext>
            </p:extLst>
          </p:nvPr>
        </p:nvGraphicFramePr>
        <p:xfrm>
          <a:off x="6550269" y="1089363"/>
          <a:ext cx="3833376" cy="3729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7859887" y="1630061"/>
            <a:ext cx="2066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preliminary performance</a:t>
            </a:r>
            <a:br>
              <a:rPr lang="en-US" altLang="ja-JP" sz="1400" dirty="0" smtClean="0"/>
            </a:br>
            <a:r>
              <a:rPr lang="en-US" altLang="ja-JP" sz="1400" dirty="0" smtClean="0"/>
              <a:t>evaluation on K computer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9443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64</Words>
  <Application>Microsoft Office PowerPoint</Application>
  <PresentationFormat>ワイド画面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Arial Unicode MS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kamada</dc:creator>
  <cp:lastModifiedBy>kamada</cp:lastModifiedBy>
  <cp:revision>8</cp:revision>
  <dcterms:created xsi:type="dcterms:W3CDTF">2018-03-25T08:22:36Z</dcterms:created>
  <dcterms:modified xsi:type="dcterms:W3CDTF">2018-03-26T09:17:20Z</dcterms:modified>
</cp:coreProperties>
</file>