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61" r:id="rId4"/>
    <p:sldId id="272" r:id="rId5"/>
    <p:sldId id="269" r:id="rId6"/>
    <p:sldId id="262" r:id="rId7"/>
    <p:sldId id="265" r:id="rId8"/>
    <p:sldId id="258" r:id="rId9"/>
    <p:sldId id="268" r:id="rId10"/>
    <p:sldId id="286" r:id="rId11"/>
    <p:sldId id="260" r:id="rId12"/>
    <p:sldId id="276" r:id="rId13"/>
    <p:sldId id="283" r:id="rId14"/>
    <p:sldId id="284" r:id="rId15"/>
    <p:sldId id="285" r:id="rId16"/>
    <p:sldId id="263" r:id="rId17"/>
    <p:sldId id="287" r:id="rId18"/>
    <p:sldId id="271" r:id="rId19"/>
    <p:sldId id="277" r:id="rId20"/>
    <p:sldId id="280" r:id="rId21"/>
    <p:sldId id="278" r:id="rId22"/>
    <p:sldId id="281" r:id="rId23"/>
    <p:sldId id="279" r:id="rId24"/>
    <p:sldId id="282" r:id="rId25"/>
    <p:sldId id="274" r:id="rId26"/>
    <p:sldId id="273" r:id="rId27"/>
    <p:sldId id="270" r:id="rId28"/>
    <p:sldId id="267" r:id="rId29"/>
    <p:sldId id="266"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2BF27-4739-C34B-B7CF-2BA7FB1FCA9F}" v="94" dt="2025-01-14T18:53:34.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79053"/>
  </p:normalViewPr>
  <p:slideViewPr>
    <p:cSldViewPr snapToGrid="0">
      <p:cViewPr varScale="1">
        <p:scale>
          <a:sx n="79" d="100"/>
          <a:sy n="79" d="100"/>
        </p:scale>
        <p:origin x="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ser, Benjamin" userId="c09efd2e-2986-44e1-9b16-5346630666ba" providerId="ADAL" clId="{C1B2BF27-4739-C34B-B7CF-2BA7FB1FCA9F}"/>
    <pc:docChg chg="undo custSel addSld delSld modSld sldOrd">
      <pc:chgData name="Glaser, Benjamin" userId="c09efd2e-2986-44e1-9b16-5346630666ba" providerId="ADAL" clId="{C1B2BF27-4739-C34B-B7CF-2BA7FB1FCA9F}" dt="2025-01-14T18:54:39.349" v="3145" actId="1076"/>
      <pc:docMkLst>
        <pc:docMk/>
      </pc:docMkLst>
      <pc:sldChg chg="addSp modSp mod setBg">
        <pc:chgData name="Glaser, Benjamin" userId="c09efd2e-2986-44e1-9b16-5346630666ba" providerId="ADAL" clId="{C1B2BF27-4739-C34B-B7CF-2BA7FB1FCA9F}" dt="2025-01-14T18:54:39.349" v="3145" actId="1076"/>
        <pc:sldMkLst>
          <pc:docMk/>
          <pc:sldMk cId="360469943" sldId="256"/>
        </pc:sldMkLst>
        <pc:spChg chg="mod">
          <ac:chgData name="Glaser, Benjamin" userId="c09efd2e-2986-44e1-9b16-5346630666ba" providerId="ADAL" clId="{C1B2BF27-4739-C34B-B7CF-2BA7FB1FCA9F}" dt="2025-01-14T18:54:29.269" v="3139" actId="26606"/>
          <ac:spMkLst>
            <pc:docMk/>
            <pc:sldMk cId="360469943" sldId="256"/>
            <ac:spMk id="2" creationId="{17359283-CBD1-A504-3433-1563B567790B}"/>
          </ac:spMkLst>
        </pc:spChg>
        <pc:spChg chg="mod">
          <ac:chgData name="Glaser, Benjamin" userId="c09efd2e-2986-44e1-9b16-5346630666ba" providerId="ADAL" clId="{C1B2BF27-4739-C34B-B7CF-2BA7FB1FCA9F}" dt="2025-01-14T18:54:29.269" v="3139" actId="26606"/>
          <ac:spMkLst>
            <pc:docMk/>
            <pc:sldMk cId="360469943" sldId="256"/>
            <ac:spMk id="3" creationId="{37FA0EE8-48FD-6A96-233B-C6F64063CE31}"/>
          </ac:spMkLst>
        </pc:spChg>
        <pc:spChg chg="add mod">
          <ac:chgData name="Glaser, Benjamin" userId="c09efd2e-2986-44e1-9b16-5346630666ba" providerId="ADAL" clId="{C1B2BF27-4739-C34B-B7CF-2BA7FB1FCA9F}" dt="2025-01-14T18:54:39.349" v="3145" actId="1076"/>
          <ac:spMkLst>
            <pc:docMk/>
            <pc:sldMk cId="360469943" sldId="256"/>
            <ac:spMk id="4" creationId="{65AF627E-E481-7216-2A02-E9675C128E9D}"/>
          </ac:spMkLst>
        </pc:spChg>
        <pc:spChg chg="add">
          <ac:chgData name="Glaser, Benjamin" userId="c09efd2e-2986-44e1-9b16-5346630666ba" providerId="ADAL" clId="{C1B2BF27-4739-C34B-B7CF-2BA7FB1FCA9F}" dt="2025-01-14T18:54:29.269" v="3139" actId="26606"/>
          <ac:spMkLst>
            <pc:docMk/>
            <pc:sldMk cId="360469943" sldId="256"/>
            <ac:spMk id="1035" creationId="{66D61E08-70C3-48D8-BEA0-787111DC30DA}"/>
          </ac:spMkLst>
        </pc:spChg>
        <pc:spChg chg="add">
          <ac:chgData name="Glaser, Benjamin" userId="c09efd2e-2986-44e1-9b16-5346630666ba" providerId="ADAL" clId="{C1B2BF27-4739-C34B-B7CF-2BA7FB1FCA9F}" dt="2025-01-14T18:54:29.269" v="3139" actId="26606"/>
          <ac:spMkLst>
            <pc:docMk/>
            <pc:sldMk cId="360469943" sldId="256"/>
            <ac:spMk id="1037" creationId="{FC55298F-0AE5-478E-AD2B-03C2614C5833}"/>
          </ac:spMkLst>
        </pc:spChg>
        <pc:spChg chg="add">
          <ac:chgData name="Glaser, Benjamin" userId="c09efd2e-2986-44e1-9b16-5346630666ba" providerId="ADAL" clId="{C1B2BF27-4739-C34B-B7CF-2BA7FB1FCA9F}" dt="2025-01-14T18:54:29.269" v="3139" actId="26606"/>
          <ac:spMkLst>
            <pc:docMk/>
            <pc:sldMk cId="360469943" sldId="256"/>
            <ac:spMk id="1039" creationId="{C180E4EA-0B63-4779-A895-7E90E71088F3}"/>
          </ac:spMkLst>
        </pc:spChg>
        <pc:spChg chg="add">
          <ac:chgData name="Glaser, Benjamin" userId="c09efd2e-2986-44e1-9b16-5346630666ba" providerId="ADAL" clId="{C1B2BF27-4739-C34B-B7CF-2BA7FB1FCA9F}" dt="2025-01-14T18:54:29.269" v="3139" actId="26606"/>
          <ac:spMkLst>
            <pc:docMk/>
            <pc:sldMk cId="360469943" sldId="256"/>
            <ac:spMk id="1041" creationId="{CEE01D9D-3DE8-4EED-B0D3-8F3C79CC7673}"/>
          </ac:spMkLst>
        </pc:spChg>
        <pc:spChg chg="add">
          <ac:chgData name="Glaser, Benjamin" userId="c09efd2e-2986-44e1-9b16-5346630666ba" providerId="ADAL" clId="{C1B2BF27-4739-C34B-B7CF-2BA7FB1FCA9F}" dt="2025-01-14T18:54:29.269" v="3139" actId="26606"/>
          <ac:spMkLst>
            <pc:docMk/>
            <pc:sldMk cId="360469943" sldId="256"/>
            <ac:spMk id="1043" creationId="{89AF5CE9-607F-43F4-8983-DCD6DA4051FD}"/>
          </ac:spMkLst>
        </pc:spChg>
        <pc:spChg chg="add">
          <ac:chgData name="Glaser, Benjamin" userId="c09efd2e-2986-44e1-9b16-5346630666ba" providerId="ADAL" clId="{C1B2BF27-4739-C34B-B7CF-2BA7FB1FCA9F}" dt="2025-01-14T18:54:29.269" v="3139" actId="26606"/>
          <ac:spMkLst>
            <pc:docMk/>
            <pc:sldMk cId="360469943" sldId="256"/>
            <ac:spMk id="1045" creationId="{6EEA2DBD-9E1E-4521-8C01-F32AD18A89E3}"/>
          </ac:spMkLst>
        </pc:spChg>
        <pc:spChg chg="add">
          <ac:chgData name="Glaser, Benjamin" userId="c09efd2e-2986-44e1-9b16-5346630666ba" providerId="ADAL" clId="{C1B2BF27-4739-C34B-B7CF-2BA7FB1FCA9F}" dt="2025-01-14T18:54:29.269" v="3139" actId="26606"/>
          <ac:spMkLst>
            <pc:docMk/>
            <pc:sldMk cId="360469943" sldId="256"/>
            <ac:spMk id="1047" creationId="{15BBD2C1-BA9B-46A9-A27A-33498B169272}"/>
          </ac:spMkLst>
        </pc:spChg>
        <pc:picChg chg="add mod ord">
          <ac:chgData name="Glaser, Benjamin" userId="c09efd2e-2986-44e1-9b16-5346630666ba" providerId="ADAL" clId="{C1B2BF27-4739-C34B-B7CF-2BA7FB1FCA9F}" dt="2025-01-14T18:54:29.269" v="3139" actId="26606"/>
          <ac:picMkLst>
            <pc:docMk/>
            <pc:sldMk cId="360469943" sldId="256"/>
            <ac:picMk id="1026" creationId="{38815C8F-FB5D-D966-E148-B197F296D00E}"/>
          </ac:picMkLst>
        </pc:picChg>
        <pc:cxnChg chg="add">
          <ac:chgData name="Glaser, Benjamin" userId="c09efd2e-2986-44e1-9b16-5346630666ba" providerId="ADAL" clId="{C1B2BF27-4739-C34B-B7CF-2BA7FB1FCA9F}" dt="2025-01-14T18:54:29.269" v="3139" actId="26606"/>
          <ac:cxnSpMkLst>
            <pc:docMk/>
            <pc:sldMk cId="360469943" sldId="256"/>
            <ac:cxnSpMk id="1031" creationId="{A57C1A16-B8AB-4D99-A195-A38F556A6486}"/>
          </ac:cxnSpMkLst>
        </pc:cxnChg>
        <pc:cxnChg chg="add">
          <ac:chgData name="Glaser, Benjamin" userId="c09efd2e-2986-44e1-9b16-5346630666ba" providerId="ADAL" clId="{C1B2BF27-4739-C34B-B7CF-2BA7FB1FCA9F}" dt="2025-01-14T18:54:29.269" v="3139" actId="26606"/>
          <ac:cxnSpMkLst>
            <pc:docMk/>
            <pc:sldMk cId="360469943" sldId="256"/>
            <ac:cxnSpMk id="1033" creationId="{F8A9B20B-D1DD-4573-B5EC-558029519236}"/>
          </ac:cxnSpMkLst>
        </pc:cxnChg>
      </pc:sldChg>
      <pc:sldChg chg="addSp modSp mod">
        <pc:chgData name="Glaser, Benjamin" userId="c09efd2e-2986-44e1-9b16-5346630666ba" providerId="ADAL" clId="{C1B2BF27-4739-C34B-B7CF-2BA7FB1FCA9F}" dt="2025-01-14T18:04:24.933" v="2666" actId="1076"/>
        <pc:sldMkLst>
          <pc:docMk/>
          <pc:sldMk cId="632859492" sldId="257"/>
        </pc:sldMkLst>
        <pc:spChg chg="mod">
          <ac:chgData name="Glaser, Benjamin" userId="c09efd2e-2986-44e1-9b16-5346630666ba" providerId="ADAL" clId="{C1B2BF27-4739-C34B-B7CF-2BA7FB1FCA9F}" dt="2025-01-14T18:02:37.880" v="2595" actId="313"/>
          <ac:spMkLst>
            <pc:docMk/>
            <pc:sldMk cId="632859492" sldId="257"/>
            <ac:spMk id="3" creationId="{E7A05F5D-59E4-4349-343F-1BC6727E19D6}"/>
          </ac:spMkLst>
        </pc:spChg>
        <pc:spChg chg="add mod">
          <ac:chgData name="Glaser, Benjamin" userId="c09efd2e-2986-44e1-9b16-5346630666ba" providerId="ADAL" clId="{C1B2BF27-4739-C34B-B7CF-2BA7FB1FCA9F}" dt="2025-01-14T18:04:24.933" v="2666" actId="1076"/>
          <ac:spMkLst>
            <pc:docMk/>
            <pc:sldMk cId="632859492" sldId="257"/>
            <ac:spMk id="4" creationId="{B63DD3C2-4E56-E2C0-7763-320D487A5B47}"/>
          </ac:spMkLst>
        </pc:spChg>
        <pc:spChg chg="mod">
          <ac:chgData name="Glaser, Benjamin" userId="c09efd2e-2986-44e1-9b16-5346630666ba" providerId="ADAL" clId="{C1B2BF27-4739-C34B-B7CF-2BA7FB1FCA9F}" dt="2025-01-14T18:03:25.068" v="2596" actId="1076"/>
          <ac:spMkLst>
            <pc:docMk/>
            <pc:sldMk cId="632859492" sldId="257"/>
            <ac:spMk id="6" creationId="{1D84C2EC-6BB3-1F4B-81DB-6AAC629B4429}"/>
          </ac:spMkLst>
        </pc:spChg>
        <pc:spChg chg="mod">
          <ac:chgData name="Glaser, Benjamin" userId="c09efd2e-2986-44e1-9b16-5346630666ba" providerId="ADAL" clId="{C1B2BF27-4739-C34B-B7CF-2BA7FB1FCA9F}" dt="2025-01-12T14:17:14.995" v="8" actId="20577"/>
          <ac:spMkLst>
            <pc:docMk/>
            <pc:sldMk cId="632859492" sldId="257"/>
            <ac:spMk id="7" creationId="{35ECDC87-E62C-338E-5AEA-CDFC4DAB7542}"/>
          </ac:spMkLst>
        </pc:spChg>
        <pc:spChg chg="mod">
          <ac:chgData name="Glaser, Benjamin" userId="c09efd2e-2986-44e1-9b16-5346630666ba" providerId="ADAL" clId="{C1B2BF27-4739-C34B-B7CF-2BA7FB1FCA9F}" dt="2025-01-14T18:03:27.542" v="2597" actId="1076"/>
          <ac:spMkLst>
            <pc:docMk/>
            <pc:sldMk cId="632859492" sldId="257"/>
            <ac:spMk id="8" creationId="{F6DAB2AD-1790-A64C-22C2-F658B24DD2A1}"/>
          </ac:spMkLst>
        </pc:spChg>
      </pc:sldChg>
      <pc:sldChg chg="modSp mod">
        <pc:chgData name="Glaser, Benjamin" userId="c09efd2e-2986-44e1-9b16-5346630666ba" providerId="ADAL" clId="{C1B2BF27-4739-C34B-B7CF-2BA7FB1FCA9F}" dt="2025-01-12T14:30:54.244" v="476" actId="20577"/>
        <pc:sldMkLst>
          <pc:docMk/>
          <pc:sldMk cId="1681029354" sldId="258"/>
        </pc:sldMkLst>
        <pc:spChg chg="mod">
          <ac:chgData name="Glaser, Benjamin" userId="c09efd2e-2986-44e1-9b16-5346630666ba" providerId="ADAL" clId="{C1B2BF27-4739-C34B-B7CF-2BA7FB1FCA9F}" dt="2025-01-12T14:30:54.244" v="476" actId="20577"/>
          <ac:spMkLst>
            <pc:docMk/>
            <pc:sldMk cId="1681029354" sldId="258"/>
            <ac:spMk id="3" creationId="{AE54F8A6-3B15-BA17-1A9E-9A0A0A3882C9}"/>
          </ac:spMkLst>
        </pc:spChg>
      </pc:sldChg>
      <pc:sldChg chg="modSp del mod">
        <pc:chgData name="Glaser, Benjamin" userId="c09efd2e-2986-44e1-9b16-5346630666ba" providerId="ADAL" clId="{C1B2BF27-4739-C34B-B7CF-2BA7FB1FCA9F}" dt="2025-01-12T14:25:06.959" v="161" actId="2696"/>
        <pc:sldMkLst>
          <pc:docMk/>
          <pc:sldMk cId="4222962056" sldId="259"/>
        </pc:sldMkLst>
      </pc:sldChg>
      <pc:sldChg chg="modNotesTx">
        <pc:chgData name="Glaser, Benjamin" userId="c09efd2e-2986-44e1-9b16-5346630666ba" providerId="ADAL" clId="{C1B2BF27-4739-C34B-B7CF-2BA7FB1FCA9F}" dt="2025-01-12T14:18:14.778" v="12"/>
        <pc:sldMkLst>
          <pc:docMk/>
          <pc:sldMk cId="1638761313" sldId="261"/>
        </pc:sldMkLst>
      </pc:sldChg>
      <pc:sldChg chg="modNotesTx">
        <pc:chgData name="Glaser, Benjamin" userId="c09efd2e-2986-44e1-9b16-5346630666ba" providerId="ADAL" clId="{C1B2BF27-4739-C34B-B7CF-2BA7FB1FCA9F}" dt="2025-01-12T14:22:14.309" v="144" actId="20577"/>
        <pc:sldMkLst>
          <pc:docMk/>
          <pc:sldMk cId="3127224137" sldId="262"/>
        </pc:sldMkLst>
      </pc:sldChg>
      <pc:sldChg chg="modSp mod">
        <pc:chgData name="Glaser, Benjamin" userId="c09efd2e-2986-44e1-9b16-5346630666ba" providerId="ADAL" clId="{C1B2BF27-4739-C34B-B7CF-2BA7FB1FCA9F}" dt="2025-01-12T17:43:05.896" v="2522" actId="14100"/>
        <pc:sldMkLst>
          <pc:docMk/>
          <pc:sldMk cId="427626852" sldId="263"/>
        </pc:sldMkLst>
        <pc:spChg chg="mod">
          <ac:chgData name="Glaser, Benjamin" userId="c09efd2e-2986-44e1-9b16-5346630666ba" providerId="ADAL" clId="{C1B2BF27-4739-C34B-B7CF-2BA7FB1FCA9F}" dt="2025-01-12T17:43:05.896" v="2522" actId="14100"/>
          <ac:spMkLst>
            <pc:docMk/>
            <pc:sldMk cId="427626852" sldId="263"/>
            <ac:spMk id="3" creationId="{D93A0BC2-A0E0-0B16-804D-502B77A93097}"/>
          </ac:spMkLst>
        </pc:spChg>
      </pc:sldChg>
      <pc:sldChg chg="modSp mod modNotesTx">
        <pc:chgData name="Glaser, Benjamin" userId="c09efd2e-2986-44e1-9b16-5346630666ba" providerId="ADAL" clId="{C1B2BF27-4739-C34B-B7CF-2BA7FB1FCA9F}" dt="2025-01-14T18:27:54.399" v="2972" actId="20577"/>
        <pc:sldMkLst>
          <pc:docMk/>
          <pc:sldMk cId="516336957" sldId="265"/>
        </pc:sldMkLst>
        <pc:spChg chg="mod">
          <ac:chgData name="Glaser, Benjamin" userId="c09efd2e-2986-44e1-9b16-5346630666ba" providerId="ADAL" clId="{C1B2BF27-4739-C34B-B7CF-2BA7FB1FCA9F}" dt="2025-01-12T14:29:31.844" v="363" actId="20577"/>
          <ac:spMkLst>
            <pc:docMk/>
            <pc:sldMk cId="516336957" sldId="265"/>
            <ac:spMk id="2" creationId="{C141CC56-047A-2C27-9A94-37B7F43ED1D2}"/>
          </ac:spMkLst>
        </pc:spChg>
        <pc:spChg chg="mod">
          <ac:chgData name="Glaser, Benjamin" userId="c09efd2e-2986-44e1-9b16-5346630666ba" providerId="ADAL" clId="{C1B2BF27-4739-C34B-B7CF-2BA7FB1FCA9F}" dt="2025-01-12T16:53:36.487" v="2296" actId="27636"/>
          <ac:spMkLst>
            <pc:docMk/>
            <pc:sldMk cId="516336957" sldId="265"/>
            <ac:spMk id="3" creationId="{A05F43D6-C8D3-0C6F-6C55-BB6CCB21E5EE}"/>
          </ac:spMkLst>
        </pc:spChg>
      </pc:sldChg>
      <pc:sldChg chg="modNotesTx">
        <pc:chgData name="Glaser, Benjamin" userId="c09efd2e-2986-44e1-9b16-5346630666ba" providerId="ADAL" clId="{C1B2BF27-4739-C34B-B7CF-2BA7FB1FCA9F}" dt="2025-01-14T18:33:03.796" v="3081" actId="20577"/>
        <pc:sldMkLst>
          <pc:docMk/>
          <pc:sldMk cId="3755524473" sldId="266"/>
        </pc:sldMkLst>
      </pc:sldChg>
      <pc:sldChg chg="ord">
        <pc:chgData name="Glaser, Benjamin" userId="c09efd2e-2986-44e1-9b16-5346630666ba" providerId="ADAL" clId="{C1B2BF27-4739-C34B-B7CF-2BA7FB1FCA9F}" dt="2025-01-12T14:31:00.647" v="477" actId="20578"/>
        <pc:sldMkLst>
          <pc:docMk/>
          <pc:sldMk cId="3578551789" sldId="268"/>
        </pc:sldMkLst>
      </pc:sldChg>
      <pc:sldChg chg="modSp mod">
        <pc:chgData name="Glaser, Benjamin" userId="c09efd2e-2986-44e1-9b16-5346630666ba" providerId="ADAL" clId="{C1B2BF27-4739-C34B-B7CF-2BA7FB1FCA9F}" dt="2025-01-12T14:21:38.858" v="83" actId="20577"/>
        <pc:sldMkLst>
          <pc:docMk/>
          <pc:sldMk cId="1161601899" sldId="269"/>
        </pc:sldMkLst>
        <pc:spChg chg="mod">
          <ac:chgData name="Glaser, Benjamin" userId="c09efd2e-2986-44e1-9b16-5346630666ba" providerId="ADAL" clId="{C1B2BF27-4739-C34B-B7CF-2BA7FB1FCA9F}" dt="2025-01-12T14:21:38.858" v="83" actId="20577"/>
          <ac:spMkLst>
            <pc:docMk/>
            <pc:sldMk cId="1161601899" sldId="269"/>
            <ac:spMk id="5" creationId="{7AD00F4E-8679-FA98-22C6-35D8FC403926}"/>
          </ac:spMkLst>
        </pc:spChg>
      </pc:sldChg>
      <pc:sldChg chg="modSp mod">
        <pc:chgData name="Glaser, Benjamin" userId="c09efd2e-2986-44e1-9b16-5346630666ba" providerId="ADAL" clId="{C1B2BF27-4739-C34B-B7CF-2BA7FB1FCA9F}" dt="2025-01-14T18:29:58.619" v="3012" actId="20577"/>
        <pc:sldMkLst>
          <pc:docMk/>
          <pc:sldMk cId="735254264" sldId="270"/>
        </pc:sldMkLst>
        <pc:spChg chg="mod">
          <ac:chgData name="Glaser, Benjamin" userId="c09efd2e-2986-44e1-9b16-5346630666ba" providerId="ADAL" clId="{C1B2BF27-4739-C34B-B7CF-2BA7FB1FCA9F}" dt="2025-01-14T18:29:58.619" v="3012" actId="20577"/>
          <ac:spMkLst>
            <pc:docMk/>
            <pc:sldMk cId="735254264" sldId="270"/>
            <ac:spMk id="3" creationId="{CC02E06F-B7A5-088F-2107-6F386B05FF2B}"/>
          </ac:spMkLst>
        </pc:spChg>
      </pc:sldChg>
      <pc:sldChg chg="addSp delSp modSp mod">
        <pc:chgData name="Glaser, Benjamin" userId="c09efd2e-2986-44e1-9b16-5346630666ba" providerId="ADAL" clId="{C1B2BF27-4739-C34B-B7CF-2BA7FB1FCA9F}" dt="2025-01-12T14:41:02.847" v="564" actId="20577"/>
        <pc:sldMkLst>
          <pc:docMk/>
          <pc:sldMk cId="204040739" sldId="271"/>
        </pc:sldMkLst>
        <pc:spChg chg="mod">
          <ac:chgData name="Glaser, Benjamin" userId="c09efd2e-2986-44e1-9b16-5346630666ba" providerId="ADAL" clId="{C1B2BF27-4739-C34B-B7CF-2BA7FB1FCA9F}" dt="2025-01-12T14:40:36.390" v="485" actId="20578"/>
          <ac:spMkLst>
            <pc:docMk/>
            <pc:sldMk cId="204040739" sldId="271"/>
            <ac:spMk id="5" creationId="{507E31CC-E78C-B121-7403-B6DBB221A639}"/>
          </ac:spMkLst>
        </pc:spChg>
        <pc:spChg chg="add mod">
          <ac:chgData name="Glaser, Benjamin" userId="c09efd2e-2986-44e1-9b16-5346630666ba" providerId="ADAL" clId="{C1B2BF27-4739-C34B-B7CF-2BA7FB1FCA9F}" dt="2025-01-12T14:41:02.847" v="564" actId="20577"/>
          <ac:spMkLst>
            <pc:docMk/>
            <pc:sldMk cId="204040739" sldId="271"/>
            <ac:spMk id="8" creationId="{D362357F-536A-2699-E0CF-66B9F6D9D358}"/>
          </ac:spMkLst>
        </pc:spChg>
      </pc:sldChg>
      <pc:sldChg chg="modNotesTx">
        <pc:chgData name="Glaser, Benjamin" userId="c09efd2e-2986-44e1-9b16-5346630666ba" providerId="ADAL" clId="{C1B2BF27-4739-C34B-B7CF-2BA7FB1FCA9F}" dt="2025-01-14T18:28:06.787" v="2981" actId="20577"/>
        <pc:sldMkLst>
          <pc:docMk/>
          <pc:sldMk cId="3044775324" sldId="274"/>
        </pc:sldMkLst>
      </pc:sldChg>
      <pc:sldChg chg="modSp mod">
        <pc:chgData name="Glaser, Benjamin" userId="c09efd2e-2986-44e1-9b16-5346630666ba" providerId="ADAL" clId="{C1B2BF27-4739-C34B-B7CF-2BA7FB1FCA9F}" dt="2025-01-14T18:32:35.934" v="3064" actId="20577"/>
        <pc:sldMkLst>
          <pc:docMk/>
          <pc:sldMk cId="4194701232" sldId="275"/>
        </pc:sldMkLst>
        <pc:spChg chg="mod">
          <ac:chgData name="Glaser, Benjamin" userId="c09efd2e-2986-44e1-9b16-5346630666ba" providerId="ADAL" clId="{C1B2BF27-4739-C34B-B7CF-2BA7FB1FCA9F}" dt="2025-01-14T18:31:16.564" v="3039" actId="20577"/>
          <ac:spMkLst>
            <pc:docMk/>
            <pc:sldMk cId="4194701232" sldId="275"/>
            <ac:spMk id="2" creationId="{91914BAB-D7F7-C9EB-F210-D8B1067D72F2}"/>
          </ac:spMkLst>
        </pc:spChg>
        <pc:spChg chg="mod">
          <ac:chgData name="Glaser, Benjamin" userId="c09efd2e-2986-44e1-9b16-5346630666ba" providerId="ADAL" clId="{C1B2BF27-4739-C34B-B7CF-2BA7FB1FCA9F}" dt="2025-01-14T18:32:35.934" v="3064" actId="20577"/>
          <ac:spMkLst>
            <pc:docMk/>
            <pc:sldMk cId="4194701232" sldId="275"/>
            <ac:spMk id="6" creationId="{967D0470-40F1-7AA6-A74F-BCCE2B3F099D}"/>
          </ac:spMkLst>
        </pc:spChg>
      </pc:sldChg>
      <pc:sldChg chg="modNotesTx">
        <pc:chgData name="Glaser, Benjamin" userId="c09efd2e-2986-44e1-9b16-5346630666ba" providerId="ADAL" clId="{C1B2BF27-4739-C34B-B7CF-2BA7FB1FCA9F}" dt="2025-01-14T18:16:55.745" v="2683" actId="20577"/>
        <pc:sldMkLst>
          <pc:docMk/>
          <pc:sldMk cId="1548855617" sldId="276"/>
        </pc:sldMkLst>
      </pc:sldChg>
      <pc:sldChg chg="addSp modSp mod">
        <pc:chgData name="Glaser, Benjamin" userId="c09efd2e-2986-44e1-9b16-5346630666ba" providerId="ADAL" clId="{C1B2BF27-4739-C34B-B7CF-2BA7FB1FCA9F}" dt="2025-01-12T14:41:42.469" v="605" actId="20577"/>
        <pc:sldMkLst>
          <pc:docMk/>
          <pc:sldMk cId="1297663244" sldId="277"/>
        </pc:sldMkLst>
        <pc:spChg chg="add mod">
          <ac:chgData name="Glaser, Benjamin" userId="c09efd2e-2986-44e1-9b16-5346630666ba" providerId="ADAL" clId="{C1B2BF27-4739-C34B-B7CF-2BA7FB1FCA9F}" dt="2025-01-12T14:41:42.469" v="605" actId="20577"/>
          <ac:spMkLst>
            <pc:docMk/>
            <pc:sldMk cId="1297663244" sldId="277"/>
            <ac:spMk id="2" creationId="{90D314D0-3F17-17B9-8EB9-73BC1525BAE5}"/>
          </ac:spMkLst>
        </pc:spChg>
        <pc:spChg chg="mod">
          <ac:chgData name="Glaser, Benjamin" userId="c09efd2e-2986-44e1-9b16-5346630666ba" providerId="ADAL" clId="{C1B2BF27-4739-C34B-B7CF-2BA7FB1FCA9F}" dt="2025-01-12T14:41:10.693" v="567" actId="20577"/>
          <ac:spMkLst>
            <pc:docMk/>
            <pc:sldMk cId="1297663244" sldId="277"/>
            <ac:spMk id="6" creationId="{ABF45275-D580-BD8B-5C60-83BABBC023FC}"/>
          </ac:spMkLst>
        </pc:spChg>
        <pc:picChg chg="mod">
          <ac:chgData name="Glaser, Benjamin" userId="c09efd2e-2986-44e1-9b16-5346630666ba" providerId="ADAL" clId="{C1B2BF27-4739-C34B-B7CF-2BA7FB1FCA9F}" dt="2025-01-12T14:41:17.862" v="568" actId="1076"/>
          <ac:picMkLst>
            <pc:docMk/>
            <pc:sldMk cId="1297663244" sldId="277"/>
            <ac:picMk id="4" creationId="{058E8B2A-6B8F-7632-6601-AA0205AA90F5}"/>
          </ac:picMkLst>
        </pc:picChg>
      </pc:sldChg>
      <pc:sldChg chg="addSp modSp mod">
        <pc:chgData name="Glaser, Benjamin" userId="c09efd2e-2986-44e1-9b16-5346630666ba" providerId="ADAL" clId="{C1B2BF27-4739-C34B-B7CF-2BA7FB1FCA9F}" dt="2025-01-12T15:14:00.527" v="976" actId="20577"/>
        <pc:sldMkLst>
          <pc:docMk/>
          <pc:sldMk cId="2113277806" sldId="278"/>
        </pc:sldMkLst>
        <pc:spChg chg="mod">
          <ac:chgData name="Glaser, Benjamin" userId="c09efd2e-2986-44e1-9b16-5346630666ba" providerId="ADAL" clId="{C1B2BF27-4739-C34B-B7CF-2BA7FB1FCA9F}" dt="2025-01-12T15:14:00.527" v="976" actId="20577"/>
          <ac:spMkLst>
            <pc:docMk/>
            <pc:sldMk cId="2113277806" sldId="278"/>
            <ac:spMk id="2" creationId="{15829B5B-05D2-F24A-0172-4E35B18A327C}"/>
          </ac:spMkLst>
        </pc:spChg>
        <pc:spChg chg="mod">
          <ac:chgData name="Glaser, Benjamin" userId="c09efd2e-2986-44e1-9b16-5346630666ba" providerId="ADAL" clId="{C1B2BF27-4739-C34B-B7CF-2BA7FB1FCA9F}" dt="2025-01-12T15:12:03.004" v="956" actId="1076"/>
          <ac:spMkLst>
            <pc:docMk/>
            <pc:sldMk cId="2113277806" sldId="278"/>
            <ac:spMk id="3" creationId="{CB1DAC15-B1C3-AD01-8F05-D5E0221D1874}"/>
          </ac:spMkLst>
        </pc:spChg>
        <pc:spChg chg="add mod">
          <ac:chgData name="Glaser, Benjamin" userId="c09efd2e-2986-44e1-9b16-5346630666ba" providerId="ADAL" clId="{C1B2BF27-4739-C34B-B7CF-2BA7FB1FCA9F}" dt="2025-01-12T15:12:05.220" v="957" actId="1076"/>
          <ac:spMkLst>
            <pc:docMk/>
            <pc:sldMk cId="2113277806" sldId="278"/>
            <ac:spMk id="6" creationId="{820B9825-22C1-EC78-5323-7BC41CD0DA8B}"/>
          </ac:spMkLst>
        </pc:spChg>
        <pc:spChg chg="add mod">
          <ac:chgData name="Glaser, Benjamin" userId="c09efd2e-2986-44e1-9b16-5346630666ba" providerId="ADAL" clId="{C1B2BF27-4739-C34B-B7CF-2BA7FB1FCA9F}" dt="2025-01-12T15:11:57.401" v="955" actId="20577"/>
          <ac:spMkLst>
            <pc:docMk/>
            <pc:sldMk cId="2113277806" sldId="278"/>
            <ac:spMk id="8" creationId="{18901967-958E-E6FD-6F3B-6768B494EFB7}"/>
          </ac:spMkLst>
        </pc:spChg>
        <pc:picChg chg="add mod">
          <ac:chgData name="Glaser, Benjamin" userId="c09efd2e-2986-44e1-9b16-5346630666ba" providerId="ADAL" clId="{C1B2BF27-4739-C34B-B7CF-2BA7FB1FCA9F}" dt="2025-01-12T15:12:09.017" v="959" actId="14100"/>
          <ac:picMkLst>
            <pc:docMk/>
            <pc:sldMk cId="2113277806" sldId="278"/>
            <ac:picMk id="4" creationId="{19C36475-D668-FC20-600E-5287A36379A6}"/>
          </ac:picMkLst>
        </pc:picChg>
      </pc:sldChg>
      <pc:sldChg chg="addSp delSp modSp mod modNotesTx">
        <pc:chgData name="Glaser, Benjamin" userId="c09efd2e-2986-44e1-9b16-5346630666ba" providerId="ADAL" clId="{C1B2BF27-4739-C34B-B7CF-2BA7FB1FCA9F}" dt="2025-01-12T15:02:49.334" v="714"/>
        <pc:sldMkLst>
          <pc:docMk/>
          <pc:sldMk cId="4157124342" sldId="279"/>
        </pc:sldMkLst>
        <pc:spChg chg="mod">
          <ac:chgData name="Glaser, Benjamin" userId="c09efd2e-2986-44e1-9b16-5346630666ba" providerId="ADAL" clId="{C1B2BF27-4739-C34B-B7CF-2BA7FB1FCA9F}" dt="2025-01-12T15:02:35.351" v="713" actId="1076"/>
          <ac:spMkLst>
            <pc:docMk/>
            <pc:sldMk cId="4157124342" sldId="279"/>
            <ac:spMk id="2" creationId="{38B4BB61-5746-3DD9-D36C-BB0A774BD1C0}"/>
          </ac:spMkLst>
        </pc:spChg>
        <pc:spChg chg="add mod">
          <ac:chgData name="Glaser, Benjamin" userId="c09efd2e-2986-44e1-9b16-5346630666ba" providerId="ADAL" clId="{C1B2BF27-4739-C34B-B7CF-2BA7FB1FCA9F}" dt="2025-01-12T15:01:45.140" v="683" actId="1076"/>
          <ac:spMkLst>
            <pc:docMk/>
            <pc:sldMk cId="4157124342" sldId="279"/>
            <ac:spMk id="9" creationId="{A171F649-64D7-925D-AE76-D9033B4DCF5A}"/>
          </ac:spMkLst>
        </pc:spChg>
        <pc:spChg chg="add mod">
          <ac:chgData name="Glaser, Benjamin" userId="c09efd2e-2986-44e1-9b16-5346630666ba" providerId="ADAL" clId="{C1B2BF27-4739-C34B-B7CF-2BA7FB1FCA9F}" dt="2025-01-12T15:01:33.802" v="678" actId="1076"/>
          <ac:spMkLst>
            <pc:docMk/>
            <pc:sldMk cId="4157124342" sldId="279"/>
            <ac:spMk id="10" creationId="{ABB5809A-3CFB-FA29-DFD5-378026FADB77}"/>
          </ac:spMkLst>
        </pc:spChg>
        <pc:picChg chg="add mod">
          <ac:chgData name="Glaser, Benjamin" userId="c09efd2e-2986-44e1-9b16-5346630666ba" providerId="ADAL" clId="{C1B2BF27-4739-C34B-B7CF-2BA7FB1FCA9F}" dt="2025-01-12T15:02:05.684" v="690" actId="14100"/>
          <ac:picMkLst>
            <pc:docMk/>
            <pc:sldMk cId="4157124342" sldId="279"/>
            <ac:picMk id="5" creationId="{5718AE90-A9A5-4CE4-FC9B-2B1650AA8D34}"/>
          </ac:picMkLst>
        </pc:picChg>
        <pc:picChg chg="add mod">
          <ac:chgData name="Glaser, Benjamin" userId="c09efd2e-2986-44e1-9b16-5346630666ba" providerId="ADAL" clId="{C1B2BF27-4739-C34B-B7CF-2BA7FB1FCA9F}" dt="2025-01-12T14:46:11.813" v="623" actId="14100"/>
          <ac:picMkLst>
            <pc:docMk/>
            <pc:sldMk cId="4157124342" sldId="279"/>
            <ac:picMk id="7" creationId="{C72C57EE-AF47-F609-8D4E-9C7194F1040F}"/>
          </ac:picMkLst>
        </pc:picChg>
        <pc:picChg chg="add mod">
          <ac:chgData name="Glaser, Benjamin" userId="c09efd2e-2986-44e1-9b16-5346630666ba" providerId="ADAL" clId="{C1B2BF27-4739-C34B-B7CF-2BA7FB1FCA9F}" dt="2025-01-12T15:02:01.401" v="689" actId="1076"/>
          <ac:picMkLst>
            <pc:docMk/>
            <pc:sldMk cId="4157124342" sldId="279"/>
            <ac:picMk id="8" creationId="{AD808093-9C09-1128-02B9-E71D5A4E7806}"/>
          </ac:picMkLst>
        </pc:picChg>
        <pc:picChg chg="add mod">
          <ac:chgData name="Glaser, Benjamin" userId="c09efd2e-2986-44e1-9b16-5346630666ba" providerId="ADAL" clId="{C1B2BF27-4739-C34B-B7CF-2BA7FB1FCA9F}" dt="2025-01-12T15:01:57.035" v="688" actId="1076"/>
          <ac:picMkLst>
            <pc:docMk/>
            <pc:sldMk cId="4157124342" sldId="279"/>
            <ac:picMk id="11" creationId="{8E14D720-1AFB-FA06-0DFE-906B7D7B90A2}"/>
          </ac:picMkLst>
        </pc:picChg>
        <pc:picChg chg="add mod">
          <ac:chgData name="Glaser, Benjamin" userId="c09efd2e-2986-44e1-9b16-5346630666ba" providerId="ADAL" clId="{C1B2BF27-4739-C34B-B7CF-2BA7FB1FCA9F}" dt="2025-01-12T15:01:41.085" v="682" actId="1076"/>
          <ac:picMkLst>
            <pc:docMk/>
            <pc:sldMk cId="4157124342" sldId="279"/>
            <ac:picMk id="12" creationId="{6D7187E6-706A-DED3-4C82-2F77D0D3FDE2}"/>
          </ac:picMkLst>
        </pc:picChg>
      </pc:sldChg>
      <pc:sldChg chg="addSp delSp modSp new mod modNotesTx">
        <pc:chgData name="Glaser, Benjamin" userId="c09efd2e-2986-44e1-9b16-5346630666ba" providerId="ADAL" clId="{C1B2BF27-4739-C34B-B7CF-2BA7FB1FCA9F}" dt="2025-01-14T18:26:39.559" v="2858" actId="20577"/>
        <pc:sldMkLst>
          <pc:docMk/>
          <pc:sldMk cId="2885037254" sldId="280"/>
        </pc:sldMkLst>
        <pc:picChg chg="add mod">
          <ac:chgData name="Glaser, Benjamin" userId="c09efd2e-2986-44e1-9b16-5346630666ba" providerId="ADAL" clId="{C1B2BF27-4739-C34B-B7CF-2BA7FB1FCA9F}" dt="2025-01-12T14:41:49.729" v="608" actId="1076"/>
          <ac:picMkLst>
            <pc:docMk/>
            <pc:sldMk cId="2885037254" sldId="280"/>
            <ac:picMk id="4" creationId="{B1D2A91D-7118-59C5-D5ED-EB9FACA2354C}"/>
          </ac:picMkLst>
        </pc:picChg>
      </pc:sldChg>
      <pc:sldChg chg="addSp delSp modSp new mod modNotesTx">
        <pc:chgData name="Glaser, Benjamin" userId="c09efd2e-2986-44e1-9b16-5346630666ba" providerId="ADAL" clId="{C1B2BF27-4739-C34B-B7CF-2BA7FB1FCA9F}" dt="2025-01-12T15:20:49.728" v="1074" actId="20577"/>
        <pc:sldMkLst>
          <pc:docMk/>
          <pc:sldMk cId="1124764327" sldId="281"/>
        </pc:sldMkLst>
        <pc:spChg chg="mod">
          <ac:chgData name="Glaser, Benjamin" userId="c09efd2e-2986-44e1-9b16-5346630666ba" providerId="ADAL" clId="{C1B2BF27-4739-C34B-B7CF-2BA7FB1FCA9F}" dt="2025-01-12T15:18:37.744" v="991" actId="20577"/>
          <ac:spMkLst>
            <pc:docMk/>
            <pc:sldMk cId="1124764327" sldId="281"/>
            <ac:spMk id="2" creationId="{2327FEAA-795C-5F15-8479-472CB218647F}"/>
          </ac:spMkLst>
        </pc:spChg>
        <pc:picChg chg="add mod">
          <ac:chgData name="Glaser, Benjamin" userId="c09efd2e-2986-44e1-9b16-5346630666ba" providerId="ADAL" clId="{C1B2BF27-4739-C34B-B7CF-2BA7FB1FCA9F}" dt="2025-01-12T15:18:43.838" v="994" actId="14100"/>
          <ac:picMkLst>
            <pc:docMk/>
            <pc:sldMk cId="1124764327" sldId="281"/>
            <ac:picMk id="5" creationId="{A1FEC8B0-5BED-8F0C-3AF0-A02611EC8E52}"/>
          </ac:picMkLst>
        </pc:picChg>
      </pc:sldChg>
      <pc:sldChg chg="modSp new mod">
        <pc:chgData name="Glaser, Benjamin" userId="c09efd2e-2986-44e1-9b16-5346630666ba" providerId="ADAL" clId="{C1B2BF27-4739-C34B-B7CF-2BA7FB1FCA9F}" dt="2025-01-14T18:27:29.277" v="2881" actId="20577"/>
        <pc:sldMkLst>
          <pc:docMk/>
          <pc:sldMk cId="1600037591" sldId="282"/>
        </pc:sldMkLst>
        <pc:spChg chg="mod">
          <ac:chgData name="Glaser, Benjamin" userId="c09efd2e-2986-44e1-9b16-5346630666ba" providerId="ADAL" clId="{C1B2BF27-4739-C34B-B7CF-2BA7FB1FCA9F}" dt="2025-01-12T15:25:39.944" v="1600" actId="20577"/>
          <ac:spMkLst>
            <pc:docMk/>
            <pc:sldMk cId="1600037591" sldId="282"/>
            <ac:spMk id="2" creationId="{5CB2FB43-F999-B5FC-BF69-03AA9A55B2DD}"/>
          </ac:spMkLst>
        </pc:spChg>
        <pc:spChg chg="mod">
          <ac:chgData name="Glaser, Benjamin" userId="c09efd2e-2986-44e1-9b16-5346630666ba" providerId="ADAL" clId="{C1B2BF27-4739-C34B-B7CF-2BA7FB1FCA9F}" dt="2025-01-14T18:27:29.277" v="2881" actId="20577"/>
          <ac:spMkLst>
            <pc:docMk/>
            <pc:sldMk cId="1600037591" sldId="282"/>
            <ac:spMk id="3" creationId="{957FF676-5E2D-0E6F-D0A4-3EB3F505D934}"/>
          </ac:spMkLst>
        </pc:spChg>
      </pc:sldChg>
      <pc:sldChg chg="addSp delSp modSp new mod">
        <pc:chgData name="Glaser, Benjamin" userId="c09efd2e-2986-44e1-9b16-5346630666ba" providerId="ADAL" clId="{C1B2BF27-4739-C34B-B7CF-2BA7FB1FCA9F}" dt="2025-01-14T18:16:27.648" v="2668" actId="478"/>
        <pc:sldMkLst>
          <pc:docMk/>
          <pc:sldMk cId="1995134149" sldId="283"/>
        </pc:sldMkLst>
        <pc:spChg chg="mod">
          <ac:chgData name="Glaser, Benjamin" userId="c09efd2e-2986-44e1-9b16-5346630666ba" providerId="ADAL" clId="{C1B2BF27-4739-C34B-B7CF-2BA7FB1FCA9F}" dt="2025-01-12T16:07:56.096" v="1664" actId="14100"/>
          <ac:spMkLst>
            <pc:docMk/>
            <pc:sldMk cId="1995134149" sldId="283"/>
            <ac:spMk id="2" creationId="{1EE91627-488C-C278-759F-6015E8241878}"/>
          </ac:spMkLst>
        </pc:spChg>
        <pc:spChg chg="add del mod">
          <ac:chgData name="Glaser, Benjamin" userId="c09efd2e-2986-44e1-9b16-5346630666ba" providerId="ADAL" clId="{C1B2BF27-4739-C34B-B7CF-2BA7FB1FCA9F}" dt="2025-01-14T18:16:27.648" v="2668" actId="478"/>
          <ac:spMkLst>
            <pc:docMk/>
            <pc:sldMk cId="1995134149" sldId="283"/>
            <ac:spMk id="9" creationId="{86E6A2F6-B0DF-E271-62E4-D4D3CC50F13E}"/>
          </ac:spMkLst>
        </pc:spChg>
        <pc:picChg chg="add mod">
          <ac:chgData name="Glaser, Benjamin" userId="c09efd2e-2986-44e1-9b16-5346630666ba" providerId="ADAL" clId="{C1B2BF27-4739-C34B-B7CF-2BA7FB1FCA9F}" dt="2025-01-12T16:12:24.984" v="1671" actId="1076"/>
          <ac:picMkLst>
            <pc:docMk/>
            <pc:sldMk cId="1995134149" sldId="283"/>
            <ac:picMk id="5" creationId="{BE29470B-525C-9A5F-63C9-EC8A0E0C4606}"/>
          </ac:picMkLst>
        </pc:picChg>
        <pc:picChg chg="add mod">
          <ac:chgData name="Glaser, Benjamin" userId="c09efd2e-2986-44e1-9b16-5346630666ba" providerId="ADAL" clId="{C1B2BF27-4739-C34B-B7CF-2BA7FB1FCA9F}" dt="2025-01-12T16:15:04.418" v="1676" actId="14100"/>
          <ac:picMkLst>
            <pc:docMk/>
            <pc:sldMk cId="1995134149" sldId="283"/>
            <ac:picMk id="6" creationId="{43C14BDA-BA50-1008-909F-487049C1B5CF}"/>
          </ac:picMkLst>
        </pc:picChg>
        <pc:picChg chg="add mod">
          <ac:chgData name="Glaser, Benjamin" userId="c09efd2e-2986-44e1-9b16-5346630666ba" providerId="ADAL" clId="{C1B2BF27-4739-C34B-B7CF-2BA7FB1FCA9F}" dt="2025-01-12T16:23:20.402" v="1680" actId="1076"/>
          <ac:picMkLst>
            <pc:docMk/>
            <pc:sldMk cId="1995134149" sldId="283"/>
            <ac:picMk id="7" creationId="{5F33EA6F-B7E0-7E6F-0F84-9F97BF5551DC}"/>
          </ac:picMkLst>
        </pc:picChg>
      </pc:sldChg>
      <pc:sldChg chg="addSp delSp modSp new mod">
        <pc:chgData name="Glaser, Benjamin" userId="c09efd2e-2986-44e1-9b16-5346630666ba" providerId="ADAL" clId="{C1B2BF27-4739-C34B-B7CF-2BA7FB1FCA9F}" dt="2025-01-14T18:16:34.453" v="2669" actId="113"/>
        <pc:sldMkLst>
          <pc:docMk/>
          <pc:sldMk cId="2999818471" sldId="284"/>
        </pc:sldMkLst>
        <pc:spChg chg="mod">
          <ac:chgData name="Glaser, Benjamin" userId="c09efd2e-2986-44e1-9b16-5346630666ba" providerId="ADAL" clId="{C1B2BF27-4739-C34B-B7CF-2BA7FB1FCA9F}" dt="2025-01-12T16:31:53.674" v="1824" actId="20577"/>
          <ac:spMkLst>
            <pc:docMk/>
            <pc:sldMk cId="2999818471" sldId="284"/>
            <ac:spMk id="2" creationId="{97ACCF5B-A3C1-177F-DA6C-EF1CD94FA758}"/>
          </ac:spMkLst>
        </pc:spChg>
        <pc:spChg chg="add mod">
          <ac:chgData name="Glaser, Benjamin" userId="c09efd2e-2986-44e1-9b16-5346630666ba" providerId="ADAL" clId="{C1B2BF27-4739-C34B-B7CF-2BA7FB1FCA9F}" dt="2025-01-12T16:32:03.231" v="1835" actId="20577"/>
          <ac:spMkLst>
            <pc:docMk/>
            <pc:sldMk cId="2999818471" sldId="284"/>
            <ac:spMk id="5" creationId="{EF9FEDE4-1812-9633-B7B3-D3D276C05102}"/>
          </ac:spMkLst>
        </pc:spChg>
        <pc:spChg chg="add mod">
          <ac:chgData name="Glaser, Benjamin" userId="c09efd2e-2986-44e1-9b16-5346630666ba" providerId="ADAL" clId="{C1B2BF27-4739-C34B-B7CF-2BA7FB1FCA9F}" dt="2025-01-12T16:36:15.697" v="1875" actId="20577"/>
          <ac:spMkLst>
            <pc:docMk/>
            <pc:sldMk cId="2999818471" sldId="284"/>
            <ac:spMk id="7" creationId="{789E7CF5-1067-19DE-B83D-5FE4206B6C3D}"/>
          </ac:spMkLst>
        </pc:spChg>
        <pc:spChg chg="add mod">
          <ac:chgData name="Glaser, Benjamin" userId="c09efd2e-2986-44e1-9b16-5346630666ba" providerId="ADAL" clId="{C1B2BF27-4739-C34B-B7CF-2BA7FB1FCA9F}" dt="2025-01-12T16:40:05.200" v="1977" actId="1076"/>
          <ac:spMkLst>
            <pc:docMk/>
            <pc:sldMk cId="2999818471" sldId="284"/>
            <ac:spMk id="8" creationId="{0E61404A-827B-1102-F59A-B056DD91BB66}"/>
          </ac:spMkLst>
        </pc:spChg>
        <pc:spChg chg="add mod">
          <ac:chgData name="Glaser, Benjamin" userId="c09efd2e-2986-44e1-9b16-5346630666ba" providerId="ADAL" clId="{C1B2BF27-4739-C34B-B7CF-2BA7FB1FCA9F}" dt="2025-01-12T16:40:07.800" v="1978" actId="1076"/>
          <ac:spMkLst>
            <pc:docMk/>
            <pc:sldMk cId="2999818471" sldId="284"/>
            <ac:spMk id="9" creationId="{EC2442DF-6E95-8104-D9C9-DB6DCFD8AA52}"/>
          </ac:spMkLst>
        </pc:spChg>
        <pc:spChg chg="add mod">
          <ac:chgData name="Glaser, Benjamin" userId="c09efd2e-2986-44e1-9b16-5346630666ba" providerId="ADAL" clId="{C1B2BF27-4739-C34B-B7CF-2BA7FB1FCA9F}" dt="2025-01-14T18:16:34.453" v="2669" actId="113"/>
          <ac:spMkLst>
            <pc:docMk/>
            <pc:sldMk cId="2999818471" sldId="284"/>
            <ac:spMk id="10" creationId="{2DB3AB6B-8F8F-5B2B-4242-CCF2BDF3F1FD}"/>
          </ac:spMkLst>
        </pc:spChg>
        <pc:picChg chg="add mod">
          <ac:chgData name="Glaser, Benjamin" userId="c09efd2e-2986-44e1-9b16-5346630666ba" providerId="ADAL" clId="{C1B2BF27-4739-C34B-B7CF-2BA7FB1FCA9F}" dt="2025-01-12T17:09:07.774" v="2413" actId="1076"/>
          <ac:picMkLst>
            <pc:docMk/>
            <pc:sldMk cId="2999818471" sldId="284"/>
            <ac:picMk id="6" creationId="{F493DE64-C68C-6563-D5BE-AB0F9BBE82D4}"/>
          </ac:picMkLst>
        </pc:picChg>
      </pc:sldChg>
      <pc:sldChg chg="addSp delSp modSp new mod">
        <pc:chgData name="Glaser, Benjamin" userId="c09efd2e-2986-44e1-9b16-5346630666ba" providerId="ADAL" clId="{C1B2BF27-4739-C34B-B7CF-2BA7FB1FCA9F}" dt="2025-01-12T16:46:54.817" v="2251" actId="20577"/>
        <pc:sldMkLst>
          <pc:docMk/>
          <pc:sldMk cId="2462872912" sldId="285"/>
        </pc:sldMkLst>
        <pc:spChg chg="mod">
          <ac:chgData name="Glaser, Benjamin" userId="c09efd2e-2986-44e1-9b16-5346630666ba" providerId="ADAL" clId="{C1B2BF27-4739-C34B-B7CF-2BA7FB1FCA9F}" dt="2025-01-12T16:46:45.868" v="2238" actId="14100"/>
          <ac:spMkLst>
            <pc:docMk/>
            <pc:sldMk cId="2462872912" sldId="285"/>
            <ac:spMk id="2" creationId="{62D60565-5C8A-81DF-D2FB-023A56D39521}"/>
          </ac:spMkLst>
        </pc:spChg>
        <pc:spChg chg="mod">
          <ac:chgData name="Glaser, Benjamin" userId="c09efd2e-2986-44e1-9b16-5346630666ba" providerId="ADAL" clId="{C1B2BF27-4739-C34B-B7CF-2BA7FB1FCA9F}" dt="2025-01-12T16:46:54.817" v="2251" actId="20577"/>
          <ac:spMkLst>
            <pc:docMk/>
            <pc:sldMk cId="2462872912" sldId="285"/>
            <ac:spMk id="3" creationId="{B74719C1-6138-B08D-2DCB-8DC8C562891E}"/>
          </ac:spMkLst>
        </pc:spChg>
        <pc:spChg chg="add mod">
          <ac:chgData name="Glaser, Benjamin" userId="c09efd2e-2986-44e1-9b16-5346630666ba" providerId="ADAL" clId="{C1B2BF27-4739-C34B-B7CF-2BA7FB1FCA9F}" dt="2025-01-12T16:46:24.337" v="2218" actId="1076"/>
          <ac:spMkLst>
            <pc:docMk/>
            <pc:sldMk cId="2462872912" sldId="285"/>
            <ac:spMk id="7" creationId="{D4CA8E0F-8BF7-1267-02BC-8D7EC1776EAE}"/>
          </ac:spMkLst>
        </pc:spChg>
        <pc:spChg chg="add mod">
          <ac:chgData name="Glaser, Benjamin" userId="c09efd2e-2986-44e1-9b16-5346630666ba" providerId="ADAL" clId="{C1B2BF27-4739-C34B-B7CF-2BA7FB1FCA9F}" dt="2025-01-12T16:45:58.589" v="2205" actId="1076"/>
          <ac:spMkLst>
            <pc:docMk/>
            <pc:sldMk cId="2462872912" sldId="285"/>
            <ac:spMk id="12" creationId="{0F47064C-D979-A565-5CF2-2C06D3DA3345}"/>
          </ac:spMkLst>
        </pc:spChg>
        <pc:picChg chg="add mod">
          <ac:chgData name="Glaser, Benjamin" userId="c09efd2e-2986-44e1-9b16-5346630666ba" providerId="ADAL" clId="{C1B2BF27-4739-C34B-B7CF-2BA7FB1FCA9F}" dt="2025-01-12T16:45:21.371" v="2200" actId="14100"/>
          <ac:picMkLst>
            <pc:docMk/>
            <pc:sldMk cId="2462872912" sldId="285"/>
            <ac:picMk id="10" creationId="{0F5F552F-F8EB-9040-5040-7C902DFF11BB}"/>
          </ac:picMkLst>
        </pc:picChg>
        <pc:picChg chg="add mod">
          <ac:chgData name="Glaser, Benjamin" userId="c09efd2e-2986-44e1-9b16-5346630666ba" providerId="ADAL" clId="{C1B2BF27-4739-C34B-B7CF-2BA7FB1FCA9F}" dt="2025-01-12T16:46:03.154" v="2206" actId="14100"/>
          <ac:picMkLst>
            <pc:docMk/>
            <pc:sldMk cId="2462872912" sldId="285"/>
            <ac:picMk id="11" creationId="{0ECF62B6-2535-3921-EA1D-B4C53F1E427E}"/>
          </ac:picMkLst>
        </pc:picChg>
      </pc:sldChg>
      <pc:sldChg chg="addSp delSp modSp new mod">
        <pc:chgData name="Glaser, Benjamin" userId="c09efd2e-2986-44e1-9b16-5346630666ba" providerId="ADAL" clId="{C1B2BF27-4739-C34B-B7CF-2BA7FB1FCA9F}" dt="2025-01-12T17:44:49.826" v="2590" actId="14100"/>
        <pc:sldMkLst>
          <pc:docMk/>
          <pc:sldMk cId="2601958029" sldId="286"/>
        </pc:sldMkLst>
        <pc:spChg chg="mod">
          <ac:chgData name="Glaser, Benjamin" userId="c09efd2e-2986-44e1-9b16-5346630666ba" providerId="ADAL" clId="{C1B2BF27-4739-C34B-B7CF-2BA7FB1FCA9F}" dt="2025-01-12T17:38:50.328" v="2435" actId="14100"/>
          <ac:spMkLst>
            <pc:docMk/>
            <pc:sldMk cId="2601958029" sldId="286"/>
            <ac:spMk id="2" creationId="{134C2D04-7B38-46CC-1547-20DE8B8AF78B}"/>
          </ac:spMkLst>
        </pc:spChg>
        <pc:spChg chg="add mod">
          <ac:chgData name="Glaser, Benjamin" userId="c09efd2e-2986-44e1-9b16-5346630666ba" providerId="ADAL" clId="{C1B2BF27-4739-C34B-B7CF-2BA7FB1FCA9F}" dt="2025-01-12T17:39:03.709" v="2454" actId="20577"/>
          <ac:spMkLst>
            <pc:docMk/>
            <pc:sldMk cId="2601958029" sldId="286"/>
            <ac:spMk id="5" creationId="{3834D0A2-042C-9E2A-7472-C638027FAA2D}"/>
          </ac:spMkLst>
        </pc:spChg>
        <pc:spChg chg="add mod">
          <ac:chgData name="Glaser, Benjamin" userId="c09efd2e-2986-44e1-9b16-5346630666ba" providerId="ADAL" clId="{C1B2BF27-4739-C34B-B7CF-2BA7FB1FCA9F}" dt="2025-01-12T17:44:13.061" v="2585" actId="1076"/>
          <ac:spMkLst>
            <pc:docMk/>
            <pc:sldMk cId="2601958029" sldId="286"/>
            <ac:spMk id="7" creationId="{1E652567-42AE-2B66-4B9C-0EE3126DD9C2}"/>
          </ac:spMkLst>
        </pc:spChg>
        <pc:picChg chg="add mod">
          <ac:chgData name="Glaser, Benjamin" userId="c09efd2e-2986-44e1-9b16-5346630666ba" providerId="ADAL" clId="{C1B2BF27-4739-C34B-B7CF-2BA7FB1FCA9F}" dt="2025-01-12T17:44:39.111" v="2587" actId="1076"/>
          <ac:picMkLst>
            <pc:docMk/>
            <pc:sldMk cId="2601958029" sldId="286"/>
            <ac:picMk id="4" creationId="{CB3E168A-503F-1A60-7F83-A87FA3E03E25}"/>
          </ac:picMkLst>
        </pc:picChg>
        <pc:picChg chg="add mod">
          <ac:chgData name="Glaser, Benjamin" userId="c09efd2e-2986-44e1-9b16-5346630666ba" providerId="ADAL" clId="{C1B2BF27-4739-C34B-B7CF-2BA7FB1FCA9F}" dt="2025-01-12T17:44:49.826" v="2590" actId="14100"/>
          <ac:picMkLst>
            <pc:docMk/>
            <pc:sldMk cId="2601958029" sldId="286"/>
            <ac:picMk id="6" creationId="{72EA7B95-CEE4-D021-0F5F-E34C4B4635CA}"/>
          </ac:picMkLst>
        </pc:picChg>
      </pc:sldChg>
      <pc:sldChg chg="addSp delSp modSp new mod modNotesTx">
        <pc:chgData name="Glaser, Benjamin" userId="c09efd2e-2986-44e1-9b16-5346630666ba" providerId="ADAL" clId="{C1B2BF27-4739-C34B-B7CF-2BA7FB1FCA9F}" dt="2025-01-14T18:33:48.253" v="3093" actId="20577"/>
        <pc:sldMkLst>
          <pc:docMk/>
          <pc:sldMk cId="3901103065" sldId="287"/>
        </pc:sldMkLst>
        <pc:spChg chg="mod">
          <ac:chgData name="Glaser, Benjamin" userId="c09efd2e-2986-44e1-9b16-5346630666ba" providerId="ADAL" clId="{C1B2BF27-4739-C34B-B7CF-2BA7FB1FCA9F}" dt="2025-01-12T17:41:05.125" v="2506" actId="1076"/>
          <ac:spMkLst>
            <pc:docMk/>
            <pc:sldMk cId="3901103065" sldId="287"/>
            <ac:spMk id="2" creationId="{8074C7C1-42D8-C306-B7D1-0F1C006B1AED}"/>
          </ac:spMkLst>
        </pc:spChg>
        <pc:spChg chg="add mod">
          <ac:chgData name="Glaser, Benjamin" userId="c09efd2e-2986-44e1-9b16-5346630666ba" providerId="ADAL" clId="{C1B2BF27-4739-C34B-B7CF-2BA7FB1FCA9F}" dt="2025-01-12T17:40:44.909" v="2459" actId="14100"/>
          <ac:spMkLst>
            <pc:docMk/>
            <pc:sldMk cId="3901103065" sldId="287"/>
            <ac:spMk id="5" creationId="{5915E86C-4EFC-BE5F-D8D0-7CEB7842862E}"/>
          </ac:spMkLst>
        </pc:spChg>
        <pc:spChg chg="add mod">
          <ac:chgData name="Glaser, Benjamin" userId="c09efd2e-2986-44e1-9b16-5346630666ba" providerId="ADAL" clId="{C1B2BF27-4739-C34B-B7CF-2BA7FB1FCA9F}" dt="2025-01-12T17:40:44.909" v="2459" actId="14100"/>
          <ac:spMkLst>
            <pc:docMk/>
            <pc:sldMk cId="3901103065" sldId="287"/>
            <ac:spMk id="6" creationId="{B76DAFB1-7CD8-4EE9-A8AF-13230F885FB6}"/>
          </ac:spMkLst>
        </pc:spChg>
        <pc:spChg chg="add mod">
          <ac:chgData name="Glaser, Benjamin" userId="c09efd2e-2986-44e1-9b16-5346630666ba" providerId="ADAL" clId="{C1B2BF27-4739-C34B-B7CF-2BA7FB1FCA9F}" dt="2025-01-12T17:40:44.909" v="2459" actId="14100"/>
          <ac:spMkLst>
            <pc:docMk/>
            <pc:sldMk cId="3901103065" sldId="287"/>
            <ac:spMk id="7" creationId="{A67FCCB5-90C6-9025-C9DB-F5616D3F9259}"/>
          </ac:spMkLst>
        </pc:spChg>
        <pc:spChg chg="add mod">
          <ac:chgData name="Glaser, Benjamin" userId="c09efd2e-2986-44e1-9b16-5346630666ba" providerId="ADAL" clId="{C1B2BF27-4739-C34B-B7CF-2BA7FB1FCA9F}" dt="2025-01-12T17:42:22.045" v="2518" actId="1076"/>
          <ac:spMkLst>
            <pc:docMk/>
            <pc:sldMk cId="3901103065" sldId="287"/>
            <ac:spMk id="12" creationId="{4166E9BF-21A1-B386-B8BB-FD7952E6ED1D}"/>
          </ac:spMkLst>
        </pc:spChg>
        <pc:picChg chg="add mod">
          <ac:chgData name="Glaser, Benjamin" userId="c09efd2e-2986-44e1-9b16-5346630666ba" providerId="ADAL" clId="{C1B2BF27-4739-C34B-B7CF-2BA7FB1FCA9F}" dt="2025-01-12T17:42:26.111" v="2519" actId="14100"/>
          <ac:picMkLst>
            <pc:docMk/>
            <pc:sldMk cId="3901103065" sldId="287"/>
            <ac:picMk id="10" creationId="{6363F393-80F9-E6FE-F048-B393CB4669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1382B-D39F-6548-83F5-2DD0165C680E}"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EE40F-4BE1-9046-B94F-8955DC611BB3}" type="slidenum">
              <a:rPr lang="en-US" smtClean="0"/>
              <a:t>‹#›</a:t>
            </a:fld>
            <a:endParaRPr lang="en-US"/>
          </a:p>
        </p:txBody>
      </p:sp>
    </p:spTree>
    <p:extLst>
      <p:ext uri="{BB962C8B-B14F-4D97-AF65-F5344CB8AC3E}">
        <p14:creationId xmlns:p14="http://schemas.microsoft.com/office/powerpoint/2010/main" val="205470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buFont typeface="Symbol" pitchFamily="2" charset="2"/>
              <a:buChar char=""/>
            </a:pPr>
            <a:r>
              <a:rPr lang="en-US" sz="1200" dirty="0" err="1">
                <a:effectLst/>
                <a:latin typeface="Aptos" panose="020B0004020202020204" pitchFamily="34" charset="0"/>
                <a:ea typeface="Aptos" panose="020B0004020202020204" pitchFamily="34" charset="0"/>
                <a:cs typeface="Times New Roman" panose="02020603050405020304" pitchFamily="18" charset="0"/>
              </a:rPr>
              <a:t>Gratitudes</a:t>
            </a:r>
            <a:r>
              <a:rPr lang="en-US" sz="1200" dirty="0">
                <a:effectLst/>
                <a:latin typeface="Aptos" panose="020B0004020202020204" pitchFamily="34" charset="0"/>
                <a:ea typeface="Aptos" panose="020B0004020202020204" pitchFamily="34" charset="0"/>
                <a:cs typeface="Times New Roman" panose="02020603050405020304" pitchFamily="18" charset="0"/>
              </a:rPr>
              <a:t>: Mahdi / Poetics; the work of Stanford Lit Lab. Lots of Stanford!</a:t>
            </a:r>
          </a:p>
          <a:p>
            <a:pPr marL="742950" marR="0" lvl="1" indent="-285750">
              <a:buFont typeface="Courier New" panose="02070309020205020404" pitchFamily="49" charset="0"/>
              <a:buChar char="o"/>
            </a:pPr>
            <a:r>
              <a:rPr lang="en-US" sz="1200" dirty="0">
                <a:effectLst/>
                <a:latin typeface="Aptos" panose="020B0004020202020204" pitchFamily="34" charset="0"/>
                <a:ea typeface="Aptos" panose="020B0004020202020204" pitchFamily="34" charset="0"/>
                <a:cs typeface="Times New Roman" panose="02020603050405020304" pitchFamily="18" charset="0"/>
              </a:rPr>
              <a:t>Ryan Heuser (+ foundational work by </a:t>
            </a:r>
            <a:r>
              <a:rPr lang="en-US" sz="1200" dirty="0" err="1">
                <a:effectLst/>
                <a:latin typeface="Aptos" panose="020B0004020202020204" pitchFamily="34" charset="0"/>
                <a:ea typeface="Aptos" panose="020B0004020202020204" pitchFamily="34" charset="0"/>
                <a:cs typeface="Times New Roman" panose="02020603050405020304" pitchFamily="18" charset="0"/>
              </a:rPr>
              <a:t>Kiparsky</a:t>
            </a:r>
            <a:r>
              <a:rPr lang="en-US" sz="1200" dirty="0">
                <a:effectLst/>
                <a:latin typeface="Aptos" panose="020B0004020202020204" pitchFamily="34" charset="0"/>
                <a:ea typeface="Aptos" panose="020B0004020202020204" pitchFamily="34" charset="0"/>
                <a:cs typeface="Times New Roman" panose="02020603050405020304" pitchFamily="18" charset="0"/>
              </a:rPr>
              <a:t> and Hanson, and also </a:t>
            </a:r>
            <a:r>
              <a:rPr lang="en-US" sz="1200" dirty="0" err="1">
                <a:effectLst/>
                <a:latin typeface="Aptos" panose="020B0004020202020204" pitchFamily="34" charset="0"/>
                <a:ea typeface="Aptos" panose="020B0004020202020204" pitchFamily="34" charset="0"/>
                <a:cs typeface="Times New Roman" panose="02020603050405020304" pitchFamily="18" charset="0"/>
              </a:rPr>
              <a:t>Tarlinskaja</a:t>
            </a:r>
            <a:r>
              <a:rPr lang="en-US" sz="12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buFont typeface="Wingdings" pitchFamily="2"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 historical prosody and poetics – separate topic</a:t>
            </a:r>
          </a:p>
          <a:p>
            <a:pPr marL="171450" indent="-171450">
              <a:buFont typeface="Arial" panose="020B0604020202020204" pitchFamily="34" charset="0"/>
              <a:buChar char="•"/>
            </a:pPr>
            <a:r>
              <a:rPr lang="en-US" dirty="0"/>
              <a:t>Caveats</a:t>
            </a:r>
          </a:p>
          <a:p>
            <a:pPr marL="628650" lvl="1" indent="-171450">
              <a:buFont typeface="Arial" panose="020B0604020202020204" pitchFamily="34" charset="0"/>
              <a:buChar char="•"/>
            </a:pPr>
            <a:r>
              <a:rPr lang="en-US" dirty="0"/>
              <a:t>Short notice; some repetition with discussion later today though that is more about genre</a:t>
            </a:r>
          </a:p>
          <a:p>
            <a:pPr marL="628650" lvl="1" indent="-171450">
              <a:buFont typeface="Arial" panose="020B0604020202020204" pitchFamily="34" charset="0"/>
              <a:buChar char="•"/>
            </a:pPr>
            <a:r>
              <a:rPr lang="en-US" dirty="0"/>
              <a:t>My limited background in DH – trained in poetry and poetics, invested in digital methods and have begun teaching in that area. Most of you will have way more experience than me in digital archival methods, database management, graphical design, programming, honestly probably most things. I’m hoping to collaborate on data curation and analysis for poetry as a way of bracing ourselves as humanists for this era of gen AI.</a:t>
            </a:r>
          </a:p>
        </p:txBody>
      </p:sp>
      <p:sp>
        <p:nvSpPr>
          <p:cNvPr id="4" name="Slide Number Placeholder 3"/>
          <p:cNvSpPr>
            <a:spLocks noGrp="1"/>
          </p:cNvSpPr>
          <p:nvPr>
            <p:ph type="sldNum" sz="quarter" idx="5"/>
          </p:nvPr>
        </p:nvSpPr>
        <p:spPr/>
        <p:txBody>
          <a:bodyPr/>
          <a:lstStyle/>
          <a:p>
            <a:fld id="{EC3EE40F-4BE1-9046-B94F-8955DC611BB3}" type="slidenum">
              <a:rPr lang="en-US" smtClean="0"/>
              <a:t>1</a:t>
            </a:fld>
            <a:endParaRPr lang="en-US"/>
          </a:p>
        </p:txBody>
      </p:sp>
    </p:spTree>
    <p:extLst>
      <p:ext uri="{BB962C8B-B14F-4D97-AF65-F5344CB8AC3E}">
        <p14:creationId xmlns:p14="http://schemas.microsoft.com/office/powerpoint/2010/main" val="154066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ren folks / </a:t>
            </a:r>
            <a:r>
              <a:rPr lang="en-US" dirty="0" err="1"/>
              <a:t>miltonists</a:t>
            </a:r>
            <a:r>
              <a:rPr lang="en-US" dirty="0"/>
              <a:t> here? Which column do you choose?</a:t>
            </a:r>
          </a:p>
        </p:txBody>
      </p:sp>
      <p:sp>
        <p:nvSpPr>
          <p:cNvPr id="4" name="Slide Number Placeholder 3"/>
          <p:cNvSpPr>
            <a:spLocks noGrp="1"/>
          </p:cNvSpPr>
          <p:nvPr>
            <p:ph type="sldNum" sz="quarter" idx="5"/>
          </p:nvPr>
        </p:nvSpPr>
        <p:spPr/>
        <p:txBody>
          <a:bodyPr/>
          <a:lstStyle/>
          <a:p>
            <a:fld id="{EC3EE40F-4BE1-9046-B94F-8955DC611BB3}" type="slidenum">
              <a:rPr lang="en-US" smtClean="0"/>
              <a:t>17</a:t>
            </a:fld>
            <a:endParaRPr lang="en-US"/>
          </a:p>
        </p:txBody>
      </p:sp>
    </p:spTree>
    <p:extLst>
      <p:ext uri="{BB962C8B-B14F-4D97-AF65-F5344CB8AC3E}">
        <p14:creationId xmlns:p14="http://schemas.microsoft.com/office/powerpoint/2010/main" val="15704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Novelty score may correlate to metrical diversity / “score”. “broken backed lines”, high stress clash, </a:t>
            </a:r>
            <a:r>
              <a:rPr lang="en-US" dirty="0" err="1"/>
              <a:t>etc</a:t>
            </a:r>
            <a:endParaRPr lang="en-US" dirty="0"/>
          </a:p>
        </p:txBody>
      </p:sp>
      <p:sp>
        <p:nvSpPr>
          <p:cNvPr id="4" name="Slide Number Placeholder 3"/>
          <p:cNvSpPr>
            <a:spLocks noGrp="1"/>
          </p:cNvSpPr>
          <p:nvPr>
            <p:ph type="sldNum" sz="quarter" idx="5"/>
          </p:nvPr>
        </p:nvSpPr>
        <p:spPr/>
        <p:txBody>
          <a:bodyPr/>
          <a:lstStyle/>
          <a:p>
            <a:fld id="{EC3EE40F-4BE1-9046-B94F-8955DC611BB3}" type="slidenum">
              <a:rPr lang="en-US" smtClean="0"/>
              <a:t>20</a:t>
            </a:fld>
            <a:endParaRPr lang="en-US"/>
          </a:p>
        </p:txBody>
      </p:sp>
    </p:spTree>
    <p:extLst>
      <p:ext uri="{BB962C8B-B14F-4D97-AF65-F5344CB8AC3E}">
        <p14:creationId xmlns:p14="http://schemas.microsoft.com/office/powerpoint/2010/main" val="268613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Sonnets 134-138 have a lot of “will” “wilt” , slave to slavery, me my I, </a:t>
            </a:r>
          </a:p>
        </p:txBody>
      </p:sp>
      <p:sp>
        <p:nvSpPr>
          <p:cNvPr id="4" name="Slide Number Placeholder 3"/>
          <p:cNvSpPr>
            <a:spLocks noGrp="1"/>
          </p:cNvSpPr>
          <p:nvPr>
            <p:ph type="sldNum" sz="quarter" idx="5"/>
          </p:nvPr>
        </p:nvSpPr>
        <p:spPr/>
        <p:txBody>
          <a:bodyPr/>
          <a:lstStyle/>
          <a:p>
            <a:fld id="{EC3EE40F-4BE1-9046-B94F-8955DC611BB3}" type="slidenum">
              <a:rPr lang="en-US" smtClean="0"/>
              <a:t>22</a:t>
            </a:fld>
            <a:endParaRPr lang="en-US"/>
          </a:p>
        </p:txBody>
      </p:sp>
    </p:spTree>
    <p:extLst>
      <p:ext uri="{BB962C8B-B14F-4D97-AF65-F5344CB8AC3E}">
        <p14:creationId xmlns:p14="http://schemas.microsoft.com/office/powerpoint/2010/main" val="134767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rhymevis.glitch.me</a:t>
            </a:r>
            <a:r>
              <a:rPr lang="en-US" dirty="0"/>
              <a:t>/</a:t>
            </a:r>
            <a:r>
              <a:rPr lang="en-US" dirty="0" err="1"/>
              <a:t>pope.html</a:t>
            </a:r>
            <a:endParaRPr lang="en-US" dirty="0"/>
          </a:p>
        </p:txBody>
      </p:sp>
      <p:sp>
        <p:nvSpPr>
          <p:cNvPr id="4" name="Slide Number Placeholder 3"/>
          <p:cNvSpPr>
            <a:spLocks noGrp="1"/>
          </p:cNvSpPr>
          <p:nvPr>
            <p:ph type="sldNum" sz="quarter" idx="5"/>
          </p:nvPr>
        </p:nvSpPr>
        <p:spPr/>
        <p:txBody>
          <a:bodyPr/>
          <a:lstStyle/>
          <a:p>
            <a:fld id="{EC3EE40F-4BE1-9046-B94F-8955DC611BB3}" type="slidenum">
              <a:rPr lang="en-US" smtClean="0"/>
              <a:t>23</a:t>
            </a:fld>
            <a:endParaRPr lang="en-US"/>
          </a:p>
        </p:txBody>
      </p:sp>
    </p:spTree>
    <p:extLst>
      <p:ext uri="{BB962C8B-B14F-4D97-AF65-F5344CB8AC3E}">
        <p14:creationId xmlns:p14="http://schemas.microsoft.com/office/powerpoint/2010/main" val="28197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interlude</a:t>
            </a:r>
          </a:p>
        </p:txBody>
      </p:sp>
      <p:sp>
        <p:nvSpPr>
          <p:cNvPr id="4" name="Slide Number Placeholder 3"/>
          <p:cNvSpPr>
            <a:spLocks noGrp="1"/>
          </p:cNvSpPr>
          <p:nvPr>
            <p:ph type="sldNum" sz="quarter" idx="5"/>
          </p:nvPr>
        </p:nvSpPr>
        <p:spPr/>
        <p:txBody>
          <a:bodyPr/>
          <a:lstStyle/>
          <a:p>
            <a:fld id="{EC3EE40F-4BE1-9046-B94F-8955DC611BB3}" type="slidenum">
              <a:rPr lang="en-US" smtClean="0"/>
              <a:t>25</a:t>
            </a:fld>
            <a:endParaRPr lang="en-US"/>
          </a:p>
        </p:txBody>
      </p:sp>
    </p:spTree>
    <p:extLst>
      <p:ext uri="{BB962C8B-B14F-4D97-AF65-F5344CB8AC3E}">
        <p14:creationId xmlns:p14="http://schemas.microsoft.com/office/powerpoint/2010/main" val="3884244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cinquains… </a:t>
            </a:r>
            <a:r>
              <a:rPr lang="en-US" dirty="0" err="1"/>
              <a:t>claude</a:t>
            </a:r>
            <a:r>
              <a:rPr lang="en-US" dirty="0"/>
              <a:t> is completely blown out by the “didactic cinquain” which is apparently a thing in elementary education. </a:t>
            </a:r>
          </a:p>
          <a:p>
            <a:endParaRPr lang="en-US" b="0" i="0" dirty="0">
              <a:solidFill>
                <a:srgbClr val="666666"/>
              </a:solidFill>
              <a:effectLst/>
              <a:latin typeface="Merriweather Sans" panose="020F0502020204030204" pitchFamily="34" charset="0"/>
            </a:endParaRPr>
          </a:p>
          <a:p>
            <a:r>
              <a:rPr lang="en-US" b="0" i="0" dirty="0">
                <a:solidFill>
                  <a:srgbClr val="666666"/>
                </a:solidFill>
                <a:effectLst/>
                <a:latin typeface="Merriweather Sans" panose="020F0502020204030204" pitchFamily="34" charset="0"/>
              </a:rPr>
              <a:t>Line One:     One noun</a:t>
            </a:r>
            <a:br>
              <a:rPr lang="en-US" dirty="0"/>
            </a:br>
            <a:r>
              <a:rPr lang="en-US" b="0" i="0" dirty="0">
                <a:solidFill>
                  <a:srgbClr val="666666"/>
                </a:solidFill>
                <a:effectLst/>
                <a:latin typeface="Merriweather Sans" panose="020F0502020204030204" pitchFamily="34" charset="0"/>
              </a:rPr>
              <a:t>Line Two:     Two adjectives</a:t>
            </a:r>
            <a:br>
              <a:rPr lang="en-US" dirty="0"/>
            </a:br>
            <a:r>
              <a:rPr lang="en-US" b="0" i="0" dirty="0">
                <a:solidFill>
                  <a:srgbClr val="666666"/>
                </a:solidFill>
                <a:effectLst/>
                <a:latin typeface="Merriweather Sans" panose="020F0502020204030204" pitchFamily="34" charset="0"/>
              </a:rPr>
              <a:t>Line Three:  Three verbs</a:t>
            </a:r>
            <a:br>
              <a:rPr lang="en-US" dirty="0"/>
            </a:br>
            <a:r>
              <a:rPr lang="en-US" b="0" i="0" dirty="0">
                <a:solidFill>
                  <a:srgbClr val="666666"/>
                </a:solidFill>
                <a:effectLst/>
                <a:latin typeface="Merriweather Sans" panose="020F0502020204030204" pitchFamily="34" charset="0"/>
              </a:rPr>
              <a:t>Line Four:    Four-word phrase</a:t>
            </a:r>
            <a:br>
              <a:rPr lang="en-US" dirty="0"/>
            </a:br>
            <a:r>
              <a:rPr lang="en-US" b="0" i="0" dirty="0">
                <a:solidFill>
                  <a:srgbClr val="666666"/>
                </a:solidFill>
                <a:effectLst/>
                <a:latin typeface="Merriweather Sans" panose="020F0502020204030204" pitchFamily="34" charset="0"/>
              </a:rPr>
              <a:t>Line Five:     One different noun</a:t>
            </a:r>
            <a:endParaRPr lang="en-US" dirty="0"/>
          </a:p>
        </p:txBody>
      </p:sp>
      <p:sp>
        <p:nvSpPr>
          <p:cNvPr id="4" name="Slide Number Placeholder 3"/>
          <p:cNvSpPr>
            <a:spLocks noGrp="1"/>
          </p:cNvSpPr>
          <p:nvPr>
            <p:ph type="sldNum" sz="quarter" idx="5"/>
          </p:nvPr>
        </p:nvSpPr>
        <p:spPr/>
        <p:txBody>
          <a:bodyPr/>
          <a:lstStyle/>
          <a:p>
            <a:fld id="{EC3EE40F-4BE1-9046-B94F-8955DC611BB3}" type="slidenum">
              <a:rPr lang="en-US" smtClean="0"/>
              <a:t>26</a:t>
            </a:fld>
            <a:endParaRPr lang="en-US"/>
          </a:p>
        </p:txBody>
      </p:sp>
    </p:spTree>
    <p:extLst>
      <p:ext uri="{BB962C8B-B14F-4D97-AF65-F5344CB8AC3E}">
        <p14:creationId xmlns:p14="http://schemas.microsoft.com/office/powerpoint/2010/main" val="3417064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huggingface</a:t>
            </a:r>
            <a:endParaRPr lang="en-US" dirty="0"/>
          </a:p>
        </p:txBody>
      </p:sp>
      <p:sp>
        <p:nvSpPr>
          <p:cNvPr id="4" name="Slide Number Placeholder 3"/>
          <p:cNvSpPr>
            <a:spLocks noGrp="1"/>
          </p:cNvSpPr>
          <p:nvPr>
            <p:ph type="sldNum" sz="quarter" idx="5"/>
          </p:nvPr>
        </p:nvSpPr>
        <p:spPr/>
        <p:txBody>
          <a:bodyPr/>
          <a:lstStyle/>
          <a:p>
            <a:fld id="{EC3EE40F-4BE1-9046-B94F-8955DC611BB3}" type="slidenum">
              <a:rPr lang="en-US" smtClean="0"/>
              <a:t>29</a:t>
            </a:fld>
            <a:endParaRPr lang="en-US"/>
          </a:p>
        </p:txBody>
      </p:sp>
    </p:spTree>
    <p:extLst>
      <p:ext uri="{BB962C8B-B14F-4D97-AF65-F5344CB8AC3E}">
        <p14:creationId xmlns:p14="http://schemas.microsoft.com/office/powerpoint/2010/main" val="425656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Garamond" panose="02020404030301010803" pitchFamily="18" charset="0"/>
                <a:ea typeface="MS Mincho" panose="02020609040205080304" pitchFamily="49" charset="-128"/>
                <a:cs typeface="Times New Roman" panose="02020603050405020304" pitchFamily="18" charset="0"/>
              </a:rPr>
              <a:t>Edelman / Reed on Crane: a thicket of poetic tropes so snarled, so dense that one can despair of ever comprehensively analyzing its purpose and function. Oops, “</a:t>
            </a:r>
            <a:r>
              <a:rPr lang="en-US" sz="1800" dirty="0" err="1">
                <a:solidFill>
                  <a:srgbClr val="000000"/>
                </a:solidFill>
                <a:effectLst/>
                <a:latin typeface="Garamond" panose="02020404030301010803" pitchFamily="18" charset="0"/>
                <a:ea typeface="MS Mincho" panose="02020609040205080304" pitchFamily="49" charset="-128"/>
                <a:cs typeface="Times New Roman" panose="02020603050405020304" pitchFamily="18" charset="0"/>
              </a:rPr>
              <a:t>wound”’s</a:t>
            </a:r>
            <a:r>
              <a:rPr lang="en-US" sz="1800" dirty="0">
                <a:solidFill>
                  <a:srgbClr val="000000"/>
                </a:solidFill>
                <a:effectLst/>
                <a:latin typeface="Garamond" panose="02020404030301010803" pitchFamily="18" charset="0"/>
                <a:ea typeface="MS Mincho" panose="02020609040205080304" pitchFamily="49" charset="-128"/>
                <a:cs typeface="Times New Roman" panose="02020603050405020304" pitchFamily="18" charset="0"/>
              </a:rPr>
              <a:t> primary disambiguation should be another wound…</a:t>
            </a:r>
          </a:p>
          <a:p>
            <a:endParaRPr lang="en-US" sz="1800" dirty="0">
              <a:solidFill>
                <a:srgbClr val="000000"/>
              </a:solidFill>
              <a:effectLst/>
              <a:latin typeface="Garamond" panose="02020404030301010803"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ptos" panose="020B0004020202020204" pitchFamily="34" charset="0"/>
                <a:ea typeface="Aptos" panose="020B0004020202020204" pitchFamily="34" charset="0"/>
                <a:cs typeface="Times New Roman" panose="02020603050405020304" pitchFamily="18" charset="0"/>
              </a:rPr>
              <a:t>Eileen Miles, quoted in </a:t>
            </a:r>
            <a:r>
              <a:rPr lang="en-US" sz="1200" i="1" dirty="0">
                <a:effectLst/>
                <a:latin typeface="Aptos" panose="020B0004020202020204" pitchFamily="34" charset="0"/>
                <a:ea typeface="Aptos" panose="020B0004020202020204" pitchFamily="34" charset="0"/>
                <a:cs typeface="Times New Roman" panose="02020603050405020304" pitchFamily="18" charset="0"/>
              </a:rPr>
              <a:t>I am code</a:t>
            </a:r>
            <a:r>
              <a:rPr lang="en-US" sz="1200" dirty="0">
                <a:effectLst/>
                <a:latin typeface="Aptos" panose="020B0004020202020204" pitchFamily="34" charset="0"/>
                <a:ea typeface="Aptos" panose="020B0004020202020204" pitchFamily="34" charset="0"/>
                <a:cs typeface="Times New Roman" panose="02020603050405020304" pitchFamily="18" charset="0"/>
              </a:rPr>
              <a:t>: surprise in poetry “is the contribution of the body to poetry” (xlvii). </a:t>
            </a:r>
            <a:endParaRPr lang="en-US" dirty="0"/>
          </a:p>
          <a:p>
            <a:endParaRPr lang="en-US" dirty="0"/>
          </a:p>
        </p:txBody>
      </p:sp>
      <p:sp>
        <p:nvSpPr>
          <p:cNvPr id="4" name="Slide Number Placeholder 3"/>
          <p:cNvSpPr>
            <a:spLocks noGrp="1"/>
          </p:cNvSpPr>
          <p:nvPr>
            <p:ph type="sldNum" sz="quarter" idx="5"/>
          </p:nvPr>
        </p:nvSpPr>
        <p:spPr/>
        <p:txBody>
          <a:bodyPr/>
          <a:lstStyle/>
          <a:p>
            <a:fld id="{EC3EE40F-4BE1-9046-B94F-8955DC611BB3}" type="slidenum">
              <a:rPr lang="en-US" smtClean="0"/>
              <a:t>3</a:t>
            </a:fld>
            <a:endParaRPr lang="en-US"/>
          </a:p>
        </p:txBody>
      </p:sp>
    </p:spTree>
    <p:extLst>
      <p:ext uri="{BB962C8B-B14F-4D97-AF65-F5344CB8AC3E}">
        <p14:creationId xmlns:p14="http://schemas.microsoft.com/office/powerpoint/2010/main" val="162328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Mild irony here, the merism / metonymy “lock stock and barrel” is used by Walter Scott in 1817, not terribly common until the 1970s</a:t>
            </a:r>
          </a:p>
        </p:txBody>
      </p:sp>
      <p:sp>
        <p:nvSpPr>
          <p:cNvPr id="4" name="Slide Number Placeholder 3"/>
          <p:cNvSpPr>
            <a:spLocks noGrp="1"/>
          </p:cNvSpPr>
          <p:nvPr>
            <p:ph type="sldNum" sz="quarter" idx="5"/>
          </p:nvPr>
        </p:nvSpPr>
        <p:spPr/>
        <p:txBody>
          <a:bodyPr/>
          <a:lstStyle/>
          <a:p>
            <a:fld id="{EC3EE40F-4BE1-9046-B94F-8955DC611BB3}" type="slidenum">
              <a:rPr lang="en-US" smtClean="0"/>
              <a:t>5</a:t>
            </a:fld>
            <a:endParaRPr lang="en-US"/>
          </a:p>
        </p:txBody>
      </p:sp>
    </p:spTree>
    <p:extLst>
      <p:ext uri="{BB962C8B-B14F-4D97-AF65-F5344CB8AC3E}">
        <p14:creationId xmlns:p14="http://schemas.microsoft.com/office/powerpoint/2010/main" val="57621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Convergence? Pause for question --</a:t>
            </a:r>
          </a:p>
        </p:txBody>
      </p:sp>
      <p:sp>
        <p:nvSpPr>
          <p:cNvPr id="4" name="Slide Number Placeholder 3"/>
          <p:cNvSpPr>
            <a:spLocks noGrp="1"/>
          </p:cNvSpPr>
          <p:nvPr>
            <p:ph type="sldNum" sz="quarter" idx="5"/>
          </p:nvPr>
        </p:nvSpPr>
        <p:spPr/>
        <p:txBody>
          <a:bodyPr/>
          <a:lstStyle/>
          <a:p>
            <a:fld id="{EC3EE40F-4BE1-9046-B94F-8955DC611BB3}" type="slidenum">
              <a:rPr lang="en-US" smtClean="0"/>
              <a:t>6</a:t>
            </a:fld>
            <a:endParaRPr lang="en-US"/>
          </a:p>
        </p:txBody>
      </p:sp>
    </p:spTree>
    <p:extLst>
      <p:ext uri="{BB962C8B-B14F-4D97-AF65-F5344CB8AC3E}">
        <p14:creationId xmlns:p14="http://schemas.microsoft.com/office/powerpoint/2010/main" val="162066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genre level studies – </a:t>
            </a:r>
            <a:r>
              <a:rPr lang="en-US" dirty="0" err="1"/>
              <a:t>walsh</a:t>
            </a:r>
            <a:r>
              <a:rPr lang="en-US" dirty="0"/>
              <a:t> impressive data and statistical method but not theory of poetry / form</a:t>
            </a:r>
          </a:p>
        </p:txBody>
      </p:sp>
      <p:sp>
        <p:nvSpPr>
          <p:cNvPr id="4" name="Slide Number Placeholder 3"/>
          <p:cNvSpPr>
            <a:spLocks noGrp="1"/>
          </p:cNvSpPr>
          <p:nvPr>
            <p:ph type="sldNum" sz="quarter" idx="5"/>
          </p:nvPr>
        </p:nvSpPr>
        <p:spPr/>
        <p:txBody>
          <a:bodyPr/>
          <a:lstStyle/>
          <a:p>
            <a:fld id="{EC3EE40F-4BE1-9046-B94F-8955DC611BB3}" type="slidenum">
              <a:rPr lang="en-US" smtClean="0"/>
              <a:t>7</a:t>
            </a:fld>
            <a:endParaRPr lang="en-US"/>
          </a:p>
        </p:txBody>
      </p:sp>
    </p:spTree>
    <p:extLst>
      <p:ext uri="{BB962C8B-B14F-4D97-AF65-F5344CB8AC3E}">
        <p14:creationId xmlns:p14="http://schemas.microsoft.com/office/powerpoint/2010/main" val="97514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 here briefly</a:t>
            </a:r>
          </a:p>
        </p:txBody>
      </p:sp>
      <p:sp>
        <p:nvSpPr>
          <p:cNvPr id="4" name="Slide Number Placeholder 3"/>
          <p:cNvSpPr>
            <a:spLocks noGrp="1"/>
          </p:cNvSpPr>
          <p:nvPr>
            <p:ph type="sldNum" sz="quarter" idx="5"/>
          </p:nvPr>
        </p:nvSpPr>
        <p:spPr/>
        <p:txBody>
          <a:bodyPr/>
          <a:lstStyle/>
          <a:p>
            <a:fld id="{EC3EE40F-4BE1-9046-B94F-8955DC611BB3}" type="slidenum">
              <a:rPr lang="en-US" smtClean="0"/>
              <a:t>8</a:t>
            </a:fld>
            <a:endParaRPr lang="en-US"/>
          </a:p>
        </p:txBody>
      </p:sp>
    </p:spTree>
    <p:extLst>
      <p:ext uri="{BB962C8B-B14F-4D97-AF65-F5344CB8AC3E}">
        <p14:creationId xmlns:p14="http://schemas.microsoft.com/office/powerpoint/2010/main" val="257274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position 4 in frost and </a:t>
            </a:r>
            <a:r>
              <a:rPr lang="en-US" dirty="0" err="1"/>
              <a:t>donne</a:t>
            </a:r>
            <a:r>
              <a:rPr lang="en-US" dirty="0"/>
              <a:t>. I would add </a:t>
            </a:r>
            <a:r>
              <a:rPr lang="en-US" dirty="0" err="1"/>
              <a:t>wyatt</a:t>
            </a:r>
            <a:r>
              <a:rPr lang="en-US" dirty="0"/>
              <a:t> vs Sidney, stevens…</a:t>
            </a:r>
          </a:p>
        </p:txBody>
      </p:sp>
      <p:sp>
        <p:nvSpPr>
          <p:cNvPr id="4" name="Slide Number Placeholder 3"/>
          <p:cNvSpPr>
            <a:spLocks noGrp="1"/>
          </p:cNvSpPr>
          <p:nvPr>
            <p:ph type="sldNum" sz="quarter" idx="5"/>
          </p:nvPr>
        </p:nvSpPr>
        <p:spPr/>
        <p:txBody>
          <a:bodyPr/>
          <a:lstStyle/>
          <a:p>
            <a:fld id="{EC3EE40F-4BE1-9046-B94F-8955DC611BB3}" type="slidenum">
              <a:rPr lang="en-US" smtClean="0"/>
              <a:t>9</a:t>
            </a:fld>
            <a:endParaRPr lang="en-US"/>
          </a:p>
        </p:txBody>
      </p:sp>
    </p:spTree>
    <p:extLst>
      <p:ext uri="{BB962C8B-B14F-4D97-AF65-F5344CB8AC3E}">
        <p14:creationId xmlns:p14="http://schemas.microsoft.com/office/powerpoint/2010/main" val="4013436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github</a:t>
            </a:r>
          </a:p>
          <a:p>
            <a:endParaRPr lang="en-US" dirty="0"/>
          </a:p>
          <a:p>
            <a:r>
              <a:rPr lang="en-US" dirty="0"/>
              <a:t>Or </a:t>
            </a:r>
          </a:p>
          <a:p>
            <a:endParaRPr lang="en-US" dirty="0"/>
          </a:p>
          <a:p>
            <a:r>
              <a:rPr lang="en-US" dirty="0" err="1"/>
              <a:t>vscode</a:t>
            </a:r>
            <a:r>
              <a:rPr lang="en-US" dirty="0"/>
              <a:t> – my god the number of things I would critique about my own data at this stage!</a:t>
            </a:r>
          </a:p>
        </p:txBody>
      </p:sp>
      <p:sp>
        <p:nvSpPr>
          <p:cNvPr id="4" name="Slide Number Placeholder 3"/>
          <p:cNvSpPr>
            <a:spLocks noGrp="1"/>
          </p:cNvSpPr>
          <p:nvPr>
            <p:ph type="sldNum" sz="quarter" idx="5"/>
          </p:nvPr>
        </p:nvSpPr>
        <p:spPr/>
        <p:txBody>
          <a:bodyPr/>
          <a:lstStyle/>
          <a:p>
            <a:fld id="{EC3EE40F-4BE1-9046-B94F-8955DC611BB3}" type="slidenum">
              <a:rPr lang="en-US" smtClean="0"/>
              <a:t>12</a:t>
            </a:fld>
            <a:endParaRPr lang="en-US"/>
          </a:p>
        </p:txBody>
      </p:sp>
    </p:spTree>
    <p:extLst>
      <p:ext uri="{BB962C8B-B14F-4D97-AF65-F5344CB8AC3E}">
        <p14:creationId xmlns:p14="http://schemas.microsoft.com/office/powerpoint/2010/main" val="313522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any of these might be scanned differently. But they show a high distance, or unique vector, from the entraining WSWSWSWSWS. Their content knows it – mimetic of either foreign prosody / style, or extreme volume or dissonance. Rome, Ireland, Welsh poets, etc. </a:t>
            </a:r>
          </a:p>
          <a:p>
            <a:endParaRPr lang="en-US" dirty="0"/>
          </a:p>
          <a:p>
            <a:r>
              <a:rPr lang="en-US" dirty="0" err="1"/>
              <a:t>Obv</a:t>
            </a:r>
            <a:r>
              <a:rPr lang="en-US" dirty="0"/>
              <a:t> could be ”august”</a:t>
            </a:r>
          </a:p>
        </p:txBody>
      </p:sp>
      <p:sp>
        <p:nvSpPr>
          <p:cNvPr id="4" name="Slide Number Placeholder 3"/>
          <p:cNvSpPr>
            <a:spLocks noGrp="1"/>
          </p:cNvSpPr>
          <p:nvPr>
            <p:ph type="sldNum" sz="quarter" idx="5"/>
          </p:nvPr>
        </p:nvSpPr>
        <p:spPr/>
        <p:txBody>
          <a:bodyPr/>
          <a:lstStyle/>
          <a:p>
            <a:fld id="{EC3EE40F-4BE1-9046-B94F-8955DC611BB3}" type="slidenum">
              <a:rPr lang="en-US" smtClean="0"/>
              <a:t>16</a:t>
            </a:fld>
            <a:endParaRPr lang="en-US"/>
          </a:p>
        </p:txBody>
      </p:sp>
    </p:spTree>
    <p:extLst>
      <p:ext uri="{BB962C8B-B14F-4D97-AF65-F5344CB8AC3E}">
        <p14:creationId xmlns:p14="http://schemas.microsoft.com/office/powerpoint/2010/main" val="13386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tlab.stanford.edu/hooddistan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8815C8F-FB5D-D966-E148-B197F296D00E}"/>
              </a:ext>
            </a:extLst>
          </p:cNvPr>
          <p:cNvPicPr>
            <a:picLocks noChangeAspect="1" noChangeArrowheads="1"/>
          </p:cNvPicPr>
          <p:nvPr/>
        </p:nvPicPr>
        <p:blipFill>
          <a:blip r:embed="rId3">
            <a:duotone>
              <a:prstClr val="black"/>
              <a:prstClr val="white"/>
            </a:duotone>
            <a:extLst>
              <a:ext uri="{28A0092B-C50C-407E-A947-70E740481C1C}">
                <a14:useLocalDpi xmlns:a14="http://schemas.microsoft.com/office/drawing/2010/main" val="0"/>
              </a:ext>
            </a:extLst>
          </a:blip>
          <a:srcRect l="9091" t="817" r="2" b="10943"/>
          <a:stretch/>
        </p:blipFill>
        <p:spPr bwMode="auto">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359283-CBD1-A504-3433-1563B567790B}"/>
              </a:ext>
            </a:extLst>
          </p:cNvPr>
          <p:cNvSpPr>
            <a:spLocks noGrp="1"/>
          </p:cNvSpPr>
          <p:nvPr>
            <p:ph type="ctrTitle"/>
          </p:nvPr>
        </p:nvSpPr>
        <p:spPr>
          <a:xfrm>
            <a:off x="668866" y="1678666"/>
            <a:ext cx="5123515" cy="2369093"/>
          </a:xfrm>
        </p:spPr>
        <p:txBody>
          <a:bodyPr vert="horz" lIns="91440" tIns="45720" rIns="91440" bIns="45720" rtlCol="0" anchor="b">
            <a:normAutofit/>
          </a:bodyPr>
          <a:lstStyle/>
          <a:p>
            <a:r>
              <a:rPr lang="en-US" sz="4800"/>
              <a:t>Metonymic Language Models</a:t>
            </a:r>
          </a:p>
        </p:txBody>
      </p:sp>
      <p:sp>
        <p:nvSpPr>
          <p:cNvPr id="3" name="Subtitle 2">
            <a:extLst>
              <a:ext uri="{FF2B5EF4-FFF2-40B4-BE49-F238E27FC236}">
                <a16:creationId xmlns:a16="http://schemas.microsoft.com/office/drawing/2014/main" id="{37FA0EE8-48FD-6A96-233B-C6F64063CE31}"/>
              </a:ext>
            </a:extLst>
          </p:cNvPr>
          <p:cNvSpPr>
            <a:spLocks noGrp="1"/>
          </p:cNvSpPr>
          <p:nvPr>
            <p:ph type="subTitle" idx="1"/>
          </p:nvPr>
        </p:nvSpPr>
        <p:spPr>
          <a:xfrm>
            <a:off x="677335" y="4050831"/>
            <a:ext cx="5113217" cy="1096901"/>
          </a:xfrm>
        </p:spPr>
        <p:txBody>
          <a:bodyPr vert="horz" lIns="91440" tIns="45720" rIns="91440" bIns="45720" rtlCol="0" anchor="t">
            <a:normAutofit/>
          </a:bodyPr>
          <a:lstStyle/>
          <a:p>
            <a:r>
              <a:rPr lang="en-US" sz="1600"/>
              <a:t>Literary Data after AI</a:t>
            </a:r>
          </a:p>
          <a:p>
            <a:r>
              <a:rPr lang="en-US" sz="1600"/>
              <a:t>Ben Glaser, Yale University</a:t>
            </a:r>
          </a:p>
        </p:txBody>
      </p:sp>
      <p:cxnSp>
        <p:nvCxnSpPr>
          <p:cNvPr id="1031" name="Straight Connector 103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65AF627E-E481-7216-2A02-E9675C128E9D}"/>
              </a:ext>
            </a:extLst>
          </p:cNvPr>
          <p:cNvSpPr txBox="1"/>
          <p:nvPr/>
        </p:nvSpPr>
        <p:spPr>
          <a:xfrm>
            <a:off x="1601788" y="6118784"/>
            <a:ext cx="3557384" cy="369332"/>
          </a:xfrm>
          <a:prstGeom prst="rect">
            <a:avLst/>
          </a:prstGeom>
          <a:noFill/>
        </p:spPr>
        <p:txBody>
          <a:bodyPr wrap="none" rtlCol="0">
            <a:spAutoFit/>
          </a:bodyPr>
          <a:lstStyle/>
          <a:p>
            <a:pPr>
              <a:spcAft>
                <a:spcPts val="600"/>
              </a:spcAft>
            </a:pPr>
            <a:r>
              <a:rPr lang="en-US" dirty="0" err="1"/>
              <a:t>Ideogram.ai</a:t>
            </a:r>
            <a:r>
              <a:rPr lang="en-US" dirty="0"/>
              <a:t> being very literal </a:t>
            </a:r>
            <a:r>
              <a:rPr lang="en-US" dirty="0">
                <a:sym typeface="Wingdings" pitchFamily="2" charset="2"/>
              </a:rPr>
              <a:t></a:t>
            </a:r>
            <a:endParaRPr lang="en-US" dirty="0"/>
          </a:p>
        </p:txBody>
      </p:sp>
    </p:spTree>
    <p:extLst>
      <p:ext uri="{BB962C8B-B14F-4D97-AF65-F5344CB8AC3E}">
        <p14:creationId xmlns:p14="http://schemas.microsoft.com/office/powerpoint/2010/main" val="36046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2D04-7B38-46CC-1547-20DE8B8AF78B}"/>
              </a:ext>
            </a:extLst>
          </p:cNvPr>
          <p:cNvSpPr>
            <a:spLocks noGrp="1"/>
          </p:cNvSpPr>
          <p:nvPr>
            <p:ph type="title"/>
          </p:nvPr>
        </p:nvSpPr>
        <p:spPr>
          <a:xfrm>
            <a:off x="677334" y="609600"/>
            <a:ext cx="4459931" cy="786938"/>
          </a:xfrm>
        </p:spPr>
        <p:txBody>
          <a:bodyPr/>
          <a:lstStyle/>
          <a:p>
            <a:r>
              <a:rPr lang="en-US" dirty="0"/>
              <a:t>S frequency (cont.)</a:t>
            </a:r>
          </a:p>
        </p:txBody>
      </p:sp>
      <p:pic>
        <p:nvPicPr>
          <p:cNvPr id="4" name="Picture 3" descr="A graph of blue bars&#10;&#10;Description automatically generated">
            <a:extLst>
              <a:ext uri="{FF2B5EF4-FFF2-40B4-BE49-F238E27FC236}">
                <a16:creationId xmlns:a16="http://schemas.microsoft.com/office/drawing/2014/main" id="{CB3E168A-503F-1A60-7F83-A87FA3E03E25}"/>
              </a:ext>
            </a:extLst>
          </p:cNvPr>
          <p:cNvPicPr>
            <a:picLocks noChangeAspect="1"/>
          </p:cNvPicPr>
          <p:nvPr/>
        </p:nvPicPr>
        <p:blipFill>
          <a:blip r:embed="rId2"/>
          <a:stretch>
            <a:fillRect/>
          </a:stretch>
        </p:blipFill>
        <p:spPr>
          <a:xfrm>
            <a:off x="55324" y="1396538"/>
            <a:ext cx="5329587" cy="4389120"/>
          </a:xfrm>
          <a:prstGeom prst="rect">
            <a:avLst/>
          </a:prstGeom>
        </p:spPr>
      </p:pic>
      <p:sp>
        <p:nvSpPr>
          <p:cNvPr id="5" name="TextBox 4">
            <a:extLst>
              <a:ext uri="{FF2B5EF4-FFF2-40B4-BE49-F238E27FC236}">
                <a16:creationId xmlns:a16="http://schemas.microsoft.com/office/drawing/2014/main" id="{3834D0A2-042C-9E2A-7472-C638027FAA2D}"/>
              </a:ext>
            </a:extLst>
          </p:cNvPr>
          <p:cNvSpPr txBox="1"/>
          <p:nvPr/>
        </p:nvSpPr>
        <p:spPr>
          <a:xfrm>
            <a:off x="980902" y="6084916"/>
            <a:ext cx="1441420" cy="369332"/>
          </a:xfrm>
          <a:prstGeom prst="rect">
            <a:avLst/>
          </a:prstGeom>
          <a:noFill/>
        </p:spPr>
        <p:txBody>
          <a:bodyPr wrap="none" rtlCol="0">
            <a:spAutoFit/>
          </a:bodyPr>
          <a:lstStyle/>
          <a:p>
            <a:r>
              <a:rPr lang="en-US" dirty="0"/>
              <a:t>18C, again--</a:t>
            </a:r>
          </a:p>
        </p:txBody>
      </p:sp>
      <p:pic>
        <p:nvPicPr>
          <p:cNvPr id="6" name="Picture 5" descr="A graph of a person's character&#10;&#10;Description automatically generated">
            <a:extLst>
              <a:ext uri="{FF2B5EF4-FFF2-40B4-BE49-F238E27FC236}">
                <a16:creationId xmlns:a16="http://schemas.microsoft.com/office/drawing/2014/main" id="{72EA7B95-CEE4-D021-0F5F-E34C4B4635CA}"/>
              </a:ext>
            </a:extLst>
          </p:cNvPr>
          <p:cNvPicPr>
            <a:picLocks noChangeAspect="1"/>
          </p:cNvPicPr>
          <p:nvPr/>
        </p:nvPicPr>
        <p:blipFill>
          <a:blip r:embed="rId3"/>
          <a:stretch>
            <a:fillRect/>
          </a:stretch>
        </p:blipFill>
        <p:spPr>
          <a:xfrm>
            <a:off x="5384910" y="1396538"/>
            <a:ext cx="6897473" cy="4455622"/>
          </a:xfrm>
          <a:prstGeom prst="rect">
            <a:avLst/>
          </a:prstGeom>
        </p:spPr>
      </p:pic>
      <p:sp>
        <p:nvSpPr>
          <p:cNvPr id="7" name="TextBox 6">
            <a:extLst>
              <a:ext uri="{FF2B5EF4-FFF2-40B4-BE49-F238E27FC236}">
                <a16:creationId xmlns:a16="http://schemas.microsoft.com/office/drawing/2014/main" id="{1E652567-42AE-2B66-4B9C-0EE3126DD9C2}"/>
              </a:ext>
            </a:extLst>
          </p:cNvPr>
          <p:cNvSpPr txBox="1"/>
          <p:nvPr/>
        </p:nvSpPr>
        <p:spPr>
          <a:xfrm>
            <a:off x="6234545" y="5852160"/>
            <a:ext cx="4099199" cy="369332"/>
          </a:xfrm>
          <a:prstGeom prst="rect">
            <a:avLst/>
          </a:prstGeom>
          <a:noFill/>
        </p:spPr>
        <p:txBody>
          <a:bodyPr wrap="none" rtlCol="0">
            <a:spAutoFit/>
          </a:bodyPr>
          <a:lstStyle/>
          <a:p>
            <a:r>
              <a:rPr lang="en-US" dirty="0"/>
              <a:t>AI verse (4o, prompted for variations)</a:t>
            </a:r>
          </a:p>
        </p:txBody>
      </p:sp>
    </p:spTree>
    <p:extLst>
      <p:ext uri="{BB962C8B-B14F-4D97-AF65-F5344CB8AC3E}">
        <p14:creationId xmlns:p14="http://schemas.microsoft.com/office/powerpoint/2010/main" val="260195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2F99-F016-3699-E2E7-46206AB96BE1}"/>
              </a:ext>
            </a:extLst>
          </p:cNvPr>
          <p:cNvSpPr>
            <a:spLocks noGrp="1"/>
          </p:cNvSpPr>
          <p:nvPr>
            <p:ph type="title"/>
          </p:nvPr>
        </p:nvSpPr>
        <p:spPr/>
        <p:txBody>
          <a:bodyPr/>
          <a:lstStyle/>
          <a:p>
            <a:r>
              <a:rPr lang="en-US" dirty="0"/>
              <a:t>Porter’s “Hood Distance/Vector”</a:t>
            </a:r>
            <a:br>
              <a:rPr lang="en-US" dirty="0"/>
            </a:br>
            <a:endParaRPr lang="en-US" dirty="0"/>
          </a:p>
        </p:txBody>
      </p:sp>
      <p:pic>
        <p:nvPicPr>
          <p:cNvPr id="1026" name="Picture 2">
            <a:extLst>
              <a:ext uri="{FF2B5EF4-FFF2-40B4-BE49-F238E27FC236}">
                <a16:creationId xmlns:a16="http://schemas.microsoft.com/office/drawing/2014/main" id="{2CC306DD-5740-3D63-B348-333B42538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909" y="1270000"/>
            <a:ext cx="6726468" cy="502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FF39B8-4A21-7FD1-DB3E-40958EC4D2A9}"/>
              </a:ext>
            </a:extLst>
          </p:cNvPr>
          <p:cNvSpPr txBox="1"/>
          <p:nvPr/>
        </p:nvSpPr>
        <p:spPr>
          <a:xfrm>
            <a:off x="677334" y="6488668"/>
            <a:ext cx="4608954" cy="369332"/>
          </a:xfrm>
          <a:prstGeom prst="rect">
            <a:avLst/>
          </a:prstGeom>
          <a:noFill/>
        </p:spPr>
        <p:txBody>
          <a:bodyPr wrap="none" rtlCol="0">
            <a:spAutoFit/>
          </a:bodyPr>
          <a:lstStyle/>
          <a:p>
            <a:r>
              <a:rPr lang="en-US" dirty="0"/>
              <a:t>https://</a:t>
            </a:r>
            <a:r>
              <a:rPr lang="en-US" dirty="0" err="1"/>
              <a:t>litlab.stanford.edu</a:t>
            </a:r>
            <a:r>
              <a:rPr lang="en-US" dirty="0"/>
              <a:t>/</a:t>
            </a:r>
            <a:r>
              <a:rPr lang="en-US" dirty="0" err="1"/>
              <a:t>hooddistance</a:t>
            </a:r>
            <a:r>
              <a:rPr lang="en-US" dirty="0"/>
              <a:t>/</a:t>
            </a:r>
          </a:p>
        </p:txBody>
      </p:sp>
    </p:spTree>
    <p:extLst>
      <p:ext uri="{BB962C8B-B14F-4D97-AF65-F5344CB8AC3E}">
        <p14:creationId xmlns:p14="http://schemas.microsoft.com/office/powerpoint/2010/main" val="344179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2DDA05C-EC8D-E5F8-C594-74924D52A566}"/>
              </a:ext>
            </a:extLst>
          </p:cNvPr>
          <p:cNvSpPr>
            <a:spLocks noGrp="1"/>
          </p:cNvSpPr>
          <p:nvPr>
            <p:ph type="title"/>
          </p:nvPr>
        </p:nvSpPr>
        <p:spPr>
          <a:xfrm>
            <a:off x="1145616" y="4693493"/>
            <a:ext cx="9039850" cy="1557677"/>
          </a:xfrm>
        </p:spPr>
        <p:txBody>
          <a:bodyPr vert="horz" lIns="91440" tIns="45720" rIns="91440" bIns="45720" rtlCol="0" anchor="b">
            <a:normAutofit fontScale="90000"/>
          </a:bodyPr>
          <a:lstStyle/>
          <a:p>
            <a:br>
              <a:rPr lang="en-US" sz="4800" dirty="0"/>
            </a:br>
            <a:r>
              <a:rPr lang="en-US" sz="4800" dirty="0"/>
              <a:t>Big Scansion </a:t>
            </a:r>
            <a:r>
              <a:rPr lang="en-US" sz="4800" dirty="0" err="1"/>
              <a:t>Dataframes</a:t>
            </a:r>
            <a:br>
              <a:rPr lang="en-US" sz="4800" dirty="0"/>
            </a:br>
            <a:r>
              <a:rPr lang="en-US" sz="4800" dirty="0"/>
              <a:t>(not pictured: xml and </a:t>
            </a:r>
            <a:r>
              <a:rPr lang="en-US" sz="4800" dirty="0" err="1"/>
              <a:t>xquery</a:t>
            </a:r>
            <a:r>
              <a:rPr lang="en-US" sz="4800" dirty="0"/>
              <a:t>)</a:t>
            </a:r>
          </a:p>
        </p:txBody>
      </p:sp>
      <p:pic>
        <p:nvPicPr>
          <p:cNvPr id="4" name="Content Placeholder 3">
            <a:extLst>
              <a:ext uri="{FF2B5EF4-FFF2-40B4-BE49-F238E27FC236}">
                <a16:creationId xmlns:a16="http://schemas.microsoft.com/office/drawing/2014/main" id="{86B99757-1B2E-C9AD-A3DB-1FF4EF7B0548}"/>
              </a:ext>
            </a:extLst>
          </p:cNvPr>
          <p:cNvPicPr>
            <a:picLocks noGrp="1" noChangeAspect="1"/>
          </p:cNvPicPr>
          <p:nvPr>
            <p:ph idx="1"/>
          </p:nvPr>
        </p:nvPicPr>
        <p:blipFill>
          <a:blip r:embed="rId3"/>
          <a:srcRect r="2" b="6035"/>
          <a:stretch/>
        </p:blipFill>
        <p:spPr>
          <a:xfrm>
            <a:off x="671396" y="247966"/>
            <a:ext cx="9514070" cy="4179488"/>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54885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1627-488C-C278-759F-6015E8241878}"/>
              </a:ext>
            </a:extLst>
          </p:cNvPr>
          <p:cNvSpPr>
            <a:spLocks noGrp="1"/>
          </p:cNvSpPr>
          <p:nvPr>
            <p:ph type="title"/>
          </p:nvPr>
        </p:nvSpPr>
        <p:spPr>
          <a:xfrm>
            <a:off x="145319" y="156238"/>
            <a:ext cx="7851525" cy="660400"/>
          </a:xfrm>
        </p:spPr>
        <p:txBody>
          <a:bodyPr/>
          <a:lstStyle/>
          <a:p>
            <a:r>
              <a:rPr lang="en-US" dirty="0"/>
              <a:t>Some comparison of 18C and AI verse</a:t>
            </a:r>
          </a:p>
        </p:txBody>
      </p:sp>
      <p:pic>
        <p:nvPicPr>
          <p:cNvPr id="5" name="Picture 4">
            <a:extLst>
              <a:ext uri="{FF2B5EF4-FFF2-40B4-BE49-F238E27FC236}">
                <a16:creationId xmlns:a16="http://schemas.microsoft.com/office/drawing/2014/main" id="{BE29470B-525C-9A5F-63C9-EC8A0E0C4606}"/>
              </a:ext>
            </a:extLst>
          </p:cNvPr>
          <p:cNvPicPr>
            <a:picLocks noChangeAspect="1"/>
          </p:cNvPicPr>
          <p:nvPr/>
        </p:nvPicPr>
        <p:blipFill>
          <a:blip r:embed="rId2"/>
          <a:stretch>
            <a:fillRect/>
          </a:stretch>
        </p:blipFill>
        <p:spPr>
          <a:xfrm>
            <a:off x="5867400" y="3403600"/>
            <a:ext cx="6324600" cy="3454400"/>
          </a:xfrm>
          <a:prstGeom prst="rect">
            <a:avLst/>
          </a:prstGeom>
        </p:spPr>
      </p:pic>
      <p:pic>
        <p:nvPicPr>
          <p:cNvPr id="6" name="Picture 5">
            <a:extLst>
              <a:ext uri="{FF2B5EF4-FFF2-40B4-BE49-F238E27FC236}">
                <a16:creationId xmlns:a16="http://schemas.microsoft.com/office/drawing/2014/main" id="{43C14BDA-BA50-1008-909F-487049C1B5CF}"/>
              </a:ext>
            </a:extLst>
          </p:cNvPr>
          <p:cNvPicPr>
            <a:picLocks noChangeAspect="1"/>
          </p:cNvPicPr>
          <p:nvPr/>
        </p:nvPicPr>
        <p:blipFill>
          <a:blip r:embed="rId3"/>
          <a:stretch>
            <a:fillRect/>
          </a:stretch>
        </p:blipFill>
        <p:spPr>
          <a:xfrm>
            <a:off x="103958" y="3429000"/>
            <a:ext cx="5992042" cy="3272762"/>
          </a:xfrm>
          <a:prstGeom prst="rect">
            <a:avLst/>
          </a:prstGeom>
        </p:spPr>
      </p:pic>
      <p:pic>
        <p:nvPicPr>
          <p:cNvPr id="7" name="Picture 6">
            <a:extLst>
              <a:ext uri="{FF2B5EF4-FFF2-40B4-BE49-F238E27FC236}">
                <a16:creationId xmlns:a16="http://schemas.microsoft.com/office/drawing/2014/main" id="{5F33EA6F-B7E0-7E6F-0F84-9F97BF5551DC}"/>
              </a:ext>
            </a:extLst>
          </p:cNvPr>
          <p:cNvPicPr>
            <a:picLocks noChangeAspect="1"/>
          </p:cNvPicPr>
          <p:nvPr/>
        </p:nvPicPr>
        <p:blipFill>
          <a:blip r:embed="rId4"/>
          <a:stretch>
            <a:fillRect/>
          </a:stretch>
        </p:blipFill>
        <p:spPr>
          <a:xfrm>
            <a:off x="721130" y="592786"/>
            <a:ext cx="5146270" cy="2810814"/>
          </a:xfrm>
          <a:prstGeom prst="rect">
            <a:avLst/>
          </a:prstGeom>
        </p:spPr>
      </p:pic>
    </p:spTree>
    <p:extLst>
      <p:ext uri="{BB962C8B-B14F-4D97-AF65-F5344CB8AC3E}">
        <p14:creationId xmlns:p14="http://schemas.microsoft.com/office/powerpoint/2010/main" val="199513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CF5B-A3C1-177F-DA6C-EF1CD94FA758}"/>
              </a:ext>
            </a:extLst>
          </p:cNvPr>
          <p:cNvSpPr>
            <a:spLocks noGrp="1"/>
          </p:cNvSpPr>
          <p:nvPr>
            <p:ph type="title"/>
          </p:nvPr>
        </p:nvSpPr>
        <p:spPr>
          <a:xfrm>
            <a:off x="211822" y="243840"/>
            <a:ext cx="8865676" cy="720436"/>
          </a:xfrm>
        </p:spPr>
        <p:txBody>
          <a:bodyPr>
            <a:normAutofit fontScale="90000"/>
          </a:bodyPr>
          <a:lstStyle/>
          <a:p>
            <a:r>
              <a:rPr lang="en-US" dirty="0"/>
              <a:t>Does the rhythmic figure “SWWS” appear in a corpus / given prompt?</a:t>
            </a:r>
          </a:p>
        </p:txBody>
      </p:sp>
      <p:sp>
        <p:nvSpPr>
          <p:cNvPr id="5" name="TextBox 4">
            <a:extLst>
              <a:ext uri="{FF2B5EF4-FFF2-40B4-BE49-F238E27FC236}">
                <a16:creationId xmlns:a16="http://schemas.microsoft.com/office/drawing/2014/main" id="{EF9FEDE4-1812-9633-B7B3-D3D276C05102}"/>
              </a:ext>
            </a:extLst>
          </p:cNvPr>
          <p:cNvSpPr txBox="1"/>
          <p:nvPr/>
        </p:nvSpPr>
        <p:spPr>
          <a:xfrm>
            <a:off x="1280160" y="1463040"/>
            <a:ext cx="1191352" cy="369332"/>
          </a:xfrm>
          <a:prstGeom prst="rect">
            <a:avLst/>
          </a:prstGeom>
          <a:noFill/>
        </p:spPr>
        <p:txBody>
          <a:bodyPr wrap="none" rtlCol="0">
            <a:spAutoFit/>
          </a:bodyPr>
          <a:lstStyle/>
          <a:p>
            <a:r>
              <a:rPr lang="en-US" dirty="0"/>
              <a:t>4o-latest:</a:t>
            </a:r>
          </a:p>
        </p:txBody>
      </p:sp>
      <p:pic>
        <p:nvPicPr>
          <p:cNvPr id="6" name="Picture 5">
            <a:extLst>
              <a:ext uri="{FF2B5EF4-FFF2-40B4-BE49-F238E27FC236}">
                <a16:creationId xmlns:a16="http://schemas.microsoft.com/office/drawing/2014/main" id="{F493DE64-C68C-6563-D5BE-AB0F9BBE82D4}"/>
              </a:ext>
            </a:extLst>
          </p:cNvPr>
          <p:cNvPicPr>
            <a:picLocks noChangeAspect="1"/>
          </p:cNvPicPr>
          <p:nvPr/>
        </p:nvPicPr>
        <p:blipFill>
          <a:blip r:embed="rId2"/>
          <a:stretch>
            <a:fillRect/>
          </a:stretch>
        </p:blipFill>
        <p:spPr>
          <a:xfrm>
            <a:off x="498533" y="1832372"/>
            <a:ext cx="8007468" cy="4781788"/>
          </a:xfrm>
          <a:prstGeom prst="rect">
            <a:avLst/>
          </a:prstGeom>
        </p:spPr>
      </p:pic>
      <p:sp>
        <p:nvSpPr>
          <p:cNvPr id="7" name="TextBox 6">
            <a:extLst>
              <a:ext uri="{FF2B5EF4-FFF2-40B4-BE49-F238E27FC236}">
                <a16:creationId xmlns:a16="http://schemas.microsoft.com/office/drawing/2014/main" id="{789E7CF5-1067-19DE-B83D-5FE4206B6C3D}"/>
              </a:ext>
            </a:extLst>
          </p:cNvPr>
          <p:cNvSpPr txBox="1"/>
          <p:nvPr/>
        </p:nvSpPr>
        <p:spPr>
          <a:xfrm>
            <a:off x="6101542" y="1263535"/>
            <a:ext cx="2297809" cy="369332"/>
          </a:xfrm>
          <a:prstGeom prst="rect">
            <a:avLst/>
          </a:prstGeom>
          <a:noFill/>
        </p:spPr>
        <p:txBody>
          <a:bodyPr wrap="none" rtlCol="0">
            <a:spAutoFit/>
          </a:bodyPr>
          <a:lstStyle/>
          <a:p>
            <a:r>
              <a:rPr lang="en-US" dirty="0"/>
              <a:t>Paradoxical results…</a:t>
            </a:r>
          </a:p>
        </p:txBody>
      </p:sp>
      <p:sp>
        <p:nvSpPr>
          <p:cNvPr id="8" name="TextBox 7">
            <a:extLst>
              <a:ext uri="{FF2B5EF4-FFF2-40B4-BE49-F238E27FC236}">
                <a16:creationId xmlns:a16="http://schemas.microsoft.com/office/drawing/2014/main" id="{0E61404A-827B-1102-F59A-B056DD91BB66}"/>
              </a:ext>
            </a:extLst>
          </p:cNvPr>
          <p:cNvSpPr txBox="1"/>
          <p:nvPr/>
        </p:nvSpPr>
        <p:spPr>
          <a:xfrm>
            <a:off x="8761614" y="1647706"/>
            <a:ext cx="2752364" cy="1200329"/>
          </a:xfrm>
          <a:prstGeom prst="rect">
            <a:avLst/>
          </a:prstGeom>
          <a:noFill/>
        </p:spPr>
        <p:txBody>
          <a:bodyPr wrap="square" rtlCol="0">
            <a:spAutoFit/>
          </a:bodyPr>
          <a:lstStyle/>
          <a:p>
            <a:r>
              <a:rPr lang="en-US" dirty="0"/>
              <a:t>O1-mini without variation prompts:</a:t>
            </a:r>
          </a:p>
          <a:p>
            <a:endParaRPr lang="en-US" dirty="0"/>
          </a:p>
          <a:p>
            <a:r>
              <a:rPr lang="en-US" dirty="0"/>
              <a:t>13.33% SWWS</a:t>
            </a:r>
          </a:p>
        </p:txBody>
      </p:sp>
      <p:sp>
        <p:nvSpPr>
          <p:cNvPr id="9" name="TextBox 8">
            <a:extLst>
              <a:ext uri="{FF2B5EF4-FFF2-40B4-BE49-F238E27FC236}">
                <a16:creationId xmlns:a16="http://schemas.microsoft.com/office/drawing/2014/main" id="{EC2442DF-6E95-8104-D9C9-DB6DCFD8AA52}"/>
              </a:ext>
            </a:extLst>
          </p:cNvPr>
          <p:cNvSpPr txBox="1"/>
          <p:nvPr/>
        </p:nvSpPr>
        <p:spPr>
          <a:xfrm>
            <a:off x="8761614" y="3576935"/>
            <a:ext cx="2128059" cy="646331"/>
          </a:xfrm>
          <a:prstGeom prst="rect">
            <a:avLst/>
          </a:prstGeom>
          <a:noFill/>
        </p:spPr>
        <p:txBody>
          <a:bodyPr wrap="square" rtlCol="0">
            <a:spAutoFit/>
          </a:bodyPr>
          <a:lstStyle/>
          <a:p>
            <a:r>
              <a:rPr lang="en-US" dirty="0"/>
              <a:t>ECEP:</a:t>
            </a:r>
          </a:p>
          <a:p>
            <a:r>
              <a:rPr lang="en-US" dirty="0"/>
              <a:t>28% SWWS</a:t>
            </a:r>
          </a:p>
        </p:txBody>
      </p:sp>
      <p:sp>
        <p:nvSpPr>
          <p:cNvPr id="10" name="TextBox 9">
            <a:extLst>
              <a:ext uri="{FF2B5EF4-FFF2-40B4-BE49-F238E27FC236}">
                <a16:creationId xmlns:a16="http://schemas.microsoft.com/office/drawing/2014/main" id="{2DB3AB6B-8F8F-5B2B-4242-CCF2BDF3F1FD}"/>
              </a:ext>
            </a:extLst>
          </p:cNvPr>
          <p:cNvSpPr txBox="1"/>
          <p:nvPr/>
        </p:nvSpPr>
        <p:spPr>
          <a:xfrm>
            <a:off x="6555522" y="6244828"/>
            <a:ext cx="5137945" cy="369332"/>
          </a:xfrm>
          <a:prstGeom prst="rect">
            <a:avLst/>
          </a:prstGeom>
          <a:noFill/>
        </p:spPr>
        <p:txBody>
          <a:bodyPr wrap="none" rtlCol="0">
            <a:spAutoFit/>
          </a:bodyPr>
          <a:lstStyle/>
          <a:p>
            <a:r>
              <a:rPr lang="en-US" dirty="0"/>
              <a:t>Somehow not a </a:t>
            </a:r>
            <a:r>
              <a:rPr lang="en-US" b="1" dirty="0"/>
              <a:t>single</a:t>
            </a:r>
            <a:r>
              <a:rPr lang="en-US" dirty="0"/>
              <a:t> o1-mini line begins SWWS</a:t>
            </a:r>
          </a:p>
        </p:txBody>
      </p:sp>
    </p:spTree>
    <p:extLst>
      <p:ext uri="{BB962C8B-B14F-4D97-AF65-F5344CB8AC3E}">
        <p14:creationId xmlns:p14="http://schemas.microsoft.com/office/powerpoint/2010/main" val="299981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0565-5C8A-81DF-D2FB-023A56D39521}"/>
              </a:ext>
            </a:extLst>
          </p:cNvPr>
          <p:cNvSpPr>
            <a:spLocks noGrp="1"/>
          </p:cNvSpPr>
          <p:nvPr>
            <p:ph type="title"/>
          </p:nvPr>
        </p:nvSpPr>
        <p:spPr>
          <a:xfrm>
            <a:off x="0" y="165582"/>
            <a:ext cx="8917352" cy="886691"/>
          </a:xfrm>
        </p:spPr>
        <p:txBody>
          <a:bodyPr>
            <a:normAutofit fontScale="90000"/>
          </a:bodyPr>
          <a:lstStyle/>
          <a:p>
            <a:r>
              <a:rPr lang="en-US" dirty="0"/>
              <a:t>How often do WWW and SSS appear in “stress”?</a:t>
            </a:r>
          </a:p>
        </p:txBody>
      </p:sp>
      <p:sp>
        <p:nvSpPr>
          <p:cNvPr id="3" name="Content Placeholder 2">
            <a:extLst>
              <a:ext uri="{FF2B5EF4-FFF2-40B4-BE49-F238E27FC236}">
                <a16:creationId xmlns:a16="http://schemas.microsoft.com/office/drawing/2014/main" id="{B74719C1-6138-B08D-2DCB-8DC8C562891E}"/>
              </a:ext>
            </a:extLst>
          </p:cNvPr>
          <p:cNvSpPr>
            <a:spLocks noGrp="1"/>
          </p:cNvSpPr>
          <p:nvPr>
            <p:ph idx="1"/>
          </p:nvPr>
        </p:nvSpPr>
        <p:spPr>
          <a:xfrm>
            <a:off x="520046" y="1171112"/>
            <a:ext cx="3778288" cy="3880773"/>
          </a:xfrm>
        </p:spPr>
        <p:txBody>
          <a:bodyPr/>
          <a:lstStyle/>
          <a:p>
            <a:r>
              <a:rPr lang="en-US" sz="2400" dirty="0"/>
              <a:t>SSS:</a:t>
            </a:r>
          </a:p>
          <a:p>
            <a:pPr lvl="1"/>
            <a:r>
              <a:rPr lang="en-US" sz="2000" dirty="0"/>
              <a:t>ECEP: 10%</a:t>
            </a:r>
          </a:p>
          <a:p>
            <a:pPr lvl="1"/>
            <a:r>
              <a:rPr lang="en-US" sz="2000" dirty="0"/>
              <a:t>o1-mini: 33%</a:t>
            </a:r>
          </a:p>
          <a:p>
            <a:pPr lvl="1"/>
            <a:r>
              <a:rPr lang="en-US" sz="2000" dirty="0"/>
              <a:t>4o-latest:</a:t>
            </a:r>
          </a:p>
          <a:p>
            <a:pPr lvl="1"/>
            <a:endParaRPr lang="en-US" sz="2000" dirty="0"/>
          </a:p>
          <a:p>
            <a:pPr lvl="1"/>
            <a:endParaRPr lang="en-US" dirty="0"/>
          </a:p>
        </p:txBody>
      </p:sp>
      <p:sp>
        <p:nvSpPr>
          <p:cNvPr id="7" name="Content Placeholder 2">
            <a:extLst>
              <a:ext uri="{FF2B5EF4-FFF2-40B4-BE49-F238E27FC236}">
                <a16:creationId xmlns:a16="http://schemas.microsoft.com/office/drawing/2014/main" id="{D4CA8E0F-8BF7-1267-02BC-8D7EC1776EAE}"/>
              </a:ext>
            </a:extLst>
          </p:cNvPr>
          <p:cNvSpPr txBox="1">
            <a:spLocks/>
          </p:cNvSpPr>
          <p:nvPr/>
        </p:nvSpPr>
        <p:spPr>
          <a:xfrm>
            <a:off x="5139064" y="1171113"/>
            <a:ext cx="377828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WWW:</a:t>
            </a:r>
          </a:p>
          <a:p>
            <a:pPr lvl="1"/>
            <a:r>
              <a:rPr lang="en-US" sz="2000" dirty="0"/>
              <a:t>ECEP: 41%</a:t>
            </a:r>
          </a:p>
          <a:p>
            <a:pPr lvl="1"/>
            <a:r>
              <a:rPr lang="en-US" sz="2000" dirty="0"/>
              <a:t>O1-mini: 4.7%</a:t>
            </a:r>
          </a:p>
          <a:p>
            <a:pPr lvl="1"/>
            <a:r>
              <a:rPr lang="en-US" sz="2000" dirty="0"/>
              <a:t>4o-latest:</a:t>
            </a:r>
          </a:p>
          <a:p>
            <a:pPr lvl="1"/>
            <a:endParaRPr lang="en-US" dirty="0"/>
          </a:p>
        </p:txBody>
      </p:sp>
      <p:pic>
        <p:nvPicPr>
          <p:cNvPr id="10" name="Picture 9">
            <a:extLst>
              <a:ext uri="{FF2B5EF4-FFF2-40B4-BE49-F238E27FC236}">
                <a16:creationId xmlns:a16="http://schemas.microsoft.com/office/drawing/2014/main" id="{0F5F552F-F8EB-9040-5040-7C902DFF11BB}"/>
              </a:ext>
            </a:extLst>
          </p:cNvPr>
          <p:cNvPicPr>
            <a:picLocks noChangeAspect="1"/>
          </p:cNvPicPr>
          <p:nvPr/>
        </p:nvPicPr>
        <p:blipFill>
          <a:blip r:embed="rId2"/>
          <a:stretch>
            <a:fillRect/>
          </a:stretch>
        </p:blipFill>
        <p:spPr>
          <a:xfrm>
            <a:off x="264048" y="3137333"/>
            <a:ext cx="5209718" cy="3111067"/>
          </a:xfrm>
          <a:prstGeom prst="rect">
            <a:avLst/>
          </a:prstGeom>
        </p:spPr>
      </p:pic>
      <p:pic>
        <p:nvPicPr>
          <p:cNvPr id="11" name="Picture 10">
            <a:extLst>
              <a:ext uri="{FF2B5EF4-FFF2-40B4-BE49-F238E27FC236}">
                <a16:creationId xmlns:a16="http://schemas.microsoft.com/office/drawing/2014/main" id="{0ECF62B6-2535-3921-EA1D-B4C53F1E427E}"/>
              </a:ext>
            </a:extLst>
          </p:cNvPr>
          <p:cNvPicPr>
            <a:picLocks noChangeAspect="1"/>
          </p:cNvPicPr>
          <p:nvPr/>
        </p:nvPicPr>
        <p:blipFill>
          <a:blip r:embed="rId3"/>
          <a:stretch>
            <a:fillRect/>
          </a:stretch>
        </p:blipFill>
        <p:spPr>
          <a:xfrm>
            <a:off x="6096000" y="3111500"/>
            <a:ext cx="6273800" cy="3746500"/>
          </a:xfrm>
          <a:prstGeom prst="rect">
            <a:avLst/>
          </a:prstGeom>
        </p:spPr>
      </p:pic>
      <p:sp>
        <p:nvSpPr>
          <p:cNvPr id="12" name="TextBox 11">
            <a:extLst>
              <a:ext uri="{FF2B5EF4-FFF2-40B4-BE49-F238E27FC236}">
                <a16:creationId xmlns:a16="http://schemas.microsoft.com/office/drawing/2014/main" id="{0F47064C-D979-A565-5CF2-2C06D3DA3345}"/>
              </a:ext>
            </a:extLst>
          </p:cNvPr>
          <p:cNvSpPr txBox="1"/>
          <p:nvPr/>
        </p:nvSpPr>
        <p:spPr>
          <a:xfrm>
            <a:off x="2652414" y="6248400"/>
            <a:ext cx="6101542" cy="369332"/>
          </a:xfrm>
          <a:prstGeom prst="rect">
            <a:avLst/>
          </a:prstGeom>
          <a:noFill/>
        </p:spPr>
        <p:txBody>
          <a:bodyPr wrap="square">
            <a:spAutoFit/>
          </a:bodyPr>
          <a:lstStyle/>
          <a:p>
            <a:r>
              <a:rPr lang="en-US" dirty="0"/>
              <a:t>(human verse is much lighter)</a:t>
            </a:r>
          </a:p>
        </p:txBody>
      </p:sp>
    </p:spTree>
    <p:extLst>
      <p:ext uri="{BB962C8B-B14F-4D97-AF65-F5344CB8AC3E}">
        <p14:creationId xmlns:p14="http://schemas.microsoft.com/office/powerpoint/2010/main" val="246287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849B-332C-FDF6-66DA-D392FD113E22}"/>
              </a:ext>
            </a:extLst>
          </p:cNvPr>
          <p:cNvSpPr>
            <a:spLocks noGrp="1"/>
          </p:cNvSpPr>
          <p:nvPr>
            <p:ph type="title"/>
          </p:nvPr>
        </p:nvSpPr>
        <p:spPr>
          <a:xfrm>
            <a:off x="328199" y="274320"/>
            <a:ext cx="8596668" cy="820189"/>
          </a:xfrm>
        </p:spPr>
        <p:txBody>
          <a:bodyPr/>
          <a:lstStyle/>
          <a:p>
            <a:r>
              <a:rPr lang="en-US" dirty="0"/>
              <a:t>Rare Lines or rhythmic “figures”</a:t>
            </a:r>
          </a:p>
        </p:txBody>
      </p:sp>
      <p:sp>
        <p:nvSpPr>
          <p:cNvPr id="3" name="Content Placeholder 2">
            <a:extLst>
              <a:ext uri="{FF2B5EF4-FFF2-40B4-BE49-F238E27FC236}">
                <a16:creationId xmlns:a16="http://schemas.microsoft.com/office/drawing/2014/main" id="{D93A0BC2-A0E0-0B16-804D-502B77A93097}"/>
              </a:ext>
            </a:extLst>
          </p:cNvPr>
          <p:cNvSpPr>
            <a:spLocks noGrp="1"/>
          </p:cNvSpPr>
          <p:nvPr>
            <p:ph idx="1"/>
          </p:nvPr>
        </p:nvSpPr>
        <p:spPr>
          <a:xfrm>
            <a:off x="149629" y="1094509"/>
            <a:ext cx="10906297" cy="5638800"/>
          </a:xfrm>
        </p:spPr>
        <p:txBody>
          <a:bodyPr>
            <a:normAutofit/>
          </a:bodyPr>
          <a:lstStyle/>
          <a:p>
            <a:pPr marL="0" indent="0">
              <a:buNone/>
            </a:pPr>
            <a:r>
              <a:rPr lang="en-US" dirty="0"/>
              <a:t>Deep in the </a:t>
            </a:r>
            <a:r>
              <a:rPr lang="en-US" i="1" dirty="0"/>
              <a:t>Eighteenth Century Poetry Archive</a:t>
            </a:r>
            <a:r>
              <a:rPr lang="en-US" dirty="0"/>
              <a:t> lurk the rarest of line shapes, outside the taxonomies of prosody:  WSSWWSSWWS</a:t>
            </a:r>
          </a:p>
          <a:p>
            <a:endParaRPr lang="en-US" dirty="0"/>
          </a:p>
          <a:p>
            <a:pPr marL="0" indent="0">
              <a:buNone/>
            </a:pPr>
            <a:r>
              <a:rPr lang="en-US" dirty="0"/>
              <a:t>“</a:t>
            </a:r>
            <a:r>
              <a:rPr lang="en-US" b="1" dirty="0"/>
              <a:t>With Rome's august remains, heroes and gods</a:t>
            </a:r>
            <a:r>
              <a:rPr lang="en-US" dirty="0"/>
              <a:t>,” (John Dyer, a Welsh poet, </a:t>
            </a:r>
            <a:r>
              <a:rPr lang="en-US" i="1" dirty="0"/>
              <a:t>The Ruins of Rome, </a:t>
            </a:r>
            <a:r>
              <a:rPr lang="en-US" dirty="0"/>
              <a:t>1740)</a:t>
            </a:r>
          </a:p>
          <a:p>
            <a:pPr marL="0" indent="0">
              <a:buNone/>
            </a:pPr>
            <a:r>
              <a:rPr lang="en-US" dirty="0"/>
              <a:t>	[But likely </a:t>
            </a:r>
            <a:r>
              <a:rPr lang="en-US" dirty="0" err="1"/>
              <a:t>auGUST</a:t>
            </a:r>
            <a:r>
              <a:rPr lang="en-US" dirty="0"/>
              <a:t> from the poet’s other usage]</a:t>
            </a:r>
          </a:p>
          <a:p>
            <a:endParaRPr lang="en-US" i="1" dirty="0"/>
          </a:p>
          <a:p>
            <a:pPr marL="0" indent="0">
              <a:buNone/>
            </a:pPr>
            <a:r>
              <a:rPr lang="en-US" dirty="0"/>
              <a:t>“She beat her </a:t>
            </a:r>
            <a:r>
              <a:rPr lang="en-US" u="sng" dirty="0"/>
              <a:t>bosom, and she </a:t>
            </a:r>
            <a:r>
              <a:rPr lang="en-US" dirty="0"/>
              <a:t>tore her hair!</a:t>
            </a:r>
          </a:p>
          <a:p>
            <a:pPr marL="0" indent="0">
              <a:buNone/>
            </a:pPr>
            <a:r>
              <a:rPr lang="en-US" b="1" dirty="0"/>
              <a:t>She </a:t>
            </a:r>
            <a:r>
              <a:rPr lang="en-US" b="1" dirty="0" err="1"/>
              <a:t>look'd</a:t>
            </a:r>
            <a:r>
              <a:rPr lang="en-US" b="1" dirty="0"/>
              <a:t> now on the ground, now on the skies”…</a:t>
            </a:r>
            <a:endParaRPr lang="en-US" dirty="0"/>
          </a:p>
          <a:p>
            <a:pPr marL="0" indent="0">
              <a:buNone/>
            </a:pPr>
            <a:r>
              <a:rPr lang="en-US" dirty="0"/>
              <a:t>~Jerome Stone, from “ALBIN and the DAUGHTER of MEY. An old tale, translated from the Irish.” 1757)</a:t>
            </a:r>
          </a:p>
          <a:p>
            <a:pPr marL="0" indent="0">
              <a:buNone/>
            </a:pPr>
            <a:endParaRPr lang="en-US" dirty="0"/>
          </a:p>
          <a:p>
            <a:pPr marL="0" indent="0">
              <a:buNone/>
            </a:pPr>
            <a:r>
              <a:rPr lang="en-US" dirty="0"/>
              <a:t>Others?</a:t>
            </a:r>
          </a:p>
          <a:p>
            <a:pPr marL="0" indent="0">
              <a:buNone/>
            </a:pPr>
            <a:r>
              <a:rPr lang="en-US" dirty="0"/>
              <a:t>HEAR the WILD.ROAR </a:t>
            </a:r>
            <a:r>
              <a:rPr lang="en-US" dirty="0" err="1"/>
              <a:t>of.the</a:t>
            </a:r>
            <a:r>
              <a:rPr lang="en-US" dirty="0"/>
              <a:t> TEM.PES </a:t>
            </a:r>
            <a:r>
              <a:rPr lang="en-US" dirty="0" err="1"/>
              <a:t>tuo.us</a:t>
            </a:r>
            <a:r>
              <a:rPr lang="en-US" dirty="0"/>
              <a:t> BLAST</a:t>
            </a:r>
          </a:p>
          <a:p>
            <a:pPr marL="0" indent="0">
              <a:buNone/>
            </a:pPr>
            <a:r>
              <a:rPr lang="en-US" dirty="0"/>
              <a:t>a VOICE.HEARD </a:t>
            </a:r>
            <a:r>
              <a:rPr lang="en-US" dirty="0" err="1"/>
              <a:t>by.the</a:t>
            </a:r>
            <a:r>
              <a:rPr lang="en-US" dirty="0"/>
              <a:t> DEAF SPOKE </a:t>
            </a:r>
            <a:r>
              <a:rPr lang="en-US" dirty="0" err="1"/>
              <a:t>by.the</a:t>
            </a:r>
            <a:r>
              <a:rPr lang="en-US" dirty="0"/>
              <a:t> DUMB</a:t>
            </a:r>
          </a:p>
          <a:p>
            <a:pPr marL="0" indent="0">
              <a:buNone/>
            </a:pPr>
            <a:r>
              <a:rPr lang="en-US" dirty="0"/>
              <a:t>LIES a VAST.MO nu MENT once GLO </a:t>
            </a:r>
            <a:r>
              <a:rPr lang="en-US" dirty="0" err="1"/>
              <a:t>rio.us</a:t>
            </a:r>
            <a:r>
              <a:rPr lang="en-US" dirty="0"/>
              <a:t> ROME</a:t>
            </a:r>
          </a:p>
          <a:p>
            <a:pPr marL="0" indent="0">
              <a:buNone/>
            </a:pPr>
            <a:endParaRPr lang="en-US" dirty="0"/>
          </a:p>
          <a:p>
            <a:endParaRPr lang="en-US" dirty="0"/>
          </a:p>
        </p:txBody>
      </p:sp>
    </p:spTree>
    <p:extLst>
      <p:ext uri="{BB962C8B-B14F-4D97-AF65-F5344CB8AC3E}">
        <p14:creationId xmlns:p14="http://schemas.microsoft.com/office/powerpoint/2010/main" val="42762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C7C1-42D8-C306-B7D1-0F1C006B1AED}"/>
              </a:ext>
            </a:extLst>
          </p:cNvPr>
          <p:cNvSpPr>
            <a:spLocks noGrp="1"/>
          </p:cNvSpPr>
          <p:nvPr>
            <p:ph type="title"/>
          </p:nvPr>
        </p:nvSpPr>
        <p:spPr>
          <a:xfrm>
            <a:off x="238832" y="626226"/>
            <a:ext cx="10295466" cy="903316"/>
          </a:xfrm>
        </p:spPr>
        <p:txBody>
          <a:bodyPr/>
          <a:lstStyle/>
          <a:p>
            <a:r>
              <a:rPr lang="en-US" dirty="0"/>
              <a:t>Rough fine-tuning produces metrical variety</a:t>
            </a:r>
          </a:p>
        </p:txBody>
      </p:sp>
      <p:sp>
        <p:nvSpPr>
          <p:cNvPr id="5" name="Left-Up Arrow 4">
            <a:extLst>
              <a:ext uri="{FF2B5EF4-FFF2-40B4-BE49-F238E27FC236}">
                <a16:creationId xmlns:a16="http://schemas.microsoft.com/office/drawing/2014/main" id="{5915E86C-4EFC-BE5F-D8D0-7CEB7842862E}"/>
              </a:ext>
            </a:extLst>
          </p:cNvPr>
          <p:cNvSpPr/>
          <p:nvPr/>
        </p:nvSpPr>
        <p:spPr>
          <a:xfrm rot="10800000">
            <a:off x="5386566" y="10056184"/>
            <a:ext cx="574913" cy="371464"/>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Up Arrow 5">
            <a:extLst>
              <a:ext uri="{FF2B5EF4-FFF2-40B4-BE49-F238E27FC236}">
                <a16:creationId xmlns:a16="http://schemas.microsoft.com/office/drawing/2014/main" id="{B76DAFB1-7CD8-4EE9-A8AF-13230F885FB6}"/>
              </a:ext>
            </a:extLst>
          </p:cNvPr>
          <p:cNvSpPr/>
          <p:nvPr/>
        </p:nvSpPr>
        <p:spPr>
          <a:xfrm rot="10800000">
            <a:off x="5543692" y="10631426"/>
            <a:ext cx="408704" cy="250094"/>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Up Arrow 6">
            <a:extLst>
              <a:ext uri="{FF2B5EF4-FFF2-40B4-BE49-F238E27FC236}">
                <a16:creationId xmlns:a16="http://schemas.microsoft.com/office/drawing/2014/main" id="{A67FCCB5-90C6-9025-C9DB-F5616D3F9259}"/>
              </a:ext>
            </a:extLst>
          </p:cNvPr>
          <p:cNvSpPr/>
          <p:nvPr/>
        </p:nvSpPr>
        <p:spPr>
          <a:xfrm rot="10800000">
            <a:off x="5546867" y="3325751"/>
            <a:ext cx="408704" cy="250094"/>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0" name="Picture 9">
            <a:extLst>
              <a:ext uri="{FF2B5EF4-FFF2-40B4-BE49-F238E27FC236}">
                <a16:creationId xmlns:a16="http://schemas.microsoft.com/office/drawing/2014/main" id="{6363F393-80F9-E6FE-F048-B393CB4669E0}"/>
              </a:ext>
            </a:extLst>
          </p:cNvPr>
          <p:cNvPicPr>
            <a:picLocks noChangeAspect="1"/>
          </p:cNvPicPr>
          <p:nvPr/>
        </p:nvPicPr>
        <p:blipFill>
          <a:blip r:embed="rId3"/>
          <a:stretch>
            <a:fillRect/>
          </a:stretch>
        </p:blipFill>
        <p:spPr>
          <a:xfrm>
            <a:off x="-864524" y="224804"/>
            <a:ext cx="9027622" cy="5881633"/>
          </a:xfrm>
          <a:prstGeom prst="rect">
            <a:avLst/>
          </a:prstGeom>
        </p:spPr>
      </p:pic>
      <p:sp>
        <p:nvSpPr>
          <p:cNvPr id="12" name="TextBox 11">
            <a:extLst>
              <a:ext uri="{FF2B5EF4-FFF2-40B4-BE49-F238E27FC236}">
                <a16:creationId xmlns:a16="http://schemas.microsoft.com/office/drawing/2014/main" id="{4166E9BF-21A1-B386-B8BB-FD7952E6ED1D}"/>
              </a:ext>
            </a:extLst>
          </p:cNvPr>
          <p:cNvSpPr txBox="1"/>
          <p:nvPr/>
        </p:nvSpPr>
        <p:spPr>
          <a:xfrm>
            <a:off x="4549052" y="5881275"/>
            <a:ext cx="5985246" cy="923330"/>
          </a:xfrm>
          <a:prstGeom prst="rect">
            <a:avLst/>
          </a:prstGeom>
          <a:noFill/>
        </p:spPr>
        <p:txBody>
          <a:bodyPr wrap="square">
            <a:spAutoFit/>
          </a:bodyPr>
          <a:lstStyle/>
          <a:p>
            <a:pPr marL="457200" marR="228600">
              <a:spcAft>
                <a:spcPts val="1000"/>
              </a:spcAft>
            </a:pPr>
            <a:r>
              <a:rPr lang="en-US" sz="1800" i="1"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Gemini flash 1.5, </a:t>
            </a:r>
            <a:r>
              <a:rPr lang="en-US" sz="1800" i="0"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Fine-tuned vs Prompted. Red marks odd-positioned caesurae or strong phrase boundaries; green marks even ones. August 2024</a:t>
            </a:r>
            <a:endParaRPr lang="en-US" sz="1600" i="1"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011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0287-AEB1-2580-A9B3-5C5149857927}"/>
              </a:ext>
            </a:extLst>
          </p:cNvPr>
          <p:cNvSpPr>
            <a:spLocks noGrp="1"/>
          </p:cNvSpPr>
          <p:nvPr>
            <p:ph type="title"/>
          </p:nvPr>
        </p:nvSpPr>
        <p:spPr>
          <a:xfrm>
            <a:off x="677334" y="609600"/>
            <a:ext cx="8596668" cy="838200"/>
          </a:xfrm>
        </p:spPr>
        <p:txBody>
          <a:bodyPr/>
          <a:lstStyle/>
          <a:p>
            <a:r>
              <a:rPr lang="en-US" dirty="0"/>
              <a:t>Student work from “Poetry and AI”</a:t>
            </a:r>
          </a:p>
        </p:txBody>
      </p:sp>
      <p:sp>
        <p:nvSpPr>
          <p:cNvPr id="5" name="TextBox 4">
            <a:extLst>
              <a:ext uri="{FF2B5EF4-FFF2-40B4-BE49-F238E27FC236}">
                <a16:creationId xmlns:a16="http://schemas.microsoft.com/office/drawing/2014/main" id="{507E31CC-E78C-B121-7403-B6DBB221A639}"/>
              </a:ext>
            </a:extLst>
          </p:cNvPr>
          <p:cNvSpPr txBox="1"/>
          <p:nvPr/>
        </p:nvSpPr>
        <p:spPr>
          <a:xfrm>
            <a:off x="1232111" y="1791256"/>
            <a:ext cx="184731" cy="646331"/>
          </a:xfrm>
          <a:prstGeom prst="rect">
            <a:avLst/>
          </a:prstGeom>
          <a:noFill/>
        </p:spPr>
        <p:txBody>
          <a:bodyPr wrap="none" rtlCol="0">
            <a:spAutoFit/>
          </a:bodyPr>
          <a:lstStyle/>
          <a:p>
            <a:endParaRPr lang="en-US" dirty="0"/>
          </a:p>
          <a:p>
            <a:endParaRPr lang="en-US" dirty="0"/>
          </a:p>
        </p:txBody>
      </p:sp>
      <p:sp>
        <p:nvSpPr>
          <p:cNvPr id="8" name="Content Placeholder 7">
            <a:extLst>
              <a:ext uri="{FF2B5EF4-FFF2-40B4-BE49-F238E27FC236}">
                <a16:creationId xmlns:a16="http://schemas.microsoft.com/office/drawing/2014/main" id="{D362357F-536A-2699-E0CF-66B9F6D9D358}"/>
              </a:ext>
            </a:extLst>
          </p:cNvPr>
          <p:cNvSpPr>
            <a:spLocks noGrp="1"/>
          </p:cNvSpPr>
          <p:nvPr>
            <p:ph idx="1"/>
          </p:nvPr>
        </p:nvSpPr>
        <p:spPr/>
        <p:txBody>
          <a:bodyPr/>
          <a:lstStyle/>
          <a:p>
            <a:r>
              <a:rPr lang="en-US" dirty="0" err="1"/>
              <a:t>ShakesBERT</a:t>
            </a:r>
            <a:endParaRPr lang="en-US" dirty="0"/>
          </a:p>
          <a:p>
            <a:endParaRPr lang="en-US" dirty="0"/>
          </a:p>
          <a:p>
            <a:r>
              <a:rPr lang="en-US" dirty="0" err="1"/>
              <a:t>RhymeVis</a:t>
            </a:r>
            <a:endParaRPr lang="en-US" dirty="0"/>
          </a:p>
          <a:p>
            <a:endParaRPr lang="en-US" dirty="0"/>
          </a:p>
          <a:p>
            <a:r>
              <a:rPr lang="en-US" dirty="0" err="1"/>
              <a:t>Poeticity</a:t>
            </a:r>
            <a:r>
              <a:rPr lang="en-US" dirty="0"/>
              <a:t> / Type Token Ratios / Sonnet analysis</a:t>
            </a:r>
          </a:p>
          <a:p>
            <a:endParaRPr lang="en-US" dirty="0"/>
          </a:p>
        </p:txBody>
      </p:sp>
    </p:spTree>
    <p:extLst>
      <p:ext uri="{BB962C8B-B14F-4D97-AF65-F5344CB8AC3E}">
        <p14:creationId xmlns:p14="http://schemas.microsoft.com/office/powerpoint/2010/main" val="20404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8E8B2A-6B8F-7632-6601-AA0205AA90F5}"/>
              </a:ext>
            </a:extLst>
          </p:cNvPr>
          <p:cNvPicPr>
            <a:picLocks noChangeAspect="1"/>
          </p:cNvPicPr>
          <p:nvPr/>
        </p:nvPicPr>
        <p:blipFill>
          <a:blip r:embed="rId2"/>
          <a:stretch>
            <a:fillRect/>
          </a:stretch>
        </p:blipFill>
        <p:spPr>
          <a:xfrm>
            <a:off x="15241" y="932504"/>
            <a:ext cx="7772400" cy="2899317"/>
          </a:xfrm>
          <a:prstGeom prst="rect">
            <a:avLst/>
          </a:prstGeom>
        </p:spPr>
      </p:pic>
      <p:pic>
        <p:nvPicPr>
          <p:cNvPr id="5" name="Picture 4">
            <a:extLst>
              <a:ext uri="{FF2B5EF4-FFF2-40B4-BE49-F238E27FC236}">
                <a16:creationId xmlns:a16="http://schemas.microsoft.com/office/drawing/2014/main" id="{CA91AE5D-97DF-E0CF-A1DB-3984233F1CDD}"/>
              </a:ext>
            </a:extLst>
          </p:cNvPr>
          <p:cNvPicPr>
            <a:picLocks noChangeAspect="1"/>
          </p:cNvPicPr>
          <p:nvPr/>
        </p:nvPicPr>
        <p:blipFill>
          <a:blip r:embed="rId3"/>
          <a:stretch>
            <a:fillRect/>
          </a:stretch>
        </p:blipFill>
        <p:spPr>
          <a:xfrm>
            <a:off x="7733607" y="3831821"/>
            <a:ext cx="2743200" cy="2552700"/>
          </a:xfrm>
          <a:prstGeom prst="rect">
            <a:avLst/>
          </a:prstGeom>
        </p:spPr>
      </p:pic>
      <p:sp>
        <p:nvSpPr>
          <p:cNvPr id="6" name="TextBox 5">
            <a:extLst>
              <a:ext uri="{FF2B5EF4-FFF2-40B4-BE49-F238E27FC236}">
                <a16:creationId xmlns:a16="http://schemas.microsoft.com/office/drawing/2014/main" id="{ABF45275-D580-BD8B-5C60-83BABBC023FC}"/>
              </a:ext>
            </a:extLst>
          </p:cNvPr>
          <p:cNvSpPr txBox="1"/>
          <p:nvPr/>
        </p:nvSpPr>
        <p:spPr>
          <a:xfrm>
            <a:off x="214746" y="3647155"/>
            <a:ext cx="7333210" cy="2585323"/>
          </a:xfrm>
          <a:prstGeom prst="rect">
            <a:avLst/>
          </a:prstGeom>
          <a:noFill/>
        </p:spPr>
        <p:txBody>
          <a:bodyPr wrap="square" rtlCol="0">
            <a:spAutoFit/>
          </a:bodyPr>
          <a:lstStyle/>
          <a:p>
            <a:endParaRPr lang="en-US" dirty="0"/>
          </a:p>
          <a:p>
            <a:endParaRPr lang="en-US" dirty="0"/>
          </a:p>
          <a:p>
            <a:r>
              <a:rPr lang="en-US" dirty="0"/>
              <a:t>Method: Student collected about 300 words and phrases (aiming for 1-2k but it was hard!) from Shakespeare. Then checked their frequency in the 16</a:t>
            </a:r>
            <a:r>
              <a:rPr lang="en-US" baseline="30000" dirty="0"/>
              <a:t>th</a:t>
            </a:r>
            <a:r>
              <a:rPr lang="en-US" dirty="0"/>
              <a:t> century corpus from EEBO and assigned novelty score. </a:t>
            </a:r>
          </a:p>
          <a:p>
            <a:endParaRPr lang="en-US" dirty="0"/>
          </a:p>
          <a:p>
            <a:r>
              <a:rPr lang="en-US" dirty="0"/>
              <a:t>Then fine-tuned / trained BERT on this classifier task and set it loose on other Shakespeare texts and passages.</a:t>
            </a:r>
          </a:p>
        </p:txBody>
      </p:sp>
      <p:sp>
        <p:nvSpPr>
          <p:cNvPr id="2" name="TextBox 1">
            <a:extLst>
              <a:ext uri="{FF2B5EF4-FFF2-40B4-BE49-F238E27FC236}">
                <a16:creationId xmlns:a16="http://schemas.microsoft.com/office/drawing/2014/main" id="{90D314D0-3F17-17B9-8EB9-73BC1525BAE5}"/>
              </a:ext>
            </a:extLst>
          </p:cNvPr>
          <p:cNvSpPr txBox="1"/>
          <p:nvPr/>
        </p:nvSpPr>
        <p:spPr>
          <a:xfrm>
            <a:off x="15241" y="363912"/>
            <a:ext cx="2063065" cy="523220"/>
          </a:xfrm>
          <a:prstGeom prst="rect">
            <a:avLst/>
          </a:prstGeom>
          <a:noFill/>
        </p:spPr>
        <p:txBody>
          <a:bodyPr wrap="none" rtlCol="0">
            <a:spAutoFit/>
          </a:bodyPr>
          <a:lstStyle/>
          <a:p>
            <a:r>
              <a:rPr lang="en-US" sz="2800" dirty="0" err="1">
                <a:solidFill>
                  <a:schemeClr val="accent2"/>
                </a:solidFill>
              </a:rPr>
              <a:t>ShakesBERT</a:t>
            </a:r>
            <a:endParaRPr lang="en-US" dirty="0">
              <a:solidFill>
                <a:schemeClr val="accent2"/>
              </a:solidFill>
            </a:endParaRPr>
          </a:p>
        </p:txBody>
      </p:sp>
    </p:spTree>
    <p:extLst>
      <p:ext uri="{BB962C8B-B14F-4D97-AF65-F5344CB8AC3E}">
        <p14:creationId xmlns:p14="http://schemas.microsoft.com/office/powerpoint/2010/main" val="129766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6BB2-2874-E30A-9CCB-3D7872C7EEA1}"/>
              </a:ext>
            </a:extLst>
          </p:cNvPr>
          <p:cNvSpPr>
            <a:spLocks noGrp="1"/>
          </p:cNvSpPr>
          <p:nvPr>
            <p:ph type="title"/>
          </p:nvPr>
        </p:nvSpPr>
        <p:spPr/>
        <p:txBody>
          <a:bodyPr/>
          <a:lstStyle/>
          <a:p>
            <a:r>
              <a:rPr lang="en-US" dirty="0"/>
              <a:t>Why “metonymic”?</a:t>
            </a:r>
          </a:p>
        </p:txBody>
      </p:sp>
      <p:sp>
        <p:nvSpPr>
          <p:cNvPr id="3" name="Content Placeholder 2">
            <a:extLst>
              <a:ext uri="{FF2B5EF4-FFF2-40B4-BE49-F238E27FC236}">
                <a16:creationId xmlns:a16="http://schemas.microsoft.com/office/drawing/2014/main" id="{E7A05F5D-59E4-4349-343F-1BC6727E19D6}"/>
              </a:ext>
            </a:extLst>
          </p:cNvPr>
          <p:cNvSpPr>
            <a:spLocks noGrp="1"/>
          </p:cNvSpPr>
          <p:nvPr>
            <p:ph idx="1"/>
          </p:nvPr>
        </p:nvSpPr>
        <p:spPr>
          <a:xfrm>
            <a:off x="547222" y="1247071"/>
            <a:ext cx="6993265" cy="3298181"/>
          </a:xfrm>
        </p:spPr>
        <p:txBody>
          <a:bodyPr>
            <a:normAutofit fontScale="92500"/>
          </a:bodyPr>
          <a:lstStyle/>
          <a:p>
            <a:r>
              <a:rPr lang="en-US" sz="2400" dirty="0"/>
              <a:t>Roman Jakobson: </a:t>
            </a:r>
          </a:p>
          <a:p>
            <a:pPr lvl="1"/>
            <a:r>
              <a:rPr lang="en-US" sz="2000" dirty="0"/>
              <a:t>Poetic Function: “</a:t>
            </a:r>
            <a:r>
              <a:rPr lang="en-US" sz="2400" dirty="0">
                <a:effectLst/>
                <a:latin typeface="Times New Roman" panose="02020603050405020304" pitchFamily="18" charset="0"/>
                <a:ea typeface="Times New Roman" panose="02020603050405020304" pitchFamily="18" charset="0"/>
              </a:rPr>
              <a:t>The poetic function projects the principle of equivalence from the axis of selection into the axis of combination. Equivalence is promoted to the constitutive device of the whole sequence”</a:t>
            </a:r>
            <a:r>
              <a:rPr lang="en-US" sz="2800" dirty="0">
                <a:effectLst/>
              </a:rPr>
              <a:t> </a:t>
            </a:r>
            <a:endParaRPr lang="en-US" sz="2000" dirty="0"/>
          </a:p>
          <a:p>
            <a:pPr lvl="1"/>
            <a:endParaRPr lang="en-US" sz="2000" dirty="0"/>
          </a:p>
          <a:p>
            <a:pPr lvl="1"/>
            <a:r>
              <a:rPr lang="en-US" sz="2000" dirty="0"/>
              <a:t>Metaphor (similarity… somehow) vs Metonymy (association / syntagm).</a:t>
            </a:r>
          </a:p>
        </p:txBody>
      </p:sp>
      <p:pic>
        <p:nvPicPr>
          <p:cNvPr id="3074" name="Picture 2" descr="theory - Is this an accurate explanation of Jakobson's definition of the  &quot;true hallmark of poetry&quot;? - Literature Stack Exchange">
            <a:extLst>
              <a:ext uri="{FF2B5EF4-FFF2-40B4-BE49-F238E27FC236}">
                <a16:creationId xmlns:a16="http://schemas.microsoft.com/office/drawing/2014/main" id="{FE07D7AA-77D7-7F3C-C033-B85038A9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518" y="4786794"/>
            <a:ext cx="2971800" cy="1739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ague Structuralism and the Poetic Function | SpringerLink">
            <a:extLst>
              <a:ext uri="{FF2B5EF4-FFF2-40B4-BE49-F238E27FC236}">
                <a16:creationId xmlns:a16="http://schemas.microsoft.com/office/drawing/2014/main" id="{9A157855-3C63-B834-A662-8FAA012D9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184" y="81937"/>
            <a:ext cx="3068864" cy="2822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84C2EC-6BB3-1F4B-81DB-6AAC629B4429}"/>
              </a:ext>
            </a:extLst>
          </p:cNvPr>
          <p:cNvSpPr txBox="1"/>
          <p:nvPr/>
        </p:nvSpPr>
        <p:spPr>
          <a:xfrm>
            <a:off x="5145147" y="4425581"/>
            <a:ext cx="3415359" cy="646331"/>
          </a:xfrm>
          <a:prstGeom prst="rect">
            <a:avLst/>
          </a:prstGeom>
          <a:noFill/>
        </p:spPr>
        <p:txBody>
          <a:bodyPr wrap="none" rtlCol="0">
            <a:spAutoFit/>
          </a:bodyPr>
          <a:lstStyle/>
          <a:p>
            <a:r>
              <a:rPr lang="en-US" dirty="0"/>
              <a:t>“We am I </a:t>
            </a:r>
            <a:r>
              <a:rPr lang="en-US" b="1" dirty="0"/>
              <a:t>here</a:t>
            </a:r>
            <a:r>
              <a:rPr lang="en-US" dirty="0"/>
              <a:t>? Why am I </a:t>
            </a:r>
            <a:r>
              <a:rPr lang="en-US" b="1" dirty="0"/>
              <a:t>now</a:t>
            </a:r>
            <a:r>
              <a:rPr lang="en-US" dirty="0"/>
              <a:t>?</a:t>
            </a:r>
          </a:p>
          <a:p>
            <a:r>
              <a:rPr lang="en-US" dirty="0"/>
              <a:t>~ “Why am </a:t>
            </a:r>
            <a:r>
              <a:rPr lang="en-US" b="1" dirty="0"/>
              <a:t>I me</a:t>
            </a:r>
            <a:r>
              <a:rPr lang="en-US" dirty="0"/>
              <a:t>,” </a:t>
            </a:r>
            <a:r>
              <a:rPr lang="en-US" i="1" dirty="0"/>
              <a:t>Shenandoah</a:t>
            </a:r>
            <a:endParaRPr lang="en-US" dirty="0"/>
          </a:p>
        </p:txBody>
      </p:sp>
      <p:sp>
        <p:nvSpPr>
          <p:cNvPr id="7" name="TextBox 6">
            <a:extLst>
              <a:ext uri="{FF2B5EF4-FFF2-40B4-BE49-F238E27FC236}">
                <a16:creationId xmlns:a16="http://schemas.microsoft.com/office/drawing/2014/main" id="{35ECDC87-E62C-338E-5AEA-CDFC4DAB7542}"/>
              </a:ext>
            </a:extLst>
          </p:cNvPr>
          <p:cNvSpPr txBox="1"/>
          <p:nvPr/>
        </p:nvSpPr>
        <p:spPr>
          <a:xfrm>
            <a:off x="677334" y="6063733"/>
            <a:ext cx="5952066" cy="646331"/>
          </a:xfrm>
          <a:prstGeom prst="rect">
            <a:avLst/>
          </a:prstGeom>
          <a:noFill/>
        </p:spPr>
        <p:txBody>
          <a:bodyPr wrap="square" rtlCol="0">
            <a:spAutoFit/>
          </a:bodyPr>
          <a:lstStyle/>
          <a:p>
            <a:r>
              <a:rPr lang="en-US" dirty="0"/>
              <a:t>Me: the poetic function involves the decision to </a:t>
            </a:r>
            <a:r>
              <a:rPr lang="en-US" b="1" dirty="0"/>
              <a:t>repeat </a:t>
            </a:r>
            <a:r>
              <a:rPr lang="en-US" dirty="0"/>
              <a:t>choices and thus bring attention to linguistic paradigms</a:t>
            </a:r>
          </a:p>
        </p:txBody>
      </p:sp>
      <p:sp>
        <p:nvSpPr>
          <p:cNvPr id="8" name="TextBox 7">
            <a:extLst>
              <a:ext uri="{FF2B5EF4-FFF2-40B4-BE49-F238E27FC236}">
                <a16:creationId xmlns:a16="http://schemas.microsoft.com/office/drawing/2014/main" id="{F6DAB2AD-1790-A64C-22C2-F658B24DD2A1}"/>
              </a:ext>
            </a:extLst>
          </p:cNvPr>
          <p:cNvSpPr txBox="1"/>
          <p:nvPr/>
        </p:nvSpPr>
        <p:spPr>
          <a:xfrm>
            <a:off x="4471022" y="5182723"/>
            <a:ext cx="3833101" cy="369332"/>
          </a:xfrm>
          <a:prstGeom prst="rect">
            <a:avLst/>
          </a:prstGeom>
          <a:noFill/>
        </p:spPr>
        <p:txBody>
          <a:bodyPr wrap="none" rtlCol="0">
            <a:spAutoFit/>
          </a:bodyPr>
          <a:lstStyle/>
          <a:p>
            <a:r>
              <a:rPr lang="en-US" dirty="0"/>
              <a:t>Vs, “me is the object pronoun of I”</a:t>
            </a:r>
          </a:p>
        </p:txBody>
      </p:sp>
      <p:sp>
        <p:nvSpPr>
          <p:cNvPr id="4" name="TextBox 3">
            <a:extLst>
              <a:ext uri="{FF2B5EF4-FFF2-40B4-BE49-F238E27FC236}">
                <a16:creationId xmlns:a16="http://schemas.microsoft.com/office/drawing/2014/main" id="{B63DD3C2-4E56-E2C0-7763-320D487A5B47}"/>
              </a:ext>
            </a:extLst>
          </p:cNvPr>
          <p:cNvSpPr txBox="1"/>
          <p:nvPr/>
        </p:nvSpPr>
        <p:spPr>
          <a:xfrm>
            <a:off x="4043854" y="5656744"/>
            <a:ext cx="4461478" cy="369332"/>
          </a:xfrm>
          <a:prstGeom prst="rect">
            <a:avLst/>
          </a:prstGeom>
          <a:noFill/>
        </p:spPr>
        <p:txBody>
          <a:bodyPr wrap="none" rtlCol="0">
            <a:spAutoFit/>
          </a:bodyPr>
          <a:lstStyle/>
          <a:p>
            <a:r>
              <a:rPr lang="en-US" dirty="0"/>
              <a:t>Or manchild vs “The man was still a boy”</a:t>
            </a:r>
          </a:p>
        </p:txBody>
      </p:sp>
    </p:spTree>
    <p:extLst>
      <p:ext uri="{BB962C8B-B14F-4D97-AF65-F5344CB8AC3E}">
        <p14:creationId xmlns:p14="http://schemas.microsoft.com/office/powerpoint/2010/main" val="63285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D2A91D-7118-59C5-D5ED-EB9FACA2354C}"/>
              </a:ext>
            </a:extLst>
          </p:cNvPr>
          <p:cNvPicPr>
            <a:picLocks noGrp="1" noChangeAspect="1"/>
          </p:cNvPicPr>
          <p:nvPr>
            <p:ph idx="1"/>
          </p:nvPr>
        </p:nvPicPr>
        <p:blipFill>
          <a:blip r:embed="rId3"/>
          <a:stretch>
            <a:fillRect/>
          </a:stretch>
        </p:blipFill>
        <p:spPr>
          <a:xfrm>
            <a:off x="827744" y="1046164"/>
            <a:ext cx="8295847" cy="3881437"/>
          </a:xfrm>
          <a:prstGeom prst="rect">
            <a:avLst/>
          </a:prstGeom>
        </p:spPr>
      </p:pic>
    </p:spTree>
    <p:extLst>
      <p:ext uri="{BB962C8B-B14F-4D97-AF65-F5344CB8AC3E}">
        <p14:creationId xmlns:p14="http://schemas.microsoft.com/office/powerpoint/2010/main" val="288503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9B5B-05D2-F24A-0172-4E35B18A327C}"/>
              </a:ext>
            </a:extLst>
          </p:cNvPr>
          <p:cNvSpPr>
            <a:spLocks noGrp="1"/>
          </p:cNvSpPr>
          <p:nvPr>
            <p:ph type="title"/>
          </p:nvPr>
        </p:nvSpPr>
        <p:spPr/>
        <p:txBody>
          <a:bodyPr/>
          <a:lstStyle/>
          <a:p>
            <a:r>
              <a:rPr lang="en-US" dirty="0" err="1"/>
              <a:t>TypeTokenRatio</a:t>
            </a:r>
            <a:r>
              <a:rPr lang="en-US" dirty="0"/>
              <a:t>: Poetic Function in Shakespeare’s sonnets. </a:t>
            </a:r>
          </a:p>
        </p:txBody>
      </p:sp>
      <p:sp>
        <p:nvSpPr>
          <p:cNvPr id="3" name="Content Placeholder 2">
            <a:extLst>
              <a:ext uri="{FF2B5EF4-FFF2-40B4-BE49-F238E27FC236}">
                <a16:creationId xmlns:a16="http://schemas.microsoft.com/office/drawing/2014/main" id="{CB1DAC15-B1C3-AD01-8F05-D5E0221D1874}"/>
              </a:ext>
            </a:extLst>
          </p:cNvPr>
          <p:cNvSpPr>
            <a:spLocks noGrp="1"/>
          </p:cNvSpPr>
          <p:nvPr>
            <p:ph idx="1"/>
          </p:nvPr>
        </p:nvSpPr>
        <p:spPr>
          <a:xfrm>
            <a:off x="479369" y="3668691"/>
            <a:ext cx="3445779" cy="461378"/>
          </a:xfrm>
        </p:spPr>
        <p:txBody>
          <a:bodyPr>
            <a:normAutofit/>
          </a:bodyPr>
          <a:lstStyle/>
          <a:p>
            <a:r>
              <a:rPr lang="en-US" dirty="0"/>
              <a:t>Lemmatization calculator:</a:t>
            </a:r>
          </a:p>
          <a:p>
            <a:endParaRPr lang="en-US" dirty="0"/>
          </a:p>
        </p:txBody>
      </p:sp>
      <p:pic>
        <p:nvPicPr>
          <p:cNvPr id="4" name="Picture 3">
            <a:extLst>
              <a:ext uri="{FF2B5EF4-FFF2-40B4-BE49-F238E27FC236}">
                <a16:creationId xmlns:a16="http://schemas.microsoft.com/office/drawing/2014/main" id="{19C36475-D668-FC20-600E-5287A36379A6}"/>
              </a:ext>
            </a:extLst>
          </p:cNvPr>
          <p:cNvPicPr>
            <a:picLocks noChangeAspect="1"/>
          </p:cNvPicPr>
          <p:nvPr/>
        </p:nvPicPr>
        <p:blipFill>
          <a:blip r:embed="rId2"/>
          <a:stretch>
            <a:fillRect/>
          </a:stretch>
        </p:blipFill>
        <p:spPr>
          <a:xfrm>
            <a:off x="479369" y="4401579"/>
            <a:ext cx="8553718" cy="2032471"/>
          </a:xfrm>
          <a:prstGeom prst="rect">
            <a:avLst/>
          </a:prstGeom>
        </p:spPr>
      </p:pic>
      <p:sp>
        <p:nvSpPr>
          <p:cNvPr id="6" name="TextBox 5">
            <a:extLst>
              <a:ext uri="{FF2B5EF4-FFF2-40B4-BE49-F238E27FC236}">
                <a16:creationId xmlns:a16="http://schemas.microsoft.com/office/drawing/2014/main" id="{820B9825-22C1-EC78-5323-7BC41CD0DA8B}"/>
              </a:ext>
            </a:extLst>
          </p:cNvPr>
          <p:cNvSpPr txBox="1"/>
          <p:nvPr/>
        </p:nvSpPr>
        <p:spPr>
          <a:xfrm>
            <a:off x="4548987" y="3661146"/>
            <a:ext cx="7435734" cy="369332"/>
          </a:xfrm>
          <a:prstGeom prst="rect">
            <a:avLst/>
          </a:prstGeom>
          <a:noFill/>
        </p:spPr>
        <p:txBody>
          <a:bodyPr wrap="square">
            <a:spAutoFit/>
          </a:bodyPr>
          <a:lstStyle/>
          <a:p>
            <a:r>
              <a:rPr lang="en-US" dirty="0"/>
              <a:t>(think Sonnet 129,  “Had, having, and in quest to have, extreme”…)</a:t>
            </a:r>
          </a:p>
        </p:txBody>
      </p:sp>
      <p:sp>
        <p:nvSpPr>
          <p:cNvPr id="8" name="TextBox 7">
            <a:extLst>
              <a:ext uri="{FF2B5EF4-FFF2-40B4-BE49-F238E27FC236}">
                <a16:creationId xmlns:a16="http://schemas.microsoft.com/office/drawing/2014/main" id="{18901967-958E-E6FD-6F3B-6768B494EFB7}"/>
              </a:ext>
            </a:extLst>
          </p:cNvPr>
          <p:cNvSpPr txBox="1"/>
          <p:nvPr/>
        </p:nvSpPr>
        <p:spPr>
          <a:xfrm>
            <a:off x="874377" y="2254784"/>
            <a:ext cx="6101542" cy="646331"/>
          </a:xfrm>
          <a:prstGeom prst="rect">
            <a:avLst/>
          </a:prstGeom>
          <a:noFill/>
        </p:spPr>
        <p:txBody>
          <a:bodyPr wrap="square">
            <a:spAutoFit/>
          </a:bodyPr>
          <a:lstStyle/>
          <a:p>
            <a:r>
              <a:rPr lang="en-US" dirty="0"/>
              <a:t>“No linguistic property of the verse design should be disregarded” (Jakobson)</a:t>
            </a:r>
          </a:p>
        </p:txBody>
      </p:sp>
    </p:spTree>
    <p:extLst>
      <p:ext uri="{BB962C8B-B14F-4D97-AF65-F5344CB8AC3E}">
        <p14:creationId xmlns:p14="http://schemas.microsoft.com/office/powerpoint/2010/main" val="211327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EAA-795C-5F15-8479-472CB218647F}"/>
              </a:ext>
            </a:extLst>
          </p:cNvPr>
          <p:cNvSpPr>
            <a:spLocks noGrp="1"/>
          </p:cNvSpPr>
          <p:nvPr>
            <p:ph type="title"/>
          </p:nvPr>
        </p:nvSpPr>
        <p:spPr/>
        <p:txBody>
          <a:bodyPr/>
          <a:lstStyle/>
          <a:p>
            <a:r>
              <a:rPr lang="en-US" dirty="0"/>
              <a:t>TTR: Lemmatization density across Shakespeare’s sonnets</a:t>
            </a:r>
          </a:p>
        </p:txBody>
      </p:sp>
      <p:pic>
        <p:nvPicPr>
          <p:cNvPr id="5" name="Picture 4">
            <a:extLst>
              <a:ext uri="{FF2B5EF4-FFF2-40B4-BE49-F238E27FC236}">
                <a16:creationId xmlns:a16="http://schemas.microsoft.com/office/drawing/2014/main" id="{A1FEC8B0-5BED-8F0C-3AF0-A02611EC8E52}"/>
              </a:ext>
            </a:extLst>
          </p:cNvPr>
          <p:cNvPicPr>
            <a:picLocks noChangeAspect="1"/>
          </p:cNvPicPr>
          <p:nvPr/>
        </p:nvPicPr>
        <p:blipFill>
          <a:blip r:embed="rId3"/>
          <a:stretch>
            <a:fillRect/>
          </a:stretch>
        </p:blipFill>
        <p:spPr>
          <a:xfrm>
            <a:off x="430875" y="1930400"/>
            <a:ext cx="11107747" cy="4927600"/>
          </a:xfrm>
          <a:prstGeom prst="rect">
            <a:avLst/>
          </a:prstGeom>
        </p:spPr>
      </p:pic>
    </p:spTree>
    <p:extLst>
      <p:ext uri="{BB962C8B-B14F-4D97-AF65-F5344CB8AC3E}">
        <p14:creationId xmlns:p14="http://schemas.microsoft.com/office/powerpoint/2010/main" val="112476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B61-5746-3DD9-D36C-BB0A774BD1C0}"/>
              </a:ext>
            </a:extLst>
          </p:cNvPr>
          <p:cNvSpPr>
            <a:spLocks noGrp="1"/>
          </p:cNvSpPr>
          <p:nvPr>
            <p:ph type="title"/>
          </p:nvPr>
        </p:nvSpPr>
        <p:spPr>
          <a:xfrm>
            <a:off x="109932" y="410821"/>
            <a:ext cx="8596668" cy="870065"/>
          </a:xfrm>
        </p:spPr>
        <p:txBody>
          <a:bodyPr/>
          <a:lstStyle/>
          <a:p>
            <a:r>
              <a:rPr lang="en-US" dirty="0"/>
              <a:t>Rhyme Visualization with D3</a:t>
            </a:r>
          </a:p>
        </p:txBody>
      </p:sp>
      <p:pic>
        <p:nvPicPr>
          <p:cNvPr id="5" name="Content Placeholder 4" descr="A white background with text and colorful circles and dots&#10;&#10;Description automatically generated">
            <a:extLst>
              <a:ext uri="{FF2B5EF4-FFF2-40B4-BE49-F238E27FC236}">
                <a16:creationId xmlns:a16="http://schemas.microsoft.com/office/drawing/2014/main" id="{5718AE90-A9A5-4CE4-FC9B-2B1650AA8D34}"/>
              </a:ext>
            </a:extLst>
          </p:cNvPr>
          <p:cNvPicPr>
            <a:picLocks noGrp="1" noChangeAspect="1"/>
          </p:cNvPicPr>
          <p:nvPr>
            <p:ph idx="1"/>
          </p:nvPr>
        </p:nvPicPr>
        <p:blipFill>
          <a:blip r:embed="rId3"/>
          <a:stretch>
            <a:fillRect/>
          </a:stretch>
        </p:blipFill>
        <p:spPr>
          <a:xfrm>
            <a:off x="5782117" y="1313410"/>
            <a:ext cx="6409883" cy="5551501"/>
          </a:xfrm>
        </p:spPr>
      </p:pic>
      <p:pic>
        <p:nvPicPr>
          <p:cNvPr id="7" name="Picture 6">
            <a:extLst>
              <a:ext uri="{FF2B5EF4-FFF2-40B4-BE49-F238E27FC236}">
                <a16:creationId xmlns:a16="http://schemas.microsoft.com/office/drawing/2014/main" id="{C72C57EE-AF47-F609-8D4E-9C7194F1040F}"/>
              </a:ext>
            </a:extLst>
          </p:cNvPr>
          <p:cNvPicPr>
            <a:picLocks noChangeAspect="1"/>
          </p:cNvPicPr>
          <p:nvPr/>
        </p:nvPicPr>
        <p:blipFill>
          <a:blip r:embed="rId4"/>
          <a:stretch>
            <a:fillRect/>
          </a:stretch>
        </p:blipFill>
        <p:spPr>
          <a:xfrm>
            <a:off x="499918" y="3940232"/>
            <a:ext cx="2533789" cy="2836833"/>
          </a:xfrm>
          <a:prstGeom prst="rect">
            <a:avLst/>
          </a:prstGeom>
        </p:spPr>
      </p:pic>
      <p:pic>
        <p:nvPicPr>
          <p:cNvPr id="8" name="Picture 7">
            <a:extLst>
              <a:ext uri="{FF2B5EF4-FFF2-40B4-BE49-F238E27FC236}">
                <a16:creationId xmlns:a16="http://schemas.microsoft.com/office/drawing/2014/main" id="{AD808093-9C09-1128-02B9-E71D5A4E7806}"/>
              </a:ext>
            </a:extLst>
          </p:cNvPr>
          <p:cNvPicPr>
            <a:picLocks noChangeAspect="1"/>
          </p:cNvPicPr>
          <p:nvPr/>
        </p:nvPicPr>
        <p:blipFill>
          <a:blip r:embed="rId5"/>
          <a:stretch>
            <a:fillRect/>
          </a:stretch>
        </p:blipFill>
        <p:spPr>
          <a:xfrm>
            <a:off x="3410396" y="3840262"/>
            <a:ext cx="2184400" cy="2836833"/>
          </a:xfrm>
          <a:prstGeom prst="rect">
            <a:avLst/>
          </a:prstGeom>
        </p:spPr>
      </p:pic>
      <p:sp>
        <p:nvSpPr>
          <p:cNvPr id="9" name="TextBox 8">
            <a:extLst>
              <a:ext uri="{FF2B5EF4-FFF2-40B4-BE49-F238E27FC236}">
                <a16:creationId xmlns:a16="http://schemas.microsoft.com/office/drawing/2014/main" id="{A171F649-64D7-925D-AE76-D9033B4DCF5A}"/>
              </a:ext>
            </a:extLst>
          </p:cNvPr>
          <p:cNvSpPr txBox="1"/>
          <p:nvPr/>
        </p:nvSpPr>
        <p:spPr>
          <a:xfrm>
            <a:off x="3124704" y="1313410"/>
            <a:ext cx="1643783" cy="369332"/>
          </a:xfrm>
          <a:prstGeom prst="rect">
            <a:avLst/>
          </a:prstGeom>
          <a:noFill/>
        </p:spPr>
        <p:txBody>
          <a:bodyPr wrap="none" rtlCol="0">
            <a:spAutoFit/>
          </a:bodyPr>
          <a:lstStyle/>
          <a:p>
            <a:r>
              <a:rPr lang="en-US" dirty="0"/>
              <a:t>Pope Couplets</a:t>
            </a:r>
          </a:p>
        </p:txBody>
      </p:sp>
      <p:sp>
        <p:nvSpPr>
          <p:cNvPr id="10" name="TextBox 9">
            <a:extLst>
              <a:ext uri="{FF2B5EF4-FFF2-40B4-BE49-F238E27FC236}">
                <a16:creationId xmlns:a16="http://schemas.microsoft.com/office/drawing/2014/main" id="{ABB5809A-3CFB-FA29-DFD5-378026FADB77}"/>
              </a:ext>
            </a:extLst>
          </p:cNvPr>
          <p:cNvSpPr txBox="1"/>
          <p:nvPr/>
        </p:nvSpPr>
        <p:spPr>
          <a:xfrm>
            <a:off x="135247" y="1280886"/>
            <a:ext cx="2425664" cy="369332"/>
          </a:xfrm>
          <a:prstGeom prst="rect">
            <a:avLst/>
          </a:prstGeom>
          <a:noFill/>
        </p:spPr>
        <p:txBody>
          <a:bodyPr wrap="none" rtlCol="0">
            <a:spAutoFit/>
          </a:bodyPr>
          <a:lstStyle/>
          <a:p>
            <a:r>
              <a:rPr lang="en-US" dirty="0"/>
              <a:t>Shakespeare Sonnets:</a:t>
            </a:r>
          </a:p>
        </p:txBody>
      </p:sp>
      <p:pic>
        <p:nvPicPr>
          <p:cNvPr id="11" name="Picture 10">
            <a:extLst>
              <a:ext uri="{FF2B5EF4-FFF2-40B4-BE49-F238E27FC236}">
                <a16:creationId xmlns:a16="http://schemas.microsoft.com/office/drawing/2014/main" id="{8E14D720-1AFB-FA06-0DFE-906B7D7B90A2}"/>
              </a:ext>
            </a:extLst>
          </p:cNvPr>
          <p:cNvPicPr>
            <a:picLocks noChangeAspect="1"/>
          </p:cNvPicPr>
          <p:nvPr/>
        </p:nvPicPr>
        <p:blipFill>
          <a:blip r:embed="rId6"/>
          <a:stretch>
            <a:fillRect/>
          </a:stretch>
        </p:blipFill>
        <p:spPr>
          <a:xfrm>
            <a:off x="3526283" y="1771650"/>
            <a:ext cx="1952626" cy="2317510"/>
          </a:xfrm>
          <a:prstGeom prst="rect">
            <a:avLst/>
          </a:prstGeom>
        </p:spPr>
      </p:pic>
      <p:pic>
        <p:nvPicPr>
          <p:cNvPr id="12" name="Picture 11">
            <a:extLst>
              <a:ext uri="{FF2B5EF4-FFF2-40B4-BE49-F238E27FC236}">
                <a16:creationId xmlns:a16="http://schemas.microsoft.com/office/drawing/2014/main" id="{6D7187E6-706A-DED3-4C82-2F77D0D3FDE2}"/>
              </a:ext>
            </a:extLst>
          </p:cNvPr>
          <p:cNvPicPr>
            <a:picLocks noChangeAspect="1"/>
          </p:cNvPicPr>
          <p:nvPr/>
        </p:nvPicPr>
        <p:blipFill>
          <a:blip r:embed="rId7"/>
          <a:stretch>
            <a:fillRect/>
          </a:stretch>
        </p:blipFill>
        <p:spPr>
          <a:xfrm>
            <a:off x="499918" y="1650218"/>
            <a:ext cx="2012735" cy="2165215"/>
          </a:xfrm>
          <a:prstGeom prst="rect">
            <a:avLst/>
          </a:prstGeom>
        </p:spPr>
      </p:pic>
    </p:spTree>
    <p:extLst>
      <p:ext uri="{BB962C8B-B14F-4D97-AF65-F5344CB8AC3E}">
        <p14:creationId xmlns:p14="http://schemas.microsoft.com/office/powerpoint/2010/main" val="4157124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FB43-F999-B5FC-BF69-03AA9A55B2DD}"/>
              </a:ext>
            </a:extLst>
          </p:cNvPr>
          <p:cNvSpPr>
            <a:spLocks noGrp="1"/>
          </p:cNvSpPr>
          <p:nvPr>
            <p:ph type="title"/>
          </p:nvPr>
        </p:nvSpPr>
        <p:spPr>
          <a:xfrm>
            <a:off x="677334" y="609600"/>
            <a:ext cx="8596668" cy="919942"/>
          </a:xfrm>
        </p:spPr>
        <p:txBody>
          <a:bodyPr/>
          <a:lstStyle/>
          <a:p>
            <a:r>
              <a:rPr lang="en-US" dirty="0"/>
              <a:t>DH/ Teaching Questions</a:t>
            </a:r>
          </a:p>
        </p:txBody>
      </p:sp>
      <p:sp>
        <p:nvSpPr>
          <p:cNvPr id="3" name="Content Placeholder 2">
            <a:extLst>
              <a:ext uri="{FF2B5EF4-FFF2-40B4-BE49-F238E27FC236}">
                <a16:creationId xmlns:a16="http://schemas.microsoft.com/office/drawing/2014/main" id="{957FF676-5E2D-0E6F-D0A4-3EB3F505D934}"/>
              </a:ext>
            </a:extLst>
          </p:cNvPr>
          <p:cNvSpPr>
            <a:spLocks noGrp="1"/>
          </p:cNvSpPr>
          <p:nvPr>
            <p:ph idx="1"/>
          </p:nvPr>
        </p:nvSpPr>
        <p:spPr>
          <a:xfrm>
            <a:off x="677334" y="1488613"/>
            <a:ext cx="8596668" cy="3880773"/>
          </a:xfrm>
        </p:spPr>
        <p:txBody>
          <a:bodyPr>
            <a:normAutofit/>
          </a:bodyPr>
          <a:lstStyle/>
          <a:p>
            <a:r>
              <a:rPr lang="en-US" sz="2400" dirty="0"/>
              <a:t>The facility of coding with </a:t>
            </a:r>
            <a:r>
              <a:rPr lang="en-US" sz="2400" dirty="0" err="1"/>
              <a:t>genAI</a:t>
            </a:r>
            <a:r>
              <a:rPr lang="en-US" sz="2400" dirty="0"/>
              <a:t> allows more ad-hoc tools like this for generating insights into text.</a:t>
            </a:r>
          </a:p>
          <a:p>
            <a:r>
              <a:rPr lang="en-US" sz="2400" dirty="0"/>
              <a:t>What data could scholars and students generate as a way of better understanding linguistic and literary structure?</a:t>
            </a:r>
          </a:p>
          <a:p>
            <a:r>
              <a:rPr lang="en-US" sz="2400" dirty="0"/>
              <a:t>What data and data formats do you need to get such projects going? (scraping, cleaning, formatting)</a:t>
            </a:r>
          </a:p>
        </p:txBody>
      </p:sp>
    </p:spTree>
    <p:extLst>
      <p:ext uri="{BB962C8B-B14F-4D97-AF65-F5344CB8AC3E}">
        <p14:creationId xmlns:p14="http://schemas.microsoft.com/office/powerpoint/2010/main" val="1600037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00DB-999C-6A18-16C3-7A4B51E0C7AE}"/>
              </a:ext>
            </a:extLst>
          </p:cNvPr>
          <p:cNvSpPr>
            <a:spLocks noGrp="1"/>
          </p:cNvSpPr>
          <p:nvPr>
            <p:ph type="title"/>
          </p:nvPr>
        </p:nvSpPr>
        <p:spPr/>
        <p:txBody>
          <a:bodyPr>
            <a:normAutofit fontScale="90000"/>
          </a:bodyPr>
          <a:lstStyle/>
          <a:p>
            <a:r>
              <a:rPr lang="en-US" dirty="0"/>
              <a:t>Impractical Criticism:</a:t>
            </a:r>
            <a:br>
              <a:rPr lang="en-US" dirty="0"/>
            </a:br>
            <a:r>
              <a:rPr lang="en-US" sz="3100" dirty="0"/>
              <a:t>Is this poem more like a Haiku or a Sonnet?</a:t>
            </a:r>
            <a:br>
              <a:rPr lang="en-US" dirty="0"/>
            </a:br>
            <a:endParaRPr lang="en-US" dirty="0"/>
          </a:p>
        </p:txBody>
      </p:sp>
      <p:sp>
        <p:nvSpPr>
          <p:cNvPr id="3" name="Content Placeholder 2">
            <a:extLst>
              <a:ext uri="{FF2B5EF4-FFF2-40B4-BE49-F238E27FC236}">
                <a16:creationId xmlns:a16="http://schemas.microsoft.com/office/drawing/2014/main" id="{02A52A02-B362-2EA8-AEBF-2CDA3D7EABC4}"/>
              </a:ext>
            </a:extLst>
          </p:cNvPr>
          <p:cNvSpPr>
            <a:spLocks noGrp="1"/>
          </p:cNvSpPr>
          <p:nvPr>
            <p:ph idx="1"/>
          </p:nvPr>
        </p:nvSpPr>
        <p:spPr>
          <a:xfrm>
            <a:off x="1797666" y="2367627"/>
            <a:ext cx="8596668" cy="3880773"/>
          </a:xfrm>
        </p:spPr>
        <p:txBody>
          <a:bodyPr>
            <a:normAutofit/>
          </a:bodyPr>
          <a:lstStyle/>
          <a:p>
            <a:pPr marL="0" indent="0">
              <a:buNone/>
            </a:pPr>
            <a:r>
              <a:rPr lang="en-US" sz="2800" dirty="0"/>
              <a:t>The apparition of these faces in a crowd:</a:t>
            </a:r>
          </a:p>
          <a:p>
            <a:pPr marL="0" indent="0">
              <a:buNone/>
            </a:pPr>
            <a:r>
              <a:rPr lang="en-US" sz="2800" dirty="0"/>
              <a:t>Petals on a wet, black, bough.</a:t>
            </a:r>
          </a:p>
        </p:txBody>
      </p:sp>
    </p:spTree>
    <p:extLst>
      <p:ext uri="{BB962C8B-B14F-4D97-AF65-F5344CB8AC3E}">
        <p14:creationId xmlns:p14="http://schemas.microsoft.com/office/powerpoint/2010/main" val="304477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1B3F-0725-8202-D88E-B910954550F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DDB1698-4381-6571-D895-EC2872F4BF4D}"/>
              </a:ext>
            </a:extLst>
          </p:cNvPr>
          <p:cNvPicPr>
            <a:picLocks noGrp="1" noChangeAspect="1"/>
          </p:cNvPicPr>
          <p:nvPr>
            <p:ph idx="1"/>
          </p:nvPr>
        </p:nvPicPr>
        <p:blipFill>
          <a:blip r:embed="rId3"/>
          <a:srcRect b="8509"/>
          <a:stretch/>
        </p:blipFill>
        <p:spPr>
          <a:xfrm>
            <a:off x="0" y="-1"/>
            <a:ext cx="8740588" cy="6849005"/>
          </a:xfrm>
          <a:prstGeom prst="rect">
            <a:avLst/>
          </a:prstGeom>
        </p:spPr>
      </p:pic>
    </p:spTree>
    <p:extLst>
      <p:ext uri="{BB962C8B-B14F-4D97-AF65-F5344CB8AC3E}">
        <p14:creationId xmlns:p14="http://schemas.microsoft.com/office/powerpoint/2010/main" val="2564479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7F1F-ABB6-5E97-46A4-3E8912A6A4A3}"/>
              </a:ext>
            </a:extLst>
          </p:cNvPr>
          <p:cNvSpPr>
            <a:spLocks noGrp="1"/>
          </p:cNvSpPr>
          <p:nvPr>
            <p:ph type="title"/>
          </p:nvPr>
        </p:nvSpPr>
        <p:spPr>
          <a:xfrm>
            <a:off x="272599" y="594611"/>
            <a:ext cx="4017013" cy="1166943"/>
          </a:xfrm>
        </p:spPr>
        <p:txBody>
          <a:bodyPr/>
          <a:lstStyle/>
          <a:p>
            <a:r>
              <a:rPr lang="en-US" dirty="0"/>
              <a:t>Workshop Topics</a:t>
            </a:r>
          </a:p>
        </p:txBody>
      </p:sp>
      <p:sp>
        <p:nvSpPr>
          <p:cNvPr id="3" name="Content Placeholder 2">
            <a:extLst>
              <a:ext uri="{FF2B5EF4-FFF2-40B4-BE49-F238E27FC236}">
                <a16:creationId xmlns:a16="http://schemas.microsoft.com/office/drawing/2014/main" id="{CC02E06F-B7A5-088F-2107-6F386B05FF2B}"/>
              </a:ext>
            </a:extLst>
          </p:cNvPr>
          <p:cNvSpPr>
            <a:spLocks noGrp="1"/>
          </p:cNvSpPr>
          <p:nvPr>
            <p:ph idx="1"/>
          </p:nvPr>
        </p:nvSpPr>
        <p:spPr>
          <a:xfrm>
            <a:off x="677333" y="1536701"/>
            <a:ext cx="9098434" cy="4498339"/>
          </a:xfrm>
        </p:spPr>
        <p:txBody>
          <a:bodyPr>
            <a:normAutofit/>
          </a:bodyPr>
          <a:lstStyle/>
          <a:p>
            <a:r>
              <a:rPr lang="en-US" sz="2800" dirty="0"/>
              <a:t>Accessing LLM’s “meta” / disciplinary knowledge</a:t>
            </a:r>
          </a:p>
          <a:p>
            <a:r>
              <a:rPr lang="en-US" sz="2800" dirty="0"/>
              <a:t>New datasets + new training or fine-tuning objectives</a:t>
            </a:r>
          </a:p>
          <a:p>
            <a:endParaRPr lang="en-US" sz="2800" dirty="0"/>
          </a:p>
          <a:p>
            <a:pPr lvl="2"/>
            <a:r>
              <a:rPr lang="en-US" sz="2400" dirty="0"/>
              <a:t>In general, what measures are available for contrasting LLM text and Human language? </a:t>
            </a:r>
          </a:p>
          <a:p>
            <a:pPr lvl="3"/>
            <a:r>
              <a:rPr lang="en-US" sz="2200" dirty="0"/>
              <a:t>Text-to speech performance, autoencoder precision, ability to parse sound + syntax (non-lexical), ability to work over specific linguistic domains (as opposed to </a:t>
            </a:r>
            <a:r>
              <a:rPr lang="en-US" sz="2200" i="1" dirty="0"/>
              <a:t>everything digitized</a:t>
            </a:r>
            <a:r>
              <a:rPr lang="en-US" sz="2200" dirty="0"/>
              <a:t>)</a:t>
            </a:r>
          </a:p>
          <a:p>
            <a:endParaRPr lang="en-US" sz="2800" dirty="0"/>
          </a:p>
        </p:txBody>
      </p:sp>
      <p:sp>
        <p:nvSpPr>
          <p:cNvPr id="5" name="TextBox 4">
            <a:extLst>
              <a:ext uri="{FF2B5EF4-FFF2-40B4-BE49-F238E27FC236}">
                <a16:creationId xmlns:a16="http://schemas.microsoft.com/office/drawing/2014/main" id="{5F44991C-7624-7F84-C055-4B8E84E54A0C}"/>
              </a:ext>
            </a:extLst>
          </p:cNvPr>
          <p:cNvSpPr txBox="1"/>
          <p:nvPr/>
        </p:nvSpPr>
        <p:spPr>
          <a:xfrm>
            <a:off x="5580529" y="3590365"/>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735254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3941-7CF7-48D3-1B72-A9C4C5EE379F}"/>
              </a:ext>
            </a:extLst>
          </p:cNvPr>
          <p:cNvSpPr>
            <a:spLocks noGrp="1"/>
          </p:cNvSpPr>
          <p:nvPr>
            <p:ph type="title"/>
          </p:nvPr>
        </p:nvSpPr>
        <p:spPr>
          <a:xfrm>
            <a:off x="294948" y="310341"/>
            <a:ext cx="8596668" cy="737062"/>
          </a:xfrm>
        </p:spPr>
        <p:txBody>
          <a:bodyPr/>
          <a:lstStyle/>
          <a:p>
            <a:r>
              <a:rPr lang="en-US" dirty="0"/>
              <a:t>Assessing LLM’s disciplinary performance</a:t>
            </a:r>
          </a:p>
        </p:txBody>
      </p:sp>
      <p:sp>
        <p:nvSpPr>
          <p:cNvPr id="3" name="Content Placeholder 2">
            <a:extLst>
              <a:ext uri="{FF2B5EF4-FFF2-40B4-BE49-F238E27FC236}">
                <a16:creationId xmlns:a16="http://schemas.microsoft.com/office/drawing/2014/main" id="{EDD07B1E-E2EB-4F8C-A9F8-98C09C26B69C}"/>
              </a:ext>
            </a:extLst>
          </p:cNvPr>
          <p:cNvSpPr>
            <a:spLocks noGrp="1"/>
          </p:cNvSpPr>
          <p:nvPr>
            <p:ph idx="1"/>
          </p:nvPr>
        </p:nvSpPr>
        <p:spPr>
          <a:xfrm>
            <a:off x="432609" y="1047403"/>
            <a:ext cx="4160673" cy="2926079"/>
          </a:xfrm>
        </p:spPr>
        <p:txBody>
          <a:bodyPr>
            <a:normAutofit/>
          </a:bodyPr>
          <a:lstStyle/>
          <a:p>
            <a:r>
              <a:rPr lang="en-US" dirty="0"/>
              <a:t>I suggest the following three or four categories as ways into the LLM “black box” of pre-training data, embeddings, instruction tuning, prompt framing. I leave out PCA (Principal Component analysis) and more advanced techniques for probing the latent space of LLMs. That is because I don’t know how to do them yet! </a:t>
            </a:r>
          </a:p>
        </p:txBody>
      </p:sp>
      <p:sp>
        <p:nvSpPr>
          <p:cNvPr id="4" name="TextBox 3">
            <a:extLst>
              <a:ext uri="{FF2B5EF4-FFF2-40B4-BE49-F238E27FC236}">
                <a16:creationId xmlns:a16="http://schemas.microsoft.com/office/drawing/2014/main" id="{A2E2CD33-38AA-78D5-719F-2BF61356A24B}"/>
              </a:ext>
            </a:extLst>
          </p:cNvPr>
          <p:cNvSpPr txBox="1"/>
          <p:nvPr/>
        </p:nvSpPr>
        <p:spPr>
          <a:xfrm>
            <a:off x="5037514" y="1313411"/>
            <a:ext cx="6721878" cy="1754326"/>
          </a:xfrm>
          <a:prstGeom prst="rect">
            <a:avLst/>
          </a:prstGeom>
          <a:noFill/>
          <a:ln>
            <a:solidFill>
              <a:schemeClr val="tx1"/>
            </a:solidFill>
          </a:ln>
        </p:spPr>
        <p:txBody>
          <a:bodyPr wrap="square" rtlCol="0">
            <a:spAutoFit/>
          </a:bodyPr>
          <a:lstStyle/>
          <a:p>
            <a:r>
              <a:rPr lang="en-US" dirty="0"/>
              <a:t>Training Datasets: </a:t>
            </a:r>
          </a:p>
          <a:p>
            <a:r>
              <a:rPr lang="en-US" dirty="0"/>
              <a:t>	what is in them, if knowable? Provenance?</a:t>
            </a:r>
          </a:p>
          <a:p>
            <a:r>
              <a:rPr lang="en-US" dirty="0"/>
              <a:t>	what tokenization is used and does that matter?</a:t>
            </a:r>
          </a:p>
          <a:p>
            <a:r>
              <a:rPr lang="en-US" dirty="0"/>
              <a:t>	what is not included (because of tokenization, textual 			medium)? </a:t>
            </a:r>
          </a:p>
          <a:p>
            <a:r>
              <a:rPr lang="en-US" dirty="0"/>
              <a:t>	</a:t>
            </a:r>
          </a:p>
        </p:txBody>
      </p:sp>
      <p:sp>
        <p:nvSpPr>
          <p:cNvPr id="5" name="TextBox 4">
            <a:extLst>
              <a:ext uri="{FF2B5EF4-FFF2-40B4-BE49-F238E27FC236}">
                <a16:creationId xmlns:a16="http://schemas.microsoft.com/office/drawing/2014/main" id="{B3A54B25-64DE-96C9-BB48-2ED5F527C9AE}"/>
              </a:ext>
            </a:extLst>
          </p:cNvPr>
          <p:cNvSpPr txBox="1"/>
          <p:nvPr/>
        </p:nvSpPr>
        <p:spPr>
          <a:xfrm>
            <a:off x="5037514" y="3433157"/>
            <a:ext cx="6533802" cy="2585323"/>
          </a:xfrm>
          <a:prstGeom prst="rect">
            <a:avLst/>
          </a:prstGeom>
          <a:noFill/>
          <a:ln>
            <a:solidFill>
              <a:schemeClr val="tx1"/>
            </a:solidFill>
          </a:ln>
        </p:spPr>
        <p:txBody>
          <a:bodyPr wrap="square" rtlCol="0">
            <a:spAutoFit/>
          </a:bodyPr>
          <a:lstStyle/>
          <a:p>
            <a:r>
              <a:rPr lang="en-US" dirty="0"/>
              <a:t>Metaknowledge:</a:t>
            </a:r>
          </a:p>
          <a:p>
            <a:endParaRPr lang="en-US" dirty="0"/>
          </a:p>
          <a:p>
            <a:r>
              <a:rPr lang="en-US" dirty="0"/>
              <a:t>When prompted, what do LLMs “know” about the objects, genres, and even concepts at the core of our disciplines? </a:t>
            </a:r>
          </a:p>
          <a:p>
            <a:endParaRPr lang="en-US" dirty="0"/>
          </a:p>
          <a:p>
            <a:r>
              <a:rPr lang="en-US" dirty="0"/>
              <a:t>How can we structure prompts to analyze that understanding? (see </a:t>
            </a:r>
            <a:r>
              <a:rPr lang="en-US" dirty="0" err="1"/>
              <a:t>Begûs</a:t>
            </a:r>
            <a:r>
              <a:rPr lang="en-US" dirty="0"/>
              <a:t> on metalinguistics)</a:t>
            </a:r>
          </a:p>
          <a:p>
            <a:endParaRPr lang="en-US" dirty="0"/>
          </a:p>
          <a:p>
            <a:r>
              <a:rPr lang="en-US" dirty="0"/>
              <a:t>How do they approximate discipline-specific analysis?</a:t>
            </a:r>
          </a:p>
        </p:txBody>
      </p:sp>
      <p:sp>
        <p:nvSpPr>
          <p:cNvPr id="6" name="TextBox 5">
            <a:extLst>
              <a:ext uri="{FF2B5EF4-FFF2-40B4-BE49-F238E27FC236}">
                <a16:creationId xmlns:a16="http://schemas.microsoft.com/office/drawing/2014/main" id="{F35B7801-4EC3-A7BB-7C2D-83CD7585293B}"/>
              </a:ext>
            </a:extLst>
          </p:cNvPr>
          <p:cNvSpPr txBox="1"/>
          <p:nvPr/>
        </p:nvSpPr>
        <p:spPr>
          <a:xfrm>
            <a:off x="211824" y="4239490"/>
            <a:ext cx="4381458" cy="1754326"/>
          </a:xfrm>
          <a:prstGeom prst="rect">
            <a:avLst/>
          </a:prstGeom>
          <a:noFill/>
          <a:ln>
            <a:solidFill>
              <a:schemeClr val="tx1"/>
            </a:solidFill>
          </a:ln>
        </p:spPr>
        <p:txBody>
          <a:bodyPr wrap="square" rtlCol="0">
            <a:spAutoFit/>
          </a:bodyPr>
          <a:lstStyle/>
          <a:p>
            <a:r>
              <a:rPr lang="en-US" dirty="0"/>
              <a:t>Generative behavior:</a:t>
            </a:r>
          </a:p>
          <a:p>
            <a:endParaRPr lang="en-US" dirty="0"/>
          </a:p>
          <a:p>
            <a:r>
              <a:rPr lang="en-US" dirty="0"/>
              <a:t>What kind of (literary) objects do LLMs produce? With which prompts, prompt-chains, system instructions, temperature settings, </a:t>
            </a:r>
            <a:r>
              <a:rPr lang="en-US" dirty="0" err="1"/>
              <a:t>etc</a:t>
            </a:r>
            <a:r>
              <a:rPr lang="en-US" dirty="0"/>
              <a:t>?</a:t>
            </a:r>
          </a:p>
        </p:txBody>
      </p:sp>
      <p:sp>
        <p:nvSpPr>
          <p:cNvPr id="7" name="TextBox 6">
            <a:extLst>
              <a:ext uri="{FF2B5EF4-FFF2-40B4-BE49-F238E27FC236}">
                <a16:creationId xmlns:a16="http://schemas.microsoft.com/office/drawing/2014/main" id="{0F40E621-15E8-606C-1055-FF47FF64197F}"/>
              </a:ext>
            </a:extLst>
          </p:cNvPr>
          <p:cNvSpPr txBox="1"/>
          <p:nvPr/>
        </p:nvSpPr>
        <p:spPr>
          <a:xfrm>
            <a:off x="997527" y="6400800"/>
            <a:ext cx="8997976" cy="369332"/>
          </a:xfrm>
          <a:prstGeom prst="rect">
            <a:avLst/>
          </a:prstGeom>
          <a:noFill/>
          <a:ln>
            <a:solidFill>
              <a:schemeClr val="tx1"/>
            </a:solidFill>
          </a:ln>
        </p:spPr>
        <p:txBody>
          <a:bodyPr wrap="none" rtlCol="0">
            <a:spAutoFit/>
          </a:bodyPr>
          <a:lstStyle/>
          <a:p>
            <a:r>
              <a:rPr lang="en-US" dirty="0"/>
              <a:t>Stretch goals: how would we construct datasets for divergent training or fine-tuning?</a:t>
            </a:r>
          </a:p>
        </p:txBody>
      </p:sp>
    </p:spTree>
    <p:extLst>
      <p:ext uri="{BB962C8B-B14F-4D97-AF65-F5344CB8AC3E}">
        <p14:creationId xmlns:p14="http://schemas.microsoft.com/office/powerpoint/2010/main" val="21805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1877-9CED-C01B-3E70-BA07DC9A4872}"/>
              </a:ext>
            </a:extLst>
          </p:cNvPr>
          <p:cNvSpPr>
            <a:spLocks noGrp="1"/>
          </p:cNvSpPr>
          <p:nvPr>
            <p:ph type="title"/>
          </p:nvPr>
        </p:nvSpPr>
        <p:spPr/>
        <p:txBody>
          <a:bodyPr/>
          <a:lstStyle/>
          <a:p>
            <a:r>
              <a:rPr lang="en-US" dirty="0"/>
              <a:t>What fine-tuning, with what data? </a:t>
            </a:r>
            <a:br>
              <a:rPr lang="en-US" dirty="0"/>
            </a:br>
            <a:r>
              <a:rPr lang="en-US" dirty="0"/>
              <a:t>(or what Small Language Models)</a:t>
            </a:r>
          </a:p>
        </p:txBody>
      </p:sp>
      <p:sp>
        <p:nvSpPr>
          <p:cNvPr id="3" name="Content Placeholder 2">
            <a:extLst>
              <a:ext uri="{FF2B5EF4-FFF2-40B4-BE49-F238E27FC236}">
                <a16:creationId xmlns:a16="http://schemas.microsoft.com/office/drawing/2014/main" id="{7CEB30DA-7F48-E055-D568-DF975F15CF8E}"/>
              </a:ext>
            </a:extLst>
          </p:cNvPr>
          <p:cNvSpPr>
            <a:spLocks noGrp="1"/>
          </p:cNvSpPr>
          <p:nvPr>
            <p:ph idx="1"/>
          </p:nvPr>
        </p:nvSpPr>
        <p:spPr/>
        <p:txBody>
          <a:bodyPr/>
          <a:lstStyle/>
          <a:p>
            <a:r>
              <a:rPr lang="en-US" dirty="0"/>
              <a:t>Mistral-Haiku (Direct Preference Optimization)</a:t>
            </a:r>
          </a:p>
          <a:p>
            <a:r>
              <a:rPr lang="en-US" dirty="0"/>
              <a:t>My painfully inadequate Gemini-Milton</a:t>
            </a:r>
          </a:p>
          <a:p>
            <a:r>
              <a:rPr lang="en-US" dirty="0"/>
              <a:t>Novelty classifier / “</a:t>
            </a:r>
            <a:r>
              <a:rPr lang="en-US" dirty="0" err="1"/>
              <a:t>ShakesBERT</a:t>
            </a:r>
            <a:r>
              <a:rPr lang="en-US" dirty="0"/>
              <a:t>”</a:t>
            </a:r>
          </a:p>
        </p:txBody>
      </p:sp>
    </p:spTree>
    <p:extLst>
      <p:ext uri="{BB962C8B-B14F-4D97-AF65-F5344CB8AC3E}">
        <p14:creationId xmlns:p14="http://schemas.microsoft.com/office/powerpoint/2010/main" val="375552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5BDD-6B12-D479-AD24-F39F3C2D0BFE}"/>
              </a:ext>
            </a:extLst>
          </p:cNvPr>
          <p:cNvSpPr>
            <a:spLocks noGrp="1"/>
          </p:cNvSpPr>
          <p:nvPr>
            <p:ph type="title"/>
          </p:nvPr>
        </p:nvSpPr>
        <p:spPr>
          <a:xfrm>
            <a:off x="406576" y="265602"/>
            <a:ext cx="8596668" cy="1320800"/>
          </a:xfrm>
        </p:spPr>
        <p:txBody>
          <a:bodyPr/>
          <a:lstStyle/>
          <a:p>
            <a:r>
              <a:rPr lang="en-US" dirty="0"/>
              <a:t>AI vs Human metaphor</a:t>
            </a:r>
          </a:p>
        </p:txBody>
      </p:sp>
      <p:sp>
        <p:nvSpPr>
          <p:cNvPr id="4" name="Content Placeholder 3">
            <a:extLst>
              <a:ext uri="{FF2B5EF4-FFF2-40B4-BE49-F238E27FC236}">
                <a16:creationId xmlns:a16="http://schemas.microsoft.com/office/drawing/2014/main" id="{5D800FFB-5B30-1236-CC20-D0ADE3ABD279}"/>
              </a:ext>
            </a:extLst>
          </p:cNvPr>
          <p:cNvSpPr txBox="1">
            <a:spLocks noGrp="1"/>
          </p:cNvSpPr>
          <p:nvPr>
            <p:ph idx="1"/>
          </p:nvPr>
        </p:nvSpPr>
        <p:spPr>
          <a:xfrm>
            <a:off x="153872" y="1156708"/>
            <a:ext cx="4320664" cy="2821285"/>
          </a:xfrm>
          <a:prstGeom prst="rect">
            <a:avLst/>
          </a:prstGeom>
          <a:noFill/>
        </p:spPr>
        <p:txBody>
          <a:bodyPr wrap="square" rtlCol="0">
            <a:spAutoFit/>
          </a:bodyPr>
          <a:lstStyle/>
          <a:p>
            <a:r>
              <a:rPr lang="en-US" dirty="0"/>
              <a:t>AI “metaphor”</a:t>
            </a:r>
          </a:p>
          <a:p>
            <a:pPr marL="0" indent="0">
              <a:buNone/>
            </a:pPr>
            <a:r>
              <a:rPr lang="en-US" dirty="0"/>
              <a:t>Prompt: I need a brief metaphor for an ocean full of shipwrecks</a:t>
            </a:r>
          </a:p>
          <a:p>
            <a:pPr marL="0" indent="0">
              <a:buNone/>
            </a:pPr>
            <a:r>
              <a:rPr lang="en-US" dirty="0"/>
              <a:t>ChatGPT’s Response (1/11/25):</a:t>
            </a:r>
          </a:p>
          <a:p>
            <a:endParaRPr lang="en-US" dirty="0"/>
          </a:p>
          <a:p>
            <a:pPr marL="0" indent="0">
              <a:buNone/>
            </a:pPr>
            <a:r>
              <a:rPr lang="en-US" dirty="0"/>
              <a:t>“The ocean is a </a:t>
            </a:r>
            <a:r>
              <a:rPr lang="en-US" b="1" dirty="0"/>
              <a:t>vast</a:t>
            </a:r>
            <a:r>
              <a:rPr lang="en-US" dirty="0"/>
              <a:t> graveyard, its waves the </a:t>
            </a:r>
            <a:r>
              <a:rPr lang="en-US" b="1" dirty="0"/>
              <a:t>restless</a:t>
            </a:r>
            <a:r>
              <a:rPr lang="en-US" dirty="0"/>
              <a:t> mourners guarding the </a:t>
            </a:r>
            <a:r>
              <a:rPr lang="en-US" b="1" dirty="0"/>
              <a:t>broken</a:t>
            </a:r>
            <a:r>
              <a:rPr lang="en-US" dirty="0"/>
              <a:t> bones of </a:t>
            </a:r>
            <a:r>
              <a:rPr lang="en-US" b="1" dirty="0"/>
              <a:t>forgotten</a:t>
            </a:r>
            <a:r>
              <a:rPr lang="en-US" dirty="0"/>
              <a:t> ships.</a:t>
            </a:r>
          </a:p>
        </p:txBody>
      </p:sp>
      <p:sp>
        <p:nvSpPr>
          <p:cNvPr id="5" name="TextBox 4">
            <a:extLst>
              <a:ext uri="{FF2B5EF4-FFF2-40B4-BE49-F238E27FC236}">
                <a16:creationId xmlns:a16="http://schemas.microsoft.com/office/drawing/2014/main" id="{A1D56AA5-9E47-4C8E-443C-A6EBE6BCBA83}"/>
              </a:ext>
            </a:extLst>
          </p:cNvPr>
          <p:cNvSpPr txBox="1"/>
          <p:nvPr/>
        </p:nvSpPr>
        <p:spPr>
          <a:xfrm>
            <a:off x="5057993" y="1192606"/>
            <a:ext cx="5928059" cy="3693319"/>
          </a:xfrm>
          <a:prstGeom prst="rect">
            <a:avLst/>
          </a:prstGeom>
          <a:noFill/>
        </p:spPr>
        <p:txBody>
          <a:bodyPr wrap="square" rtlCol="0">
            <a:spAutoFit/>
          </a:bodyPr>
          <a:lstStyle/>
          <a:p>
            <a:r>
              <a:rPr lang="en-US" dirty="0">
                <a:latin typeface="Trebuchet MS" panose="020B0703020202090204" pitchFamily="34" charset="0"/>
              </a:rPr>
              <a:t>Hart Crane claimed a </a:t>
            </a:r>
            <a:r>
              <a:rPr lang="en-US" sz="1800" dirty="0">
                <a:effectLst/>
                <a:latin typeface="Trebuchet MS" panose="020B0703020202090204" pitchFamily="34" charset="0"/>
                <a:ea typeface="Times New Roman" panose="02020603050405020304" pitchFamily="18" charset="0"/>
              </a:rPr>
              <a:t>“logic of metaphor which antedates our so-called pure logic”; " It is as though a poem gave the reader as he left it a single, new </a:t>
            </a:r>
            <a:r>
              <a:rPr lang="en-US" sz="1800" i="1" dirty="0">
                <a:effectLst/>
                <a:latin typeface="Trebuchet MS" panose="020B0703020202090204" pitchFamily="34" charset="0"/>
                <a:ea typeface="Times New Roman" panose="02020603050405020304" pitchFamily="18" charset="0"/>
              </a:rPr>
              <a:t>word</a:t>
            </a:r>
            <a:r>
              <a:rPr lang="en-US" sz="1800" dirty="0">
                <a:effectLst/>
                <a:latin typeface="Trebuchet MS" panose="020B0703020202090204" pitchFamily="34" charset="0"/>
                <a:ea typeface="Times New Roman" panose="02020603050405020304" pitchFamily="18" charset="0"/>
              </a:rPr>
              <a:t>, never before spoken and impossible to actually enunciate, but self-evident as an active principle in the reader’s consciousness henceforth</a:t>
            </a:r>
            <a:r>
              <a:rPr lang="en-US" sz="1800" dirty="0">
                <a:latin typeface="Trebuchet MS" panose="020B0703020202090204" pitchFamily="34" charset="0"/>
                <a:ea typeface="Times New Roman" panose="02020603050405020304" pitchFamily="18" charset="0"/>
              </a:rPr>
              <a:t>”</a:t>
            </a:r>
          </a:p>
          <a:p>
            <a:endParaRPr lang="en-US" dirty="0">
              <a:latin typeface="Trebuchet MS" panose="020B0703020202090204" pitchFamily="34" charset="0"/>
            </a:endParaRPr>
          </a:p>
          <a:p>
            <a:r>
              <a:rPr lang="en-US" dirty="0">
                <a:latin typeface="Trebuchet MS" panose="020B0703020202090204" pitchFamily="34" charset="0"/>
              </a:rPr>
              <a:t>And wrecks passed without sound of bells,</a:t>
            </a:r>
            <a:br>
              <a:rPr lang="en-US" dirty="0">
                <a:latin typeface="Trebuchet MS" panose="020B0703020202090204" pitchFamily="34" charset="0"/>
              </a:rPr>
            </a:br>
            <a:r>
              <a:rPr lang="en-US" dirty="0">
                <a:latin typeface="Trebuchet MS" panose="020B0703020202090204" pitchFamily="34" charset="0"/>
              </a:rPr>
              <a:t>The calyx of death’s bounty giving back</a:t>
            </a:r>
            <a:br>
              <a:rPr lang="en-US" dirty="0">
                <a:latin typeface="Trebuchet MS" panose="020B0703020202090204" pitchFamily="34" charset="0"/>
              </a:rPr>
            </a:br>
            <a:r>
              <a:rPr lang="en-US" dirty="0">
                <a:latin typeface="Trebuchet MS" panose="020B0703020202090204" pitchFamily="34" charset="0"/>
              </a:rPr>
              <a:t>A </a:t>
            </a:r>
            <a:r>
              <a:rPr lang="en-US" b="1" dirty="0">
                <a:latin typeface="Trebuchet MS" panose="020B0703020202090204" pitchFamily="34" charset="0"/>
              </a:rPr>
              <a:t>scattered</a:t>
            </a:r>
            <a:r>
              <a:rPr lang="en-US" dirty="0">
                <a:latin typeface="Trebuchet MS" panose="020B0703020202090204" pitchFamily="34" charset="0"/>
              </a:rPr>
              <a:t> chapter, </a:t>
            </a:r>
            <a:r>
              <a:rPr lang="en-US" b="1" dirty="0">
                <a:latin typeface="Trebuchet MS" panose="020B0703020202090204" pitchFamily="34" charset="0"/>
              </a:rPr>
              <a:t>livid</a:t>
            </a:r>
            <a:r>
              <a:rPr lang="en-US" dirty="0">
                <a:latin typeface="Trebuchet MS" panose="020B0703020202090204" pitchFamily="34" charset="0"/>
              </a:rPr>
              <a:t> hieroglyph,</a:t>
            </a:r>
            <a:br>
              <a:rPr lang="en-US" dirty="0">
                <a:latin typeface="Trebuchet MS" panose="020B0703020202090204" pitchFamily="34" charset="0"/>
              </a:rPr>
            </a:br>
            <a:r>
              <a:rPr lang="en-US" dirty="0">
                <a:latin typeface="Trebuchet MS" panose="020B0703020202090204" pitchFamily="34" charset="0"/>
              </a:rPr>
              <a:t>The portent wound in corridors of shells.</a:t>
            </a:r>
          </a:p>
          <a:p>
            <a:r>
              <a:rPr lang="en-US" dirty="0">
                <a:latin typeface="Trebuchet MS" panose="020B0703020202090204" pitchFamily="34" charset="0"/>
              </a:rPr>
              <a:t>(“At Melville’s Tomb”)</a:t>
            </a:r>
          </a:p>
          <a:p>
            <a:endParaRPr lang="en-US" dirty="0">
              <a:latin typeface="Times New Roman" panose="02020603050405020304" pitchFamily="18" charset="0"/>
            </a:endParaRPr>
          </a:p>
        </p:txBody>
      </p:sp>
      <p:sp>
        <p:nvSpPr>
          <p:cNvPr id="8" name="TextBox 7">
            <a:extLst>
              <a:ext uri="{FF2B5EF4-FFF2-40B4-BE49-F238E27FC236}">
                <a16:creationId xmlns:a16="http://schemas.microsoft.com/office/drawing/2014/main" id="{94C09CD5-162F-A9ED-4E5E-BAD105DB302C}"/>
              </a:ext>
            </a:extLst>
          </p:cNvPr>
          <p:cNvSpPr txBox="1"/>
          <p:nvPr/>
        </p:nvSpPr>
        <p:spPr>
          <a:xfrm>
            <a:off x="6811618" y="510377"/>
            <a:ext cx="2191626" cy="646331"/>
          </a:xfrm>
          <a:prstGeom prst="rect">
            <a:avLst/>
          </a:prstGeom>
          <a:noFill/>
        </p:spPr>
        <p:txBody>
          <a:bodyPr wrap="none" rtlCol="0">
            <a:spAutoFit/>
          </a:bodyPr>
          <a:lstStyle/>
          <a:p>
            <a:r>
              <a:rPr lang="en-US" dirty="0"/>
              <a:t>[adjectives bolded]</a:t>
            </a:r>
          </a:p>
          <a:p>
            <a:endParaRPr lang="en-US" dirty="0"/>
          </a:p>
        </p:txBody>
      </p:sp>
      <p:sp>
        <p:nvSpPr>
          <p:cNvPr id="9" name="TextBox 8">
            <a:extLst>
              <a:ext uri="{FF2B5EF4-FFF2-40B4-BE49-F238E27FC236}">
                <a16:creationId xmlns:a16="http://schemas.microsoft.com/office/drawing/2014/main" id="{E6EEF8A9-F531-0583-0217-CC6E500040F0}"/>
              </a:ext>
            </a:extLst>
          </p:cNvPr>
          <p:cNvSpPr txBox="1"/>
          <p:nvPr/>
        </p:nvSpPr>
        <p:spPr>
          <a:xfrm>
            <a:off x="406577" y="4561073"/>
            <a:ext cx="8922954" cy="2031325"/>
          </a:xfrm>
          <a:prstGeom prst="rect">
            <a:avLst/>
          </a:prstGeom>
          <a:noFill/>
        </p:spPr>
        <p:txBody>
          <a:bodyPr wrap="square" rtlCol="0">
            <a:spAutoFit/>
          </a:bodyPr>
          <a:lstStyle/>
          <a:p>
            <a:r>
              <a:rPr lang="en-US" dirty="0"/>
              <a:t>ChatGPT’s analysis of Crane:</a:t>
            </a:r>
          </a:p>
          <a:p>
            <a:endParaRPr lang="en-US" dirty="0"/>
          </a:p>
          <a:p>
            <a:r>
              <a:rPr lang="en-US" dirty="0"/>
              <a:t>This metaphor is dense and evocative, filled with imagery that reflects themes of death, mystery, and the passage of time. Let’s break it down…</a:t>
            </a:r>
          </a:p>
          <a:p>
            <a:r>
              <a:rPr lang="en-US" dirty="0"/>
              <a:t>…</a:t>
            </a:r>
          </a:p>
          <a:p>
            <a:r>
              <a:rPr lang="en-US" dirty="0"/>
              <a:t>The "wound" could symbolize the damage of the wreck, but also a deeper existential scar, concealed within the ocean’s beauty. [oops!]</a:t>
            </a:r>
          </a:p>
        </p:txBody>
      </p:sp>
    </p:spTree>
    <p:extLst>
      <p:ext uri="{BB962C8B-B14F-4D97-AF65-F5344CB8AC3E}">
        <p14:creationId xmlns:p14="http://schemas.microsoft.com/office/powerpoint/2010/main" val="1638761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4BAB-D7F7-C9EB-F210-D8B1067D72F2}"/>
              </a:ext>
            </a:extLst>
          </p:cNvPr>
          <p:cNvSpPr>
            <a:spLocks noGrp="1"/>
          </p:cNvSpPr>
          <p:nvPr>
            <p:ph type="title"/>
          </p:nvPr>
        </p:nvSpPr>
        <p:spPr>
          <a:xfrm>
            <a:off x="677334" y="609600"/>
            <a:ext cx="8596668" cy="886691"/>
          </a:xfrm>
        </p:spPr>
        <p:txBody>
          <a:bodyPr/>
          <a:lstStyle/>
          <a:p>
            <a:r>
              <a:rPr lang="en-US" dirty="0"/>
              <a:t>Workshop Summary (pick one per group)</a:t>
            </a:r>
          </a:p>
        </p:txBody>
      </p:sp>
      <p:sp>
        <p:nvSpPr>
          <p:cNvPr id="4" name="TextBox 3">
            <a:extLst>
              <a:ext uri="{FF2B5EF4-FFF2-40B4-BE49-F238E27FC236}">
                <a16:creationId xmlns:a16="http://schemas.microsoft.com/office/drawing/2014/main" id="{0F024851-1971-92BB-99ED-0C41379EEB69}"/>
              </a:ext>
            </a:extLst>
          </p:cNvPr>
          <p:cNvSpPr txBox="1"/>
          <p:nvPr/>
        </p:nvSpPr>
        <p:spPr>
          <a:xfrm>
            <a:off x="199505" y="1496291"/>
            <a:ext cx="6517179" cy="2308324"/>
          </a:xfrm>
          <a:prstGeom prst="rect">
            <a:avLst/>
          </a:prstGeom>
          <a:noFill/>
        </p:spPr>
        <p:txBody>
          <a:bodyPr wrap="square" rtlCol="0">
            <a:spAutoFit/>
          </a:bodyPr>
          <a:lstStyle/>
          <a:p>
            <a:r>
              <a:rPr lang="en-US" b="1" dirty="0"/>
              <a:t>Data</a:t>
            </a:r>
            <a:r>
              <a:rPr lang="en-US" dirty="0"/>
              <a:t> </a:t>
            </a:r>
          </a:p>
          <a:p>
            <a:endParaRPr lang="en-US" dirty="0"/>
          </a:p>
          <a:p>
            <a:r>
              <a:rPr lang="en-US" dirty="0"/>
              <a:t>Can you imagine a dataset and/or training protocol that </a:t>
            </a:r>
            <a:r>
              <a:rPr lang="en-US" i="1" dirty="0"/>
              <a:t>might </a:t>
            </a:r>
            <a:r>
              <a:rPr lang="en-US" dirty="0"/>
              <a:t>realign an LLM (or Small LM) with the priorities and dynamism of your objects of study?</a:t>
            </a:r>
          </a:p>
          <a:p>
            <a:endParaRPr lang="en-US" dirty="0"/>
          </a:p>
          <a:p>
            <a:r>
              <a:rPr lang="en-US" dirty="0"/>
              <a:t>What means do you have for determining training data? What do you want to know about it?</a:t>
            </a:r>
          </a:p>
        </p:txBody>
      </p:sp>
      <p:sp>
        <p:nvSpPr>
          <p:cNvPr id="6" name="TextBox 5">
            <a:extLst>
              <a:ext uri="{FF2B5EF4-FFF2-40B4-BE49-F238E27FC236}">
                <a16:creationId xmlns:a16="http://schemas.microsoft.com/office/drawing/2014/main" id="{967D0470-40F1-7AA6-A74F-BCCE2B3F099D}"/>
              </a:ext>
            </a:extLst>
          </p:cNvPr>
          <p:cNvSpPr txBox="1"/>
          <p:nvPr/>
        </p:nvSpPr>
        <p:spPr>
          <a:xfrm>
            <a:off x="4127565" y="4160055"/>
            <a:ext cx="6101542" cy="2862322"/>
          </a:xfrm>
          <a:prstGeom prst="rect">
            <a:avLst/>
          </a:prstGeom>
          <a:noFill/>
        </p:spPr>
        <p:txBody>
          <a:bodyPr wrap="square">
            <a:spAutoFit/>
          </a:bodyPr>
          <a:lstStyle/>
          <a:p>
            <a:r>
              <a:rPr lang="en-US" b="1" dirty="0"/>
              <a:t>Precision in Inference; Metaknowledge of Disciplines</a:t>
            </a:r>
          </a:p>
          <a:p>
            <a:endParaRPr lang="en-US" dirty="0"/>
          </a:p>
          <a:p>
            <a:r>
              <a:rPr lang="en-US" dirty="0"/>
              <a:t>How well do LLMs approximate your discipline-specific </a:t>
            </a:r>
            <a:r>
              <a:rPr lang="en-US" u="sng" dirty="0"/>
              <a:t>analysis</a:t>
            </a:r>
            <a:r>
              <a:rPr lang="en-US" dirty="0"/>
              <a:t>?</a:t>
            </a:r>
          </a:p>
          <a:p>
            <a:endParaRPr lang="en-US" dirty="0"/>
          </a:p>
          <a:p>
            <a:r>
              <a:rPr lang="en-US" dirty="0"/>
              <a:t>What kind of (literary?) objects do LLMs produce? And with which prompts, prompt-chains, system instructions, temperature settings, </a:t>
            </a:r>
            <a:r>
              <a:rPr lang="en-US" dirty="0" err="1"/>
              <a:t>etc</a:t>
            </a:r>
            <a:r>
              <a:rPr lang="en-US" dirty="0"/>
              <a:t>?</a:t>
            </a:r>
          </a:p>
          <a:p>
            <a:endParaRPr lang="en-US" dirty="0"/>
          </a:p>
          <a:p>
            <a:endParaRPr lang="en-US" dirty="0"/>
          </a:p>
        </p:txBody>
      </p:sp>
    </p:spTree>
    <p:extLst>
      <p:ext uri="{BB962C8B-B14F-4D97-AF65-F5344CB8AC3E}">
        <p14:creationId xmlns:p14="http://schemas.microsoft.com/office/powerpoint/2010/main" val="41947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5DBD-47FE-CECC-DC17-5CE01E9D6534}"/>
              </a:ext>
            </a:extLst>
          </p:cNvPr>
          <p:cNvSpPr>
            <a:spLocks noGrp="1"/>
          </p:cNvSpPr>
          <p:nvPr>
            <p:ph type="title"/>
          </p:nvPr>
        </p:nvSpPr>
        <p:spPr/>
        <p:txBody>
          <a:bodyPr/>
          <a:lstStyle/>
          <a:p>
            <a:r>
              <a:rPr lang="en-US" dirty="0"/>
              <a:t>Sample training data for “Co-poet”</a:t>
            </a:r>
          </a:p>
        </p:txBody>
      </p:sp>
      <p:graphicFrame>
        <p:nvGraphicFramePr>
          <p:cNvPr id="4" name="Content Placeholder 3">
            <a:extLst>
              <a:ext uri="{FF2B5EF4-FFF2-40B4-BE49-F238E27FC236}">
                <a16:creationId xmlns:a16="http://schemas.microsoft.com/office/drawing/2014/main" id="{5EDBE9FC-5FF6-209D-0161-EE2DB6D00859}"/>
              </a:ext>
            </a:extLst>
          </p:cNvPr>
          <p:cNvGraphicFramePr>
            <a:graphicFrameLocks noGrp="1"/>
          </p:cNvGraphicFramePr>
          <p:nvPr>
            <p:ph idx="1"/>
            <p:extLst>
              <p:ext uri="{D42A27DB-BD31-4B8C-83A1-F6EECF244321}">
                <p14:modId xmlns:p14="http://schemas.microsoft.com/office/powerpoint/2010/main" val="3582691206"/>
              </p:ext>
            </p:extLst>
          </p:nvPr>
        </p:nvGraphicFramePr>
        <p:xfrm>
          <a:off x="249376" y="1401137"/>
          <a:ext cx="9983836" cy="3345675"/>
        </p:xfrm>
        <a:graphic>
          <a:graphicData uri="http://schemas.openxmlformats.org/drawingml/2006/table">
            <a:tbl>
              <a:tblPr firstRow="1" firstCol="1" bandRow="1">
                <a:tableStyleId>{5C22544A-7EE6-4342-B048-85BDC9FD1C3A}</a:tableStyleId>
              </a:tblPr>
              <a:tblGrid>
                <a:gridCol w="1095330">
                  <a:extLst>
                    <a:ext uri="{9D8B030D-6E8A-4147-A177-3AD203B41FA5}">
                      <a16:colId xmlns:a16="http://schemas.microsoft.com/office/drawing/2014/main" val="794201026"/>
                    </a:ext>
                  </a:extLst>
                </a:gridCol>
                <a:gridCol w="5029200">
                  <a:extLst>
                    <a:ext uri="{9D8B030D-6E8A-4147-A177-3AD203B41FA5}">
                      <a16:colId xmlns:a16="http://schemas.microsoft.com/office/drawing/2014/main" val="2108380519"/>
                    </a:ext>
                  </a:extLst>
                </a:gridCol>
                <a:gridCol w="3859306">
                  <a:extLst>
                    <a:ext uri="{9D8B030D-6E8A-4147-A177-3AD203B41FA5}">
                      <a16:colId xmlns:a16="http://schemas.microsoft.com/office/drawing/2014/main" val="505650602"/>
                    </a:ext>
                  </a:extLst>
                </a:gridCol>
              </a:tblGrid>
              <a:tr h="348336">
                <a:tc>
                  <a:txBody>
                    <a:bodyPr/>
                    <a:lstStyle/>
                    <a:p>
                      <a:pPr marL="0" marR="0"/>
                      <a:r>
                        <a:rPr lang="en-US" sz="1200">
                          <a:effectLst/>
                        </a:rPr>
                        <a:t>Task</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Prompt</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Response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956155"/>
                  </a:ext>
                </a:extLst>
              </a:tr>
              <a:tr h="1045009">
                <a:tc>
                  <a:txBody>
                    <a:bodyPr/>
                    <a:lstStyle/>
                    <a:p>
                      <a:pPr marL="0" marR="0"/>
                      <a:r>
                        <a:rPr lang="en-US" sz="1200">
                          <a:effectLst/>
                        </a:rPr>
                        <a:t>“Start / End”</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Generate a poetic sentence about 'parodies' and ending in 'order'</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Even in parodies ‚Äî there was order</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923539"/>
                  </a:ext>
                </a:extLst>
              </a:tr>
              <a:tr h="696673">
                <a:tc>
                  <a:txBody>
                    <a:bodyPr/>
                    <a:lstStyle/>
                    <a:p>
                      <a:pPr marL="0" marR="0"/>
                      <a:r>
                        <a:rPr lang="en-US" sz="1200">
                          <a:effectLst/>
                        </a:rPr>
                        <a:t>“Haiku”</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Write a haiku that includes the word 'Military volunteer'</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Donkey engineer / Military volunteer / celebrates new year</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3838555"/>
                  </a:ext>
                </a:extLst>
              </a:tr>
              <a:tr h="696673">
                <a:tc>
                  <a:txBody>
                    <a:bodyPr/>
                    <a:lstStyle/>
                    <a:p>
                      <a:pPr marL="0" marR="0"/>
                      <a:r>
                        <a:rPr lang="en-US" sz="1200">
                          <a:effectLst/>
                        </a:rPr>
                        <a:t>“Rhyme”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Write a poetic sentence that ends in a word which rhymes with 'raise'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The eyes that fix you in a formulated phrase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728629"/>
                  </a:ext>
                </a:extLst>
              </a:tr>
              <a:tr h="558984">
                <a:tc>
                  <a:txBody>
                    <a:bodyPr/>
                    <a:lstStyle/>
                    <a:p>
                      <a:pPr marL="0" marR="0"/>
                      <a:r>
                        <a:rPr lang="en-US" sz="1200">
                          <a:effectLst/>
                        </a:rPr>
                        <a:t>Simile / Metaphor</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a:effectLst/>
                        </a:rPr>
                        <a:t>"Generate a metaphor about 'canvas'"</a:t>
                      </a:r>
                    </a:p>
                    <a:p>
                      <a:pPr marL="0" marR="0"/>
                      <a:r>
                        <a:rPr lang="en-US" sz="1200">
                          <a:effectLst/>
                        </a:rPr>
                        <a:t> </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r>
                        <a:rPr lang="en-US" sz="1200" dirty="0">
                          <a:effectLst/>
                        </a:rPr>
                        <a:t>The canvas is a patchwork</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058972"/>
                  </a:ext>
                </a:extLst>
              </a:tr>
            </a:tbl>
          </a:graphicData>
        </a:graphic>
      </p:graphicFrame>
      <p:sp>
        <p:nvSpPr>
          <p:cNvPr id="6" name="TextBox 5">
            <a:extLst>
              <a:ext uri="{FF2B5EF4-FFF2-40B4-BE49-F238E27FC236}">
                <a16:creationId xmlns:a16="http://schemas.microsoft.com/office/drawing/2014/main" id="{78D84DE8-2F7D-F9D4-6FB2-20813A250A16}"/>
              </a:ext>
            </a:extLst>
          </p:cNvPr>
          <p:cNvSpPr txBox="1"/>
          <p:nvPr/>
        </p:nvSpPr>
        <p:spPr>
          <a:xfrm>
            <a:off x="2914651" y="4995198"/>
            <a:ext cx="6098240" cy="923330"/>
          </a:xfrm>
          <a:prstGeom prst="rect">
            <a:avLst/>
          </a:prstGeom>
          <a:noFill/>
        </p:spPr>
        <p:txBody>
          <a:bodyPr wrap="square">
            <a:spAutoFit/>
          </a:bodyPr>
          <a:lstStyle/>
          <a:p>
            <a:r>
              <a:rPr lang="en-US" dirty="0">
                <a:effectLst/>
              </a:rPr>
              <a:t>Chakrabarty, </a:t>
            </a:r>
            <a:r>
              <a:rPr lang="en-US" dirty="0" err="1">
                <a:effectLst/>
              </a:rPr>
              <a:t>Tuhin</a:t>
            </a:r>
            <a:r>
              <a:rPr lang="en-US" dirty="0">
                <a:effectLst/>
              </a:rPr>
              <a:t>, Vishakh </a:t>
            </a:r>
            <a:r>
              <a:rPr lang="en-US" dirty="0" err="1">
                <a:effectLst/>
              </a:rPr>
              <a:t>Padmakumar</a:t>
            </a:r>
            <a:r>
              <a:rPr lang="en-US" dirty="0">
                <a:effectLst/>
              </a:rPr>
              <a:t>, and He He. “Help Me Write a Poem: Instruction Tuning as a Vehicle for Collaborative Poetry Writing</a:t>
            </a:r>
            <a:r>
              <a:rPr lang="en-US" dirty="0"/>
              <a:t>”</a:t>
            </a:r>
            <a:endParaRPr lang="en-US" dirty="0">
              <a:effectLst/>
            </a:endParaRPr>
          </a:p>
        </p:txBody>
      </p:sp>
    </p:spTree>
    <p:extLst>
      <p:ext uri="{BB962C8B-B14F-4D97-AF65-F5344CB8AC3E}">
        <p14:creationId xmlns:p14="http://schemas.microsoft.com/office/powerpoint/2010/main" val="197129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874A-4607-2120-5311-0F4126AD762F}"/>
              </a:ext>
            </a:extLst>
          </p:cNvPr>
          <p:cNvSpPr>
            <a:spLocks noGrp="1"/>
          </p:cNvSpPr>
          <p:nvPr>
            <p:ph type="title"/>
          </p:nvPr>
        </p:nvSpPr>
        <p:spPr>
          <a:xfrm>
            <a:off x="677334" y="609600"/>
            <a:ext cx="6006099" cy="753687"/>
          </a:xfrm>
        </p:spPr>
        <p:txBody>
          <a:bodyPr>
            <a:normAutofit/>
          </a:bodyPr>
          <a:lstStyle/>
          <a:p>
            <a:r>
              <a:rPr lang="en-US" dirty="0"/>
              <a:t>Contrast: Yeatsian “Symbol”</a:t>
            </a:r>
          </a:p>
        </p:txBody>
      </p:sp>
      <p:sp>
        <p:nvSpPr>
          <p:cNvPr id="5" name="TextBox 4">
            <a:extLst>
              <a:ext uri="{FF2B5EF4-FFF2-40B4-BE49-F238E27FC236}">
                <a16:creationId xmlns:a16="http://schemas.microsoft.com/office/drawing/2014/main" id="{7AD00F4E-8679-FA98-22C6-35D8FC403926}"/>
              </a:ext>
            </a:extLst>
          </p:cNvPr>
          <p:cNvSpPr txBox="1"/>
          <p:nvPr/>
        </p:nvSpPr>
        <p:spPr>
          <a:xfrm>
            <a:off x="490609" y="1363287"/>
            <a:ext cx="10071374" cy="5078313"/>
          </a:xfrm>
          <a:prstGeom prst="rect">
            <a:avLst/>
          </a:prstGeom>
          <a:noFill/>
        </p:spPr>
        <p:txBody>
          <a:bodyPr wrap="square" numCol="2">
            <a:spAutoFit/>
          </a:bodyPr>
          <a:lstStyle/>
          <a:p>
            <a:pPr marL="0" marR="0"/>
            <a:r>
              <a:rPr lang="en-US" sz="2000" i="1" dirty="0">
                <a:effectLst/>
                <a:latin typeface="Aptos" panose="020B0004020202020204" pitchFamily="34" charset="0"/>
                <a:ea typeface="Aptos" panose="020B0004020202020204" pitchFamily="34" charset="0"/>
                <a:cs typeface="Times New Roman" panose="02020603050405020304" pitchFamily="18" charset="0"/>
              </a:rPr>
              <a:t>Yeats, “The Tower” </a:t>
            </a:r>
            <a:r>
              <a:rPr lang="en-US" sz="2000" dirty="0">
                <a:effectLst/>
                <a:latin typeface="Aptos" panose="020B0004020202020204" pitchFamily="34" charset="0"/>
                <a:ea typeface="Aptos" panose="020B0004020202020204" pitchFamily="34" charset="0"/>
                <a:cs typeface="Times New Roman" panose="02020603050405020304" pitchFamily="18" charset="0"/>
              </a:rPr>
              <a:t>(1928) [bolds mine]</a:t>
            </a:r>
          </a:p>
          <a:p>
            <a:pPr marL="0" marR="0"/>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“I </a:t>
            </a:r>
            <a:r>
              <a:rPr lang="en-US" sz="2000" b="1" dirty="0">
                <a:effectLst/>
                <a:latin typeface="Aptos" panose="020B0004020202020204" pitchFamily="34" charset="0"/>
                <a:ea typeface="Aptos" panose="020B0004020202020204" pitchFamily="34" charset="0"/>
                <a:cs typeface="Times New Roman" panose="02020603050405020304" pitchFamily="18" charset="0"/>
              </a:rPr>
              <a:t>pace</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pPr marL="0" marR="0"/>
            <a:r>
              <a:rPr lang="en-US" sz="2000" dirty="0">
                <a:latin typeface="Aptos" panose="020B0004020202020204" pitchFamily="34" charset="0"/>
                <a:ea typeface="Aptos" panose="020B0004020202020204" pitchFamily="34" charset="0"/>
                <a:cs typeface="Times New Roman" panose="02020603050405020304" pitchFamily="18" charset="0"/>
              </a:rPr>
              <a:t>			…</a:t>
            </a:r>
            <a:r>
              <a:rPr lang="en-US" sz="2000" dirty="0">
                <a:effectLst/>
                <a:latin typeface="Aptos" panose="020B0004020202020204" pitchFamily="34" charset="0"/>
                <a:ea typeface="Aptos" panose="020B0004020202020204" pitchFamily="34" charset="0"/>
                <a:cs typeface="Times New Roman" panose="02020603050405020304" pitchFamily="18" charset="0"/>
              </a:rPr>
              <a:t>and </a:t>
            </a:r>
            <a:r>
              <a:rPr lang="en-US" sz="2000" b="1" dirty="0">
                <a:effectLst/>
                <a:latin typeface="Aptos" panose="020B0004020202020204" pitchFamily="34" charset="0"/>
                <a:ea typeface="Aptos" panose="020B0004020202020204" pitchFamily="34" charset="0"/>
                <a:cs typeface="Times New Roman" panose="02020603050405020304" pitchFamily="18" charset="0"/>
              </a:rPr>
              <a:t>call</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Images and memories</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From ruin or from ancient trees,</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For I would ask a question of them all.</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I myself created Hanrahan… </a:t>
            </a:r>
          </a:p>
          <a:p>
            <a:pPr marL="0" marR="0"/>
            <a:r>
              <a:rPr lang="en-US" sz="2000" dirty="0">
                <a:latin typeface="Aptos" panose="020B0004020202020204" pitchFamily="34" charset="0"/>
                <a:ea typeface="Aptos" panose="020B0004020202020204" pitchFamily="34" charset="0"/>
                <a:cs typeface="Times New Roman" panose="02020603050405020304" pitchFamily="18" charset="0"/>
              </a:rPr>
              <a:t>…</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I thought it all out twenty years ago.</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pPr marL="0" marR="0"/>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endParaRPr lang="en-US" sz="2000" dirty="0">
              <a:latin typeface="Aptos" panose="020B0004020202020204" pitchFamily="34" charset="0"/>
              <a:ea typeface="Aptos" panose="020B0004020202020204" pitchFamily="34" charset="0"/>
              <a:cs typeface="Times New Roman" panose="02020603050405020304" pitchFamily="18" charset="0"/>
            </a:endParaRPr>
          </a:p>
          <a:p>
            <a:pPr marL="0" marR="0"/>
            <a:r>
              <a:rPr lang="en-US" sz="2000" dirty="0">
                <a:latin typeface="Aptos" panose="020B0004020202020204" pitchFamily="34" charset="0"/>
                <a:ea typeface="Aptos" panose="020B0004020202020204" pitchFamily="34" charset="0"/>
                <a:cs typeface="Times New Roman" panose="02020603050405020304" pitchFamily="18" charset="0"/>
              </a:rPr>
              <a:t>[limited use of adjectives]</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endParaRPr lang="en-US" sz="2000" dirty="0">
              <a:latin typeface="Aptos" panose="020B0004020202020204" pitchFamily="34" charset="0"/>
              <a:ea typeface="Aptos" panose="020B0004020202020204" pitchFamily="34" charset="0"/>
              <a:cs typeface="Times New Roman" panose="02020603050405020304" pitchFamily="18" charset="0"/>
            </a:endParaRPr>
          </a:p>
          <a:p>
            <a:pPr marL="0" marR="0"/>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pPr marL="0" marR="0"/>
            <a:endParaRPr lang="en-US" sz="2000" dirty="0">
              <a:latin typeface="Aptos" panose="020B0004020202020204" pitchFamily="34" charset="0"/>
              <a:ea typeface="Aptos" panose="020B0004020202020204" pitchFamily="34" charset="0"/>
              <a:cs typeface="Times New Roman" panose="02020603050405020304" pitchFamily="18" charset="0"/>
            </a:endParaRPr>
          </a:p>
          <a:p>
            <a:pPr marL="0" marR="0"/>
            <a:endParaRPr lang="en-US" sz="2000" dirty="0">
              <a:latin typeface="Aptos" panose="020B0004020202020204" pitchFamily="34" charset="0"/>
              <a:ea typeface="Aptos" panose="020B0004020202020204" pitchFamily="34" charset="0"/>
              <a:cs typeface="Times New Roman" panose="02020603050405020304" pitchFamily="18" charset="0"/>
            </a:endParaRPr>
          </a:p>
          <a:p>
            <a:pPr marL="0" marR="0"/>
            <a:r>
              <a:rPr lang="en-US" sz="2000" dirty="0">
                <a:latin typeface="Aptos" panose="020B0004020202020204" pitchFamily="34" charset="0"/>
                <a:ea typeface="Aptos" panose="020B0004020202020204" pitchFamily="34" charset="0"/>
                <a:cs typeface="Times New Roman" panose="02020603050405020304" pitchFamily="18" charset="0"/>
              </a:rPr>
              <a:t>…</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I mock </a:t>
            </a:r>
            <a:r>
              <a:rPr lang="en-US" sz="2000" dirty="0">
                <a:latin typeface="Aptos" panose="020B0004020202020204" pitchFamily="34" charset="0"/>
                <a:ea typeface="Aptos" panose="020B0004020202020204" pitchFamily="34" charset="0"/>
                <a:cs typeface="Times New Roman" panose="02020603050405020304" pitchFamily="18" charset="0"/>
              </a:rPr>
              <a:t>P</a:t>
            </a:r>
            <a:r>
              <a:rPr lang="en-US" sz="2000" dirty="0">
                <a:effectLst/>
                <a:latin typeface="Aptos" panose="020B0004020202020204" pitchFamily="34" charset="0"/>
                <a:ea typeface="Aptos" panose="020B0004020202020204" pitchFamily="34" charset="0"/>
                <a:cs typeface="Times New Roman" panose="02020603050405020304" pitchFamily="18" charset="0"/>
              </a:rPr>
              <a:t>lotinus’ thought</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And cry in Plato’s teeth,</a:t>
            </a:r>
          </a:p>
          <a:p>
            <a:pPr marL="0" marR="0"/>
            <a:r>
              <a:rPr lang="en-US" sz="2000" b="1" dirty="0">
                <a:effectLst/>
                <a:latin typeface="Aptos" panose="020B0004020202020204" pitchFamily="34" charset="0"/>
                <a:ea typeface="Aptos" panose="020B0004020202020204" pitchFamily="34" charset="0"/>
                <a:cs typeface="Times New Roman" panose="02020603050405020304" pitchFamily="18" charset="0"/>
              </a:rPr>
              <a:t>Death and life were not</a:t>
            </a:r>
          </a:p>
          <a:p>
            <a:pPr marL="0" marR="0"/>
            <a:r>
              <a:rPr lang="en-US" sz="2000" b="1" dirty="0">
                <a:effectLst/>
                <a:latin typeface="Aptos" panose="020B0004020202020204" pitchFamily="34" charset="0"/>
                <a:ea typeface="Aptos" panose="020B0004020202020204" pitchFamily="34" charset="0"/>
                <a:cs typeface="Times New Roman" panose="02020603050405020304" pitchFamily="18" charset="0"/>
              </a:rPr>
              <a:t>Till man made up the whole,</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Made lock, stock and barrel</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Out of his bitter soul,</a:t>
            </a:r>
          </a:p>
          <a:p>
            <a:pPr marL="0" marR="0"/>
            <a:r>
              <a:rPr lang="en-US" sz="2000" dirty="0">
                <a:effectLst/>
                <a:latin typeface="Aptos" panose="020B0004020202020204" pitchFamily="34" charset="0"/>
                <a:ea typeface="Aptos" panose="020B0004020202020204" pitchFamily="34" charset="0"/>
                <a:cs typeface="Times New Roman" panose="02020603050405020304" pitchFamily="18" charset="0"/>
              </a:rPr>
              <a:t>Aye, sun and moon and star, all….”</a:t>
            </a:r>
            <a:r>
              <a:rPr lang="en-US" sz="2000" dirty="0">
                <a:effectLst/>
              </a:rPr>
              <a:t> </a:t>
            </a:r>
            <a:endParaRPr lang="en-US" sz="2000" dirty="0"/>
          </a:p>
        </p:txBody>
      </p:sp>
    </p:spTree>
    <p:extLst>
      <p:ext uri="{BB962C8B-B14F-4D97-AF65-F5344CB8AC3E}">
        <p14:creationId xmlns:p14="http://schemas.microsoft.com/office/powerpoint/2010/main" val="116160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6F75-E3C1-9574-8D88-70A47CA83D07}"/>
              </a:ext>
            </a:extLst>
          </p:cNvPr>
          <p:cNvSpPr>
            <a:spLocks noGrp="1"/>
          </p:cNvSpPr>
          <p:nvPr>
            <p:ph type="title"/>
          </p:nvPr>
        </p:nvSpPr>
        <p:spPr>
          <a:xfrm>
            <a:off x="266007" y="307571"/>
            <a:ext cx="9177251" cy="1388225"/>
          </a:xfrm>
        </p:spPr>
        <p:txBody>
          <a:bodyPr>
            <a:normAutofit fontScale="90000"/>
          </a:bodyPr>
          <a:lstStyle/>
          <a:p>
            <a:r>
              <a:rPr lang="en-US" sz="4000" dirty="0"/>
              <a:t>Word vectors/embeddings as a common ground of disambiguation or semiosis?</a:t>
            </a:r>
            <a:br>
              <a:rPr lang="en-US" dirty="0"/>
            </a:br>
            <a:endParaRPr lang="en-US" dirty="0"/>
          </a:p>
        </p:txBody>
      </p:sp>
      <p:sp>
        <p:nvSpPr>
          <p:cNvPr id="3" name="Content Placeholder 2">
            <a:extLst>
              <a:ext uri="{FF2B5EF4-FFF2-40B4-BE49-F238E27FC236}">
                <a16:creationId xmlns:a16="http://schemas.microsoft.com/office/drawing/2014/main" id="{648718F3-E9E0-19C3-10C9-A404BF428E99}"/>
              </a:ext>
            </a:extLst>
          </p:cNvPr>
          <p:cNvSpPr>
            <a:spLocks noGrp="1"/>
          </p:cNvSpPr>
          <p:nvPr>
            <p:ph idx="1"/>
          </p:nvPr>
        </p:nvSpPr>
        <p:spPr>
          <a:xfrm>
            <a:off x="427951" y="1695796"/>
            <a:ext cx="9730201" cy="5162204"/>
          </a:xfrm>
        </p:spPr>
        <p:txBody>
          <a:bodyPr>
            <a:noAutofit/>
          </a:bodyPr>
          <a:lstStyle/>
          <a:p>
            <a:r>
              <a:rPr lang="en-US" dirty="0">
                <a:latin typeface="Trebuchet MS" panose="020B0703020202090204" pitchFamily="34" charset="0"/>
              </a:rPr>
              <a:t>Common acts  of “disambiguation”? </a:t>
            </a:r>
          </a:p>
          <a:p>
            <a:pPr marL="460375" indent="0">
              <a:buNone/>
            </a:pPr>
            <a:r>
              <a:rPr lang="en-US" dirty="0">
                <a:latin typeface="Trebuchet MS" panose="020B0703020202090204" pitchFamily="34" charset="0"/>
              </a:rPr>
              <a:t>Michael Gavin: “[William Empson] </a:t>
            </a:r>
            <a:r>
              <a:rPr lang="en-US" dirty="0">
                <a:effectLst/>
                <a:latin typeface="Trebuchet MS" panose="020B0703020202090204" pitchFamily="34" charset="0"/>
              </a:rPr>
              <a:t>established disambiguation as a primary critical activity… rather than disambiguate words …meanings could be held in productive interpretive juxtaposition”</a:t>
            </a:r>
          </a:p>
          <a:p>
            <a:pPr marL="460375" indent="0">
              <a:buNone/>
            </a:pPr>
            <a:r>
              <a:rPr lang="en-US" dirty="0">
                <a:effectLst/>
                <a:latin typeface="Trebuchet MS" panose="020B0703020202090204" pitchFamily="34" charset="0"/>
              </a:rPr>
              <a:t>“Vector-space models can be used in much the same way that Empson used the dictionary, not to reduce words to a meaning in context, but to expose their many possible connotations.”</a:t>
            </a:r>
          </a:p>
          <a:p>
            <a:pPr marL="460375" indent="0">
              <a:buNone/>
            </a:pPr>
            <a:endParaRPr lang="en-US" sz="1800" dirty="0">
              <a:latin typeface="Trebuchet MS" panose="020B0703020202090204" pitchFamily="34" charset="0"/>
            </a:endParaRPr>
          </a:p>
          <a:p>
            <a:r>
              <a:rPr lang="en-US" dirty="0">
                <a:latin typeface="Trebuchet MS" panose="020B0703020202090204" pitchFamily="34" charset="0"/>
              </a:rPr>
              <a:t>Common “semiotic acts”?</a:t>
            </a:r>
          </a:p>
          <a:p>
            <a:pPr marL="460375" indent="0">
              <a:buNone/>
            </a:pPr>
            <a:r>
              <a:rPr lang="en-US" dirty="0">
                <a:latin typeface="Trebuchet MS" panose="020B0703020202090204" pitchFamily="34" charset="0"/>
              </a:rPr>
              <a:t>Paul </a:t>
            </a:r>
            <a:r>
              <a:rPr lang="en-US" dirty="0" err="1">
                <a:latin typeface="Trebuchet MS" panose="020B0703020202090204" pitchFamily="34" charset="0"/>
              </a:rPr>
              <a:t>Kockelman</a:t>
            </a:r>
            <a:r>
              <a:rPr lang="en-US" dirty="0">
                <a:latin typeface="Trebuchet MS" panose="020B0703020202090204" pitchFamily="34" charset="0"/>
              </a:rPr>
              <a:t>, </a:t>
            </a:r>
            <a:r>
              <a:rPr lang="en-US" i="1" dirty="0">
                <a:latin typeface="Trebuchet MS" panose="020B0703020202090204" pitchFamily="34" charset="0"/>
              </a:rPr>
              <a:t>Last Words</a:t>
            </a:r>
            <a:r>
              <a:rPr lang="en-US" dirty="0">
                <a:latin typeface="Trebuchet MS" panose="020B0703020202090204" pitchFamily="34" charset="0"/>
              </a:rPr>
              <a:t>: “the intentionality …of the trained model is derivative not just of the intentionality of the humans that trained it…but also the intentionality of the humans who produced the texts and instructions it was trained on” (28)</a:t>
            </a:r>
          </a:p>
          <a:p>
            <a:pPr marL="0" indent="0">
              <a:buNone/>
            </a:pPr>
            <a:endParaRPr lang="en-US" b="1" dirty="0">
              <a:latin typeface="Trebuchet MS" panose="020B0703020202090204" pitchFamily="34" charset="0"/>
            </a:endParaRPr>
          </a:p>
          <a:p>
            <a:pPr marL="0" indent="0">
              <a:buNone/>
            </a:pPr>
            <a:r>
              <a:rPr lang="en-US" b="1" dirty="0">
                <a:latin typeface="Trebuchet MS" panose="020B0703020202090204" pitchFamily="34" charset="0"/>
              </a:rPr>
              <a:t>Q: Do we agree? How are those two “ambiguities” or “intentions” aligned or misaligned?</a:t>
            </a:r>
          </a:p>
        </p:txBody>
      </p:sp>
    </p:spTree>
    <p:extLst>
      <p:ext uri="{BB962C8B-B14F-4D97-AF65-F5344CB8AC3E}">
        <p14:creationId xmlns:p14="http://schemas.microsoft.com/office/powerpoint/2010/main" val="31272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CC56-047A-2C27-9A94-37B7F43ED1D2}"/>
              </a:ext>
            </a:extLst>
          </p:cNvPr>
          <p:cNvSpPr>
            <a:spLocks noGrp="1"/>
          </p:cNvSpPr>
          <p:nvPr>
            <p:ph type="title"/>
          </p:nvPr>
        </p:nvSpPr>
        <p:spPr>
          <a:xfrm>
            <a:off x="677334" y="609599"/>
            <a:ext cx="8596668" cy="1550989"/>
          </a:xfrm>
        </p:spPr>
        <p:txBody>
          <a:bodyPr>
            <a:normAutofit fontScale="90000"/>
          </a:bodyPr>
          <a:lstStyle/>
          <a:p>
            <a:r>
              <a:rPr lang="en-US" dirty="0"/>
              <a:t>Poetics and Prosody:</a:t>
            </a:r>
            <a:br>
              <a:rPr lang="en-US" dirty="0"/>
            </a:br>
            <a:r>
              <a:rPr lang="en-US" dirty="0"/>
              <a:t>	</a:t>
            </a:r>
            <a:r>
              <a:rPr lang="en-US" sz="2700" dirty="0"/>
              <a:t>What do LLMs know? </a:t>
            </a:r>
            <a:br>
              <a:rPr lang="en-US" sz="2700" dirty="0"/>
            </a:br>
            <a:r>
              <a:rPr lang="en-US" sz="2700" dirty="0"/>
              <a:t>	How can we study both behavior and latent space?</a:t>
            </a:r>
            <a:endParaRPr lang="en-US" dirty="0"/>
          </a:p>
        </p:txBody>
      </p:sp>
      <p:sp>
        <p:nvSpPr>
          <p:cNvPr id="3" name="Content Placeholder 2">
            <a:extLst>
              <a:ext uri="{FF2B5EF4-FFF2-40B4-BE49-F238E27FC236}">
                <a16:creationId xmlns:a16="http://schemas.microsoft.com/office/drawing/2014/main" id="{A05F43D6-C8D3-0C6F-6C55-BB6CCB21E5EE}"/>
              </a:ext>
            </a:extLst>
          </p:cNvPr>
          <p:cNvSpPr>
            <a:spLocks noGrp="1"/>
          </p:cNvSpPr>
          <p:nvPr>
            <p:ph idx="1"/>
          </p:nvPr>
        </p:nvSpPr>
        <p:spPr>
          <a:xfrm>
            <a:off x="677334" y="2160588"/>
            <a:ext cx="8596668" cy="4270171"/>
          </a:xfrm>
        </p:spPr>
        <p:txBody>
          <a:bodyPr>
            <a:normAutofit fontScale="85000" lnSpcReduction="20000"/>
          </a:bodyPr>
          <a:lstStyle/>
          <a:p>
            <a:r>
              <a:rPr lang="en-US" dirty="0">
                <a:latin typeface="+mj-lt"/>
              </a:rPr>
              <a:t>McCoy et al,</a:t>
            </a:r>
            <a:r>
              <a:rPr lang="en-US" dirty="0">
                <a:effectLst/>
              </a:rPr>
              <a:t> “Embers of Autoregression Show How Large Language Models Are Shaped by the Problem They Are Trained to Solve.” </a:t>
            </a:r>
            <a:r>
              <a:rPr lang="en-US" i="1" dirty="0">
                <a:effectLst/>
              </a:rPr>
              <a:t>Proceedings of the National Academy of Sciences</a:t>
            </a:r>
            <a:r>
              <a:rPr lang="en-US" dirty="0">
                <a:effectLst/>
              </a:rPr>
              <a:t> 121, no. 41 (October 8, 2024)</a:t>
            </a:r>
          </a:p>
          <a:p>
            <a:r>
              <a:rPr lang="en-US" dirty="0" err="1">
                <a:effectLst/>
              </a:rPr>
              <a:t>Beguš</a:t>
            </a:r>
            <a:r>
              <a:rPr lang="en-US" dirty="0">
                <a:effectLst/>
              </a:rPr>
              <a:t>, </a:t>
            </a:r>
            <a:r>
              <a:rPr lang="en-US" dirty="0" err="1">
                <a:effectLst/>
              </a:rPr>
              <a:t>Gašper</a:t>
            </a:r>
            <a:r>
              <a:rPr lang="en-US" dirty="0">
                <a:effectLst/>
              </a:rPr>
              <a:t>, et al., “Large Linguistic Models: Analyzing Theoretical Linguistic Abilities of LLMs” (Manuscript, Aug 2023)</a:t>
            </a:r>
          </a:p>
          <a:p>
            <a:pPr marL="0" indent="0">
              <a:buNone/>
            </a:pPr>
            <a:endParaRPr lang="en-US" dirty="0">
              <a:latin typeface="+mj-lt"/>
            </a:endParaRPr>
          </a:p>
          <a:p>
            <a:r>
              <a:rPr lang="en-US" dirty="0">
                <a:latin typeface="+mj-lt"/>
              </a:rPr>
              <a:t>“Co-poet”: </a:t>
            </a:r>
            <a:r>
              <a:rPr lang="en-US" dirty="0">
                <a:effectLst/>
              </a:rPr>
              <a:t>Chakrabarty, </a:t>
            </a:r>
            <a:r>
              <a:rPr lang="en-US" dirty="0" err="1">
                <a:effectLst/>
              </a:rPr>
              <a:t>Tuhin</a:t>
            </a:r>
            <a:r>
              <a:rPr lang="en-US" dirty="0">
                <a:effectLst/>
              </a:rPr>
              <a:t>, Vishakh </a:t>
            </a:r>
            <a:r>
              <a:rPr lang="en-US" dirty="0" err="1">
                <a:effectLst/>
              </a:rPr>
              <a:t>Padmakumar</a:t>
            </a:r>
            <a:r>
              <a:rPr lang="en-US" dirty="0">
                <a:effectLst/>
              </a:rPr>
              <a:t>, and He He. “Help Me Write a Poem: Instruction Tuning as a Vehicle for Collaborative Poetry Writing.”</a:t>
            </a:r>
          </a:p>
          <a:p>
            <a:pPr marL="0" indent="0">
              <a:buNone/>
            </a:pPr>
            <a:endParaRPr lang="en-US" dirty="0">
              <a:latin typeface="+mj-lt"/>
            </a:endParaRPr>
          </a:p>
          <a:p>
            <a:r>
              <a:rPr lang="en-US" sz="1800" dirty="0">
                <a:effectLst/>
                <a:latin typeface="+mj-lt"/>
                <a:ea typeface="Aptos" panose="020B0004020202020204" pitchFamily="34" charset="0"/>
                <a:cs typeface="Times New Roman" panose="02020603050405020304" pitchFamily="18" charset="0"/>
              </a:rPr>
              <a:t>Walsh, Melanie, Anna </a:t>
            </a:r>
            <a:r>
              <a:rPr lang="en-US" sz="1800" dirty="0" err="1">
                <a:effectLst/>
                <a:latin typeface="+mj-lt"/>
                <a:ea typeface="Aptos" panose="020B0004020202020204" pitchFamily="34" charset="0"/>
                <a:cs typeface="Times New Roman" panose="02020603050405020304" pitchFamily="18" charset="0"/>
              </a:rPr>
              <a:t>Preus</a:t>
            </a:r>
            <a:r>
              <a:rPr lang="en-US" sz="1800" dirty="0">
                <a:effectLst/>
                <a:latin typeface="+mj-lt"/>
                <a:ea typeface="Aptos" panose="020B0004020202020204" pitchFamily="34" charset="0"/>
                <a:cs typeface="Times New Roman" panose="02020603050405020304" pitchFamily="18" charset="0"/>
              </a:rPr>
              <a:t>, and Maria </a:t>
            </a:r>
            <a:r>
              <a:rPr lang="en-US" sz="1800" dirty="0" err="1">
                <a:effectLst/>
                <a:latin typeface="+mj-lt"/>
                <a:ea typeface="Aptos" panose="020B0004020202020204" pitchFamily="34" charset="0"/>
                <a:cs typeface="Times New Roman" panose="02020603050405020304" pitchFamily="18" charset="0"/>
              </a:rPr>
              <a:t>Antoniak</a:t>
            </a:r>
            <a:r>
              <a:rPr lang="en-US" sz="1800" dirty="0">
                <a:effectLst/>
                <a:latin typeface="+mj-lt"/>
                <a:ea typeface="Aptos" panose="020B0004020202020204" pitchFamily="34" charset="0"/>
                <a:cs typeface="Times New Roman" panose="02020603050405020304" pitchFamily="18" charset="0"/>
              </a:rPr>
              <a:t>. “Sonnet or Not, Bot? Poetry Evaluation for Large Models and Datasets.” </a:t>
            </a:r>
            <a:r>
              <a:rPr lang="en-US" sz="1800" dirty="0" err="1">
                <a:effectLst/>
                <a:latin typeface="+mj-lt"/>
                <a:ea typeface="Aptos" panose="020B0004020202020204" pitchFamily="34" charset="0"/>
                <a:cs typeface="Times New Roman" panose="02020603050405020304" pitchFamily="18" charset="0"/>
              </a:rPr>
              <a:t>arXiv</a:t>
            </a:r>
            <a:r>
              <a:rPr lang="en-US" sz="1800" dirty="0">
                <a:effectLst/>
                <a:latin typeface="+mj-lt"/>
                <a:ea typeface="Aptos" panose="020B0004020202020204" pitchFamily="34" charset="0"/>
                <a:cs typeface="Times New Roman" panose="02020603050405020304" pitchFamily="18" charset="0"/>
              </a:rPr>
              <a:t>, October 10, 2024.</a:t>
            </a:r>
          </a:p>
          <a:p>
            <a:pPr marL="0" indent="0">
              <a:buNone/>
            </a:pPr>
            <a:endParaRPr lang="en-US" dirty="0">
              <a:latin typeface="+mj-lt"/>
            </a:endParaRPr>
          </a:p>
          <a:p>
            <a:r>
              <a:rPr lang="en-US" sz="1800" dirty="0">
                <a:effectLst/>
                <a:latin typeface="+mj-lt"/>
                <a:ea typeface="Aptos" panose="020B0004020202020204" pitchFamily="34" charset="0"/>
                <a:cs typeface="Times New Roman" panose="02020603050405020304" pitchFamily="18" charset="0"/>
              </a:rPr>
              <a:t>Walsh, Melanie, Anna </a:t>
            </a:r>
            <a:r>
              <a:rPr lang="en-US" sz="1800" dirty="0" err="1">
                <a:effectLst/>
                <a:latin typeface="+mj-lt"/>
                <a:ea typeface="Aptos" panose="020B0004020202020204" pitchFamily="34" charset="0"/>
                <a:cs typeface="Times New Roman" panose="02020603050405020304" pitchFamily="18" charset="0"/>
              </a:rPr>
              <a:t>Preus</a:t>
            </a:r>
            <a:r>
              <a:rPr lang="en-US" sz="1800" dirty="0">
                <a:effectLst/>
                <a:latin typeface="+mj-lt"/>
                <a:ea typeface="Aptos" panose="020B0004020202020204" pitchFamily="34" charset="0"/>
                <a:cs typeface="Times New Roman" panose="02020603050405020304" pitchFamily="18" charset="0"/>
              </a:rPr>
              <a:t>, and Elizabeth </a:t>
            </a:r>
            <a:r>
              <a:rPr lang="en-US" sz="1800" dirty="0" err="1">
                <a:effectLst/>
                <a:latin typeface="+mj-lt"/>
                <a:ea typeface="Aptos" panose="020B0004020202020204" pitchFamily="34" charset="0"/>
                <a:cs typeface="Times New Roman" panose="02020603050405020304" pitchFamily="18" charset="0"/>
              </a:rPr>
              <a:t>Gronski</a:t>
            </a:r>
            <a:r>
              <a:rPr lang="en-US" sz="1800" dirty="0">
                <a:effectLst/>
                <a:latin typeface="+mj-lt"/>
                <a:ea typeface="Aptos" panose="020B0004020202020204" pitchFamily="34" charset="0"/>
                <a:cs typeface="Times New Roman" panose="02020603050405020304" pitchFamily="18" charset="0"/>
              </a:rPr>
              <a:t>. “Does ChatGPT Have a Poetic Style?” </a:t>
            </a:r>
            <a:r>
              <a:rPr lang="en-US" sz="1800" dirty="0" err="1">
                <a:effectLst/>
                <a:latin typeface="+mj-lt"/>
                <a:ea typeface="Aptos" panose="020B0004020202020204" pitchFamily="34" charset="0"/>
                <a:cs typeface="Times New Roman" panose="02020603050405020304" pitchFamily="18" charset="0"/>
              </a:rPr>
              <a:t>arXiv</a:t>
            </a:r>
            <a:r>
              <a:rPr lang="en-US" sz="1800" dirty="0">
                <a:effectLst/>
                <a:latin typeface="+mj-lt"/>
                <a:ea typeface="Aptos" panose="020B0004020202020204" pitchFamily="34" charset="0"/>
                <a:cs typeface="Times New Roman" panose="02020603050405020304" pitchFamily="18" charset="0"/>
              </a:rPr>
              <a:t>, October 20, 2024.</a:t>
            </a:r>
          </a:p>
          <a:p>
            <a:pPr marL="0" indent="0">
              <a:buNone/>
            </a:pPr>
            <a:endParaRPr lang="en-US" sz="1800" dirty="0">
              <a:effectLst/>
              <a:latin typeface="+mj-lt"/>
              <a:ea typeface="Aptos" panose="020B0004020202020204" pitchFamily="34" charset="0"/>
              <a:cs typeface="Times New Roman" panose="02020603050405020304" pitchFamily="18" charset="0"/>
            </a:endParaRPr>
          </a:p>
          <a:p>
            <a:r>
              <a:rPr lang="en-US" dirty="0">
                <a:effectLst/>
              </a:rPr>
              <a:t>Heuser, Ryan. “Generative Humanities,” n.d. (2024 manuscript)</a:t>
            </a:r>
          </a:p>
          <a:p>
            <a:endParaRPr lang="en-US" dirty="0">
              <a:latin typeface="+mj-lt"/>
            </a:endParaRPr>
          </a:p>
        </p:txBody>
      </p:sp>
    </p:spTree>
    <p:extLst>
      <p:ext uri="{BB962C8B-B14F-4D97-AF65-F5344CB8AC3E}">
        <p14:creationId xmlns:p14="http://schemas.microsoft.com/office/powerpoint/2010/main" val="51633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5952-ABD5-F675-F09B-7E5D8B0E17F8}"/>
              </a:ext>
            </a:extLst>
          </p:cNvPr>
          <p:cNvSpPr>
            <a:spLocks noGrp="1"/>
          </p:cNvSpPr>
          <p:nvPr>
            <p:ph type="title"/>
          </p:nvPr>
        </p:nvSpPr>
        <p:spPr/>
        <p:txBody>
          <a:bodyPr/>
          <a:lstStyle/>
          <a:p>
            <a:r>
              <a:rPr lang="en-US" dirty="0"/>
              <a:t>Computational Work in Metrics</a:t>
            </a:r>
          </a:p>
        </p:txBody>
      </p:sp>
      <p:sp>
        <p:nvSpPr>
          <p:cNvPr id="3" name="Content Placeholder 2">
            <a:extLst>
              <a:ext uri="{FF2B5EF4-FFF2-40B4-BE49-F238E27FC236}">
                <a16:creationId xmlns:a16="http://schemas.microsoft.com/office/drawing/2014/main" id="{AE54F8A6-3B15-BA17-1A9E-9A0A0A3882C9}"/>
              </a:ext>
            </a:extLst>
          </p:cNvPr>
          <p:cNvSpPr>
            <a:spLocks noGrp="1"/>
          </p:cNvSpPr>
          <p:nvPr>
            <p:ph idx="1"/>
          </p:nvPr>
        </p:nvSpPr>
        <p:spPr>
          <a:xfrm>
            <a:off x="677334" y="1612901"/>
            <a:ext cx="8596668" cy="4428462"/>
          </a:xfrm>
        </p:spPr>
        <p:txBody>
          <a:bodyPr/>
          <a:lstStyle/>
          <a:p>
            <a:pPr marL="0" indent="0">
              <a:buNone/>
            </a:pPr>
            <a:r>
              <a:rPr lang="en-US" dirty="0"/>
              <a:t>[A Selection]</a:t>
            </a:r>
          </a:p>
          <a:p>
            <a:r>
              <a:rPr lang="en-US" dirty="0"/>
              <a:t>Marina </a:t>
            </a:r>
            <a:r>
              <a:rPr lang="en-US" dirty="0" err="1"/>
              <a:t>Tarlinskaja</a:t>
            </a:r>
            <a:r>
              <a:rPr lang="en-US" dirty="0"/>
              <a:t> (statistical, not computer-aided)</a:t>
            </a:r>
          </a:p>
          <a:p>
            <a:r>
              <a:rPr lang="en-US" dirty="0"/>
              <a:t>Stanford Lit Lab: </a:t>
            </a:r>
          </a:p>
          <a:p>
            <a:pPr lvl="1"/>
            <a:r>
              <a:rPr lang="en-US" dirty="0" err="1"/>
              <a:t>Prosodic.py</a:t>
            </a:r>
            <a:endParaRPr lang="en-US" dirty="0"/>
          </a:p>
          <a:p>
            <a:pPr lvl="1"/>
            <a:r>
              <a:rPr lang="en-US" dirty="0"/>
              <a:t>“Transhistorical Poetry Project”</a:t>
            </a:r>
          </a:p>
          <a:p>
            <a:pPr lvl="1"/>
            <a:r>
              <a:rPr lang="en-US" dirty="0"/>
              <a:t>J.D. Porter, “</a:t>
            </a:r>
            <a:r>
              <a:rPr lang="en-US" dirty="0">
                <a:hlinkClick r:id="rId3"/>
              </a:rPr>
              <a:t>Hood Distance</a:t>
            </a:r>
            <a:r>
              <a:rPr lang="en-US" dirty="0"/>
              <a:t>” [or rather “Hood </a:t>
            </a:r>
            <a:r>
              <a:rPr lang="en-US" u="sng" dirty="0"/>
              <a:t>Vector</a:t>
            </a:r>
            <a:r>
              <a:rPr lang="en-US" dirty="0"/>
              <a:t>]</a:t>
            </a:r>
          </a:p>
          <a:p>
            <a:r>
              <a:rPr lang="en-US" dirty="0"/>
              <a:t>Ryan Heuser, “Generative Humanities” (2024, manuscript)</a:t>
            </a:r>
          </a:p>
        </p:txBody>
      </p:sp>
    </p:spTree>
    <p:extLst>
      <p:ext uri="{BB962C8B-B14F-4D97-AF65-F5344CB8AC3E}">
        <p14:creationId xmlns:p14="http://schemas.microsoft.com/office/powerpoint/2010/main" val="168102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19EF-CF21-09E0-0841-59B5332ACAAF}"/>
              </a:ext>
            </a:extLst>
          </p:cNvPr>
          <p:cNvSpPr>
            <a:spLocks noGrp="1"/>
          </p:cNvSpPr>
          <p:nvPr>
            <p:ph type="title"/>
          </p:nvPr>
        </p:nvSpPr>
        <p:spPr/>
        <p:txBody>
          <a:bodyPr/>
          <a:lstStyle/>
          <a:p>
            <a:r>
              <a:rPr lang="en-US" dirty="0"/>
              <a:t>Stress counts</a:t>
            </a:r>
          </a:p>
        </p:txBody>
      </p:sp>
      <p:graphicFrame>
        <p:nvGraphicFramePr>
          <p:cNvPr id="4" name="Content Placeholder 3">
            <a:extLst>
              <a:ext uri="{FF2B5EF4-FFF2-40B4-BE49-F238E27FC236}">
                <a16:creationId xmlns:a16="http://schemas.microsoft.com/office/drawing/2014/main" id="{49591C61-3AE1-365F-68E7-0065D192E7B5}"/>
              </a:ext>
            </a:extLst>
          </p:cNvPr>
          <p:cNvGraphicFramePr>
            <a:graphicFrameLocks noGrp="1"/>
          </p:cNvGraphicFramePr>
          <p:nvPr>
            <p:ph idx="1"/>
            <p:extLst>
              <p:ext uri="{D42A27DB-BD31-4B8C-83A1-F6EECF244321}">
                <p14:modId xmlns:p14="http://schemas.microsoft.com/office/powerpoint/2010/main" val="3509944368"/>
              </p:ext>
            </p:extLst>
          </p:nvPr>
        </p:nvGraphicFramePr>
        <p:xfrm>
          <a:off x="4975668" y="213539"/>
          <a:ext cx="6876863" cy="2112922"/>
        </p:xfrm>
        <a:graphic>
          <a:graphicData uri="http://schemas.openxmlformats.org/drawingml/2006/table">
            <a:tbl>
              <a:tblPr firstRow="1" firstCol="1" bandRow="1">
                <a:tableStyleId>{5C22544A-7EE6-4342-B048-85BDC9FD1C3A}</a:tableStyleId>
              </a:tblPr>
              <a:tblGrid>
                <a:gridCol w="1692309">
                  <a:extLst>
                    <a:ext uri="{9D8B030D-6E8A-4147-A177-3AD203B41FA5}">
                      <a16:colId xmlns:a16="http://schemas.microsoft.com/office/drawing/2014/main" val="3602240509"/>
                    </a:ext>
                  </a:extLst>
                </a:gridCol>
                <a:gridCol w="846155">
                  <a:extLst>
                    <a:ext uri="{9D8B030D-6E8A-4147-A177-3AD203B41FA5}">
                      <a16:colId xmlns:a16="http://schemas.microsoft.com/office/drawing/2014/main" val="820836192"/>
                    </a:ext>
                  </a:extLst>
                </a:gridCol>
                <a:gridCol w="846155">
                  <a:extLst>
                    <a:ext uri="{9D8B030D-6E8A-4147-A177-3AD203B41FA5}">
                      <a16:colId xmlns:a16="http://schemas.microsoft.com/office/drawing/2014/main" val="2724162489"/>
                    </a:ext>
                  </a:extLst>
                </a:gridCol>
                <a:gridCol w="846897">
                  <a:extLst>
                    <a:ext uri="{9D8B030D-6E8A-4147-A177-3AD203B41FA5}">
                      <a16:colId xmlns:a16="http://schemas.microsoft.com/office/drawing/2014/main" val="3292570666"/>
                    </a:ext>
                  </a:extLst>
                </a:gridCol>
                <a:gridCol w="846897">
                  <a:extLst>
                    <a:ext uri="{9D8B030D-6E8A-4147-A177-3AD203B41FA5}">
                      <a16:colId xmlns:a16="http://schemas.microsoft.com/office/drawing/2014/main" val="877434169"/>
                    </a:ext>
                  </a:extLst>
                </a:gridCol>
                <a:gridCol w="846897">
                  <a:extLst>
                    <a:ext uri="{9D8B030D-6E8A-4147-A177-3AD203B41FA5}">
                      <a16:colId xmlns:a16="http://schemas.microsoft.com/office/drawing/2014/main" val="597596271"/>
                    </a:ext>
                  </a:extLst>
                </a:gridCol>
                <a:gridCol w="951553">
                  <a:extLst>
                    <a:ext uri="{9D8B030D-6E8A-4147-A177-3AD203B41FA5}">
                      <a16:colId xmlns:a16="http://schemas.microsoft.com/office/drawing/2014/main" val="124157393"/>
                    </a:ext>
                  </a:extLst>
                </a:gridCol>
              </a:tblGrid>
              <a:tr h="301846">
                <a:tc>
                  <a:txBody>
                    <a:bodyPr/>
                    <a:lstStyle/>
                    <a:p>
                      <a:pPr marL="0" marR="0"/>
                      <a:r>
                        <a:rPr lang="en-US" sz="1200">
                          <a:effectLst/>
                        </a:rPr>
                        <a:t>Positions</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2</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6</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10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r>
                        <a:rPr lang="en-US" sz="1200">
                          <a:effectLst/>
                        </a:rPr>
                        <a:t>Mean 2-8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98478586"/>
                  </a:ext>
                </a:extLst>
              </a:tr>
              <a:tr h="301846">
                <a:tc>
                  <a:txBody>
                    <a:bodyPr/>
                    <a:lstStyle/>
                    <a:p>
                      <a:pPr marL="0" marR="0"/>
                      <a:r>
                        <a:rPr lang="en-US" sz="1200">
                          <a:effectLst/>
                        </a:rPr>
                        <a:t>Pope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98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86</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99</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45970231"/>
                  </a:ext>
                </a:extLst>
              </a:tr>
              <a:tr h="301846">
                <a:tc>
                  <a:txBody>
                    <a:bodyPr/>
                    <a:lstStyle/>
                    <a:p>
                      <a:pPr marL="0" marR="0"/>
                      <a:r>
                        <a:rPr lang="en-US" sz="1200">
                          <a:effectLst/>
                        </a:rPr>
                        <a:t>Byron</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71</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76</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94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6352052"/>
                  </a:ext>
                </a:extLst>
              </a:tr>
              <a:tr h="301846">
                <a:tc>
                  <a:txBody>
                    <a:bodyPr/>
                    <a:lstStyle/>
                    <a:p>
                      <a:pPr marL="0" marR="0"/>
                      <a:r>
                        <a:rPr lang="en-US" sz="1200">
                          <a:effectLst/>
                        </a:rPr>
                        <a:t>Shakespeare</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61</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dirty="0">
                          <a:effectLst/>
                        </a:rPr>
                        <a:t>82</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73</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69</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93</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71</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6931108"/>
                  </a:ext>
                </a:extLst>
              </a:tr>
              <a:tr h="301846">
                <a:tc>
                  <a:txBody>
                    <a:bodyPr/>
                    <a:lstStyle/>
                    <a:p>
                      <a:pPr marL="0" marR="0"/>
                      <a:r>
                        <a:rPr lang="en-US" sz="1200">
                          <a:effectLst/>
                        </a:rPr>
                        <a:t>Frost</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dirty="0">
                          <a:effectLst/>
                        </a:rPr>
                        <a:t>61</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dirty="0">
                          <a:effectLst/>
                        </a:rPr>
                        <a:t>79</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75</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94</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72</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02620185"/>
                  </a:ext>
                </a:extLst>
              </a:tr>
              <a:tr h="301846">
                <a:tc>
                  <a:txBody>
                    <a:bodyPr/>
                    <a:lstStyle/>
                    <a:p>
                      <a:pPr marL="0" marR="0"/>
                      <a:r>
                        <a:rPr lang="en-US" sz="1200" dirty="0">
                          <a:effectLst/>
                        </a:rPr>
                        <a:t>Donne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61</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67</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71</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70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8196983"/>
                  </a:ext>
                </a:extLst>
              </a:tr>
              <a:tr h="301846">
                <a:tc>
                  <a:txBody>
                    <a:bodyPr/>
                    <a:lstStyle/>
                    <a:p>
                      <a:pPr marL="0" marR="0"/>
                      <a:r>
                        <a:rPr lang="en-US" sz="1200" dirty="0">
                          <a:effectLst/>
                        </a:rPr>
                        <a:t>10-syllable prose</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38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40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48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38</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a:effectLst/>
                        </a:rPr>
                        <a:t>80</a:t>
                      </a:r>
                      <a:endParaRPr lang="en-US" sz="12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r>
                        <a:rPr lang="en-US" sz="1200" dirty="0">
                          <a:effectLst/>
                        </a:rPr>
                        <a:t>48</a:t>
                      </a: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5604311"/>
                  </a:ext>
                </a:extLst>
              </a:tr>
            </a:tbl>
          </a:graphicData>
        </a:graphic>
      </p:graphicFrame>
      <p:pic>
        <p:nvPicPr>
          <p:cNvPr id="5" name="Picture 4">
            <a:extLst>
              <a:ext uri="{FF2B5EF4-FFF2-40B4-BE49-F238E27FC236}">
                <a16:creationId xmlns:a16="http://schemas.microsoft.com/office/drawing/2014/main" id="{F8AE840A-ABA4-BE22-EB44-963A5FD54BD0}"/>
              </a:ext>
            </a:extLst>
          </p:cNvPr>
          <p:cNvPicPr>
            <a:picLocks noChangeAspect="1"/>
          </p:cNvPicPr>
          <p:nvPr/>
        </p:nvPicPr>
        <p:blipFill>
          <a:blip r:embed="rId3"/>
          <a:stretch>
            <a:fillRect/>
          </a:stretch>
        </p:blipFill>
        <p:spPr>
          <a:xfrm>
            <a:off x="0" y="3004220"/>
            <a:ext cx="6422967" cy="3853780"/>
          </a:xfrm>
          <a:prstGeom prst="rect">
            <a:avLst/>
          </a:prstGeom>
        </p:spPr>
      </p:pic>
      <p:sp>
        <p:nvSpPr>
          <p:cNvPr id="6" name="TextBox 5">
            <a:extLst>
              <a:ext uri="{FF2B5EF4-FFF2-40B4-BE49-F238E27FC236}">
                <a16:creationId xmlns:a16="http://schemas.microsoft.com/office/drawing/2014/main" id="{DF283E97-DDA9-494D-CD2A-E529EC2A12CC}"/>
              </a:ext>
            </a:extLst>
          </p:cNvPr>
          <p:cNvSpPr txBox="1"/>
          <p:nvPr/>
        </p:nvSpPr>
        <p:spPr>
          <a:xfrm>
            <a:off x="5067933" y="2353190"/>
            <a:ext cx="1300484" cy="369332"/>
          </a:xfrm>
          <a:prstGeom prst="rect">
            <a:avLst/>
          </a:prstGeom>
          <a:noFill/>
        </p:spPr>
        <p:txBody>
          <a:bodyPr wrap="none" rtlCol="0">
            <a:spAutoFit/>
          </a:bodyPr>
          <a:lstStyle/>
          <a:p>
            <a:r>
              <a:rPr lang="en-US" dirty="0" err="1"/>
              <a:t>Tarlinskaja</a:t>
            </a:r>
            <a:endParaRPr lang="en-US" dirty="0"/>
          </a:p>
        </p:txBody>
      </p:sp>
      <p:sp>
        <p:nvSpPr>
          <p:cNvPr id="7" name="TextBox 6">
            <a:extLst>
              <a:ext uri="{FF2B5EF4-FFF2-40B4-BE49-F238E27FC236}">
                <a16:creationId xmlns:a16="http://schemas.microsoft.com/office/drawing/2014/main" id="{9828CB94-E810-055D-892B-4295D131D903}"/>
              </a:ext>
            </a:extLst>
          </p:cNvPr>
          <p:cNvSpPr txBox="1"/>
          <p:nvPr/>
        </p:nvSpPr>
        <p:spPr>
          <a:xfrm>
            <a:off x="315884" y="2560320"/>
            <a:ext cx="898003" cy="369332"/>
          </a:xfrm>
          <a:prstGeom prst="rect">
            <a:avLst/>
          </a:prstGeom>
          <a:noFill/>
        </p:spPr>
        <p:txBody>
          <a:bodyPr wrap="none" rtlCol="0">
            <a:spAutoFit/>
          </a:bodyPr>
          <a:lstStyle/>
          <a:p>
            <a:r>
              <a:rPr lang="en-US" dirty="0"/>
              <a:t>Heuser</a:t>
            </a:r>
          </a:p>
        </p:txBody>
      </p:sp>
      <p:pic>
        <p:nvPicPr>
          <p:cNvPr id="9" name="Picture 8" descr="A graph of blue bars&#10;&#10;Description automatically generated">
            <a:extLst>
              <a:ext uri="{FF2B5EF4-FFF2-40B4-BE49-F238E27FC236}">
                <a16:creationId xmlns:a16="http://schemas.microsoft.com/office/drawing/2014/main" id="{B279278A-7FF4-1436-2D44-4CA4950CEE4A}"/>
              </a:ext>
            </a:extLst>
          </p:cNvPr>
          <p:cNvPicPr>
            <a:picLocks noChangeAspect="1"/>
          </p:cNvPicPr>
          <p:nvPr/>
        </p:nvPicPr>
        <p:blipFill>
          <a:blip r:embed="rId4"/>
          <a:stretch>
            <a:fillRect/>
          </a:stretch>
        </p:blipFill>
        <p:spPr>
          <a:xfrm>
            <a:off x="6737021" y="2670691"/>
            <a:ext cx="4386061" cy="3612090"/>
          </a:xfrm>
          <a:prstGeom prst="rect">
            <a:avLst/>
          </a:prstGeom>
        </p:spPr>
      </p:pic>
      <p:sp>
        <p:nvSpPr>
          <p:cNvPr id="10" name="TextBox 9">
            <a:extLst>
              <a:ext uri="{FF2B5EF4-FFF2-40B4-BE49-F238E27FC236}">
                <a16:creationId xmlns:a16="http://schemas.microsoft.com/office/drawing/2014/main" id="{4B9592BF-CCA5-CA0F-FC7C-D11771F689F8}"/>
              </a:ext>
            </a:extLst>
          </p:cNvPr>
          <p:cNvSpPr txBox="1"/>
          <p:nvPr/>
        </p:nvSpPr>
        <p:spPr>
          <a:xfrm>
            <a:off x="7295821" y="6282781"/>
            <a:ext cx="3506088" cy="369332"/>
          </a:xfrm>
          <a:prstGeom prst="rect">
            <a:avLst/>
          </a:prstGeom>
          <a:noFill/>
        </p:spPr>
        <p:txBody>
          <a:bodyPr wrap="none" rtlCol="0">
            <a:spAutoFit/>
          </a:bodyPr>
          <a:lstStyle/>
          <a:p>
            <a:r>
              <a:rPr lang="en-US" dirty="0"/>
              <a:t>Glaser (18C iambic pentameter)</a:t>
            </a:r>
          </a:p>
        </p:txBody>
      </p:sp>
    </p:spTree>
    <p:extLst>
      <p:ext uri="{BB962C8B-B14F-4D97-AF65-F5344CB8AC3E}">
        <p14:creationId xmlns:p14="http://schemas.microsoft.com/office/powerpoint/2010/main" val="3578551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d8cbebb-2139-4df8-b411-4e3e87abeb5c}" enabled="0" method="" siteId="{dd8cbebb-2139-4df8-b411-4e3e87abeb5c}" removed="1"/>
</clbl:labelList>
</file>

<file path=docProps/app.xml><?xml version="1.0" encoding="utf-8"?>
<Properties xmlns="http://schemas.openxmlformats.org/officeDocument/2006/extended-properties" xmlns:vt="http://schemas.openxmlformats.org/officeDocument/2006/docPropsVTypes">
  <Template>Facet</Template>
  <TotalTime>1834</TotalTime>
  <Words>2502</Words>
  <Application>Microsoft Macintosh PowerPoint</Application>
  <PresentationFormat>Widescreen</PresentationFormat>
  <Paragraphs>312</Paragraphs>
  <Slides>30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Aptos</vt:lpstr>
      <vt:lpstr>Arial</vt:lpstr>
      <vt:lpstr>Courier New</vt:lpstr>
      <vt:lpstr>Garamond</vt:lpstr>
      <vt:lpstr>Merriweather Sans</vt:lpstr>
      <vt:lpstr>Symbol</vt:lpstr>
      <vt:lpstr>Times New Roman</vt:lpstr>
      <vt:lpstr>Trebuchet MS</vt:lpstr>
      <vt:lpstr>Wingdings</vt:lpstr>
      <vt:lpstr>Wingdings 3</vt:lpstr>
      <vt:lpstr>Facet</vt:lpstr>
      <vt:lpstr>Metonymic Language Models</vt:lpstr>
      <vt:lpstr>Why “metonymic”?</vt:lpstr>
      <vt:lpstr>AI vs Human metaphor</vt:lpstr>
      <vt:lpstr>Sample training data for “Co-poet”</vt:lpstr>
      <vt:lpstr>Contrast: Yeatsian “Symbol”</vt:lpstr>
      <vt:lpstr>Word vectors/embeddings as a common ground of disambiguation or semiosis? </vt:lpstr>
      <vt:lpstr>Poetics and Prosody:  What do LLMs know?   How can we study both behavior and latent space?</vt:lpstr>
      <vt:lpstr>Computational Work in Metrics</vt:lpstr>
      <vt:lpstr>Stress counts</vt:lpstr>
      <vt:lpstr>S frequency (cont.)</vt:lpstr>
      <vt:lpstr>Porter’s “Hood Distance/Vector” </vt:lpstr>
      <vt:lpstr> Big Scansion Dataframes (not pictured: xml and xquery)</vt:lpstr>
      <vt:lpstr>Some comparison of 18C and AI verse</vt:lpstr>
      <vt:lpstr>Does the rhythmic figure “SWWS” appear in a corpus / given prompt?</vt:lpstr>
      <vt:lpstr>How often do WWW and SSS appear in “stress”?</vt:lpstr>
      <vt:lpstr>Rare Lines or rhythmic “figures”</vt:lpstr>
      <vt:lpstr>Rough fine-tuning produces metrical variety</vt:lpstr>
      <vt:lpstr>Student work from “Poetry and AI”</vt:lpstr>
      <vt:lpstr>PowerPoint Presentation</vt:lpstr>
      <vt:lpstr>PowerPoint Presentation</vt:lpstr>
      <vt:lpstr>TypeTokenRatio: Poetic Function in Shakespeare’s sonnets. </vt:lpstr>
      <vt:lpstr>TTR: Lemmatization density across Shakespeare’s sonnets</vt:lpstr>
      <vt:lpstr>Rhyme Visualization with D3</vt:lpstr>
      <vt:lpstr>DH/ Teaching Questions</vt:lpstr>
      <vt:lpstr>Impractical Criticism: Is this poem more like a Haiku or a Sonnet? </vt:lpstr>
      <vt:lpstr>PowerPoint Presentation</vt:lpstr>
      <vt:lpstr>Workshop Topics</vt:lpstr>
      <vt:lpstr>Assessing LLM’s disciplinary performance</vt:lpstr>
      <vt:lpstr>What fine-tuning, with what data?  (or what Small Language Models)</vt:lpstr>
      <vt:lpstr>Workshop Summary (pick one per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Glaser, Benjamin</dc:creator>
  <cp:lastModifiedBy>Glaser, Benjamin</cp:lastModifiedBy>
  <cp:revision>1</cp:revision>
  <dcterms:created xsi:type="dcterms:W3CDTF">2025-01-10T19:40:33Z</dcterms:created>
  <dcterms:modified xsi:type="dcterms:W3CDTF">2025-01-14T18:54:49Z</dcterms:modified>
</cp:coreProperties>
</file>